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 id="2147483672" r:id="rId2"/>
    <p:sldMasterId id="2147483684" r:id="rId3"/>
    <p:sldMasterId id="2147483686" r:id="rId4"/>
    <p:sldMasterId id="2147483692" r:id="rId5"/>
    <p:sldMasterId id="2147483694" r:id="rId6"/>
    <p:sldMasterId id="2147483705" r:id="rId7"/>
  </p:sldMasterIdLst>
  <p:notesMasterIdLst>
    <p:notesMasterId r:id="rId69"/>
  </p:notesMasterIdLst>
  <p:sldIdLst>
    <p:sldId id="982" r:id="rId8"/>
    <p:sldId id="279" r:id="rId9"/>
    <p:sldId id="282" r:id="rId10"/>
    <p:sldId id="256" r:id="rId11"/>
    <p:sldId id="262" r:id="rId12"/>
    <p:sldId id="259" r:id="rId13"/>
    <p:sldId id="257" r:id="rId14"/>
    <p:sldId id="263" r:id="rId15"/>
    <p:sldId id="273" r:id="rId16"/>
    <p:sldId id="420" r:id="rId17"/>
    <p:sldId id="422" r:id="rId18"/>
    <p:sldId id="975" r:id="rId19"/>
    <p:sldId id="976" r:id="rId20"/>
    <p:sldId id="974" r:id="rId21"/>
    <p:sldId id="421" r:id="rId22"/>
    <p:sldId id="931" r:id="rId23"/>
    <p:sldId id="946" r:id="rId24"/>
    <p:sldId id="962" r:id="rId25"/>
    <p:sldId id="971" r:id="rId26"/>
    <p:sldId id="978" r:id="rId27"/>
    <p:sldId id="979" r:id="rId28"/>
    <p:sldId id="970" r:id="rId29"/>
    <p:sldId id="972" r:id="rId30"/>
    <p:sldId id="973" r:id="rId31"/>
    <p:sldId id="960" r:id="rId32"/>
    <p:sldId id="965" r:id="rId33"/>
    <p:sldId id="969" r:id="rId34"/>
    <p:sldId id="980" r:id="rId35"/>
    <p:sldId id="966" r:id="rId36"/>
    <p:sldId id="967" r:id="rId37"/>
    <p:sldId id="968" r:id="rId38"/>
    <p:sldId id="959" r:id="rId39"/>
    <p:sldId id="423" r:id="rId40"/>
    <p:sldId id="961" r:id="rId41"/>
    <p:sldId id="981" r:id="rId42"/>
    <p:sldId id="294" r:id="rId43"/>
    <p:sldId id="320" r:id="rId44"/>
    <p:sldId id="331" r:id="rId45"/>
    <p:sldId id="332" r:id="rId46"/>
    <p:sldId id="313" r:id="rId47"/>
    <p:sldId id="324" r:id="rId48"/>
    <p:sldId id="325" r:id="rId49"/>
    <p:sldId id="321" r:id="rId50"/>
    <p:sldId id="327" r:id="rId51"/>
    <p:sldId id="329" r:id="rId52"/>
    <p:sldId id="330" r:id="rId53"/>
    <p:sldId id="328" r:id="rId54"/>
    <p:sldId id="292" r:id="rId55"/>
    <p:sldId id="264" r:id="rId56"/>
    <p:sldId id="258" r:id="rId57"/>
    <p:sldId id="265" r:id="rId58"/>
    <p:sldId id="266" r:id="rId59"/>
    <p:sldId id="267" r:id="rId60"/>
    <p:sldId id="260" r:id="rId61"/>
    <p:sldId id="261" r:id="rId62"/>
    <p:sldId id="268" r:id="rId63"/>
    <p:sldId id="269" r:id="rId64"/>
    <p:sldId id="270" r:id="rId65"/>
    <p:sldId id="271" r:id="rId66"/>
    <p:sldId id="272" r:id="rId67"/>
    <p:sldId id="983"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37" autoAdjust="0"/>
    <p:restoredTop sz="96405"/>
  </p:normalViewPr>
  <p:slideViewPr>
    <p:cSldViewPr snapToGrid="0" snapToObjects="1">
      <p:cViewPr varScale="1">
        <p:scale>
          <a:sx n="67" d="100"/>
          <a:sy n="67" d="100"/>
        </p:scale>
        <p:origin x="4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amelie\Documents\Hopkins\Healthy%20Retail%20Commissioned%20Work\Healthy%20Retail%20Convening%20Report\HRWG%20Presentation\HFR_Presentation_Figure.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ubbleChart>
        <c:varyColors val="1"/>
        <c:ser>
          <c:idx val="0"/>
          <c:order val="0"/>
          <c:spPr>
            <a:ln w="6350">
              <a:solidFill>
                <a:schemeClr val="tx1"/>
              </a:solidFill>
            </a:ln>
          </c:spPr>
          <c:invertIfNegative val="0"/>
          <c:dPt>
            <c:idx val="0"/>
            <c:invertIfNegative val="0"/>
            <c:bubble3D val="0"/>
            <c:spPr>
              <a:solidFill>
                <a:schemeClr val="accent3"/>
              </a:solidFill>
              <a:ln w="6350">
                <a:solidFill>
                  <a:schemeClr val="tx1"/>
                </a:solidFill>
              </a:ln>
            </c:spPr>
            <c:extLst>
              <c:ext xmlns:c16="http://schemas.microsoft.com/office/drawing/2014/chart" uri="{C3380CC4-5D6E-409C-BE32-E72D297353CC}">
                <c16:uniqueId val="{00000001-2BA8-477E-86EF-9FBFA222F421}"/>
              </c:ext>
            </c:extLst>
          </c:dPt>
          <c:dPt>
            <c:idx val="1"/>
            <c:invertIfNegative val="0"/>
            <c:bubble3D val="0"/>
            <c:spPr>
              <a:solidFill>
                <a:schemeClr val="accent4"/>
              </a:solidFill>
              <a:ln w="6350">
                <a:solidFill>
                  <a:schemeClr val="tx1"/>
                </a:solidFill>
              </a:ln>
            </c:spPr>
            <c:extLst>
              <c:ext xmlns:c16="http://schemas.microsoft.com/office/drawing/2014/chart" uri="{C3380CC4-5D6E-409C-BE32-E72D297353CC}">
                <c16:uniqueId val="{00000003-2BA8-477E-86EF-9FBFA222F421}"/>
              </c:ext>
            </c:extLst>
          </c:dPt>
          <c:dPt>
            <c:idx val="2"/>
            <c:invertIfNegative val="0"/>
            <c:bubble3D val="0"/>
            <c:spPr>
              <a:solidFill>
                <a:schemeClr val="bg2"/>
              </a:solidFill>
              <a:ln w="6350">
                <a:solidFill>
                  <a:schemeClr val="tx1"/>
                </a:solidFill>
              </a:ln>
            </c:spPr>
            <c:extLst>
              <c:ext xmlns:c16="http://schemas.microsoft.com/office/drawing/2014/chart" uri="{C3380CC4-5D6E-409C-BE32-E72D297353CC}">
                <c16:uniqueId val="{00000005-2BA8-477E-86EF-9FBFA222F421}"/>
              </c:ext>
            </c:extLst>
          </c:dPt>
          <c:dPt>
            <c:idx val="3"/>
            <c:invertIfNegative val="0"/>
            <c:bubble3D val="0"/>
            <c:spPr>
              <a:solidFill>
                <a:schemeClr val="accent1"/>
              </a:solidFill>
              <a:ln w="6350">
                <a:solidFill>
                  <a:schemeClr val="tx1"/>
                </a:solidFill>
              </a:ln>
            </c:spPr>
            <c:extLst>
              <c:ext xmlns:c16="http://schemas.microsoft.com/office/drawing/2014/chart" uri="{C3380CC4-5D6E-409C-BE32-E72D297353CC}">
                <c16:uniqueId val="{00000007-2BA8-477E-86EF-9FBFA222F421}"/>
              </c:ext>
            </c:extLst>
          </c:dPt>
          <c:dPt>
            <c:idx val="4"/>
            <c:invertIfNegative val="0"/>
            <c:bubble3D val="0"/>
            <c:spPr>
              <a:solidFill>
                <a:schemeClr val="accent6"/>
              </a:solidFill>
              <a:ln w="6350">
                <a:solidFill>
                  <a:schemeClr val="tx1"/>
                </a:solidFill>
              </a:ln>
            </c:spPr>
            <c:extLst>
              <c:ext xmlns:c16="http://schemas.microsoft.com/office/drawing/2014/chart" uri="{C3380CC4-5D6E-409C-BE32-E72D297353CC}">
                <c16:uniqueId val="{00000009-2BA8-477E-86EF-9FBFA222F421}"/>
              </c:ext>
            </c:extLst>
          </c:dPt>
          <c:dPt>
            <c:idx val="5"/>
            <c:invertIfNegative val="0"/>
            <c:bubble3D val="0"/>
            <c:extLst>
              <c:ext xmlns:c16="http://schemas.microsoft.com/office/drawing/2014/chart" uri="{C3380CC4-5D6E-409C-BE32-E72D297353CC}">
                <c16:uniqueId val="{0000000A-2BA8-477E-86EF-9FBFA222F421}"/>
              </c:ext>
            </c:extLst>
          </c:dPt>
          <c:dPt>
            <c:idx val="6"/>
            <c:invertIfNegative val="0"/>
            <c:bubble3D val="0"/>
            <c:extLst>
              <c:ext xmlns:c16="http://schemas.microsoft.com/office/drawing/2014/chart" uri="{C3380CC4-5D6E-409C-BE32-E72D297353CC}">
                <c16:uniqueId val="{0000000B-2BA8-477E-86EF-9FBFA222F421}"/>
              </c:ext>
            </c:extLst>
          </c:dPt>
          <c:dPt>
            <c:idx val="7"/>
            <c:invertIfNegative val="0"/>
            <c:bubble3D val="0"/>
            <c:extLst>
              <c:ext xmlns:c16="http://schemas.microsoft.com/office/drawing/2014/chart" uri="{C3380CC4-5D6E-409C-BE32-E72D297353CC}">
                <c16:uniqueId val="{0000000C-2BA8-477E-86EF-9FBFA222F421}"/>
              </c:ext>
            </c:extLst>
          </c:dPt>
          <c:dPt>
            <c:idx val="8"/>
            <c:invertIfNegative val="0"/>
            <c:bubble3D val="0"/>
            <c:extLst>
              <c:ext xmlns:c16="http://schemas.microsoft.com/office/drawing/2014/chart" uri="{C3380CC4-5D6E-409C-BE32-E72D297353CC}">
                <c16:uniqueId val="{0000000D-2BA8-477E-86EF-9FBFA222F421}"/>
              </c:ext>
            </c:extLst>
          </c:dPt>
          <c:dPt>
            <c:idx val="9"/>
            <c:invertIfNegative val="0"/>
            <c:bubble3D val="0"/>
            <c:extLst>
              <c:ext xmlns:c16="http://schemas.microsoft.com/office/drawing/2014/chart" uri="{C3380CC4-5D6E-409C-BE32-E72D297353CC}">
                <c16:uniqueId val="{0000000E-2BA8-477E-86EF-9FBFA222F421}"/>
              </c:ext>
            </c:extLst>
          </c:dPt>
          <c:xVal>
            <c:numRef>
              <c:f>'Highest 10'!$B$2:$B$6</c:f>
              <c:numCache>
                <c:formatCode>General</c:formatCode>
                <c:ptCount val="5"/>
                <c:pt idx="0">
                  <c:v>3.65</c:v>
                </c:pt>
                <c:pt idx="1">
                  <c:v>3.77</c:v>
                </c:pt>
                <c:pt idx="2">
                  <c:v>3.46</c:v>
                </c:pt>
                <c:pt idx="3">
                  <c:v>3.96</c:v>
                </c:pt>
                <c:pt idx="4">
                  <c:v>3.7</c:v>
                </c:pt>
              </c:numCache>
            </c:numRef>
          </c:xVal>
          <c:yVal>
            <c:numRef>
              <c:f>'Highest 10'!$C$2:$C$6</c:f>
              <c:numCache>
                <c:formatCode>General</c:formatCode>
                <c:ptCount val="5"/>
                <c:pt idx="0">
                  <c:v>4.3</c:v>
                </c:pt>
                <c:pt idx="1">
                  <c:v>4.5</c:v>
                </c:pt>
                <c:pt idx="2">
                  <c:v>4.5199999999999996</c:v>
                </c:pt>
                <c:pt idx="3">
                  <c:v>4.43</c:v>
                </c:pt>
                <c:pt idx="4">
                  <c:v>4.74</c:v>
                </c:pt>
              </c:numCache>
            </c:numRef>
          </c:yVal>
          <c:bubbleSize>
            <c:numRef>
              <c:f>'Highest 10'!$D$2:$D$6</c:f>
              <c:numCache>
                <c:formatCode>General</c:formatCode>
                <c:ptCount val="5"/>
                <c:pt idx="0">
                  <c:v>4.3</c:v>
                </c:pt>
                <c:pt idx="1">
                  <c:v>4.1500000000000004</c:v>
                </c:pt>
                <c:pt idx="2">
                  <c:v>4.4000000000000004</c:v>
                </c:pt>
                <c:pt idx="3">
                  <c:v>4.09</c:v>
                </c:pt>
                <c:pt idx="4">
                  <c:v>4.5199999999999996</c:v>
                </c:pt>
              </c:numCache>
            </c:numRef>
          </c:bubbleSize>
          <c:bubble3D val="0"/>
          <c:extLst>
            <c:ext xmlns:c16="http://schemas.microsoft.com/office/drawing/2014/chart" uri="{C3380CC4-5D6E-409C-BE32-E72D297353CC}">
              <c16:uniqueId val="{0000000F-2BA8-477E-86EF-9FBFA222F421}"/>
            </c:ext>
          </c:extLst>
        </c:ser>
        <c:dLbls>
          <c:showLegendKey val="0"/>
          <c:showVal val="0"/>
          <c:showCatName val="0"/>
          <c:showSerName val="0"/>
          <c:showPercent val="0"/>
          <c:showBubbleSize val="0"/>
        </c:dLbls>
        <c:bubbleScale val="30"/>
        <c:showNegBubbles val="0"/>
        <c:axId val="822756880"/>
        <c:axId val="1"/>
      </c:bubbleChart>
      <c:valAx>
        <c:axId val="822756880"/>
        <c:scaling>
          <c:orientation val="minMax"/>
          <c:max val="4.5"/>
          <c:min val="3"/>
        </c:scaling>
        <c:delete val="0"/>
        <c:axPos val="b"/>
        <c:majorGridlines>
          <c:spPr>
            <a:ln w="9525" cap="flat" cmpd="sng" algn="ctr">
              <a:solidFill>
                <a:schemeClr val="tx1">
                  <a:lumMod val="15000"/>
                  <a:lumOff val="85000"/>
                </a:schemeClr>
              </a:solidFill>
              <a:round/>
            </a:ln>
            <a:effectLst/>
          </c:spPr>
        </c:majorGridlines>
        <c:title>
          <c:tx>
            <c:rich>
              <a:bodyPr/>
              <a:lstStyle/>
              <a:p>
                <a:pPr>
                  <a:defRPr sz="1400" b="0" i="0" u="none" strike="noStrike" baseline="0">
                    <a:solidFill>
                      <a:srgbClr val="333333"/>
                    </a:solidFill>
                    <a:latin typeface="Palatino Linotype"/>
                    <a:ea typeface="Palatino Linotype"/>
                    <a:cs typeface="Palatino Linotype"/>
                  </a:defRPr>
                </a:pPr>
                <a:r>
                  <a:rPr lang="en-US"/>
                  <a:t>Health Equity</a:t>
                </a:r>
              </a:p>
            </c:rich>
          </c:tx>
          <c:overlay val="0"/>
          <c:spPr>
            <a:noFill/>
            <a:ln w="25400">
              <a:noFill/>
            </a:ln>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400" b="0" i="0" u="none" strike="noStrike" baseline="0">
                <a:solidFill>
                  <a:srgbClr val="333333"/>
                </a:solidFill>
                <a:latin typeface="Palatino Linotype"/>
                <a:ea typeface="Palatino Linotype"/>
                <a:cs typeface="Palatino Linotype"/>
              </a:defRPr>
            </a:pPr>
            <a:endParaRPr lang="en-US"/>
          </a:p>
        </c:txPr>
        <c:crossAx val="1"/>
        <c:crosses val="autoZero"/>
        <c:crossBetween val="midCat"/>
        <c:majorUnit val="0.5"/>
      </c:valAx>
      <c:valAx>
        <c:axId val="1"/>
        <c:scaling>
          <c:orientation val="minMax"/>
          <c:max val="5"/>
          <c:min val="4"/>
        </c:scaling>
        <c:delete val="0"/>
        <c:axPos val="l"/>
        <c:majorGridlines>
          <c:spPr>
            <a:ln w="9525" cap="flat" cmpd="sng" algn="ctr">
              <a:solidFill>
                <a:schemeClr val="tx1">
                  <a:lumMod val="15000"/>
                  <a:lumOff val="85000"/>
                </a:schemeClr>
              </a:solidFill>
              <a:round/>
            </a:ln>
            <a:effectLst/>
          </c:spPr>
        </c:majorGridlines>
        <c:title>
          <c:tx>
            <c:rich>
              <a:bodyPr/>
              <a:lstStyle/>
              <a:p>
                <a:pPr>
                  <a:defRPr sz="1400" b="0" i="0" u="none" strike="noStrike" baseline="0">
                    <a:solidFill>
                      <a:srgbClr val="333333"/>
                    </a:solidFill>
                    <a:latin typeface="Palatino Linotype"/>
                    <a:ea typeface="Palatino Linotype"/>
                    <a:cs typeface="Palatino Linotype"/>
                  </a:defRPr>
                </a:pPr>
                <a:r>
                  <a:rPr lang="en-US"/>
                  <a:t>Feasibility</a:t>
                </a:r>
              </a:p>
            </c:rich>
          </c:tx>
          <c:overlay val="0"/>
          <c:spPr>
            <a:noFill/>
            <a:ln w="25400">
              <a:noFill/>
            </a:ln>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crossAx val="822756880"/>
        <c:crosses val="autoZero"/>
        <c:crossBetween val="midCat"/>
        <c:majorUnit val="0.5"/>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42B961-1DD0-4A8F-A6B9-33BCB6D358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3FEA98A-B13D-4BC8-9E31-5124C4EEA8E9}">
      <dgm:prSet custT="1"/>
      <dgm:spPr>
        <a:xfrm>
          <a:off x="0" y="706903"/>
          <a:ext cx="11227082" cy="394779"/>
        </a:xfrm>
        <a:prstGeom prst="roundRect">
          <a:avLst/>
        </a:prstGeom>
        <a:solidFill>
          <a:srgbClr val="FF7351"/>
        </a:solidFill>
        <a:ln w="12700" cap="flat" cmpd="sng" algn="ctr">
          <a:noFill/>
          <a:prstDash val="solid"/>
          <a:miter lim="800000"/>
        </a:ln>
        <a:effectLst/>
      </dgm:spPr>
      <dgm:t>
        <a:bodyPr/>
        <a:lstStyle/>
        <a:p>
          <a:pPr algn="ctr">
            <a:buClr>
              <a:srgbClr val="006A71"/>
            </a:buClr>
            <a:buNone/>
          </a:pPr>
          <a:r>
            <a:rPr lang="en-US" sz="2300" b="1">
              <a:solidFill>
                <a:sysClr val="window" lastClr="FFFFFF"/>
              </a:solidFill>
              <a:latin typeface="Calibri Light" panose="020F0302020204030204"/>
              <a:ea typeface="+mn-ea"/>
              <a:cs typeface="+mn-cs"/>
            </a:rPr>
            <a:t>Activities                                                                                        Outcomes</a:t>
          </a:r>
          <a:endParaRPr lang="en-US" sz="2300" b="1" u="none" cap="none" baseline="0">
            <a:solidFill>
              <a:sysClr val="window" lastClr="FFFFFF"/>
            </a:solidFill>
            <a:latin typeface="Calibri" panose="020F0502020204030204" pitchFamily="34" charset="0"/>
            <a:ea typeface="Gadugi" panose="020B0502040204020203" pitchFamily="34" charset="0"/>
            <a:cs typeface="Calibri" panose="020F0502020204030204" pitchFamily="34" charset="0"/>
          </a:endParaRPr>
        </a:p>
      </dgm:t>
    </dgm:pt>
    <dgm:pt modelId="{0CE85FD4-D387-4810-B43E-448CF52CAF89}" type="parTrans" cxnId="{FEF44257-991D-45BA-89C0-703E706ABEE8}">
      <dgm:prSet/>
      <dgm:spPr/>
      <dgm:t>
        <a:bodyPr/>
        <a:lstStyle/>
        <a:p>
          <a:endParaRPr lang="en-US">
            <a:solidFill>
              <a:srgbClr val="102B40"/>
            </a:solidFill>
          </a:endParaRPr>
        </a:p>
      </dgm:t>
    </dgm:pt>
    <dgm:pt modelId="{978132C0-BED8-490C-B5BC-B633F9FE31D3}" type="sibTrans" cxnId="{FEF44257-991D-45BA-89C0-703E706ABEE8}">
      <dgm:prSet/>
      <dgm:spPr/>
      <dgm:t>
        <a:bodyPr/>
        <a:lstStyle/>
        <a:p>
          <a:endParaRPr lang="en-US">
            <a:solidFill>
              <a:srgbClr val="102B40"/>
            </a:solidFill>
          </a:endParaRPr>
        </a:p>
      </dgm:t>
    </dgm:pt>
    <dgm:pt modelId="{CCC8C027-A9E0-497E-BB78-704CFCEB39DF}">
      <dgm:prSet custT="1"/>
      <dgm:spPr>
        <a:xfrm>
          <a:off x="0" y="1089710"/>
          <a:ext cx="11227082" cy="768638"/>
        </a:xfrm>
        <a:prstGeom prst="rect">
          <a:avLst/>
        </a:prstGeom>
        <a:noFill/>
        <a:ln>
          <a:noFill/>
        </a:ln>
        <a:effectLst/>
      </dgm:spPr>
      <dgm:t>
        <a:bodyPr/>
        <a:lstStyle/>
        <a:p>
          <a:pPr rtl="0">
            <a:buClrTx/>
            <a:buFont typeface="Calibri" panose="020F0502020204030204" pitchFamily="34" charset="0"/>
            <a:buChar char="‒"/>
          </a:pPr>
          <a:endParaRPr lang="en-US" sz="2000">
            <a:solidFill>
              <a:srgbClr val="102B40"/>
            </a:solidFill>
            <a:latin typeface="Calibri" panose="020F0502020204030204" pitchFamily="34" charset="0"/>
            <a:ea typeface="Gadugi" panose="020B0502040204020203" pitchFamily="34" charset="0"/>
            <a:cs typeface="Calibri" panose="020F0502020204030204" pitchFamily="34" charset="0"/>
          </a:endParaRPr>
        </a:p>
      </dgm:t>
    </dgm:pt>
    <dgm:pt modelId="{EEEF52BC-0C0F-4396-9522-AE2B5050881C}" type="parTrans" cxnId="{8008694A-6716-418A-A149-404EEF6C0F29}">
      <dgm:prSet/>
      <dgm:spPr/>
      <dgm:t>
        <a:bodyPr/>
        <a:lstStyle/>
        <a:p>
          <a:endParaRPr lang="en-US">
            <a:solidFill>
              <a:srgbClr val="102B40"/>
            </a:solidFill>
          </a:endParaRPr>
        </a:p>
      </dgm:t>
    </dgm:pt>
    <dgm:pt modelId="{74CEDC72-DAC9-4580-AE0A-EED4EF133BCF}" type="sibTrans" cxnId="{8008694A-6716-418A-A149-404EEF6C0F29}">
      <dgm:prSet/>
      <dgm:spPr/>
      <dgm:t>
        <a:bodyPr/>
        <a:lstStyle/>
        <a:p>
          <a:endParaRPr lang="en-US">
            <a:solidFill>
              <a:srgbClr val="102B40"/>
            </a:solidFill>
          </a:endParaRPr>
        </a:p>
      </dgm:t>
    </dgm:pt>
    <dgm:pt modelId="{793721CF-4D09-4AAB-95ED-69BAA7FDCF46}" type="pres">
      <dgm:prSet presAssocID="{2E42B961-1DD0-4A8F-A6B9-33BCB6D358FA}" presName="linear" presStyleCnt="0">
        <dgm:presLayoutVars>
          <dgm:animLvl val="lvl"/>
          <dgm:resizeHandles val="exact"/>
        </dgm:presLayoutVars>
      </dgm:prSet>
      <dgm:spPr/>
    </dgm:pt>
    <dgm:pt modelId="{B9E13061-69E3-4A5F-9820-63697020788A}" type="pres">
      <dgm:prSet presAssocID="{33FEA98A-B13D-4BC8-9E31-5124C4EEA8E9}" presName="parentText" presStyleLbl="node1" presStyleIdx="0" presStyleCnt="1" custScaleY="32951" custLinFactNeighborY="11940">
        <dgm:presLayoutVars>
          <dgm:chMax val="0"/>
          <dgm:bulletEnabled val="1"/>
        </dgm:presLayoutVars>
      </dgm:prSet>
      <dgm:spPr/>
    </dgm:pt>
    <dgm:pt modelId="{292B951F-F11D-463A-B658-83F44894AF03}" type="pres">
      <dgm:prSet presAssocID="{33FEA98A-B13D-4BC8-9E31-5124C4EEA8E9}" presName="childText" presStyleLbl="revTx" presStyleIdx="0" presStyleCnt="1" custScaleY="72524" custLinFactNeighborY="9563">
        <dgm:presLayoutVars>
          <dgm:bulletEnabled val="1"/>
        </dgm:presLayoutVars>
      </dgm:prSet>
      <dgm:spPr/>
    </dgm:pt>
  </dgm:ptLst>
  <dgm:cxnLst>
    <dgm:cxn modelId="{62B1D41D-D60D-47BB-B59F-DBA8F73FC324}" type="presOf" srcId="{33FEA98A-B13D-4BC8-9E31-5124C4EEA8E9}" destId="{B9E13061-69E3-4A5F-9820-63697020788A}" srcOrd="0" destOrd="0" presId="urn:microsoft.com/office/officeart/2005/8/layout/vList2"/>
    <dgm:cxn modelId="{8008694A-6716-418A-A149-404EEF6C0F29}" srcId="{33FEA98A-B13D-4BC8-9E31-5124C4EEA8E9}" destId="{CCC8C027-A9E0-497E-BB78-704CFCEB39DF}" srcOrd="0" destOrd="0" parTransId="{EEEF52BC-0C0F-4396-9522-AE2B5050881C}" sibTransId="{74CEDC72-DAC9-4580-AE0A-EED4EF133BCF}"/>
    <dgm:cxn modelId="{FEF44257-991D-45BA-89C0-703E706ABEE8}" srcId="{2E42B961-1DD0-4A8F-A6B9-33BCB6D358FA}" destId="{33FEA98A-B13D-4BC8-9E31-5124C4EEA8E9}" srcOrd="0" destOrd="0" parTransId="{0CE85FD4-D387-4810-B43E-448CF52CAF89}" sibTransId="{978132C0-BED8-490C-B5BC-B633F9FE31D3}"/>
    <dgm:cxn modelId="{2046B685-E98D-4176-BF2F-3DCF00A4949B}" type="presOf" srcId="{2E42B961-1DD0-4A8F-A6B9-33BCB6D358FA}" destId="{793721CF-4D09-4AAB-95ED-69BAA7FDCF46}" srcOrd="0" destOrd="0" presId="urn:microsoft.com/office/officeart/2005/8/layout/vList2"/>
    <dgm:cxn modelId="{564EB889-7E3F-4031-AC16-3987C23C22EF}" type="presOf" srcId="{CCC8C027-A9E0-497E-BB78-704CFCEB39DF}" destId="{292B951F-F11D-463A-B658-83F44894AF03}" srcOrd="0" destOrd="0" presId="urn:microsoft.com/office/officeart/2005/8/layout/vList2"/>
    <dgm:cxn modelId="{E935BE6F-091E-4971-AFF0-77D14C1EE1BF}" type="presParOf" srcId="{793721CF-4D09-4AAB-95ED-69BAA7FDCF46}" destId="{B9E13061-69E3-4A5F-9820-63697020788A}" srcOrd="0" destOrd="0" presId="urn:microsoft.com/office/officeart/2005/8/layout/vList2"/>
    <dgm:cxn modelId="{EA0EF871-99AB-48FD-A4D8-EC2CD0D6C785}" type="presParOf" srcId="{793721CF-4D09-4AAB-95ED-69BAA7FDCF46}" destId="{292B951F-F11D-463A-B658-83F44894AF03}" srcOrd="1"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42B961-1DD0-4A8F-A6B9-33BCB6D358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3FEA98A-B13D-4BC8-9E31-5124C4EEA8E9}">
      <dgm:prSet custT="1"/>
      <dgm:spPr>
        <a:xfrm>
          <a:off x="0" y="207077"/>
          <a:ext cx="11227083" cy="414152"/>
        </a:xfrm>
        <a:prstGeom prst="roundRect">
          <a:avLst/>
        </a:prstGeom>
        <a:solidFill>
          <a:srgbClr val="18AB96"/>
        </a:solidFill>
        <a:ln w="12700" cap="flat" cmpd="sng" algn="ctr">
          <a:noFill/>
          <a:prstDash val="solid"/>
          <a:miter lim="800000"/>
        </a:ln>
        <a:effectLst/>
      </dgm:spPr>
      <dgm:t>
        <a:bodyPr/>
        <a:lstStyle/>
        <a:p>
          <a:pPr>
            <a:buClr>
              <a:srgbClr val="006A71"/>
            </a:buClr>
            <a:buNone/>
          </a:pPr>
          <a:r>
            <a:rPr lang="en-US" sz="2300" b="1" dirty="0">
              <a:solidFill>
                <a:sysClr val="window" lastClr="FFFFFF"/>
              </a:solidFill>
              <a:latin typeface="Calibri" panose="020F0502020204030204"/>
              <a:ea typeface="+mn-ea"/>
              <a:cs typeface="+mn-cs"/>
            </a:rPr>
            <a:t>Purpose</a:t>
          </a:r>
          <a:r>
            <a:rPr lang="en-US" sz="2300" i="1" dirty="0">
              <a:solidFill>
                <a:sysClr val="window" lastClr="FFFFFF"/>
              </a:solidFill>
              <a:latin typeface="Calibri" panose="020F0502020204030204"/>
              <a:ea typeface="+mn-ea"/>
              <a:cs typeface="+mn-cs"/>
            </a:rPr>
            <a:t>: Develop multisector accelerator plans to address the social determinants of health </a:t>
          </a:r>
          <a:endParaRPr lang="en-US" sz="2300" b="1" dirty="0">
            <a:solidFill>
              <a:srgbClr val="FFFFFF"/>
            </a:solidFill>
            <a:latin typeface="Calibri" panose="020F0502020204030204" pitchFamily="34" charset="0"/>
            <a:ea typeface="Gadugi" panose="020B0502040204020203" pitchFamily="34" charset="0"/>
            <a:cs typeface="Calibri" panose="020F0502020204030204" pitchFamily="34" charset="0"/>
          </a:endParaRPr>
        </a:p>
      </dgm:t>
    </dgm:pt>
    <dgm:pt modelId="{978132C0-BED8-490C-B5BC-B633F9FE31D3}" type="sibTrans" cxnId="{FEF44257-991D-45BA-89C0-703E706ABEE8}">
      <dgm:prSet/>
      <dgm:spPr/>
      <dgm:t>
        <a:bodyPr/>
        <a:lstStyle/>
        <a:p>
          <a:endParaRPr lang="en-US"/>
        </a:p>
      </dgm:t>
    </dgm:pt>
    <dgm:pt modelId="{0CE85FD4-D387-4810-B43E-448CF52CAF89}" type="parTrans" cxnId="{FEF44257-991D-45BA-89C0-703E706ABEE8}">
      <dgm:prSet/>
      <dgm:spPr/>
      <dgm:t>
        <a:bodyPr/>
        <a:lstStyle/>
        <a:p>
          <a:endParaRPr lang="en-US"/>
        </a:p>
      </dgm:t>
    </dgm:pt>
    <dgm:pt modelId="{CCC8C027-A9E0-497E-BB78-704CFCEB39DF}">
      <dgm:prSet custT="1"/>
      <dgm:spPr>
        <a:xfrm>
          <a:off x="0" y="806987"/>
          <a:ext cx="11227083" cy="1200109"/>
        </a:xfrm>
        <a:prstGeom prst="rect">
          <a:avLst/>
        </a:prstGeom>
        <a:noFill/>
        <a:ln>
          <a:noFill/>
        </a:ln>
        <a:effectLst/>
      </dgm:spPr>
      <dgm:t>
        <a:bodyPr/>
        <a:lstStyle/>
        <a:p>
          <a:pPr>
            <a:buClr>
              <a:srgbClr val="102B40"/>
            </a:buClr>
            <a:buFont typeface="Calibri" panose="020F0502020204030204" pitchFamily="34" charset="0"/>
            <a:buChar char="‒"/>
          </a:pPr>
          <a:endParaRPr lang="en-US" sz="2000">
            <a:solidFill>
              <a:srgbClr val="102B40"/>
            </a:solidFill>
            <a:latin typeface="Calibri" panose="020F0502020204030204" pitchFamily="34" charset="0"/>
            <a:ea typeface="Gadugi" panose="020B0502040204020203" pitchFamily="34" charset="0"/>
            <a:cs typeface="Calibri" panose="020F0502020204030204" pitchFamily="34" charset="0"/>
          </a:endParaRPr>
        </a:p>
      </dgm:t>
    </dgm:pt>
    <dgm:pt modelId="{74CEDC72-DAC9-4580-AE0A-EED4EF133BCF}" type="sibTrans" cxnId="{8008694A-6716-418A-A149-404EEF6C0F29}">
      <dgm:prSet/>
      <dgm:spPr/>
      <dgm:t>
        <a:bodyPr/>
        <a:lstStyle/>
        <a:p>
          <a:endParaRPr lang="en-US"/>
        </a:p>
      </dgm:t>
    </dgm:pt>
    <dgm:pt modelId="{EEEF52BC-0C0F-4396-9522-AE2B5050881C}" type="parTrans" cxnId="{8008694A-6716-418A-A149-404EEF6C0F29}">
      <dgm:prSet/>
      <dgm:spPr/>
      <dgm:t>
        <a:bodyPr/>
        <a:lstStyle/>
        <a:p>
          <a:endParaRPr lang="en-US"/>
        </a:p>
      </dgm:t>
    </dgm:pt>
    <dgm:pt modelId="{793721CF-4D09-4AAB-95ED-69BAA7FDCF46}" type="pres">
      <dgm:prSet presAssocID="{2E42B961-1DD0-4A8F-A6B9-33BCB6D358FA}" presName="linear" presStyleCnt="0">
        <dgm:presLayoutVars>
          <dgm:animLvl val="lvl"/>
          <dgm:resizeHandles val="exact"/>
        </dgm:presLayoutVars>
      </dgm:prSet>
      <dgm:spPr/>
    </dgm:pt>
    <dgm:pt modelId="{B9E13061-69E3-4A5F-9820-63697020788A}" type="pres">
      <dgm:prSet presAssocID="{33FEA98A-B13D-4BC8-9E31-5124C4EEA8E9}" presName="parentText" presStyleLbl="node1" presStyleIdx="0" presStyleCnt="1" custScaleY="34568" custLinFactNeighborY="-4034">
        <dgm:presLayoutVars>
          <dgm:chMax val="0"/>
          <dgm:bulletEnabled val="1"/>
        </dgm:presLayoutVars>
      </dgm:prSet>
      <dgm:spPr/>
    </dgm:pt>
    <dgm:pt modelId="{292B951F-F11D-463A-B658-83F44894AF03}" type="pres">
      <dgm:prSet presAssocID="{33FEA98A-B13D-4BC8-9E31-5124C4EEA8E9}" presName="childText" presStyleLbl="revTx" presStyleIdx="0" presStyleCnt="1" custScaleY="113235" custLinFactNeighborX="-675" custLinFactNeighborY="11936">
        <dgm:presLayoutVars>
          <dgm:bulletEnabled val="1"/>
        </dgm:presLayoutVars>
      </dgm:prSet>
      <dgm:spPr/>
    </dgm:pt>
  </dgm:ptLst>
  <dgm:cxnLst>
    <dgm:cxn modelId="{62B1D41D-D60D-47BB-B59F-DBA8F73FC324}" type="presOf" srcId="{33FEA98A-B13D-4BC8-9E31-5124C4EEA8E9}" destId="{B9E13061-69E3-4A5F-9820-63697020788A}" srcOrd="0" destOrd="0" presId="urn:microsoft.com/office/officeart/2005/8/layout/vList2"/>
    <dgm:cxn modelId="{8008694A-6716-418A-A149-404EEF6C0F29}" srcId="{33FEA98A-B13D-4BC8-9E31-5124C4EEA8E9}" destId="{CCC8C027-A9E0-497E-BB78-704CFCEB39DF}" srcOrd="0" destOrd="0" parTransId="{EEEF52BC-0C0F-4396-9522-AE2B5050881C}" sibTransId="{74CEDC72-DAC9-4580-AE0A-EED4EF133BCF}"/>
    <dgm:cxn modelId="{FEF44257-991D-45BA-89C0-703E706ABEE8}" srcId="{2E42B961-1DD0-4A8F-A6B9-33BCB6D358FA}" destId="{33FEA98A-B13D-4BC8-9E31-5124C4EEA8E9}" srcOrd="0" destOrd="0" parTransId="{0CE85FD4-D387-4810-B43E-448CF52CAF89}" sibTransId="{978132C0-BED8-490C-B5BC-B633F9FE31D3}"/>
    <dgm:cxn modelId="{2046B685-E98D-4176-BF2F-3DCF00A4949B}" type="presOf" srcId="{2E42B961-1DD0-4A8F-A6B9-33BCB6D358FA}" destId="{793721CF-4D09-4AAB-95ED-69BAA7FDCF46}" srcOrd="0" destOrd="0" presId="urn:microsoft.com/office/officeart/2005/8/layout/vList2"/>
    <dgm:cxn modelId="{564EB889-7E3F-4031-AC16-3987C23C22EF}" type="presOf" srcId="{CCC8C027-A9E0-497E-BB78-704CFCEB39DF}" destId="{292B951F-F11D-463A-B658-83F44894AF03}" srcOrd="0" destOrd="0" presId="urn:microsoft.com/office/officeart/2005/8/layout/vList2"/>
    <dgm:cxn modelId="{E935BE6F-091E-4971-AFF0-77D14C1EE1BF}" type="presParOf" srcId="{793721CF-4D09-4AAB-95ED-69BAA7FDCF46}" destId="{B9E13061-69E3-4A5F-9820-63697020788A}" srcOrd="0" destOrd="0" presId="urn:microsoft.com/office/officeart/2005/8/layout/vList2"/>
    <dgm:cxn modelId="{EA0EF871-99AB-48FD-A4D8-EC2CD0D6C785}" type="presParOf" srcId="{793721CF-4D09-4AAB-95ED-69BAA7FDCF46}" destId="{292B951F-F11D-463A-B658-83F44894AF03}"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13061-69E3-4A5F-9820-63697020788A}">
      <dsp:nvSpPr>
        <dsp:cNvPr id="0" name=""/>
        <dsp:cNvSpPr/>
      </dsp:nvSpPr>
      <dsp:spPr>
        <a:xfrm>
          <a:off x="0" y="706903"/>
          <a:ext cx="11227082" cy="394779"/>
        </a:xfrm>
        <a:prstGeom prst="roundRect">
          <a:avLst/>
        </a:prstGeom>
        <a:solidFill>
          <a:srgbClr val="FF73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Clr>
              <a:srgbClr val="006A71"/>
            </a:buClr>
            <a:buNone/>
          </a:pPr>
          <a:r>
            <a:rPr lang="en-US" sz="2300" b="1" kern="1200">
              <a:solidFill>
                <a:sysClr val="window" lastClr="FFFFFF"/>
              </a:solidFill>
              <a:latin typeface="Calibri Light" panose="020F0302020204030204"/>
              <a:ea typeface="+mn-ea"/>
              <a:cs typeface="+mn-cs"/>
            </a:rPr>
            <a:t>Activities                                                                                        Outcomes</a:t>
          </a:r>
          <a:endParaRPr lang="en-US" sz="2300" b="1" u="none" kern="1200" cap="none" baseline="0">
            <a:solidFill>
              <a:sysClr val="window" lastClr="FFFFFF"/>
            </a:solidFill>
            <a:latin typeface="Calibri" panose="020F0502020204030204" pitchFamily="34" charset="0"/>
            <a:ea typeface="Gadugi" panose="020B0502040204020203" pitchFamily="34" charset="0"/>
            <a:cs typeface="Calibri" panose="020F0502020204030204" pitchFamily="34" charset="0"/>
          </a:endParaRPr>
        </a:p>
      </dsp:txBody>
      <dsp:txXfrm>
        <a:off x="19272" y="726175"/>
        <a:ext cx="11188538" cy="356235"/>
      </dsp:txXfrm>
    </dsp:sp>
    <dsp:sp modelId="{292B951F-F11D-463A-B658-83F44894AF03}">
      <dsp:nvSpPr>
        <dsp:cNvPr id="0" name=""/>
        <dsp:cNvSpPr/>
      </dsp:nvSpPr>
      <dsp:spPr>
        <a:xfrm>
          <a:off x="0" y="1089710"/>
          <a:ext cx="11227082" cy="768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460" tIns="25400" rIns="142240" bIns="25400" numCol="1" spcCol="1270" anchor="t" anchorCtr="0">
          <a:noAutofit/>
        </a:bodyPr>
        <a:lstStyle/>
        <a:p>
          <a:pPr marL="228600" lvl="1" indent="-228600" algn="l" defTabSz="889000" rtl="0">
            <a:lnSpc>
              <a:spcPct val="90000"/>
            </a:lnSpc>
            <a:spcBef>
              <a:spcPct val="0"/>
            </a:spcBef>
            <a:spcAft>
              <a:spcPct val="20000"/>
            </a:spcAft>
            <a:buClrTx/>
            <a:buFont typeface="Calibri" panose="020F0502020204030204" pitchFamily="34" charset="0"/>
            <a:buChar char="‒"/>
          </a:pPr>
          <a:endParaRPr lang="en-US" sz="2000" kern="1200">
            <a:solidFill>
              <a:srgbClr val="102B40"/>
            </a:solidFill>
            <a:latin typeface="Calibri" panose="020F0502020204030204" pitchFamily="34" charset="0"/>
            <a:ea typeface="Gadugi" panose="020B0502040204020203" pitchFamily="34" charset="0"/>
            <a:cs typeface="Calibri" panose="020F0502020204030204" pitchFamily="34" charset="0"/>
          </a:endParaRPr>
        </a:p>
      </dsp:txBody>
      <dsp:txXfrm>
        <a:off x="0" y="1089710"/>
        <a:ext cx="11227082" cy="7686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13061-69E3-4A5F-9820-63697020788A}">
      <dsp:nvSpPr>
        <dsp:cNvPr id="0" name=""/>
        <dsp:cNvSpPr/>
      </dsp:nvSpPr>
      <dsp:spPr>
        <a:xfrm>
          <a:off x="0" y="207077"/>
          <a:ext cx="11227083" cy="414152"/>
        </a:xfrm>
        <a:prstGeom prst="roundRect">
          <a:avLst/>
        </a:prstGeom>
        <a:solidFill>
          <a:srgbClr val="18AB9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Clr>
              <a:srgbClr val="006A71"/>
            </a:buClr>
            <a:buNone/>
          </a:pPr>
          <a:r>
            <a:rPr lang="en-US" sz="2300" b="1" kern="1200" dirty="0">
              <a:solidFill>
                <a:sysClr val="window" lastClr="FFFFFF"/>
              </a:solidFill>
              <a:latin typeface="Calibri" panose="020F0502020204030204"/>
              <a:ea typeface="+mn-ea"/>
              <a:cs typeface="+mn-cs"/>
            </a:rPr>
            <a:t>Purpose</a:t>
          </a:r>
          <a:r>
            <a:rPr lang="en-US" sz="2300" i="1" kern="1200" dirty="0">
              <a:solidFill>
                <a:sysClr val="window" lastClr="FFFFFF"/>
              </a:solidFill>
              <a:latin typeface="Calibri" panose="020F0502020204030204"/>
              <a:ea typeface="+mn-ea"/>
              <a:cs typeface="+mn-cs"/>
            </a:rPr>
            <a:t>: Develop multisector accelerator plans to address the social determinants of health </a:t>
          </a:r>
          <a:endParaRPr lang="en-US" sz="2300" b="1" kern="1200" dirty="0">
            <a:solidFill>
              <a:srgbClr val="FFFFFF"/>
            </a:solidFill>
            <a:latin typeface="Calibri" panose="020F0502020204030204" pitchFamily="34" charset="0"/>
            <a:ea typeface="Gadugi" panose="020B0502040204020203" pitchFamily="34" charset="0"/>
            <a:cs typeface="Calibri" panose="020F0502020204030204" pitchFamily="34" charset="0"/>
          </a:endParaRPr>
        </a:p>
      </dsp:txBody>
      <dsp:txXfrm>
        <a:off x="20217" y="227294"/>
        <a:ext cx="11186649" cy="373718"/>
      </dsp:txXfrm>
    </dsp:sp>
    <dsp:sp modelId="{292B951F-F11D-463A-B658-83F44894AF03}">
      <dsp:nvSpPr>
        <dsp:cNvPr id="0" name=""/>
        <dsp:cNvSpPr/>
      </dsp:nvSpPr>
      <dsp:spPr>
        <a:xfrm>
          <a:off x="0" y="806987"/>
          <a:ext cx="11227083" cy="1200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460" tIns="25400" rIns="142240" bIns="25400" numCol="1" spcCol="1270" anchor="t" anchorCtr="0">
          <a:noAutofit/>
        </a:bodyPr>
        <a:lstStyle/>
        <a:p>
          <a:pPr marL="228600" lvl="1" indent="-228600" algn="l" defTabSz="889000">
            <a:lnSpc>
              <a:spcPct val="90000"/>
            </a:lnSpc>
            <a:spcBef>
              <a:spcPct val="0"/>
            </a:spcBef>
            <a:spcAft>
              <a:spcPct val="20000"/>
            </a:spcAft>
            <a:buClr>
              <a:srgbClr val="102B40"/>
            </a:buClr>
            <a:buFont typeface="Calibri" panose="020F0502020204030204" pitchFamily="34" charset="0"/>
            <a:buChar char="‒"/>
          </a:pPr>
          <a:endParaRPr lang="en-US" sz="2000" kern="1200">
            <a:solidFill>
              <a:srgbClr val="102B40"/>
            </a:solidFill>
            <a:latin typeface="Calibri" panose="020F0502020204030204" pitchFamily="34" charset="0"/>
            <a:ea typeface="Gadugi" panose="020B0502040204020203" pitchFamily="34" charset="0"/>
            <a:cs typeface="Calibri" panose="020F0502020204030204" pitchFamily="34" charset="0"/>
          </a:endParaRPr>
        </a:p>
      </dsp:txBody>
      <dsp:txXfrm>
        <a:off x="0" y="806987"/>
        <a:ext cx="11227083" cy="12001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0.0907</cdr:x>
      <cdr:y>0.4179</cdr:y>
    </cdr:from>
    <cdr:to>
      <cdr:x>0.35934</cdr:x>
      <cdr:y>0.70209</cdr:y>
    </cdr:to>
    <cdr:sp macro="" textlink="">
      <cdr:nvSpPr>
        <cdr:cNvPr id="7" name="TextBox 1"/>
        <cdr:cNvSpPr txBox="1"/>
      </cdr:nvSpPr>
      <cdr:spPr>
        <a:xfrm xmlns:a="http://schemas.openxmlformats.org/drawingml/2006/main">
          <a:off x="781031" y="1548987"/>
          <a:ext cx="2313405" cy="105337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latin typeface="Palatino Linotype" panose="02040502050505030304" pitchFamily="18" charset="0"/>
            </a:rPr>
            <a:t>#3: </a:t>
          </a:r>
          <a:r>
            <a:rPr lang="en-US" sz="1400" dirty="0">
              <a:latin typeface="Palatino Linotype" panose="02040502050505030304" pitchFamily="18" charset="0"/>
            </a:rPr>
            <a:t>Difference in impact of retailer marketing by consumer characteristics</a:t>
          </a:r>
        </a:p>
      </cdr:txBody>
    </cdr:sp>
  </cdr:relSizeAnchor>
  <cdr:relSizeAnchor xmlns:cdr="http://schemas.openxmlformats.org/drawingml/2006/chartDrawing">
    <cdr:from>
      <cdr:x>0.29755</cdr:x>
      <cdr:y>0.39851</cdr:y>
    </cdr:from>
    <cdr:to>
      <cdr:x>0.34306</cdr:x>
      <cdr:y>0.42562</cdr:y>
    </cdr:to>
    <cdr:cxnSp macro="">
      <cdr:nvCxnSpPr>
        <cdr:cNvPr id="8" name="Straight Connector 7">
          <a:extLst xmlns:a="http://schemas.openxmlformats.org/drawingml/2006/main">
            <a:ext uri="{FF2B5EF4-FFF2-40B4-BE49-F238E27FC236}">
              <a16:creationId xmlns:a16="http://schemas.microsoft.com/office/drawing/2014/main" id="{EDE3C809-E271-ED47-9D7A-3A523C1984E8}"/>
            </a:ext>
          </a:extLst>
        </cdr:cNvPr>
        <cdr:cNvCxnSpPr/>
      </cdr:nvCxnSpPr>
      <cdr:spPr>
        <a:xfrm xmlns:a="http://schemas.openxmlformats.org/drawingml/2006/main" flipH="1">
          <a:off x="2562331" y="1477108"/>
          <a:ext cx="391885" cy="100483"/>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0.2147</cdr:x>
      <cdr:y>0.08934</cdr:y>
    </cdr:from>
    <cdr:to>
      <cdr:x>0.46132</cdr:x>
      <cdr:y>0.3387</cdr:y>
    </cdr:to>
    <cdr:sp macro="" textlink="">
      <cdr:nvSpPr>
        <cdr:cNvPr id="10" name="TextBox 1"/>
        <cdr:cNvSpPr txBox="1"/>
      </cdr:nvSpPr>
      <cdr:spPr>
        <a:xfrm xmlns:a="http://schemas.openxmlformats.org/drawingml/2006/main">
          <a:off x="1848896" y="331156"/>
          <a:ext cx="2123713" cy="9242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latin typeface="Palatino Linotype" panose="02040502050505030304" pitchFamily="18" charset="0"/>
            </a:rPr>
            <a:t>#1:</a:t>
          </a:r>
          <a:r>
            <a:rPr lang="en-US" sz="1400" b="1" baseline="0" dirty="0">
              <a:latin typeface="Palatino Linotype" panose="02040502050505030304" pitchFamily="18" charset="0"/>
            </a:rPr>
            <a:t> </a:t>
          </a:r>
          <a:r>
            <a:rPr lang="en-US" sz="1400" dirty="0">
              <a:latin typeface="Palatino Linotype" panose="02040502050505030304" pitchFamily="18" charset="0"/>
            </a:rPr>
            <a:t>Impact of increasing  SNAP benefit amount</a:t>
          </a:r>
        </a:p>
      </cdr:txBody>
    </cdr:sp>
  </cdr:relSizeAnchor>
  <cdr:relSizeAnchor xmlns:cdr="http://schemas.openxmlformats.org/drawingml/2006/chartDrawing">
    <cdr:from>
      <cdr:x>0.45719</cdr:x>
      <cdr:y>0.17026</cdr:y>
    </cdr:from>
    <cdr:to>
      <cdr:x>0.49008</cdr:x>
      <cdr:y>0.21145</cdr:y>
    </cdr:to>
    <cdr:cxnSp macro="">
      <cdr:nvCxnSpPr>
        <cdr:cNvPr id="11" name="Straight Connector 10">
          <a:extLst xmlns:a="http://schemas.openxmlformats.org/drawingml/2006/main">
            <a:ext uri="{FF2B5EF4-FFF2-40B4-BE49-F238E27FC236}">
              <a16:creationId xmlns:a16="http://schemas.microsoft.com/office/drawing/2014/main" id="{41016E17-4B66-CB4B-9872-9165158CBE2F}"/>
            </a:ext>
          </a:extLst>
        </cdr:cNvPr>
        <cdr:cNvCxnSpPr/>
      </cdr:nvCxnSpPr>
      <cdr:spPr>
        <a:xfrm xmlns:a="http://schemas.openxmlformats.org/drawingml/2006/main" flipH="1" flipV="1">
          <a:off x="3937065" y="631083"/>
          <a:ext cx="283243" cy="152688"/>
        </a:xfrm>
        <a:prstGeom xmlns:a="http://schemas.openxmlformats.org/drawingml/2006/main" prst="line">
          <a:avLst/>
        </a:prstGeom>
        <a:ln xmlns:a="http://schemas.openxmlformats.org/drawingml/2006/main">
          <a:solidFill>
            <a:schemeClr val="accent5"/>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0.71067</cdr:x>
      <cdr:y>0.5</cdr:y>
    </cdr:from>
    <cdr:to>
      <cdr:x>0.94866</cdr:x>
      <cdr:y>0.62964</cdr:y>
    </cdr:to>
    <cdr:sp macro="" textlink="">
      <cdr:nvSpPr>
        <cdr:cNvPr id="15" name="TextBox 1"/>
        <cdr:cNvSpPr txBox="1"/>
      </cdr:nvSpPr>
      <cdr:spPr>
        <a:xfrm xmlns:a="http://schemas.openxmlformats.org/drawingml/2006/main">
          <a:off x="6119908" y="1853292"/>
          <a:ext cx="2049403" cy="48052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latin typeface="Palatino Linotype" panose="02040502050505030304" pitchFamily="18" charset="0"/>
            </a:rPr>
            <a:t>#2: </a:t>
          </a:r>
          <a:r>
            <a:rPr lang="en-US" sz="1400" dirty="0">
              <a:latin typeface="Palatino Linotype" panose="02040502050505030304" pitchFamily="18" charset="0"/>
            </a:rPr>
            <a:t>Impact of providing healthy food</a:t>
          </a:r>
          <a:r>
            <a:rPr lang="en-US" sz="1400" baseline="0" dirty="0">
              <a:latin typeface="Palatino Linotype" panose="02040502050505030304" pitchFamily="18" charset="0"/>
            </a:rPr>
            <a:t> incentives</a:t>
          </a:r>
          <a:r>
            <a:rPr lang="en-US" sz="1400" dirty="0">
              <a:latin typeface="Palatino Linotype" panose="02040502050505030304" pitchFamily="18" charset="0"/>
            </a:rPr>
            <a:t> for SNAP beneficiaries</a:t>
          </a:r>
        </a:p>
      </cdr:txBody>
    </cdr:sp>
  </cdr:relSizeAnchor>
  <cdr:relSizeAnchor xmlns:cdr="http://schemas.openxmlformats.org/drawingml/2006/chartDrawing">
    <cdr:from>
      <cdr:x>0.67795</cdr:x>
      <cdr:y>0.4717</cdr:y>
    </cdr:from>
    <cdr:to>
      <cdr:x>0.8063</cdr:x>
      <cdr:y>0.5</cdr:y>
    </cdr:to>
    <cdr:cxnSp macro="">
      <cdr:nvCxnSpPr>
        <cdr:cNvPr id="16" name="Straight Connector 15">
          <a:extLst xmlns:a="http://schemas.openxmlformats.org/drawingml/2006/main">
            <a:ext uri="{FF2B5EF4-FFF2-40B4-BE49-F238E27FC236}">
              <a16:creationId xmlns:a16="http://schemas.microsoft.com/office/drawing/2014/main" id="{3325B180-9975-E841-B0C7-2D6E917A7FC2}"/>
            </a:ext>
          </a:extLst>
        </cdr:cNvPr>
        <cdr:cNvCxnSpPr/>
      </cdr:nvCxnSpPr>
      <cdr:spPr>
        <a:xfrm xmlns:a="http://schemas.openxmlformats.org/drawingml/2006/main" flipH="1" flipV="1">
          <a:off x="5838093" y="1748414"/>
          <a:ext cx="1105318" cy="104878"/>
        </a:xfrm>
        <a:prstGeom xmlns:a="http://schemas.openxmlformats.org/drawingml/2006/main" prst="line">
          <a:avLst/>
        </a:prstGeom>
        <a:ln xmlns:a="http://schemas.openxmlformats.org/drawingml/2006/main">
          <a:solidFill>
            <a:schemeClr val="accent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0.60443</cdr:x>
      <cdr:y>0.1529</cdr:y>
    </cdr:from>
    <cdr:to>
      <cdr:x>0.93582</cdr:x>
      <cdr:y>0.28254</cdr:y>
    </cdr:to>
    <cdr:sp macro="" textlink="">
      <cdr:nvSpPr>
        <cdr:cNvPr id="24" name="TextBox 1"/>
        <cdr:cNvSpPr txBox="1"/>
      </cdr:nvSpPr>
      <cdr:spPr>
        <a:xfrm xmlns:a="http://schemas.openxmlformats.org/drawingml/2006/main">
          <a:off x="5205028" y="566724"/>
          <a:ext cx="2853750" cy="48052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latin typeface="Palatino Linotype" panose="02040502050505030304" pitchFamily="18" charset="0"/>
            </a:rPr>
            <a:t>#4: </a:t>
          </a:r>
          <a:r>
            <a:rPr lang="en-US" sz="1400" dirty="0">
              <a:latin typeface="Palatino Linotype" panose="02040502050505030304" pitchFamily="18" charset="0"/>
            </a:rPr>
            <a:t>Difference in frequency and duration of</a:t>
          </a:r>
          <a:r>
            <a:rPr lang="en-US" sz="1400" baseline="0" dirty="0">
              <a:latin typeface="Palatino Linotype" panose="02040502050505030304" pitchFamily="18" charset="0"/>
            </a:rPr>
            <a:t> retailer promotions by community characteristics</a:t>
          </a:r>
          <a:endParaRPr lang="en-US" sz="1400" dirty="0">
            <a:latin typeface="Palatino Linotype" panose="02040502050505030304" pitchFamily="18" charset="0"/>
          </a:endParaRPr>
        </a:p>
      </cdr:txBody>
    </cdr:sp>
  </cdr:relSizeAnchor>
  <cdr:relSizeAnchor xmlns:cdr="http://schemas.openxmlformats.org/drawingml/2006/chartDrawing">
    <cdr:from>
      <cdr:x>0.56353</cdr:x>
      <cdr:y>0.29761</cdr:y>
    </cdr:from>
    <cdr:to>
      <cdr:x>0.62387</cdr:x>
      <cdr:y>0.37979</cdr:y>
    </cdr:to>
    <cdr:cxnSp macro="">
      <cdr:nvCxnSpPr>
        <cdr:cNvPr id="25" name="Straight Connector 24">
          <a:extLst xmlns:a="http://schemas.openxmlformats.org/drawingml/2006/main">
            <a:ext uri="{FF2B5EF4-FFF2-40B4-BE49-F238E27FC236}">
              <a16:creationId xmlns:a16="http://schemas.microsoft.com/office/drawing/2014/main" id="{43620F36-5C7A-E649-A7EE-CFE13234BA0C}"/>
            </a:ext>
          </a:extLst>
        </cdr:cNvPr>
        <cdr:cNvCxnSpPr/>
      </cdr:nvCxnSpPr>
      <cdr:spPr>
        <a:xfrm xmlns:a="http://schemas.openxmlformats.org/drawingml/2006/main" flipH="1">
          <a:off x="4852841" y="1103112"/>
          <a:ext cx="519614" cy="304607"/>
        </a:xfrm>
        <a:prstGeom xmlns:a="http://schemas.openxmlformats.org/drawingml/2006/main" prst="line">
          <a:avLst/>
        </a:prstGeom>
        <a:ln xmlns:a="http://schemas.openxmlformats.org/drawingml/2006/main">
          <a:solidFill>
            <a:schemeClr val="accent4"/>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0.27206</cdr:x>
      <cdr:y>0.64893</cdr:y>
    </cdr:from>
    <cdr:to>
      <cdr:x>0.67795</cdr:x>
      <cdr:y>0.77907</cdr:y>
    </cdr:to>
    <cdr:sp macro="" textlink="">
      <cdr:nvSpPr>
        <cdr:cNvPr id="30" name="TextBox 1"/>
        <cdr:cNvSpPr txBox="1"/>
      </cdr:nvSpPr>
      <cdr:spPr>
        <a:xfrm xmlns:a="http://schemas.openxmlformats.org/drawingml/2006/main">
          <a:off x="2342798" y="2405332"/>
          <a:ext cx="3495295" cy="4823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latin typeface="Palatino Linotype" panose="02040502050505030304" pitchFamily="18" charset="0"/>
            </a:rPr>
            <a:t>#5: </a:t>
          </a:r>
          <a:r>
            <a:rPr lang="en-US" sz="1400" dirty="0">
              <a:latin typeface="Palatino Linotype" panose="02040502050505030304" pitchFamily="18" charset="0"/>
            </a:rPr>
            <a:t>Difference in impacts of interventions and policies by</a:t>
          </a:r>
          <a:r>
            <a:rPr lang="en-US" sz="1400" baseline="0" dirty="0">
              <a:latin typeface="Palatino Linotype" panose="02040502050505030304" pitchFamily="18" charset="0"/>
            </a:rPr>
            <a:t> </a:t>
          </a:r>
          <a:r>
            <a:rPr lang="en-US" sz="1400" dirty="0">
              <a:latin typeface="Palatino Linotype" panose="02040502050505030304" pitchFamily="18" charset="0"/>
            </a:rPr>
            <a:t>consumer characteristics </a:t>
          </a:r>
        </a:p>
      </cdr:txBody>
    </cdr:sp>
  </cdr:relSizeAnchor>
  <cdr:relSizeAnchor xmlns:cdr="http://schemas.openxmlformats.org/drawingml/2006/chartDrawing">
    <cdr:from>
      <cdr:x>0.47446</cdr:x>
      <cdr:y>0.61002</cdr:y>
    </cdr:from>
    <cdr:to>
      <cdr:x>0.47446</cdr:x>
      <cdr:y>0.66688</cdr:y>
    </cdr:to>
    <cdr:cxnSp macro="">
      <cdr:nvCxnSpPr>
        <cdr:cNvPr id="31" name="Straight Connector 30">
          <a:extLst xmlns:a="http://schemas.openxmlformats.org/drawingml/2006/main">
            <a:ext uri="{FF2B5EF4-FFF2-40B4-BE49-F238E27FC236}">
              <a16:creationId xmlns:a16="http://schemas.microsoft.com/office/drawing/2014/main" id="{54AF23BB-B1C8-F245-91FB-4503366F4B57}"/>
            </a:ext>
          </a:extLst>
        </cdr:cNvPr>
        <cdr:cNvCxnSpPr/>
      </cdr:nvCxnSpPr>
      <cdr:spPr>
        <a:xfrm xmlns:a="http://schemas.openxmlformats.org/drawingml/2006/main" flipV="1">
          <a:off x="4085795" y="2261079"/>
          <a:ext cx="0" cy="210776"/>
        </a:xfrm>
        <a:prstGeom xmlns:a="http://schemas.openxmlformats.org/drawingml/2006/main" prst="line">
          <a:avLst/>
        </a:prstGeom>
        <a:ln xmlns:a="http://schemas.openxmlformats.org/drawingml/2006/main">
          <a:solidFill>
            <a:schemeClr val="accent3"/>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0.60683</cdr:x>
      <cdr:y>0.94725</cdr:y>
    </cdr:from>
    <cdr:to>
      <cdr:x>0.89673</cdr:x>
      <cdr:y>0.94725</cdr:y>
    </cdr:to>
    <cdr:cxnSp macro="">
      <cdr:nvCxnSpPr>
        <cdr:cNvPr id="48" name="Straight Arrow Connector 47">
          <a:extLst xmlns:a="http://schemas.openxmlformats.org/drawingml/2006/main">
            <a:ext uri="{FF2B5EF4-FFF2-40B4-BE49-F238E27FC236}">
              <a16:creationId xmlns:a16="http://schemas.microsoft.com/office/drawing/2014/main" id="{85963F03-6018-444A-9927-9F1E07C512DE}"/>
            </a:ext>
          </a:extLst>
        </cdr:cNvPr>
        <cdr:cNvCxnSpPr/>
      </cdr:nvCxnSpPr>
      <cdr:spPr>
        <a:xfrm xmlns:a="http://schemas.openxmlformats.org/drawingml/2006/main">
          <a:off x="5225679" y="3511062"/>
          <a:ext cx="2496480"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0.16586</cdr:x>
      <cdr:y>0.94835</cdr:y>
    </cdr:from>
    <cdr:to>
      <cdr:x>0.46165</cdr:x>
      <cdr:y>0.94963</cdr:y>
    </cdr:to>
    <cdr:cxnSp macro="">
      <cdr:nvCxnSpPr>
        <cdr:cNvPr id="49" name="Straight Arrow Connector 48">
          <a:extLst xmlns:a="http://schemas.openxmlformats.org/drawingml/2006/main">
            <a:ext uri="{FF2B5EF4-FFF2-40B4-BE49-F238E27FC236}">
              <a16:creationId xmlns:a16="http://schemas.microsoft.com/office/drawing/2014/main" id="{6CC844B0-7861-DC45-AEE6-FF791024E0C7}"/>
            </a:ext>
          </a:extLst>
        </cdr:cNvPr>
        <cdr:cNvCxnSpPr/>
      </cdr:nvCxnSpPr>
      <cdr:spPr>
        <a:xfrm xmlns:a="http://schemas.openxmlformats.org/drawingml/2006/main" flipH="1">
          <a:off x="1474547" y="5165437"/>
          <a:ext cx="2625439" cy="692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0.09833</cdr:x>
      <cdr:y>0.91061</cdr:y>
    </cdr:from>
    <cdr:to>
      <cdr:x>0.22065</cdr:x>
      <cdr:y>0.97913</cdr:y>
    </cdr:to>
    <cdr:sp macro="" textlink="">
      <cdr:nvSpPr>
        <cdr:cNvPr id="53" name="TextBox 52"/>
        <cdr:cNvSpPr txBox="1"/>
      </cdr:nvSpPr>
      <cdr:spPr>
        <a:xfrm xmlns:a="http://schemas.openxmlformats.org/drawingml/2006/main">
          <a:off x="874183" y="4987634"/>
          <a:ext cx="1085273" cy="3232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a:latin typeface="Palatino Linotype" panose="02040502050505030304" pitchFamily="18" charset="0"/>
            </a:rPr>
            <a:t>Low</a:t>
          </a:r>
        </a:p>
      </cdr:txBody>
    </cdr:sp>
  </cdr:relSizeAnchor>
  <cdr:relSizeAnchor xmlns:cdr="http://schemas.openxmlformats.org/drawingml/2006/chartDrawing">
    <cdr:from>
      <cdr:x>0.89907</cdr:x>
      <cdr:y>0.91146</cdr:y>
    </cdr:from>
    <cdr:to>
      <cdr:x>0.98472</cdr:x>
      <cdr:y>0.98022</cdr:y>
    </cdr:to>
    <cdr:sp macro="" textlink="">
      <cdr:nvSpPr>
        <cdr:cNvPr id="54" name="TextBox 1"/>
        <cdr:cNvSpPr txBox="1"/>
      </cdr:nvSpPr>
      <cdr:spPr>
        <a:xfrm xmlns:a="http://schemas.openxmlformats.org/drawingml/2006/main">
          <a:off x="7742256" y="3378403"/>
          <a:ext cx="737600" cy="2548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latin typeface="Palatino Linotype" panose="02040502050505030304" pitchFamily="18" charset="0"/>
            </a:rPr>
            <a:t>High</a:t>
          </a:r>
        </a:p>
      </cdr:txBody>
    </cdr:sp>
  </cdr:relSizeAnchor>
  <cdr:relSizeAnchor xmlns:cdr="http://schemas.openxmlformats.org/drawingml/2006/chartDrawing">
    <cdr:from>
      <cdr:x>0.03469</cdr:x>
      <cdr:y>0.14199</cdr:y>
    </cdr:from>
    <cdr:to>
      <cdr:x>0.03469</cdr:x>
      <cdr:y>0.29725</cdr:y>
    </cdr:to>
    <cdr:cxnSp macro="">
      <cdr:nvCxnSpPr>
        <cdr:cNvPr id="55" name="Straight Arrow Connector 54">
          <a:extLst xmlns:a="http://schemas.openxmlformats.org/drawingml/2006/main">
            <a:ext uri="{FF2B5EF4-FFF2-40B4-BE49-F238E27FC236}">
              <a16:creationId xmlns:a16="http://schemas.microsoft.com/office/drawing/2014/main" id="{676FFB2B-A16E-4240-B2B6-78592FCE0DDA}"/>
            </a:ext>
          </a:extLst>
        </cdr:cNvPr>
        <cdr:cNvCxnSpPr/>
      </cdr:nvCxnSpPr>
      <cdr:spPr>
        <a:xfrm xmlns:a="http://schemas.openxmlformats.org/drawingml/2006/main" flipV="1">
          <a:off x="301171" y="551981"/>
          <a:ext cx="0" cy="60358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0.03365</cdr:x>
      <cdr:y>0.55832</cdr:y>
    </cdr:from>
    <cdr:to>
      <cdr:x>0.03365</cdr:x>
      <cdr:y>0.72706</cdr:y>
    </cdr:to>
    <cdr:cxnSp macro="">
      <cdr:nvCxnSpPr>
        <cdr:cNvPr id="56" name="Straight Arrow Connector 55">
          <a:extLst xmlns:a="http://schemas.openxmlformats.org/drawingml/2006/main">
            <a:ext uri="{FF2B5EF4-FFF2-40B4-BE49-F238E27FC236}">
              <a16:creationId xmlns:a16="http://schemas.microsoft.com/office/drawing/2014/main" id="{DAD0C8B9-96BE-CD44-9F42-F2DDF3A63A96}"/>
            </a:ext>
          </a:extLst>
        </cdr:cNvPr>
        <cdr:cNvCxnSpPr/>
      </cdr:nvCxnSpPr>
      <cdr:spPr>
        <a:xfrm xmlns:a="http://schemas.openxmlformats.org/drawingml/2006/main">
          <a:off x="292142" y="2170445"/>
          <a:ext cx="0" cy="65596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0.01397</cdr:x>
      <cdr:y>0.7028</cdr:y>
    </cdr:from>
    <cdr:to>
      <cdr:x>0.05396</cdr:x>
      <cdr:y>0.8504</cdr:y>
    </cdr:to>
    <cdr:sp macro="" textlink="">
      <cdr:nvSpPr>
        <cdr:cNvPr id="57" name="TextBox 3"/>
        <cdr:cNvSpPr txBox="1"/>
      </cdr:nvSpPr>
      <cdr:spPr>
        <a:xfrm xmlns:a="http://schemas.openxmlformats.org/drawingml/2006/main" rot="16200000">
          <a:off x="7974" y="2845412"/>
          <a:ext cx="573805" cy="3471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latin typeface="Palatino Linotype" panose="02040502050505030304" pitchFamily="18" charset="0"/>
            </a:rPr>
            <a:t>Low</a:t>
          </a:r>
        </a:p>
      </cdr:txBody>
    </cdr:sp>
  </cdr:relSizeAnchor>
  <cdr:relSizeAnchor xmlns:cdr="http://schemas.openxmlformats.org/drawingml/2006/chartDrawing">
    <cdr:from>
      <cdr:x>0.01488</cdr:x>
      <cdr:y>0</cdr:y>
    </cdr:from>
    <cdr:to>
      <cdr:x>0.05124</cdr:x>
      <cdr:y>0.16543</cdr:y>
    </cdr:to>
    <cdr:sp macro="" textlink="">
      <cdr:nvSpPr>
        <cdr:cNvPr id="58" name="TextBox 1"/>
        <cdr:cNvSpPr txBox="1"/>
      </cdr:nvSpPr>
      <cdr:spPr>
        <a:xfrm xmlns:a="http://schemas.openxmlformats.org/drawingml/2006/main" rot="16200000">
          <a:off x="-34527" y="163712"/>
          <a:ext cx="643095" cy="3156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latin typeface="Palatino Linotype" panose="02040502050505030304" pitchFamily="18" charset="0"/>
            </a:rPr>
            <a:t>High</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14:25:29.108"/>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14:25:51.995"/>
    </inkml:context>
    <inkml:brush xml:id="br0">
      <inkml:brushProperty name="width" value="0.05" units="cm"/>
      <inkml:brushProperty name="height" value="0.05" units="cm"/>
    </inkml:brush>
  </inkml:definitions>
  <inkml:trace contextRef="#ctx0" brushRef="#br0">1 2131 24575,'54'12'0,"1"0"0,-15-2 0,14 1 0,0 1 0,-5 7 0,-22-3 0,26 8 0,-39-11 0,10 0 0,-3 0 0,4 0 0,-5 0 0,-1 0 0,-12-1 0,5-4 0,-5 9 0,0-9 0,5 17 0,-5-11 0,6 10 0,-1 2 0,1 2 0,-5 3 0,3-11 0,-10 4 0,11-9 0,-11 9 0,11-9 0,-11 9 0,11-4 0,-11 16 0,5-13 0,-6 22 0,0-12 0,0 17 0,10 18 0,-7 5 0,7-11 0,0 23 0,-7-52 0,7 51 0,-10-21 0,0-9 0,0 3-553,0 39 553,0-40 0,0-1 0,0 37 0,0-20 0,0 16 0,6-23 0,0 2 0,-5-14 0,1 1 0,4 22 0,0-1 0,-6 17 0,0-37 0,0 1 0,0 1 0,0 1 0,0 0 0,0 0 0,0-2 0,0-2 0,0 38 0,0 0 0,0-37 0,0 1 0,0 1 0,0 1 0,0-2 0,0 3-824,-7 25 1,0 0 823,5-22 0,0 1 0,-5 24 0,0-2-521,7-26 1,0-2 520,0 8 0,0-1 0,0 33 0,0-32 0,0-1 0,0 33 0,5-42 0,0 0 0,-4 0 0,1 1 0,10 12 0,-1-2 0,-9-15 0,0 0 0,10 21 0,1-1 0,-10 26-551,16-1 551,-18-42 0,0-2 0,18 40 0,-6 5 0,2-5 0,-5-5 463,-5-44-463,3 12 1545,-1-18-1545,4-9 1129,-4 3-1129,6-13 655,-5-5-655,3 6 0,-4-5 0,6-1 0,0-7 0,16-21 0,4-3 0,35-21 0,-14 5 0,15-5 0,-20 6 0,-7-7 0,6 5 0,-23-2 0,10 8 0,-20 4 0,-3-1 0,6 0 0,-8-10 0,10-3 0,-3-10 0,7-1 0,-6 1 0,19-19 0,-15-5-465,2 18 1,-1-1 464,-9 8 0,-1-1 0,6-15 0,0-1 0,-5 6 0,-3 3 0,4-41 0,-8 35 0,-2-1 0,-5-33 0,0 38 0,0 0 0,0 1 0,0 4 0,-7-20 0,5 4 0,-18-18 0,7 10 0,6 21 0,0 1 0,-11-18 0,9 5 0,-7 19 0,7-1 0,-6 1 0,3-19 0,2 14 929,-10-33-929,12 32 0,0-1 0,-4 6 0,0-1 0,4-14 0,1 0-514,-5 9 1,2 1 513,8-2 0,1-1 0,-11-9 0,0 0 0,4 0 0,1-1-781,0-8 0,-1-1 781,-5 8 0,2-1 0,10-6 0,-1-1 0,-11-2 0,1 5 0,9-17 0,-3 21 0,-1-1 0,0 17 0,1 3-218,4 1 1,0-1 217,-5-13 0,1 3 0,6-12 0,0-19 0,-10 0 0,7 19 0,-7-14 0,3 33 922,5-14-922,-5 0 0,7 14 0,-10-33 1603,7 33-1603,-7-14 499,10 29-499,-10-27 0,7 22 0,-7-24 0,3 19 0,5 0 0,-6-1 0,8 1 0,0 10 0,-7-8 0,5 19 0,-5-8 0,1 16 0,5 1 0,-5 0 0,6-1 0,0 0 0,0-15 0,0 13 0,0-44 0,0 22 0,0-24 0,0 19 0,0-19 0,0 24 0,7-21 0,-5 36 0,13-18 0,-8 19 0,9-19 0,-8 19 0,5-8 0,-11 15 0,9-3 0,-4 10 0,8-21 0,-2 18 0,1-12 0,-1 10 0,0 5 0,0-5 0,0 1 0,-6 3 0,5-3 0,-5 5 0,6 6 0,-6-5 0,4 11 0,2-11 0,7 11 0,17-5 0,1 13 0,31 16 0,-15 4 0,-7 0 0,0 6-743,22 38 743,-24-33 0,-2 2 0,15 37 0,-28-29 0,-2 0 0,13 30 0,-15-15 0,1 3-794,-1-9 1,-2 2 793,-2 15 0,-1 5-1141,6 9 0,1 1 1141,-4 1 0,-2 2 0,-6-28 0,0 2 0,0 0 0,-1-1 0,0 0 0,-2 0 0,-2 2 0,-1-1 0,0 2 0,0 5 0,1 1 0,-1-1 0,0-6 0,0 0 0,1 0 0,3 5 0,2 0 0,-1-1 0,1 20 0,1-1 0,-2-19 0,1 2 0,-2-2 0,1 20 0,0 0 0,-1-20 0,2 2 0,-1-2 0,2 20 0,-1 0 0,-1-26 0,0 1 0,-1-2 0,3 27 0,-4-5-686,-5-26 0,0 0 686,7 31 0,-3 0 0,-10-29 0,0 1 0,11 32 0,1 6 0,-12-2 0,-1-2 0,6-17 0,-1 3 0,-4-3 0,-3 6 0,0-4-691,1 15 1,0-2 690,0-23 0,0 3 0,0-2 0,0 27 0,0-9 200,0-40 0,0-1-200,6 20 0,0 4 0,-4 2 0,-1 2 52,5 4 1,0 3-53,-5-15 0,-1 4 0,-1-3 0,1 19 0,0-3 0,0-7 0,0-2 0,0-4 0,0 5 0,0 1 0,0 8 0,0-7 0,0 1 0,0-1 0,0-4 0,-1 5 0,2-11 856,6 21-856,-6-37 0,0-4 2125,7-9-2125,-8 41 917,0-60-917,0 24 2366,5-19-2366,-3 19 596,3-8-596,-5 10 0,0 0 0,6-10 0,-4-3 0,9-10 0,-9 0 0,9-6 0,-4 4 0,0-9 0,5-2 0,-11-2 0,11-4 0,-5-5 0,22-34 0,5-16 0,6-19-743,-4 13 1,7-10 0,-5 4 742,-8-2 0,-2 3 0,9 4 0,-1 0-365,-9-8 1,-3 3 364,14-7 0,-4-14 0,-4 15 0,-13 8-1053,17-33 1053,-19 24 0,-1-1 0,4 17 0,-1 1 1498,-2-45-1498,-11 45 0,-1-4 0,-2-26 0,-2-7-597,1 19 1,0-3-1,0 0 597,1-2 0,0 0 0,-3-1 0,-5-3 0,-4-1 0,0 3 0,-6-19 0,-1 2 0,2 25 0,0 0 0,-1 0 0,-6-31 0,2 4-305,7 23 1,1 3 304,0 2 0,0-2 0,-1-7 0,0 2 0,2 24 0,1-4 0,-1-24 0,2-12 0,1 12-114,1 26 1,1 0 113,2-18 0,0-9 0,0 5-765,-2-5 0,-1 2 765,0-16 0,-1-3 0,3 29 0,-1-1 0,2-1 0,-1-1 0,1-2 0,2 1 0,2 3 0,1 0 0,1 0 0,-1-1 0,0 0 0,0-1 0,0-3 0,0 0 0,0 1 0,0-28 0,0 2 0,0 30 0,0 0 0,0 0 0,0 0 0,0 1 0,0-2 0,0-3 0,0-1 0,0 0 0,0 5 0,0 0 0,0 0 0,0 1 0,0 0 0,0-2-159,0-9 1,0-2 0,0 1 158,0 3 0,0 2 0,0-4-748,0-15 1,0-4 0,0 2 747,0 4 0,0 0 0,0 2 0,0 6 0,0 1 0,0 0-89,0 0 1,0 1-1,0 7 89,0 10 0,0 1 0,0-4 0,0-6 0,0 9 900,0-24-900,0 3 0,0 1 0,0 5 1101,0 24 1,0 2-1102,0-2 3472,5-4-3472,-3-7 1847,4 31-1847,-6-21 1055,5 35-1055,-3 2 173,3 5-173,1 0 0,-4 0 0,9 6 0,2 1 0,7 6 0,6 6 0,-6 1 0,-1 11 0,-1 3 0,11 34 0,12 26-1196,-16-27 0,0 7 1196,-5 0 0,-1 5 0,1-1 0,9 18 0,-1 1 0,-8-20 0,0 2 0,0 1 0,0 2 0,1 2 0,-1-1 0,1-1 0,-1 0 0,0-1 0,4 25 0,-2 0 0,-6-23 0,-2 0 0,1-4 0,6 5 0,-2-3 0,-9 11 0,0 0 0,9-10 0,-2-4-229,-14 27 229,7-5 0,-10-33 0,0 33 0,0-33 0,0 33 0,0-14 0,0 19 0,0 0 0,0 0 0,0 0 0,0-1 0,0-36 0,0 1-488,0 1 0,0 2 488,0 6 0,0 4 0,0 7 0,0 1 0,-1-9 0,2 3 0,3-2 0,2 4 0,-2-5-1100,-2-4 0,0 2 1100,7 17 0,3 11 0,-3-8 0,-7-8 0,0-3 0,2-5 0,1 4 0,1-2 252,1 16 1,-1-4-253,-5-17 0,1 5 0,4-2 0,3 12 0,-1 0 0,-2-10-891,-3 5 0,-1 0 891,1-6 0,1 9 0,0 0 0,1-10 0,1 2 0,1-5-82,1 22 1,0-1 81,0-28 0,1 0 0,4 23 0,0-4 0,0 4 789,-5-28 1,0 0-790,12 33 0,-7-16 0,7 1 0,-8-18 0,0-4 0,4-2 1402,-2 19-1402,-3-49 2392,-10-6-2392,11-1 1318,-11 7-1318,5-22 546,-6-10-546,12-64 0,-5 22 0,2-5-1024,4-7 1,1-5 1023,1-24 0,0 1 0,-1 23 0,0 0 0,1-24 0,0 1 0,-2 24 0,1 3 0,1-9 0,-2 0-132,-6 10 0,1 0 132,4 0 0,0 0 0,-10 0 0,-1 0-844,5 1 1,0-3 843,-6-16 0,0-2 0,0 15 0,0 0 0,0-15 0,0 2-352,0 26 1,0 3 351,-5 0 0,-1 1 0,6-1 0,-2 1 0,-19-41 0,20 31 0,0 0 0,-20-31 0,20 39 0,0 3 0,-9-19 721,9 9 1,2 3-722,-1 14 251,0-39-251,0 73 1788,5 0-1788,8-5 858,18-6-858,-3 4 0,38-7 0,-8 16 0,3 0 0,-8-1 0,0 0 0,13 3 0,-2 2 361,23-4-361,-49 17 0,4 1 0,-29 22 0,-11 5 0,6 15 0,-8 0 0,7 1 0,-5 18 0,5 24 0,-7 4 0,0-34 0,0 6-1032,0 27 1,0 1 1031,0-28 0,0-1 0,0 29 0,0-5-273,0 1 273,0-19 0,0-5 0,0-29 0,0-9 0,0-11 0,0-6 2032,0 5-2032,0-3 304,0 9-304,0-9 0,6 9 0,-5-10 0,11-1 0,-5-7 0,15-28 0,9 2 0,25-53 0,-14 34 0,3-23 0,-25 26 0,-5-3 0,1-10 0,-7-19 0,6 14 0,-13-33 0,5 33 0,-7-34-371,0 33 0,0 0 371,0-28 0,0 21 0,0 0 0,0-11 0,0 0 0,0 4 0,0 20 0,0 0 0,0 10 0,0 8 0,0 24 0,11 14 742,4 13-742,11 6 0,3 11 0,-3-9 0,6 19 0,-9-8 0,8 10 0,-20-10 0,11 7 0,-21-17 0,7 7 0,-8 0 0,0-7 0,0 18 0,0-9 0,0 12 0,0-1 0,0-10 0,0 8 0,0-8 0,0-1 0,-6-1 0,5-11 0,-5-6 0,6 4 0,0-10 0,0 11 0,0-5 0,6 6 0,-5-1 0,12 12 0,-5-9 0,6 3 0,-1-7 0,0-10 0,-6 5 0,5-23 0,4-15 0,3-39 0,7 13 0,1-2-694,0-31 694,4 18 0,-1-5-839,-15-1 1,-3-2 838,9-3 0,-2-2 0,-9-5 0,-3 3-289,-1 18 1,0 3 288,4-38 0,-8 19 0,8 16 614,-10 10-614,6 18 1681,-4-7-1681,3 16 653,-5-4-653,6 9 0,-4-3 0,3-1 0,-5-1 0,0-6 0,0 0 0,0-10 0,0 8 0,0-19 0,0 8 0,0 0 0,0 9 0,0 11 0,0 18 0,8 18 0,1 16 0,7 17 0,3 18 0,2 5 0,1 19-801,-3-38 0,-1 2 801,-3 11 0,-1 1 0,6 1 0,-1 1 0,-3 7 0,-4-1 0,-4-17 0,-1-3 0,13 36 0,-19-5 0,7-33 0,-2 4 0,-5-22 0,5-16 0,-6-1 0,0 0 1602,0-5-1602,0 5 0,0-1 0,0-4 0,0 11 0,0-11 0,0 5 0,0-6 0,0 0 0,0-28 0,-11-26 0,9-50 0,-3 34 0,0-2-641,-2-7 1,2-2 640,3 1 0,1 0 0,-5-9 0,0-2-863,5 0 0,2-1 863,-1 0 0,0 0 0,1-6 0,-2-2-933,-3 16 0,-2-1 0,1-1 933,3 3 0,2 0 0,-2 0 0,-3-3 0,-1 0 0,2-1 0,3-11 0,1-1 0,1 8 0,-1 10 0,0 2-468,0-1 1,0-5-1,0 5 468,0-2 0,0 4 32,0-5 0,0 1-32,0 0 0,0 3 1318,0-26-1318,0 24 2795,0 19-2795,0 0 1844,0 10-1844,0 8 1188,0 13-1188,0 5 0,0 0 0,-6 0 0,5 0 0,-5 0 0,6-6 0,-6-1 0,5 0 0,-5-4 0,0 10 0,5-5 0,-5 6 0,6 0 0,0-6 0,0-1 0,7-16 0,-5 8 0,6-9 0,-3 17 0,-3 2 0,4 5 0,-6 0 0,0 0 0,0 0 0,0 0 0,0 0 0,0 0 0,0 1 0,0-1 0,0 0 0,0 0 0,0-6 0,0 5 0,0-5 0,0 6 0,0 0 0,0 1 0,5 4 0,-3-3 0,3 4 0,-5-6 0,6 6 0,-4 7 0,9 1 0,2 11 0,1-5 0,5 6 0,0-6 0,-5-1 0,5-1 0,-7-3 0,7 9 0,-5-9 0,11 9 0,-5-4 0,0 6 0,4 0 0,-9-6 0,3 5 0,1-11 0,-5 11 0,5-11 0,-1 10 0,-3-3 0,9-1 0,-4 4 0,6-4 0,-6 12 0,5-10 0,-5 14 0,0-21 0,4 16 0,-10-11 0,5 0 0,5 10 0,-2-8 0,4 4 0,-2-2 0,7-9 0,-9 9 0,7-4 0,-16 0 0,0-1 0,0 0 0,0-5 0,0 11 0,16-3 0,-6 4 0,13-4 0,0 4 0,3-4 0,10 7 0,-10-1 0,8-6 0,-24-3 0,6-1 0,-16-3 0,0 3 0,-6 1 0,4-4 0,-4 3 0,6-5 0,0 6 0,0-4 0,0 3 0,0-5 0,0 0 0,0 0 0,0 0 0,-1 0 0,1 0 0,0 0 0,0 0 0,-6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6EAA3-026B-40C3-88D2-F2225CD0B6F0}" type="datetimeFigureOut">
              <a:rPr lang="en-US" smtClean="0"/>
              <a:t>6/23/2021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85A70-EB10-42F0-87EF-2E19E36375EF}" type="slidenum">
              <a:rPr lang="en-US" smtClean="0"/>
              <a:t>‹#›</a:t>
            </a:fld>
            <a:endParaRPr lang="en-US"/>
          </a:p>
        </p:txBody>
      </p:sp>
    </p:spTree>
    <p:extLst>
      <p:ext uri="{BB962C8B-B14F-4D97-AF65-F5344CB8AC3E}">
        <p14:creationId xmlns:p14="http://schemas.microsoft.com/office/powerpoint/2010/main" val="684441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hronicdisease.org/page/spanambassador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dc.gov/nccdphp/dnpao/state-local-programs/span-1807/index.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nccdphp/dnpao/state-local-programs/hop-1809/high-obesity-program-1809.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cdc.gov/nccdphp/dnpao/state-local-programs/high-obesity-program.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nccdphp/dnpao/state-local-programs/reach/current_programs/index.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cdc.gov/nccdphp/dnpao/state-local-programs/reach/index.h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3C4D4-788F-4C58-8D6F-AD5BEA204F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243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NOT include healthy corner store makeover</a:t>
            </a:r>
          </a:p>
          <a:p>
            <a:endParaRPr lang="en-US" dirty="0"/>
          </a:p>
          <a:p>
            <a:r>
              <a:rPr lang="en-US" dirty="0"/>
              <a:t>Distribution</a:t>
            </a:r>
          </a:p>
          <a:p>
            <a:r>
              <a:rPr lang="en-US" dirty="0"/>
              <a:t>Retailers</a:t>
            </a:r>
          </a:p>
          <a:p>
            <a:r>
              <a:rPr lang="en-US" dirty="0"/>
              <a:t>Access to healthy food </a:t>
            </a:r>
          </a:p>
          <a:p>
            <a:r>
              <a:rPr lang="en-US" dirty="0"/>
              <a:t>Financial</a:t>
            </a:r>
          </a:p>
          <a:p>
            <a:r>
              <a:rPr lang="en-US" dirty="0"/>
              <a:t>Geographic</a:t>
            </a:r>
          </a:p>
          <a:p>
            <a:r>
              <a:rPr lang="en-US" dirty="0"/>
              <a:t>Nutrition standards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797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 of Sales Outlets – Community of Practice</a:t>
            </a:r>
          </a:p>
          <a:p>
            <a:r>
              <a:rPr lang="en-US" dirty="0"/>
              <a:t>Group purchasing collective</a:t>
            </a:r>
          </a:p>
          <a:p>
            <a:r>
              <a:rPr lang="en-US" dirty="0"/>
              <a:t>Not group purchasing organization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173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Bus routes, adequate sidewalks, connect trails or bike lane routes</a:t>
            </a:r>
          </a:p>
          <a:p>
            <a:r>
              <a:rPr lang="en-US" dirty="0"/>
              <a:t>Consider rural vs urban</a:t>
            </a:r>
          </a:p>
          <a:p>
            <a:r>
              <a:rPr lang="en-US" dirty="0"/>
              <a:t>-CSA (Community Supported Agriculture) is bag of (mostly) fruits and vegetables delivered regularly (e.g. weekly) from one or more farms</a:t>
            </a:r>
          </a:p>
          <a:p>
            <a:r>
              <a:rPr lang="en-US" dirty="0"/>
              <a:t>-Grocery delivery location examples:   library, recreation center, senior apartments, food banks/pantries, churches, ECE</a:t>
            </a:r>
          </a:p>
          <a:p>
            <a:r>
              <a:rPr lang="en-US" dirty="0"/>
              <a:t>- Make sure route changes focus on priority populations.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744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DNPAO project funds cannot be used for incentives</a:t>
            </a:r>
          </a:p>
          <a:p>
            <a:r>
              <a:rPr lang="en-US" dirty="0"/>
              <a:t>FINI or other sources can be used</a:t>
            </a:r>
          </a:p>
          <a:p>
            <a:r>
              <a:rPr lang="en-US" dirty="0"/>
              <a:t>Appropriate roles of grantees include:</a:t>
            </a:r>
          </a:p>
          <a:p>
            <a:r>
              <a:rPr lang="en-US" dirty="0"/>
              <a:t>Conduct assessment of ongoing incentive programs</a:t>
            </a:r>
          </a:p>
          <a:p>
            <a:r>
              <a:rPr lang="en-US" dirty="0"/>
              <a:t>Promote “matchmaking” for preparing FINI applications (funding match required)</a:t>
            </a:r>
          </a:p>
          <a:p>
            <a:r>
              <a:rPr lang="en-US" dirty="0"/>
              <a:t>Promote increased use of electronic benefits transfer (EBT) units in farmers markets and other outlets to enhance accessibility of SNAP and other benefits</a:t>
            </a:r>
          </a:p>
          <a:p>
            <a:r>
              <a:rPr lang="en-US" dirty="0"/>
              <a:t>Support/enhance double-value SNAP and WIC/Senior Farmers Market initiatives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486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487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183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FY20 Funding:  $7M for 15 SPAN and 5 DNPAO Ambassador states. Funding has been extended thru FY21.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effectLst/>
                <a:latin typeface="+mn-lt"/>
                <a:ea typeface="+mn-ea"/>
                <a:cs typeface="+mn-cs"/>
              </a:rPr>
              <a:t>Partner:  National Association of Chronic Disease Directors (NACDD)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Technical assistance will be augmented by experts in health equity approaches for nutrition security, physical activity and social connectedness in populations experiencing COVID-19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Funding will assist in infrastructure development and project implementation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States will provide at least 25% in grants to support communities’ unique population needs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NACDD works with 15 DNPAO SPAN states and five </a:t>
            </a:r>
            <a:r>
              <a:rPr lang="en-US" sz="1200" b="0" i="0" u="none" strike="noStrike" kern="1200" dirty="0">
                <a:solidFill>
                  <a:schemeClr val="tx1"/>
                </a:solidFill>
                <a:effectLst/>
                <a:latin typeface="+mn-lt"/>
                <a:ea typeface="+mn-ea"/>
                <a:cs typeface="+mn-cs"/>
                <a:hlinkClick r:id="rId3"/>
              </a:rPr>
              <a:t>SPAN Ambassador</a:t>
            </a:r>
            <a:r>
              <a:rPr lang="en-US" sz="1200" b="0" i="0" kern="1200" dirty="0">
                <a:solidFill>
                  <a:schemeClr val="tx1"/>
                </a:solidFill>
                <a:effectLst/>
                <a:latin typeface="+mn-lt"/>
                <a:ea typeface="+mn-ea"/>
                <a:cs typeface="+mn-cs"/>
              </a:rPr>
              <a:t> states to build sustainable programming into existing efforts and address COVID-19 in high risk areas focusing on vulnerable populations (African Americans, Hispanics, Native Americans, young children, aging adults, and people with disabilities. This is achieved by providing technical assistance (TA) to increase food security, access to safe physical activity, and social connectedness.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963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620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06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95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163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59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Applicants - Eligibility is limited to State Governments, County Governments, City </a:t>
            </a:r>
            <a:r>
              <a:rPr lang="en-US" dirty="0" err="1"/>
              <a:t>ot</a:t>
            </a:r>
            <a:r>
              <a:rPr lang="en-US" dirty="0"/>
              <a:t> Township Governments, Special District Governments, Native American tribal governments (Federally recognized), Native American tribal organizations (other than Federally recognized tribal governments), State governments or their bona fide agents (includes the District of Columbia), Local governments or their bona fide agents, Territorial governments or their bona fide agents in the Commonwealth of Puerto Rico, the Virgin Islands, the Commonwealth of the Northern Marianna Islands, American Samoa, Guam, the Federated States of Micronesia, the Republic of the Marshall Islands, and the Republic of Palau, American Indian or Alaska Native tribal governments (federally recognized or state-recognized) and American Indian or Alaska Native tribal governments (federally recognized or state-recognized) as authorized by the Division H-Departments of Labor, Health and Human Services, and Education, and Related Agencies Appropriations Act, 2021, Joint Explanatory Statement, includes funding to establish the social determinants of Health pilot program as directed in House Report 116-450.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36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5 priority areas – built environment, food and nutrition security, social connectedness, tobacco-free policy, clinical-community linkages</a:t>
            </a:r>
          </a:p>
          <a:p>
            <a:endParaRPr lang="en-US" dirty="0"/>
          </a:p>
          <a:p>
            <a:endParaRPr lang="en-US" dirty="0"/>
          </a:p>
          <a:p>
            <a:r>
              <a:rPr lang="en-US" dirty="0"/>
              <a:t>Impact - durable access to and routine consumption of adequate, nutritious food supports overall health, reduces morbidity and mortality associated with chronic disease, and decreases health care utilization.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20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The State Physical Activity and Nutrition Program (SPAN) </a:t>
            </a:r>
            <a:r>
              <a:rPr lang="en-US" sz="1200" kern="1200" dirty="0">
                <a:solidFill>
                  <a:schemeClr val="tx1"/>
                </a:solidFill>
                <a:effectLst/>
                <a:latin typeface="+mn-lt"/>
                <a:ea typeface="+mn-ea"/>
                <a:cs typeface="+mn-cs"/>
              </a:rPr>
              <a:t>funds 16 state and local recipients across the country to strengthen </a:t>
            </a:r>
            <a:r>
              <a:rPr lang="en-US" sz="1200" b="1" kern="1200" dirty="0">
                <a:solidFill>
                  <a:schemeClr val="tx1"/>
                </a:solidFill>
                <a:effectLst/>
                <a:latin typeface="+mn-lt"/>
                <a:ea typeface="+mn-ea"/>
                <a:cs typeface="+mn-cs"/>
              </a:rPr>
              <a:t>state and local</a:t>
            </a:r>
            <a:r>
              <a:rPr lang="en-US" sz="1200" kern="1200" dirty="0">
                <a:solidFill>
                  <a:schemeClr val="tx1"/>
                </a:solidFill>
                <a:effectLst/>
                <a:latin typeface="+mn-lt"/>
                <a:ea typeface="+mn-ea"/>
                <a:cs typeface="+mn-cs"/>
              </a:rPr>
              <a:t> efforts to implement interventions that support healthy nutrition, safe and accessible physical activity, and breastfeeding.</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program supports state investments that benefit the whole state and that allow recipients to leverage public health systems at multiple levels, including local government.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average SPAN award is about $880,000. The level of the awards provided will allow each state to implement proven strategies at both the state and local levels, leading to more enhanced efforts to increase breastfeeding rates, access to healthy foods, and access to safe physical activity.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Building on the work of the State Public Health Actions (1305) Program, the SPAN program recipients will work in their states to support healthy eating and active living across the lifespan. Recipients will: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Implement food service guidelines in worksites and community settings to increase the availability of healthy foods.</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Collaborate with partners to connect sidewalks, paths, bicycle routes, and public transit with homes, early care and education settings, schools, worksites, parks, or recreation centers by implementing master plans and land use interventions to increase physical activity.</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Increase the number of early care and education settings that implement nutrition and physical activity standards.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Promote breastfeeding through supportive maternity care practices, workplace lactation accommodations, or community-wide lactation support services.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CDC is excited about the opportunity to support strategies for chronic disease prevention in states and communities across the country.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learn more about the SPAN program, please visit: </a:t>
            </a:r>
            <a:r>
              <a:rPr lang="en-US" sz="1200" u="sng" kern="1200" dirty="0">
                <a:solidFill>
                  <a:schemeClr val="tx1"/>
                </a:solidFill>
                <a:effectLst/>
                <a:latin typeface="+mn-lt"/>
                <a:ea typeface="+mn-ea"/>
                <a:cs typeface="+mn-cs"/>
                <a:hlinkClick r:id="rId3"/>
              </a:rPr>
              <a:t>https://www.cdc.gov/nccdphp/dnpao/state-local-programs/span-1807/index.html</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To learn more about previous work in chronic disease prevention through the State Public Health Actions program, please visit:</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https://www.cdc.gov/nccdphp/dnpao/state-local-programs/span-1807/past-program.html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463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857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dive into the specifics of DNPAO’s funded programs, I want to mention our Ambassador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DNPAO highly values its relationship with all states and wants to maintain strong connections with these states in order to address the public health crisis of obesity.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CDC developed the DNPAO Ambassador Program for the 31 states that are not current recipients of the SPAN cooperative agreement.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DNPAO is partnering with the National Association of Chronic Disease Directors (NACDD) and the Association of State Public Health Nutritionists (ASPHN) to provide ambassador states with technical assistance and support to maintain and advance states capacity to address obesity, poor nutrition and physical inactivity.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Working together, DNPAO, NACDD, and ASPHN have offered the </a:t>
            </a:r>
            <a:r>
              <a:rPr lang="en-US" b="1" dirty="0"/>
              <a:t>31 participating DNPAO Ambassadors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timely additional resources and professional development opportunities such as technical support through access to DNPAO project officer points of contact and DNPAO subject matter experts in physical activity, nutrition and state policy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peer-to-peer support through a SPAN-specific community of practice cohort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participation in DNPAO’s National Training meeting, webinars, networking calls, and NACDD and ASPHN engagement meetings with partners.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Ambassadors have remarked how the DNPAO Ambassador Program is providing important additional opportunities to meet their state’s needs to address this critical public health crisis.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199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self/background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dirty="0"/>
              <a:t>The retail environment is an important driver of dietary choices. </a:t>
            </a:r>
          </a:p>
          <a:p>
            <a:pPr marL="0" lvl="0" indent="0" algn="l" rtl="0">
              <a:spcBef>
                <a:spcPts val="0"/>
              </a:spcBef>
              <a:spcAft>
                <a:spcPts val="0"/>
              </a:spcAft>
              <a:buNone/>
            </a:pPr>
            <a:r>
              <a:rPr lang="en-US" dirty="0"/>
              <a:t>Consumers acquire more food from supermarkets and other grocery retailers than any other outlet (e.g., restaurants, schools) </a:t>
            </a:r>
          </a:p>
          <a:p>
            <a:pPr marL="0" lvl="0" indent="0" algn="l" rtl="0">
              <a:spcBef>
                <a:spcPts val="0"/>
              </a:spcBef>
              <a:spcAft>
                <a:spcPts val="0"/>
              </a:spcAft>
              <a:buNone/>
            </a:pPr>
            <a:r>
              <a:rPr lang="en-US" dirty="0"/>
              <a:t>Food and beverage manufacturers pay retailers billions of dollars each year to market their products in stores, including through prominent placement, pricing, and other aggressive promotion strategies.</a:t>
            </a:r>
          </a:p>
          <a:p>
            <a:pPr marL="0" lvl="0" indent="0" algn="l" rtl="0">
              <a:spcBef>
                <a:spcPts val="0"/>
              </a:spcBef>
              <a:spcAft>
                <a:spcPts val="0"/>
              </a:spcAft>
              <a:buNone/>
            </a:pPr>
            <a:r>
              <a:rPr lang="en-US" dirty="0"/>
              <a:t>Yet, there is very little to no regulation of these efforts/practices.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4C1387-276D-49EA-9AC4-2AB3A6AA3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355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In 2010, the Robert Wood Johnson Foundation (RWJF) and The Food Trust hosted the first convening of key stakeholders – including public health leaders, researchers, food retailers, manufacturers, and marketers – to discuss the role that supermarkets play in providing access to healthy food, and strategies they could use to promote healthy eating and discourage unhealthy options.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2015, HER and NOPREN created our current Healthy Food Retail Working Group to bring researchers working on identifying retail strategies that promote health together. This group continues to be an important mechanism for inter-disciplinary collaboration and the identification of healthy food retail research needs.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With increased recognition of healthy retail as a strategy to improve health and reduce disparities in diet-related chronic disease, there has been considerable investment in research in the field.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2019, CSPI, Food Trust, and HER came together with the goal of better understanding current food retail practices and consumer behaviors and to identify potential retail strategies to support healthy eating, while reflecting advancements in research and changes in the food retail landscape.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While the convening was held prior to widespread awareness of the COVID-19 pandemic in the U.S., these research priorities are especially timely as a growing number of American families face food challenges as a result of the pandemic.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Special attention was also given to addressing racial and income disparities in diet quality and related diseases in the development of the research agenda. Research in these domains can guide changes to policy and corporate practice that improve the retail environment and promote health equity. This is the first national research agenda focused on healthy food retail.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4C1387-276D-49EA-9AC4-2AB3A6AA3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668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0"/>
        <p:cNvGrpSpPr/>
        <p:nvPr/>
      </p:nvGrpSpPr>
      <p:grpSpPr>
        <a:xfrm>
          <a:off x="0" y="0"/>
          <a:ext cx="0" cy="0"/>
          <a:chOff x="0" y="0"/>
          <a:chExt cx="0" cy="0"/>
        </a:xfrm>
      </p:grpSpPr>
      <p:sp>
        <p:nvSpPr>
          <p:cNvPr id="7951" name="Google Shape;7951;g7746b18ed8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2" name="Google Shape;7952;g7746b18ed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research agenda was developed using a structured, mixed-methods approach that included the following steps: (1) convening of a scientific advisory committee; (2) five commissioned literature reviews and one original research project; (3) in-person convening of expert stakeholders in January 2020; (4) thematic analysis of convening notes and research questions raised at the meeting; (5) follow-up survey of convening participants; and (6) refinement of the research agenda, including input from the scientific advisory committee. This iterative process builds on similar methods used by others to develop research agendas.</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Commissioned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754133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collaborative agenda setting process, which included perspective from experts in public health research, advocacy, food retail, and marketing, aimed to build consensus around key research gaps. The scientific advisory committee was selected based on published work in the field, leadership in related working groups and professional organizations (e.g., the HERNOPREN HFR Working Group), and history of work with RWJF/HER’s priority populations (see definition in call out box). Eight researchers from government and academia representing a variety of substantive areas related to psychology, nutrition, health behavior, anthropology, and public policy were included. Advisory committee members provided input on literature review topics and the convening structure, agenda, and guest list; played an active role in note-taking and guiding small group discussions at the convening; and provided critical feedback on the follow-up survey and final research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Five systematic reviews and one original analysis were commissioned for the in-person meeting, with the aim of providing an overview of the existing literature on key topics, guiding discussion at the convening, and informing research question generation. Commissioned papers were organized into three themes: (1) retail environment and practices, which included reviews on (a) the influence of food and beverage companies on food retail and (b) current practices in the stocking and marketing of sugar-sweetened beverages; (2) consumer shopping patterns, which included a literature review and original analysis of food purchasing trends by race/ethnicity, socioeconomic status, and geographic location (urban v. rural); and (3) effectiveness of retail interventions, which included two literature reviews on (a) governmental policies to improve healthy food access in supermarkets (e.g., sugary drink taxes, revisions to the USDA Special Supplemental Nutrition Program for Women, Infants and Children (WIC) food package) and (b) in-store interventions aimed at promoting healthy food and beverage purchases.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Findings from these commissioned research projects, which were completed by experts in the field, as well as an article that provides greater detail on the agenda-setting methods and survey results are published in the “Retail Strategies to Support Healthy Eating” special issue of the International Journal of Environmental Research and Public Health.</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4C1387-276D-49EA-9AC4-2AB3A6AA3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122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273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Forty-six expert stakeholders representing a wide range of academia, government, advocacy groups, and food and retail industry were convened for a full-day meeting in Washington, D.C. on January 29, 2020. The meeting aimed to: (1) summarize the effectiveness of government policies, corporate practices, and in-store pilots for promoting healthy food purchases and reducing unhealthy food purchases; (2) identify gaps in the healthy retail literature and generate questions for future research, with an intentional focus on reducing health disparities and improving equity; (3) highlight best practices for partnering with retailers and food manufacturers on healthy retail research; (4) facilitate relationships between retailers and researchers to implement and evaluate interventions; and (5) identify existing datasets, ongoing work, and new opportunities for retail-research partnerships. </a:t>
            </a:r>
          </a:p>
          <a:p>
            <a:endParaRPr lang="en-US" dirty="0"/>
          </a:p>
          <a:p>
            <a:r>
              <a:rPr lang="en-US" dirty="0"/>
              <a:t>The in-person meeting included brief presentations from academic researchers on preliminary findings from commissioned research and from industry partners about best practices for retailer researcher collaboration, facilitated group discussions, and guided research question generation. Notes and research questions from the in-person meeting were thematically analyzed and grouped by three authors collaboratively. Research questions were grouped into ten key themes and were refined by removing questions that were duplicates, overly vague or specific, and outside the scope of the research agenda.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4C1387-276D-49EA-9AC4-2AB3A6AA3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129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 follow-up survey was sent to convening participants (26 respondents, 57% response rate) asking them to rank each question on a scale from 1 (lowest) to 5 (highest) in terms of feasibility, equity, and importance (see definitions in call-out box). </a:t>
            </a:r>
          </a:p>
          <a:p>
            <a:endParaRPr lang="en-US" dirty="0"/>
          </a:p>
          <a:p>
            <a:r>
              <a:rPr lang="en-US" dirty="0"/>
              <a:t>Survey respondents were also asked to identify gaps in the list of research questions and data sources identified at the meeting, which informed a new area of inquiry related to food retail changes due to the COVID-19 pandemic. Crosscutting research approaches emerging from the meeting were summarized and grouped into (a) partnerships; (b) data sources; and (c) study designs and settings.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4C1387-276D-49EA-9AC4-2AB3A6AA3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489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 key issue areas emerged as priorities for future research. Five of these issue areas focus on understanding the current food retail environment and consumer behavior: </a:t>
            </a:r>
          </a:p>
          <a:p>
            <a:r>
              <a:rPr lang="en-US" dirty="0"/>
              <a:t>1. Understanding and describing the retail food marketing environment</a:t>
            </a:r>
          </a:p>
          <a:p>
            <a:r>
              <a:rPr lang="en-US" dirty="0"/>
              <a:t>2. Understanding consumer shopping behavior</a:t>
            </a:r>
          </a:p>
          <a:p>
            <a:r>
              <a:rPr lang="en-US" dirty="0"/>
              <a:t>3. Impact of retail marketing strategies</a:t>
            </a:r>
          </a:p>
          <a:p>
            <a:r>
              <a:rPr lang="en-US" dirty="0"/>
              <a:t>4. Understanding targeted food marketing</a:t>
            </a:r>
          </a:p>
          <a:p>
            <a:r>
              <a:rPr lang="en-US" dirty="0"/>
              <a:t>5. Role of emerging retail formats in supporting healthy food access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4C1387-276D-49EA-9AC4-2AB3A6AA3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979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five focus on assessing implementation and effectiveness of interventions and policies to attain healthier retail environments:</a:t>
            </a:r>
          </a:p>
          <a:p>
            <a:r>
              <a:rPr lang="en-US" dirty="0"/>
              <a:t>6. Supporting healthy purchases and reducing unhealthy purchases</a:t>
            </a:r>
          </a:p>
          <a:p>
            <a:r>
              <a:rPr lang="en-US" dirty="0"/>
              <a:t>7. Leveraging SNAP to support healthy eating</a:t>
            </a:r>
          </a:p>
          <a:p>
            <a:r>
              <a:rPr lang="en-US" dirty="0"/>
              <a:t>8. Limiting unhealthy food establishments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 Addressing social determinants of health</a:t>
            </a:r>
          </a:p>
          <a:p>
            <a:r>
              <a:rPr lang="en-US" dirty="0"/>
              <a:t>10. Assessing differential impacts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4C1387-276D-49EA-9AC4-2AB3A6AA3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288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4C1387-276D-49EA-9AC4-2AB3A6AA3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58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3"/>
        <p:cNvGrpSpPr/>
        <p:nvPr/>
      </p:nvGrpSpPr>
      <p:grpSpPr>
        <a:xfrm>
          <a:off x="0" y="0"/>
          <a:ext cx="0" cy="0"/>
          <a:chOff x="0" y="0"/>
          <a:chExt cx="0" cy="0"/>
        </a:xfrm>
      </p:grpSpPr>
      <p:sp>
        <p:nvSpPr>
          <p:cNvPr id="7864" name="Google Shape;7864;g7746b18ed8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5" name="Google Shape;7865;g7746b18ed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Three cross-cutting considerations emerged for future research: potential research partnerships, data sources, and possible study designs and settings.</a:t>
            </a:r>
            <a:endParaRPr dirty="0"/>
          </a:p>
        </p:txBody>
      </p:sp>
    </p:spTree>
    <p:extLst>
      <p:ext uri="{BB962C8B-B14F-4D97-AF65-F5344CB8AC3E}">
        <p14:creationId xmlns:p14="http://schemas.microsoft.com/office/powerpoint/2010/main" val="2325926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public health and industry experts must work together to counter growing food insecurity and disparities by developing retail strategies and best practices that build a more equitable and healthful food system.</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4C1387-276D-49EA-9AC4-2AB3A6AA3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473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IJERPH Special Issue and HER Issue Brief: Understanding the Value of Academic Research Partnerships with Food Retailers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4C1387-276D-49EA-9AC4-2AB3A6AA3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100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4C1387-276D-49EA-9AC4-2AB3A6AA3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350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4C1387-276D-49EA-9AC4-2AB3A6AA3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476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709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This paper reflects on those changes and provides recommendations for research to understand the impact of the pandemic on the retail food environment (RFE) and consumer behavior.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B2182-B06F-4470-979D-420B1B7AD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384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22222"/>
                </a:solidFill>
                <a:effectLst/>
                <a:latin typeface="Arial" panose="020B0604020202020204" pitchFamily="34" charset="0"/>
              </a:rPr>
              <a:t>We discuss how previously existing vulnerabilities and inequalities based on race, ethnicity, class, and geographic location were worsened by the pandemic. We recommend approaches for building a more just and equitable RFE, including understanding the impacts of changing shopping behaviors and adaptations to federal nutrition assistance as well as how small food business can be made more sustainable. By better understanding the RFE adaptations that have characterized the COVID-19 pandemic, we hope to gain greater insight into how our food system can become more resilient in the future.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B2182-B06F-4470-979D-420B1B7AD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5868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B2182-B06F-4470-979D-420B1B7AD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151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B2182-B06F-4470-979D-420B1B7AD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554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B2182-B06F-4470-979D-420B1B7AD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6073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b="1" i="0" dirty="0">
                <a:solidFill>
                  <a:srgbClr val="222222"/>
                </a:solidFill>
                <a:effectLst/>
                <a:latin typeface="Arial" panose="020B0604020202020204" pitchFamily="34" charset="0"/>
              </a:rPr>
              <a:t>At the federal level, we need to advance our understanding of the impacts on families and retailers, among others, of the quick and large-scale expansion of federal nutrition assistance. </a:t>
            </a:r>
          </a:p>
          <a:p>
            <a:pPr>
              <a:buFont typeface="Wingdings" panose="05000000000000000000" pitchFamily="2" charset="2"/>
              <a:buChar char="§"/>
            </a:pPr>
            <a:r>
              <a:rPr lang="en-US" b="1" i="0" dirty="0">
                <a:solidFill>
                  <a:srgbClr val="222222"/>
                </a:solidFill>
                <a:effectLst/>
                <a:latin typeface="Arial" panose="020B0604020202020204" pitchFamily="34" charset="0"/>
              </a:rPr>
              <a:t>We also need to understand the impact of the USDA Farmers to Families Food Box program on both food security and the broader RFE. It is still unclear how this large influx of free food affected small retailers and distributors in lower-income communities.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B2182-B06F-4470-979D-420B1B7AD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713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B2182-B06F-4470-979D-420B1B7AD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31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268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093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EE9C-7B4B-B144-A0BD-02D9229AA1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95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kern="1200">
                <a:solidFill>
                  <a:schemeClr val="tx1"/>
                </a:solidFill>
                <a:effectLst/>
                <a:latin typeface="+mn-lt"/>
                <a:ea typeface="+mn-ea"/>
                <a:cs typeface="+mn-cs"/>
              </a:rPr>
              <a:t>The High Obesity Program (HOP) </a:t>
            </a:r>
            <a:r>
              <a:rPr lang="en-US" sz="1200" kern="1200">
                <a:solidFill>
                  <a:schemeClr val="tx1"/>
                </a:solidFill>
                <a:effectLst/>
                <a:latin typeface="+mn-lt"/>
                <a:ea typeface="+mn-ea"/>
                <a:cs typeface="+mn-cs"/>
              </a:rPr>
              <a:t>funds 15 land grant universities to leverage community extension services to increase access to healthier foods and opportunities for physical activity in counties that have more than 40% of adults with obesity. Residents of these communities may have less access to healthy foods and fewer opportunities to be physically active. </a:t>
            </a: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Recipients will implement evidence-based strategies to increase access to healthier foods and to safe places for physical activity through existing cooperative extension and outreach services. Strategies include: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Establishing healthy nutrition standards in settings such as workplaces, hospitals, afterschool and recreational programs, faith-based organizations;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Working with food vendors, distributors, and producers to increase fruit and vegetable procurement and sales;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Improving state and local programs that provide incentives to purchase fruit and vegetables; and</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Implementing community planning and transportation plans that support safe and accessible physical activity by connecting sidewalks, paths, bike routes, public transit with homes, ECE, schools, parks and recreation centers.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Since 2014, CDC has funded land grant colleges and universities to work with existing county cooperative extension and outreach services in predominantly rural areas. We are pleased with communities’ progress to improve access to healthy foods and increase opportunities to be physically active across different settings. Accomplishments include: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implementing healthier nutrition standards for food and beverages available in public venues;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increasing access to healthier food retail and safe places for physical activity;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promoting farm to pre-school programs to increase access to fresh fruits and vegetables;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promoting physical activity and reducing screen time at early care and education centers; and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improving safe streets and community design initiatives.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CDC is excited about the opportunity to address the challenges of obesity in counties where the burden of obesity is greatest.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To learn more about this program, please visit: </a:t>
            </a:r>
            <a:r>
              <a:rPr lang="en-US" sz="1200" u="sng" kern="1200">
                <a:solidFill>
                  <a:schemeClr val="tx1"/>
                </a:solidFill>
                <a:effectLst/>
                <a:latin typeface="+mn-lt"/>
                <a:ea typeface="+mn-ea"/>
                <a:cs typeface="+mn-cs"/>
                <a:hlinkClick r:id="rId3"/>
              </a:rPr>
              <a:t>https://www.cdc.gov/nccdphp/dnpao/state-local-programs/hop-1809/high-obesity-program-1809.html</a:t>
            </a:r>
            <a:r>
              <a:rPr lang="en-US" sz="1200" kern="1200">
                <a:solidFill>
                  <a:schemeClr val="tx1"/>
                </a:solidFill>
                <a:effectLst/>
                <a:latin typeface="+mn-lt"/>
                <a:ea typeface="+mn-ea"/>
                <a:cs typeface="+mn-cs"/>
              </a:rPr>
              <a:t>. To learn more about previous work accomplished through the High Obesity Program, please visit: </a:t>
            </a:r>
            <a:r>
              <a:rPr lang="en-US" sz="1200" u="sng" kern="1200">
                <a:solidFill>
                  <a:schemeClr val="tx1"/>
                </a:solidFill>
                <a:effectLst/>
                <a:latin typeface="+mn-lt"/>
                <a:ea typeface="+mn-ea"/>
                <a:cs typeface="+mn-cs"/>
                <a:hlinkClick r:id="rId4"/>
              </a:rPr>
              <a:t>https://www.cdc.gov/nccdphp/dnpao/state-local-programs/high-obesity-program.html</a:t>
            </a:r>
            <a:r>
              <a:rPr lang="en-US" sz="120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152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a:solidFill>
                  <a:schemeClr val="tx1"/>
                </a:solidFill>
                <a:effectLst/>
                <a:latin typeface="+mn-lt"/>
                <a:ea typeface="+mn-ea"/>
                <a:cs typeface="+mn-cs"/>
              </a:rPr>
              <a:t>The Racial and Ethnic Approaches to Community Health (REACH)</a:t>
            </a:r>
            <a:r>
              <a:rPr lang="en-US" sz="1200" b="0" i="0" u="none" strike="noStrike" kern="1200">
                <a:solidFill>
                  <a:schemeClr val="tx1"/>
                </a:solidFill>
                <a:effectLst/>
                <a:latin typeface="+mn-lt"/>
                <a:ea typeface="+mn-ea"/>
                <a:cs typeface="+mn-cs"/>
              </a:rPr>
              <a:t> program is one of the only CDC programs that explicitly focuses on improving chronic diseases for specific racial and ethnic groups in urban, rural, and tribal communities with high disease burden. </a:t>
            </a:r>
            <a:r>
              <a:rPr lang="en-US" sz="1200" b="0" i="0" kern="1200">
                <a:solidFill>
                  <a:schemeClr val="tx1"/>
                </a:solidFill>
                <a:effectLst/>
                <a:latin typeface="+mn-lt"/>
                <a:ea typeface="+mn-ea"/>
                <a:cs typeface="+mn-cs"/>
              </a:rPr>
              <a:t>​</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The program funds 36 organizations across the country to address </a:t>
            </a:r>
            <a:r>
              <a:rPr lang="en-US" sz="1200" b="1" i="0" u="none" strike="noStrike" kern="1200">
                <a:solidFill>
                  <a:schemeClr val="tx1"/>
                </a:solidFill>
                <a:effectLst/>
                <a:latin typeface="+mn-lt"/>
                <a:ea typeface="+mn-ea"/>
                <a:cs typeface="+mn-cs"/>
              </a:rPr>
              <a:t>racial and ethnic health disparities.</a:t>
            </a:r>
            <a:r>
              <a:rPr lang="en-US" sz="1200" b="0" i="0" u="none" strike="noStrike" kern="1200">
                <a:solidFill>
                  <a:schemeClr val="tx1"/>
                </a:solidFill>
                <a:effectLst/>
                <a:latin typeface="+mn-lt"/>
                <a:ea typeface="+mn-ea"/>
                <a:cs typeface="+mn-cs"/>
              </a:rPr>
              <a:t> REACH aims to improve health, prevent chronic diseases, and reduce health disparities among racial and ethnic populations with the highest risk, or burden, of chronic disease, specifically for African Americans/Blacks, Hispanic Americans, Asian Americans, Native Hawaiian/Other Pacific Islanders, American Indians, and Alaska Natives. REACH targets risk factors such as obesity, physical inactivity, tobacco use, and poor nutrition.</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REACH recipients: </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Increase community support for breastfeeding through lactation support services, trained health care providers, and peer support networks; </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Establish healthy nutrition standards in settings such as workplaces, hospitals, afterschool and recreational programs, and faith-based organizations; </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Increase fruit and vegetable procurement and sales by working with food vendors, distributors, and producers and by promoting programs that incentivize the purchase of fruit and vegetables; </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Implement community planning and transportation plans that support safe and accessible physical activity by connecting sidewalks, paths, bike routes, and public transit with homes, early care education centers, schools, and parks and recreation centers; and</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Promote programs that connect health centers with community supports to help people manage diabetes and heart disease.  </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Since 1999, the REACH Program has been at the forefront of CDC’s efforts to address racial and ethnic disparities in health. Recipients have successfully implemented community-based approaches, including:</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increasing access to healthy foods and beverages, promoting opportunities for physical activity, reducing tobacco use and youth initiation, and eliminating exposure to secondhand smoke;</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expanding the use of clinical and preventive services, promoting health information technology and tools, and supporting collaborations between nurses, community health workers, and other health professionals to help people manage heart disease and diabetes. </a:t>
            </a:r>
            <a:r>
              <a:rPr lang="en-US" sz="1200" b="0" i="0" kern="1200">
                <a:solidFill>
                  <a:schemeClr val="tx1"/>
                </a:solidFill>
                <a:effectLst/>
                <a:latin typeface="+mn-lt"/>
                <a:ea typeface="+mn-ea"/>
                <a:cs typeface="+mn-cs"/>
              </a:rPr>
              <a:t>​</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Over time, REACH recipients have demonstrated that locally-based and culturally-tailored solutions can be effective in reversing gaps in health by race and ethnicity. REACH communities have seen decreases in smoking, reductions in obesity, increased fruit and vegetable consumption, and increased healthy behaviors such as changing eating habits, reducing salt and alcohol consumption, and adhering to prescribed blood pressure treatment regimens.</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CDC looks forward to continuing to support strategies to prevent chronic disease and to eliminate health gaps among racial and ethnic groups in the United States.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To learn more about the new program, please visit: </a:t>
            </a:r>
            <a:r>
              <a:rPr lang="en-US" sz="1200" b="0" i="0" u="sng" strike="noStrike" kern="1200">
                <a:solidFill>
                  <a:schemeClr val="tx1"/>
                </a:solidFill>
                <a:effectLst/>
                <a:latin typeface="+mn-lt"/>
                <a:ea typeface="+mn-ea"/>
                <a:cs typeface="+mn-cs"/>
                <a:hlinkClick r:id="rId3"/>
              </a:rPr>
              <a:t>https://www.cdc.gov/nccdphp/dnpao/state-local-programs/reach/current_programs/index.html</a:t>
            </a:r>
            <a:r>
              <a:rPr lang="en-US" sz="1200" b="0" i="0" u="none" strike="noStrike" kern="1200">
                <a:solidFill>
                  <a:schemeClr val="tx1"/>
                </a:solidFill>
                <a:effectLst/>
                <a:latin typeface="+mn-lt"/>
                <a:ea typeface="+mn-ea"/>
                <a:cs typeface="+mn-cs"/>
              </a:rPr>
              <a:t>. To learn more about previous work accomplished through the REACH Program, please visit: </a:t>
            </a:r>
            <a:r>
              <a:rPr lang="en-US" sz="1200" b="0" i="0" u="sng" strike="noStrike" kern="1200">
                <a:solidFill>
                  <a:schemeClr val="tx1"/>
                </a:solidFill>
                <a:effectLst/>
                <a:latin typeface="+mn-lt"/>
                <a:ea typeface="+mn-ea"/>
                <a:cs typeface="+mn-cs"/>
                <a:hlinkClick r:id="rId4"/>
              </a:rPr>
              <a:t>https://www.cdc.gov/nccdphp/dnpao/state-local-programs/reach/index.htm</a:t>
            </a:r>
            <a:r>
              <a:rPr lang="en-US" sz="1200" b="0" i="0" u="none" strike="noStrike" kern="1200">
                <a:solidFill>
                  <a:schemeClr val="tx1"/>
                </a:solidFill>
                <a:effectLst/>
                <a:latin typeface="+mn-lt"/>
                <a:ea typeface="+mn-ea"/>
                <a:cs typeface="+mn-cs"/>
              </a:rPr>
              <a:t>.</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413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smtClean="0"/>
              <a:pPr/>
              <a:t>6/23/2021</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747782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957702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931351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EC712-56BC-471D-97B9-A7AC13892C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27BEB1-D899-4C84-9F2D-6B97C1B8E8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B84382-1BA4-4ED6-8410-FA5C2FC6A8B7}"/>
              </a:ext>
            </a:extLst>
          </p:cNvPr>
          <p:cNvSpPr>
            <a:spLocks noGrp="1"/>
          </p:cNvSpPr>
          <p:nvPr>
            <p:ph type="dt" sz="half" idx="10"/>
          </p:nvPr>
        </p:nvSpPr>
        <p:spPr/>
        <p:txBody>
          <a:bodyPr/>
          <a:lstStyle/>
          <a:p>
            <a:fld id="{A0A4CE81-661E-4508-9898-C476908349E1}" type="datetimeFigureOut">
              <a:rPr lang="en-US" smtClean="0"/>
              <a:t>6/23/2021</a:t>
            </a:fld>
            <a:endParaRPr lang="en-US" dirty="0"/>
          </a:p>
        </p:txBody>
      </p:sp>
      <p:sp>
        <p:nvSpPr>
          <p:cNvPr id="5" name="Footer Placeholder 4">
            <a:extLst>
              <a:ext uri="{FF2B5EF4-FFF2-40B4-BE49-F238E27FC236}">
                <a16:creationId xmlns:a16="http://schemas.microsoft.com/office/drawing/2014/main" id="{D0380427-416D-498F-8E5C-53F6E84CDF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90DCF4-256C-4732-8D42-06071DCBD13B}"/>
              </a:ext>
            </a:extLst>
          </p:cNvPr>
          <p:cNvSpPr>
            <a:spLocks noGrp="1"/>
          </p:cNvSpPr>
          <p:nvPr>
            <p:ph type="sldNum" sz="quarter" idx="12"/>
          </p:nvPr>
        </p:nvSpPr>
        <p:spPr/>
        <p:txBody>
          <a:bodyPr/>
          <a:lstStyle/>
          <a:p>
            <a:fld id="{8D957E27-EB35-4F6F-848A-9F5A5494B5E7}" type="slidenum">
              <a:rPr lang="en-US" smtClean="0"/>
              <a:t>‹#›</a:t>
            </a:fld>
            <a:endParaRPr lang="en-US" dirty="0"/>
          </a:p>
        </p:txBody>
      </p:sp>
    </p:spTree>
    <p:extLst>
      <p:ext uri="{BB962C8B-B14F-4D97-AF65-F5344CB8AC3E}">
        <p14:creationId xmlns:p14="http://schemas.microsoft.com/office/powerpoint/2010/main" val="124408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C7B96-43AC-461C-B866-DF76A93F50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B260D4-7EE2-4417-923E-A8EA66A8B3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D0864-0CD9-4258-B5B3-ADF45304E94F}"/>
              </a:ext>
            </a:extLst>
          </p:cNvPr>
          <p:cNvSpPr>
            <a:spLocks noGrp="1"/>
          </p:cNvSpPr>
          <p:nvPr>
            <p:ph type="dt" sz="half" idx="10"/>
          </p:nvPr>
        </p:nvSpPr>
        <p:spPr/>
        <p:txBody>
          <a:bodyPr/>
          <a:lstStyle/>
          <a:p>
            <a:fld id="{A0A4CE81-661E-4508-9898-C476908349E1}" type="datetimeFigureOut">
              <a:rPr lang="en-US" smtClean="0"/>
              <a:t>6/23/2021</a:t>
            </a:fld>
            <a:endParaRPr lang="en-US" dirty="0"/>
          </a:p>
        </p:txBody>
      </p:sp>
      <p:sp>
        <p:nvSpPr>
          <p:cNvPr id="5" name="Footer Placeholder 4">
            <a:extLst>
              <a:ext uri="{FF2B5EF4-FFF2-40B4-BE49-F238E27FC236}">
                <a16:creationId xmlns:a16="http://schemas.microsoft.com/office/drawing/2014/main" id="{2C654C57-6859-4DCA-A939-31BE150BB5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0F5840-27E4-4953-BA7E-91A98C7329B6}"/>
              </a:ext>
            </a:extLst>
          </p:cNvPr>
          <p:cNvSpPr>
            <a:spLocks noGrp="1"/>
          </p:cNvSpPr>
          <p:nvPr>
            <p:ph type="sldNum" sz="quarter" idx="12"/>
          </p:nvPr>
        </p:nvSpPr>
        <p:spPr/>
        <p:txBody>
          <a:bodyPr/>
          <a:lstStyle/>
          <a:p>
            <a:fld id="{8D957E27-EB35-4F6F-848A-9F5A5494B5E7}" type="slidenum">
              <a:rPr lang="en-US" smtClean="0"/>
              <a:t>‹#›</a:t>
            </a:fld>
            <a:endParaRPr lang="en-US" dirty="0"/>
          </a:p>
        </p:txBody>
      </p:sp>
    </p:spTree>
    <p:extLst>
      <p:ext uri="{BB962C8B-B14F-4D97-AF65-F5344CB8AC3E}">
        <p14:creationId xmlns:p14="http://schemas.microsoft.com/office/powerpoint/2010/main" val="360019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C8F78-89A1-4CE1-8B68-39E3D80695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9E2260-4786-489C-9967-6857E2617C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77E018-53AF-49AC-B0CC-4F5F63949770}"/>
              </a:ext>
            </a:extLst>
          </p:cNvPr>
          <p:cNvSpPr>
            <a:spLocks noGrp="1"/>
          </p:cNvSpPr>
          <p:nvPr>
            <p:ph type="dt" sz="half" idx="10"/>
          </p:nvPr>
        </p:nvSpPr>
        <p:spPr/>
        <p:txBody>
          <a:bodyPr/>
          <a:lstStyle/>
          <a:p>
            <a:fld id="{A0A4CE81-661E-4508-9898-C476908349E1}" type="datetimeFigureOut">
              <a:rPr lang="en-US" smtClean="0"/>
              <a:t>6/23/2021</a:t>
            </a:fld>
            <a:endParaRPr lang="en-US" dirty="0"/>
          </a:p>
        </p:txBody>
      </p:sp>
      <p:sp>
        <p:nvSpPr>
          <p:cNvPr id="5" name="Footer Placeholder 4">
            <a:extLst>
              <a:ext uri="{FF2B5EF4-FFF2-40B4-BE49-F238E27FC236}">
                <a16:creationId xmlns:a16="http://schemas.microsoft.com/office/drawing/2014/main" id="{2C84409D-1FD5-415E-BE10-B2AE5FC87B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6BE183-36AA-4926-80BA-8CEC1FBEB472}"/>
              </a:ext>
            </a:extLst>
          </p:cNvPr>
          <p:cNvSpPr>
            <a:spLocks noGrp="1"/>
          </p:cNvSpPr>
          <p:nvPr>
            <p:ph type="sldNum" sz="quarter" idx="12"/>
          </p:nvPr>
        </p:nvSpPr>
        <p:spPr/>
        <p:txBody>
          <a:bodyPr/>
          <a:lstStyle/>
          <a:p>
            <a:fld id="{8D957E27-EB35-4F6F-848A-9F5A5494B5E7}" type="slidenum">
              <a:rPr lang="en-US" smtClean="0"/>
              <a:t>‹#›</a:t>
            </a:fld>
            <a:endParaRPr lang="en-US" dirty="0"/>
          </a:p>
        </p:txBody>
      </p:sp>
    </p:spTree>
    <p:extLst>
      <p:ext uri="{BB962C8B-B14F-4D97-AF65-F5344CB8AC3E}">
        <p14:creationId xmlns:p14="http://schemas.microsoft.com/office/powerpoint/2010/main" val="2848666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557F5-C488-43C1-8F9C-2CA88B1D4F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715A3-B12D-4C1F-A1D6-CF900133E8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2F8C90-9DD6-4137-A7F4-B5388BFDDA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00600A-6D7E-4249-928A-D3B368FA19C7}"/>
              </a:ext>
            </a:extLst>
          </p:cNvPr>
          <p:cNvSpPr>
            <a:spLocks noGrp="1"/>
          </p:cNvSpPr>
          <p:nvPr>
            <p:ph type="dt" sz="half" idx="10"/>
          </p:nvPr>
        </p:nvSpPr>
        <p:spPr/>
        <p:txBody>
          <a:bodyPr/>
          <a:lstStyle/>
          <a:p>
            <a:fld id="{A0A4CE81-661E-4508-9898-C476908349E1}" type="datetimeFigureOut">
              <a:rPr lang="en-US" smtClean="0"/>
              <a:t>6/23/2021</a:t>
            </a:fld>
            <a:endParaRPr lang="en-US" dirty="0"/>
          </a:p>
        </p:txBody>
      </p:sp>
      <p:sp>
        <p:nvSpPr>
          <p:cNvPr id="6" name="Footer Placeholder 5">
            <a:extLst>
              <a:ext uri="{FF2B5EF4-FFF2-40B4-BE49-F238E27FC236}">
                <a16:creationId xmlns:a16="http://schemas.microsoft.com/office/drawing/2014/main" id="{0573E426-BB45-4A89-98E6-02ED1D6F825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97E201-D633-4817-8AA4-5E5632AD5DE7}"/>
              </a:ext>
            </a:extLst>
          </p:cNvPr>
          <p:cNvSpPr>
            <a:spLocks noGrp="1"/>
          </p:cNvSpPr>
          <p:nvPr>
            <p:ph type="sldNum" sz="quarter" idx="12"/>
          </p:nvPr>
        </p:nvSpPr>
        <p:spPr/>
        <p:txBody>
          <a:bodyPr/>
          <a:lstStyle/>
          <a:p>
            <a:fld id="{8D957E27-EB35-4F6F-848A-9F5A5494B5E7}" type="slidenum">
              <a:rPr lang="en-US" smtClean="0"/>
              <a:t>‹#›</a:t>
            </a:fld>
            <a:endParaRPr lang="en-US" dirty="0"/>
          </a:p>
        </p:txBody>
      </p:sp>
    </p:spTree>
    <p:extLst>
      <p:ext uri="{BB962C8B-B14F-4D97-AF65-F5344CB8AC3E}">
        <p14:creationId xmlns:p14="http://schemas.microsoft.com/office/powerpoint/2010/main" val="503112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7AC89-A4EC-4973-A33B-B4E7860B71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5D4E3D-8132-4E43-87E1-1C1AC31C1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D32975-79F1-407B-8B3B-C1CC08A3B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C502FB-9C4D-470D-A6FD-57308A7C59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FC211E-B3C2-4A7B-9A91-D74FB1185B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C030E5-A77C-4A1E-A054-15953490E421}"/>
              </a:ext>
            </a:extLst>
          </p:cNvPr>
          <p:cNvSpPr>
            <a:spLocks noGrp="1"/>
          </p:cNvSpPr>
          <p:nvPr>
            <p:ph type="dt" sz="half" idx="10"/>
          </p:nvPr>
        </p:nvSpPr>
        <p:spPr/>
        <p:txBody>
          <a:bodyPr/>
          <a:lstStyle/>
          <a:p>
            <a:fld id="{A0A4CE81-661E-4508-9898-C476908349E1}" type="datetimeFigureOut">
              <a:rPr lang="en-US" smtClean="0"/>
              <a:t>6/23/2021</a:t>
            </a:fld>
            <a:endParaRPr lang="en-US" dirty="0"/>
          </a:p>
        </p:txBody>
      </p:sp>
      <p:sp>
        <p:nvSpPr>
          <p:cNvPr id="8" name="Footer Placeholder 7">
            <a:extLst>
              <a:ext uri="{FF2B5EF4-FFF2-40B4-BE49-F238E27FC236}">
                <a16:creationId xmlns:a16="http://schemas.microsoft.com/office/drawing/2014/main" id="{E5462AE0-CB5E-4B4E-A872-F52875DAB3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892CFE4-A3EC-4AAE-B151-BA103EB49F75}"/>
              </a:ext>
            </a:extLst>
          </p:cNvPr>
          <p:cNvSpPr>
            <a:spLocks noGrp="1"/>
          </p:cNvSpPr>
          <p:nvPr>
            <p:ph type="sldNum" sz="quarter" idx="12"/>
          </p:nvPr>
        </p:nvSpPr>
        <p:spPr/>
        <p:txBody>
          <a:bodyPr/>
          <a:lstStyle/>
          <a:p>
            <a:fld id="{8D957E27-EB35-4F6F-848A-9F5A5494B5E7}" type="slidenum">
              <a:rPr lang="en-US" smtClean="0"/>
              <a:t>‹#›</a:t>
            </a:fld>
            <a:endParaRPr lang="en-US" dirty="0"/>
          </a:p>
        </p:txBody>
      </p:sp>
    </p:spTree>
    <p:extLst>
      <p:ext uri="{BB962C8B-B14F-4D97-AF65-F5344CB8AC3E}">
        <p14:creationId xmlns:p14="http://schemas.microsoft.com/office/powerpoint/2010/main" val="166536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2AAF-DCC1-4C89-BA2B-1CF124246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4B6B0F-AF02-4EC1-BAE3-3E94C6E0F064}"/>
              </a:ext>
            </a:extLst>
          </p:cNvPr>
          <p:cNvSpPr>
            <a:spLocks noGrp="1"/>
          </p:cNvSpPr>
          <p:nvPr>
            <p:ph type="dt" sz="half" idx="10"/>
          </p:nvPr>
        </p:nvSpPr>
        <p:spPr/>
        <p:txBody>
          <a:bodyPr/>
          <a:lstStyle/>
          <a:p>
            <a:fld id="{A0A4CE81-661E-4508-9898-C476908349E1}" type="datetimeFigureOut">
              <a:rPr lang="en-US" smtClean="0"/>
              <a:t>6/23/2021</a:t>
            </a:fld>
            <a:endParaRPr lang="en-US" dirty="0"/>
          </a:p>
        </p:txBody>
      </p:sp>
      <p:sp>
        <p:nvSpPr>
          <p:cNvPr id="4" name="Footer Placeholder 3">
            <a:extLst>
              <a:ext uri="{FF2B5EF4-FFF2-40B4-BE49-F238E27FC236}">
                <a16:creationId xmlns:a16="http://schemas.microsoft.com/office/drawing/2014/main" id="{7144BDF7-2DF4-47F3-9FB0-04DCE3925F2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B1BB369-1D0A-4E58-9B50-5ADF944B9860}"/>
              </a:ext>
            </a:extLst>
          </p:cNvPr>
          <p:cNvSpPr>
            <a:spLocks noGrp="1"/>
          </p:cNvSpPr>
          <p:nvPr>
            <p:ph type="sldNum" sz="quarter" idx="12"/>
          </p:nvPr>
        </p:nvSpPr>
        <p:spPr/>
        <p:txBody>
          <a:bodyPr/>
          <a:lstStyle/>
          <a:p>
            <a:fld id="{8D957E27-EB35-4F6F-848A-9F5A5494B5E7}" type="slidenum">
              <a:rPr lang="en-US" smtClean="0"/>
              <a:t>‹#›</a:t>
            </a:fld>
            <a:endParaRPr lang="en-US" dirty="0"/>
          </a:p>
        </p:txBody>
      </p:sp>
    </p:spTree>
    <p:extLst>
      <p:ext uri="{BB962C8B-B14F-4D97-AF65-F5344CB8AC3E}">
        <p14:creationId xmlns:p14="http://schemas.microsoft.com/office/powerpoint/2010/main" val="1301174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879047-AA2C-4E68-B40E-379DA06DA538}"/>
              </a:ext>
            </a:extLst>
          </p:cNvPr>
          <p:cNvSpPr>
            <a:spLocks noGrp="1"/>
          </p:cNvSpPr>
          <p:nvPr>
            <p:ph type="dt" sz="half" idx="10"/>
          </p:nvPr>
        </p:nvSpPr>
        <p:spPr/>
        <p:txBody>
          <a:bodyPr/>
          <a:lstStyle/>
          <a:p>
            <a:fld id="{A0A4CE81-661E-4508-9898-C476908349E1}" type="datetimeFigureOut">
              <a:rPr lang="en-US" smtClean="0"/>
              <a:t>6/23/2021</a:t>
            </a:fld>
            <a:endParaRPr lang="en-US" dirty="0"/>
          </a:p>
        </p:txBody>
      </p:sp>
      <p:sp>
        <p:nvSpPr>
          <p:cNvPr id="3" name="Footer Placeholder 2">
            <a:extLst>
              <a:ext uri="{FF2B5EF4-FFF2-40B4-BE49-F238E27FC236}">
                <a16:creationId xmlns:a16="http://schemas.microsoft.com/office/drawing/2014/main" id="{85B17D15-7573-4473-9140-D3AACA632F0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50D222D-B525-4B8C-B0E3-5321E05480BF}"/>
              </a:ext>
            </a:extLst>
          </p:cNvPr>
          <p:cNvSpPr>
            <a:spLocks noGrp="1"/>
          </p:cNvSpPr>
          <p:nvPr>
            <p:ph type="sldNum" sz="quarter" idx="12"/>
          </p:nvPr>
        </p:nvSpPr>
        <p:spPr/>
        <p:txBody>
          <a:bodyPr/>
          <a:lstStyle/>
          <a:p>
            <a:fld id="{8D957E27-EB35-4F6F-848A-9F5A5494B5E7}" type="slidenum">
              <a:rPr lang="en-US" smtClean="0"/>
              <a:t>‹#›</a:t>
            </a:fld>
            <a:endParaRPr lang="en-US" dirty="0"/>
          </a:p>
        </p:txBody>
      </p:sp>
    </p:spTree>
    <p:extLst>
      <p:ext uri="{BB962C8B-B14F-4D97-AF65-F5344CB8AC3E}">
        <p14:creationId xmlns:p14="http://schemas.microsoft.com/office/powerpoint/2010/main" val="235125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F0166-7816-4F59-94D3-55B0F1256B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8B5FDA-7CC9-4176-B6D8-1034373FB2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F30DC3-AF61-49E9-8685-6288866F92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30558F-EB1B-45E1-BF45-5E06BAC86758}"/>
              </a:ext>
            </a:extLst>
          </p:cNvPr>
          <p:cNvSpPr>
            <a:spLocks noGrp="1"/>
          </p:cNvSpPr>
          <p:nvPr>
            <p:ph type="dt" sz="half" idx="10"/>
          </p:nvPr>
        </p:nvSpPr>
        <p:spPr/>
        <p:txBody>
          <a:bodyPr/>
          <a:lstStyle/>
          <a:p>
            <a:fld id="{A0A4CE81-661E-4508-9898-C476908349E1}" type="datetimeFigureOut">
              <a:rPr lang="en-US" smtClean="0"/>
              <a:t>6/23/2021</a:t>
            </a:fld>
            <a:endParaRPr lang="en-US" dirty="0"/>
          </a:p>
        </p:txBody>
      </p:sp>
      <p:sp>
        <p:nvSpPr>
          <p:cNvPr id="6" name="Footer Placeholder 5">
            <a:extLst>
              <a:ext uri="{FF2B5EF4-FFF2-40B4-BE49-F238E27FC236}">
                <a16:creationId xmlns:a16="http://schemas.microsoft.com/office/drawing/2014/main" id="{3E7B13C4-900C-43D0-B9FD-85829F2DBC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068E14-D29B-469A-B702-EBBB62DC1944}"/>
              </a:ext>
            </a:extLst>
          </p:cNvPr>
          <p:cNvSpPr>
            <a:spLocks noGrp="1"/>
          </p:cNvSpPr>
          <p:nvPr>
            <p:ph type="sldNum" sz="quarter" idx="12"/>
          </p:nvPr>
        </p:nvSpPr>
        <p:spPr/>
        <p:txBody>
          <a:bodyPr/>
          <a:lstStyle/>
          <a:p>
            <a:fld id="{8D957E27-EB35-4F6F-848A-9F5A5494B5E7}" type="slidenum">
              <a:rPr lang="en-US" smtClean="0"/>
              <a:t>‹#›</a:t>
            </a:fld>
            <a:endParaRPr lang="en-US" dirty="0"/>
          </a:p>
        </p:txBody>
      </p:sp>
    </p:spTree>
    <p:extLst>
      <p:ext uri="{BB962C8B-B14F-4D97-AF65-F5344CB8AC3E}">
        <p14:creationId xmlns:p14="http://schemas.microsoft.com/office/powerpoint/2010/main" val="400159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26488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4B49A-1706-44C5-B126-5C6B5D7C1A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58C7E2-CD5F-484B-AA2D-7826C2DB7E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B4AA7DD-04F0-4D51-8D36-A7D1A3483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D475F1-1B5C-4103-850C-C8AF26ED33D3}"/>
              </a:ext>
            </a:extLst>
          </p:cNvPr>
          <p:cNvSpPr>
            <a:spLocks noGrp="1"/>
          </p:cNvSpPr>
          <p:nvPr>
            <p:ph type="dt" sz="half" idx="10"/>
          </p:nvPr>
        </p:nvSpPr>
        <p:spPr/>
        <p:txBody>
          <a:bodyPr/>
          <a:lstStyle/>
          <a:p>
            <a:fld id="{A0A4CE81-661E-4508-9898-C476908349E1}" type="datetimeFigureOut">
              <a:rPr lang="en-US" smtClean="0"/>
              <a:t>6/23/2021</a:t>
            </a:fld>
            <a:endParaRPr lang="en-US" dirty="0"/>
          </a:p>
        </p:txBody>
      </p:sp>
      <p:sp>
        <p:nvSpPr>
          <p:cNvPr id="6" name="Footer Placeholder 5">
            <a:extLst>
              <a:ext uri="{FF2B5EF4-FFF2-40B4-BE49-F238E27FC236}">
                <a16:creationId xmlns:a16="http://schemas.microsoft.com/office/drawing/2014/main" id="{9E0D7119-426E-4BE8-806D-CF67799493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310B202-A3BC-4051-867C-596E81241A8C}"/>
              </a:ext>
            </a:extLst>
          </p:cNvPr>
          <p:cNvSpPr>
            <a:spLocks noGrp="1"/>
          </p:cNvSpPr>
          <p:nvPr>
            <p:ph type="sldNum" sz="quarter" idx="12"/>
          </p:nvPr>
        </p:nvSpPr>
        <p:spPr/>
        <p:txBody>
          <a:bodyPr/>
          <a:lstStyle/>
          <a:p>
            <a:fld id="{8D957E27-EB35-4F6F-848A-9F5A5494B5E7}" type="slidenum">
              <a:rPr lang="en-US" smtClean="0"/>
              <a:t>‹#›</a:t>
            </a:fld>
            <a:endParaRPr lang="en-US" dirty="0"/>
          </a:p>
        </p:txBody>
      </p:sp>
    </p:spTree>
    <p:extLst>
      <p:ext uri="{BB962C8B-B14F-4D97-AF65-F5344CB8AC3E}">
        <p14:creationId xmlns:p14="http://schemas.microsoft.com/office/powerpoint/2010/main" val="3275958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FECC7-344C-4AEB-B210-0F8EF15766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23436C-6175-45E2-99EF-04E97D7E0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0C322-1CB2-4229-80C2-F8153A839049}"/>
              </a:ext>
            </a:extLst>
          </p:cNvPr>
          <p:cNvSpPr>
            <a:spLocks noGrp="1"/>
          </p:cNvSpPr>
          <p:nvPr>
            <p:ph type="dt" sz="half" idx="10"/>
          </p:nvPr>
        </p:nvSpPr>
        <p:spPr/>
        <p:txBody>
          <a:bodyPr/>
          <a:lstStyle/>
          <a:p>
            <a:fld id="{A0A4CE81-661E-4508-9898-C476908349E1}" type="datetimeFigureOut">
              <a:rPr lang="en-US" smtClean="0"/>
              <a:t>6/23/2021</a:t>
            </a:fld>
            <a:endParaRPr lang="en-US" dirty="0"/>
          </a:p>
        </p:txBody>
      </p:sp>
      <p:sp>
        <p:nvSpPr>
          <p:cNvPr id="5" name="Footer Placeholder 4">
            <a:extLst>
              <a:ext uri="{FF2B5EF4-FFF2-40B4-BE49-F238E27FC236}">
                <a16:creationId xmlns:a16="http://schemas.microsoft.com/office/drawing/2014/main" id="{39161FE9-FFB5-4FC7-8A0B-467A1276AF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F9BD9A-6F54-4975-8C15-E6686CFC9565}"/>
              </a:ext>
            </a:extLst>
          </p:cNvPr>
          <p:cNvSpPr>
            <a:spLocks noGrp="1"/>
          </p:cNvSpPr>
          <p:nvPr>
            <p:ph type="sldNum" sz="quarter" idx="12"/>
          </p:nvPr>
        </p:nvSpPr>
        <p:spPr/>
        <p:txBody>
          <a:bodyPr/>
          <a:lstStyle/>
          <a:p>
            <a:fld id="{8D957E27-EB35-4F6F-848A-9F5A5494B5E7}" type="slidenum">
              <a:rPr lang="en-US" smtClean="0"/>
              <a:t>‹#›</a:t>
            </a:fld>
            <a:endParaRPr lang="en-US" dirty="0"/>
          </a:p>
        </p:txBody>
      </p:sp>
    </p:spTree>
    <p:extLst>
      <p:ext uri="{BB962C8B-B14F-4D97-AF65-F5344CB8AC3E}">
        <p14:creationId xmlns:p14="http://schemas.microsoft.com/office/powerpoint/2010/main" val="2921921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E72D63-9A61-42F3-870F-DC54785A9A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C1911A-CD54-48B2-BF36-06BEAB00E6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92039-5427-4F34-A04C-C82C51E03481}"/>
              </a:ext>
            </a:extLst>
          </p:cNvPr>
          <p:cNvSpPr>
            <a:spLocks noGrp="1"/>
          </p:cNvSpPr>
          <p:nvPr>
            <p:ph type="dt" sz="half" idx="10"/>
          </p:nvPr>
        </p:nvSpPr>
        <p:spPr/>
        <p:txBody>
          <a:bodyPr/>
          <a:lstStyle/>
          <a:p>
            <a:fld id="{A0A4CE81-661E-4508-9898-C476908349E1}" type="datetimeFigureOut">
              <a:rPr lang="en-US" smtClean="0"/>
              <a:t>6/23/2021</a:t>
            </a:fld>
            <a:endParaRPr lang="en-US" dirty="0"/>
          </a:p>
        </p:txBody>
      </p:sp>
      <p:sp>
        <p:nvSpPr>
          <p:cNvPr id="5" name="Footer Placeholder 4">
            <a:extLst>
              <a:ext uri="{FF2B5EF4-FFF2-40B4-BE49-F238E27FC236}">
                <a16:creationId xmlns:a16="http://schemas.microsoft.com/office/drawing/2014/main" id="{DB77914C-6222-4156-8679-AB864FED6F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ABFB85-FA32-4DFB-A6E0-F7F4816A7777}"/>
              </a:ext>
            </a:extLst>
          </p:cNvPr>
          <p:cNvSpPr>
            <a:spLocks noGrp="1"/>
          </p:cNvSpPr>
          <p:nvPr>
            <p:ph type="sldNum" sz="quarter" idx="12"/>
          </p:nvPr>
        </p:nvSpPr>
        <p:spPr/>
        <p:txBody>
          <a:bodyPr/>
          <a:lstStyle/>
          <a:p>
            <a:fld id="{8D957E27-EB35-4F6F-848A-9F5A5494B5E7}" type="slidenum">
              <a:rPr lang="en-US" smtClean="0"/>
              <a:t>‹#›</a:t>
            </a:fld>
            <a:endParaRPr lang="en-US" dirty="0"/>
          </a:p>
        </p:txBody>
      </p:sp>
    </p:spTree>
    <p:extLst>
      <p:ext uri="{BB962C8B-B14F-4D97-AF65-F5344CB8AC3E}">
        <p14:creationId xmlns:p14="http://schemas.microsoft.com/office/powerpoint/2010/main" val="2550190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2_Title Slide2">
    <p:spTree>
      <p:nvGrpSpPr>
        <p:cNvPr id="1" name=""/>
        <p:cNvGrpSpPr/>
        <p:nvPr/>
      </p:nvGrpSpPr>
      <p:grpSpPr>
        <a:xfrm>
          <a:off x="0" y="0"/>
          <a:ext cx="0" cy="0"/>
          <a:chOff x="0" y="0"/>
          <a:chExt cx="0" cy="0"/>
        </a:xfrm>
      </p:grpSpPr>
      <p:sp>
        <p:nvSpPr>
          <p:cNvPr id="11" name="Rectangle 10"/>
          <p:cNvSpPr/>
          <p:nvPr userDrawn="1"/>
        </p:nvSpPr>
        <p:spPr>
          <a:xfrm>
            <a:off x="8036169" y="598170"/>
            <a:ext cx="3691602" cy="5890846"/>
          </a:xfrm>
          <a:prstGeom prst="rect">
            <a:avLst/>
          </a:prstGeom>
          <a:solidFill>
            <a:srgbClr val="000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81191" y="1020431"/>
            <a:ext cx="7301947" cy="1475013"/>
          </a:xfrm>
          <a:effectLst/>
        </p:spPr>
        <p:txBody>
          <a:bodyPr anchor="b">
            <a:normAutofit/>
          </a:bodyPr>
          <a:lstStyle>
            <a:lvl1pPr>
              <a:defRPr sz="4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81194" y="2495445"/>
            <a:ext cx="7301944"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137085" y="5978630"/>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6/23/2021</a:t>
            </a:fld>
            <a:endParaRPr lang="en-US" dirty="0"/>
          </a:p>
        </p:txBody>
      </p:sp>
      <p:sp>
        <p:nvSpPr>
          <p:cNvPr id="5" name="Footer Placeholder 4"/>
          <p:cNvSpPr>
            <a:spLocks noGrp="1"/>
          </p:cNvSpPr>
          <p:nvPr>
            <p:ph type="ftr" sz="quarter" idx="11"/>
          </p:nvPr>
        </p:nvSpPr>
        <p:spPr>
          <a:xfrm>
            <a:off x="572971" y="5591012"/>
            <a:ext cx="6917210" cy="365125"/>
          </a:xfrm>
        </p:spPr>
        <p:txBody>
          <a:bodyPr/>
          <a:lstStyle>
            <a:lvl1pPr>
              <a:defRPr lang="en-US" sz="1200" b="1" i="0" u="none" strike="noStrike" baseline="0" smtClean="0">
                <a:solidFill>
                  <a:schemeClr val="tx1"/>
                </a:solidFill>
              </a:defRPr>
            </a:lvl1pPr>
          </a:lstStyle>
          <a:p>
            <a:endParaRPr lang="en-US" dirty="0"/>
          </a:p>
        </p:txBody>
      </p:sp>
      <p:sp>
        <p:nvSpPr>
          <p:cNvPr id="6" name="Slide Number Placeholder 5"/>
          <p:cNvSpPr>
            <a:spLocks noGrp="1"/>
          </p:cNvSpPr>
          <p:nvPr>
            <p:ph type="sldNum" sz="quarter" idx="12"/>
          </p:nvPr>
        </p:nvSpPr>
        <p:spPr>
          <a:xfrm>
            <a:off x="10711331" y="6142542"/>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pic>
        <p:nvPicPr>
          <p:cNvPr id="7" name="Picture 6" descr="HHS_CDC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8400" y="5287868"/>
            <a:ext cx="1524001" cy="873325"/>
          </a:xfrm>
          <a:prstGeom prst="rect">
            <a:avLst/>
          </a:prstGeom>
        </p:spPr>
      </p:pic>
      <p:pic>
        <p:nvPicPr>
          <p:cNvPr id="10" name="Picture 9"/>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ackgroundRemoval t="2041" b="100000" l="204" r="100000"/>
                    </a14:imgEffect>
                  </a14:imgLayer>
                </a14:imgProps>
              </a:ext>
              <a:ext uri="{28A0092B-C50C-407E-A947-70E740481C1C}">
                <a14:useLocalDpi xmlns:a14="http://schemas.microsoft.com/office/drawing/2010/main" val="0"/>
              </a:ext>
            </a:extLst>
          </a:blip>
          <a:srcRect/>
          <a:stretch/>
        </p:blipFill>
        <p:spPr>
          <a:xfrm>
            <a:off x="456640" y="5430943"/>
            <a:ext cx="9601760" cy="476828"/>
          </a:xfrm>
          <a:prstGeom prst="rect">
            <a:avLst/>
          </a:prstGeom>
        </p:spPr>
      </p:pic>
    </p:spTree>
    <p:extLst>
      <p:ext uri="{BB962C8B-B14F-4D97-AF65-F5344CB8AC3E}">
        <p14:creationId xmlns:p14="http://schemas.microsoft.com/office/powerpoint/2010/main" val="3388983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42900" y="499933"/>
            <a:ext cx="11494008" cy="1429512"/>
          </a:xfrm>
          <a:prstGeom prst="rect">
            <a:avLst/>
          </a:prstGeom>
        </p:spPr>
      </p:pic>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a:pPr/>
              <a:t>‹#›</a:t>
            </a:fld>
            <a:endParaRPr lang="en-US"/>
          </a:p>
        </p:txBody>
      </p:sp>
      <p:sp>
        <p:nvSpPr>
          <p:cNvPr id="4" name="Date Placeholder 3"/>
          <p:cNvSpPr>
            <a:spLocks noGrp="1"/>
          </p:cNvSpPr>
          <p:nvPr>
            <p:ph type="dt" sz="half" idx="10"/>
          </p:nvPr>
        </p:nvSpPr>
        <p:spPr/>
        <p:txBody>
          <a:bodyPr/>
          <a:lstStyle/>
          <a:p>
            <a:fld id="{B61BEF0D-F0BB-DE4B-95CE-6DB70DBA9567}" type="datetimeFigureOut">
              <a:rPr lang="en-US"/>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9" name="Text Placeholder 2"/>
          <p:cNvSpPr>
            <a:spLocks noGrp="1"/>
          </p:cNvSpPr>
          <p:nvPr>
            <p:ph idx="1" hasCustomPrompt="1"/>
          </p:nvPr>
        </p:nvSpPr>
        <p:spPr>
          <a:xfrm>
            <a:off x="581192" y="1997339"/>
            <a:ext cx="11029616" cy="3522794"/>
          </a:xfrm>
          <a:prstGeom prst="rect">
            <a:avLst/>
          </a:prstGeom>
        </p:spPr>
        <p:txBody>
          <a:bodyPr vert="horz" lIns="91440" tIns="45720" rIns="91440" bIns="45720" rtlCol="0" anchor="t">
            <a:normAutofit/>
          </a:body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81192" y="702156"/>
            <a:ext cx="11029616" cy="1013800"/>
          </a:xfrm>
        </p:spPr>
        <p:txBody>
          <a:bodyPr/>
          <a:lstStyle/>
          <a:p>
            <a:r>
              <a:rPr lang="en-US" dirty="0"/>
              <a:t>Click to edit title</a:t>
            </a:r>
          </a:p>
        </p:txBody>
      </p:sp>
    </p:spTree>
    <p:extLst>
      <p:ext uri="{BB962C8B-B14F-4D97-AF65-F5344CB8AC3E}">
        <p14:creationId xmlns:p14="http://schemas.microsoft.com/office/powerpoint/2010/main" val="8767947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4D0F40-E213-4165-A04F-238A57FD26CE}"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F35D51-AC5E-4E7C-9222-7C36BB7AE36E}" type="slidenum">
              <a:rPr lang="en-US" smtClean="0"/>
              <a:t>‹#›</a:t>
            </a:fld>
            <a:endParaRPr lang="en-US"/>
          </a:p>
        </p:txBody>
      </p:sp>
    </p:spTree>
    <p:extLst>
      <p:ext uri="{BB962C8B-B14F-4D97-AF65-F5344CB8AC3E}">
        <p14:creationId xmlns:p14="http://schemas.microsoft.com/office/powerpoint/2010/main" val="3402434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 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81192" y="1983704"/>
            <a:ext cx="11029615" cy="3678303"/>
          </a:xfrm>
        </p:spPr>
        <p:txBody>
          <a:bodyPr/>
          <a:lstStyle>
            <a:lvl1pPr>
              <a:buClr>
                <a:schemeClr val="accent2"/>
              </a:buClr>
              <a:defRPr/>
            </a:lvl1pPr>
            <a:lvl2pPr>
              <a:buClr>
                <a:schemeClr val="accent2"/>
              </a:buClr>
              <a:defRPr/>
            </a:lvl2pPr>
          </a:lstStyle>
          <a:p>
            <a:pPr lvl="0"/>
            <a:r>
              <a:rPr lang="en-US"/>
              <a:t>Edit text (Click icon below if you want to add an object and alt text)</a:t>
            </a:r>
          </a:p>
          <a:p>
            <a:pPr lvl="1"/>
            <a:r>
              <a:rPr lang="en-US"/>
              <a:t>Second level</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12" name="Title Placeholder 1">
            <a:extLst>
              <a:ext uri="{FF2B5EF4-FFF2-40B4-BE49-F238E27FC236}">
                <a16:creationId xmlns:a16="http://schemas.microsoft.com/office/drawing/2014/main" id="{C182B34E-3313-2C43-86BF-3691D3D4D569}"/>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98562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and Photo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EE80-8067-D748-858F-5D3F727CE848}"/>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lvl1pPr>
            <a:lvl2pPr>
              <a:buClr>
                <a:schemeClr val="accent2"/>
              </a:buClr>
              <a:defRPr/>
            </a:lvl2pPr>
          </a:lstStyle>
          <a:p>
            <a:pPr lvl="0"/>
            <a:r>
              <a:rPr lang="en-US"/>
              <a:t>Click to edit Master text styles</a:t>
            </a:r>
          </a:p>
          <a:p>
            <a:pPr lvl="1"/>
            <a:r>
              <a:rPr lang="en-US"/>
              <a:t>Second level</a:t>
            </a:r>
          </a:p>
        </p:txBody>
      </p:sp>
      <p:sp>
        <p:nvSpPr>
          <p:cNvPr id="9" name="Picture Placeholder 8">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lvl1pPr>
          </a:lstStyle>
          <a:p>
            <a:endParaRPr lang="en-US"/>
          </a:p>
        </p:txBody>
      </p:sp>
    </p:spTree>
    <p:extLst>
      <p:ext uri="{BB962C8B-B14F-4D97-AF65-F5344CB8AC3E}">
        <p14:creationId xmlns:p14="http://schemas.microsoft.com/office/powerpoint/2010/main" val="239021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 and Photo | No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A8AA52-BE70-2A49-B825-CC6D958E3963}"/>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7257742-4C72-6046-868E-389F0B4EBEC6}"/>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1" name="Rectangle 10">
              <a:extLst>
                <a:ext uri="{FF2B5EF4-FFF2-40B4-BE49-F238E27FC236}">
                  <a16:creationId xmlns:a16="http://schemas.microsoft.com/office/drawing/2014/main" id="{0A1A1C36-0D4A-6E4D-8A7B-847AC46C40F0}"/>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F1A97328-671B-904B-BCAC-E2F21650A7BB}"/>
                </a:ext>
              </a:extLst>
            </p:cNvPr>
            <p:cNvGrpSpPr/>
            <p:nvPr userDrawn="1"/>
          </p:nvGrpSpPr>
          <p:grpSpPr>
            <a:xfrm>
              <a:off x="7591778" y="6478439"/>
              <a:ext cx="4147930" cy="97339"/>
              <a:chOff x="6119314" y="6478440"/>
              <a:chExt cx="5676839" cy="93810"/>
            </a:xfrm>
          </p:grpSpPr>
          <p:sp>
            <p:nvSpPr>
              <p:cNvPr id="13" name="Rectangle 12">
                <a:extLst>
                  <a:ext uri="{FF2B5EF4-FFF2-40B4-BE49-F238E27FC236}">
                    <a16:creationId xmlns:a16="http://schemas.microsoft.com/office/drawing/2014/main" id="{5F4D588F-71F4-3244-B662-F02F5F1A3B3F}"/>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8499B61-02F2-CD48-A014-F29A03E0F778}"/>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12A051B-3BDC-6344-91E4-A9FECF665F43}"/>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B1961133-5347-A440-9ACE-9B6C1C8EBDA9}"/>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92759E1-3160-A44B-A914-7FF6454A6E62}"/>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1C0D229-EE6A-6446-BBC0-DE6E217317C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FB12873D-A9DC-1141-8BDB-8A07BA70CA4E}"/>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 name="Title 1">
            <a:extLst>
              <a:ext uri="{FF2B5EF4-FFF2-40B4-BE49-F238E27FC236}">
                <a16:creationId xmlns:a16="http://schemas.microsoft.com/office/drawing/2014/main" id="{D27EEE80-8067-D748-858F-5D3F727CE848}"/>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lvl1pPr>
            <a:lvl2pPr>
              <a:buClr>
                <a:schemeClr val="accent2"/>
              </a:buClr>
              <a:defRPr/>
            </a:lvl2pPr>
          </a:lstStyle>
          <a:p>
            <a:pPr lvl="0"/>
            <a:r>
              <a:rPr lang="en-US"/>
              <a:t>Click to edit Master text styles</a:t>
            </a:r>
          </a:p>
          <a:p>
            <a:pPr lvl="1"/>
            <a:r>
              <a:rPr lang="en-US"/>
              <a:t>Second level</a:t>
            </a:r>
          </a:p>
        </p:txBody>
      </p:sp>
      <p:sp>
        <p:nvSpPr>
          <p:cNvPr id="9" name="Picture Placeholder 8">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lvl1pPr>
          </a:lstStyle>
          <a:p>
            <a:endParaRPr lang="en-US"/>
          </a:p>
        </p:txBody>
      </p:sp>
    </p:spTree>
    <p:extLst>
      <p:ext uri="{BB962C8B-B14F-4D97-AF65-F5344CB8AC3E}">
        <p14:creationId xmlns:p14="http://schemas.microsoft.com/office/powerpoint/2010/main" val="3234540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16" name="Picture 15">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3124200"/>
            <a:ext cx="11265408" cy="3328416"/>
          </a:xfrm>
          <a:prstGeom prst="rect">
            <a:avLst/>
          </a:prstGeom>
        </p:spPr>
      </p:pic>
      <p:pic>
        <p:nvPicPr>
          <p:cNvPr id="21" name="Picture 20" descr="logos: United States Department of Health and Human Services (USDHHS), CDC (Centers for Disease Control and Prevention)&#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0" y="5287868"/>
            <a:ext cx="1524001" cy="873325"/>
          </a:xfrm>
          <a:prstGeom prst="rect">
            <a:avLst/>
          </a:prstGeom>
        </p:spPr>
      </p:pic>
      <p:sp>
        <p:nvSpPr>
          <p:cNvPr id="24" name="Text Placeholder 8">
            <a:extLst>
              <a:ext uri="{FF2B5EF4-FFF2-40B4-BE49-F238E27FC236}">
                <a16:creationId xmlns:a16="http://schemas.microsoft.com/office/drawing/2014/main" id="{9B90FA08-F59C-4AB0-A07F-E40E7535B424}"/>
              </a:ext>
            </a:extLst>
          </p:cNvPr>
          <p:cNvSpPr>
            <a:spLocks noGrp="1"/>
          </p:cNvSpPr>
          <p:nvPr>
            <p:ph type="body" sz="quarter" idx="13" hasCustomPrompt="1"/>
          </p:nvPr>
        </p:nvSpPr>
        <p:spPr>
          <a:xfrm>
            <a:off x="548994" y="5916935"/>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
        <p:nvSpPr>
          <p:cNvPr id="25" name="TextBox 24">
            <a:extLst>
              <a:ext uri="{FF2B5EF4-FFF2-40B4-BE49-F238E27FC236}">
                <a16:creationId xmlns:a16="http://schemas.microsoft.com/office/drawing/2014/main" id="{F8EDCFD7-B05B-4595-8A43-02AAD0BC73F6}"/>
              </a:ext>
            </a:extLst>
          </p:cNvPr>
          <p:cNvSpPr txBox="1"/>
          <p:nvPr userDrawn="1"/>
        </p:nvSpPr>
        <p:spPr>
          <a:xfrm>
            <a:off x="544118" y="5142395"/>
            <a:ext cx="10367721" cy="1597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Centers for Disease Control and Prevention</a:t>
            </a:r>
          </a:p>
          <a:p>
            <a:pPr lvl="0"/>
            <a:endParaRPr lang="en-US" sz="1100" b="1" dirty="0"/>
          </a:p>
          <a:p>
            <a:pPr lvl="0">
              <a:lnSpc>
                <a:spcPct val="150000"/>
              </a:lnSpc>
            </a:pPr>
            <a:r>
              <a:rPr lang="en-US" sz="1100" b="1" dirty="0"/>
              <a:t>National Center for Chronic Disease Prevention and Health Promotion</a:t>
            </a:r>
          </a:p>
          <a:p>
            <a:pPr marL="0" marR="0" lvl="0" indent="0" algn="l" defTabSz="457200" rtl="0" eaLnBrk="1" fontAlgn="auto" latinLnBrk="0" hangingPunct="1">
              <a:lnSpc>
                <a:spcPct val="150000"/>
              </a:lnSpc>
              <a:spcBef>
                <a:spcPts val="3400"/>
              </a:spcBef>
              <a:spcAft>
                <a:spcPts val="0"/>
              </a:spcAft>
              <a:buClrTx/>
              <a:buSzTx/>
              <a:buFontTx/>
              <a:buNone/>
              <a:tabLst/>
              <a:defRPr/>
            </a:pPr>
            <a:r>
              <a:rPr lang="en-US" sz="900" dirty="0">
                <a:solidFill>
                  <a:schemeClr val="bg1"/>
                </a:solidFill>
              </a:rPr>
              <a:t>The findings and conclusions in this report are those of the authors and do not necessarily represent the official position of the Centers for Disease Control and Prevention.</a:t>
            </a:r>
          </a:p>
          <a:p>
            <a:pPr lvl="0">
              <a:lnSpc>
                <a:spcPct val="150000"/>
              </a:lnSpc>
            </a:pPr>
            <a:endParaRPr lang="en-US" sz="1100" b="1" dirty="0"/>
          </a:p>
        </p:txBody>
      </p:sp>
      <p:sp>
        <p:nvSpPr>
          <p:cNvPr id="22" name="Picture Placeholder 15"/>
          <p:cNvSpPr>
            <a:spLocks noGrp="1" noChangeAspect="1"/>
          </p:cNvSpPr>
          <p:nvPr>
            <p:ph type="pic" sz="quarter" idx="17" hasCustomPrompt="1"/>
          </p:nvPr>
        </p:nvSpPr>
        <p:spPr>
          <a:xfrm>
            <a:off x="8915400"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r>
              <a:rPr lang="en-US"/>
              <a:t>Click icon below to add Picture and Alt Text</a:t>
            </a:r>
          </a:p>
        </p:txBody>
      </p:sp>
      <p:sp>
        <p:nvSpPr>
          <p:cNvPr id="19" name="Picture Placeholder 15"/>
          <p:cNvSpPr>
            <a:spLocks noGrp="1" noChangeAspect="1"/>
          </p:cNvSpPr>
          <p:nvPr>
            <p:ph type="pic" sz="quarter" idx="16" hasCustomPrompt="1"/>
          </p:nvPr>
        </p:nvSpPr>
        <p:spPr>
          <a:xfrm>
            <a:off x="6150505"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r>
              <a:rPr lang="en-US"/>
              <a:t>Click icon below to add Picture and Alt Text</a:t>
            </a:r>
          </a:p>
        </p:txBody>
      </p:sp>
      <p:sp>
        <p:nvSpPr>
          <p:cNvPr id="18" name="Picture Placeholder 15"/>
          <p:cNvSpPr>
            <a:spLocks noGrp="1" noChangeAspect="1"/>
          </p:cNvSpPr>
          <p:nvPr>
            <p:ph type="pic" sz="quarter" idx="15" hasCustomPrompt="1"/>
          </p:nvPr>
        </p:nvSpPr>
        <p:spPr>
          <a:xfrm>
            <a:off x="3385609"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r>
              <a:rPr lang="en-US"/>
              <a:t>Click icon below to add Picture and Alt Text</a:t>
            </a:r>
          </a:p>
        </p:txBody>
      </p:sp>
      <p:sp>
        <p:nvSpPr>
          <p:cNvPr id="17" name="Picture Placeholder 15"/>
          <p:cNvSpPr>
            <a:spLocks noGrp="1" noChangeAspect="1"/>
          </p:cNvSpPr>
          <p:nvPr>
            <p:ph type="pic" sz="quarter" idx="14" hasCustomPrompt="1"/>
          </p:nvPr>
        </p:nvSpPr>
        <p:spPr>
          <a:xfrm>
            <a:off x="620713"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r>
              <a:rPr lang="en-US"/>
              <a:t>Click icon below to add Picture and Alt Text</a:t>
            </a:r>
          </a:p>
        </p:txBody>
      </p:sp>
      <p:sp>
        <p:nvSpPr>
          <p:cNvPr id="3" name="Subtitle 2"/>
          <p:cNvSpPr>
            <a:spLocks noGrp="1"/>
          </p:cNvSpPr>
          <p:nvPr>
            <p:ph type="subTitle" idx="1" hasCustomPrompt="1"/>
          </p:nvPr>
        </p:nvSpPr>
        <p:spPr>
          <a:xfrm>
            <a:off x="581194" y="2495445"/>
            <a:ext cx="10993546" cy="590321"/>
          </a:xfrm>
          <a:prstGeom prst="rect">
            <a:avLst/>
          </a:prstGeo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enter your contact information</a:t>
            </a:r>
          </a:p>
        </p:txBody>
      </p:sp>
      <p:sp>
        <p:nvSpPr>
          <p:cNvPr id="2" name="Title 1"/>
          <p:cNvSpPr>
            <a:spLocks noGrp="1"/>
          </p:cNvSpPr>
          <p:nvPr>
            <p:ph type="ctrTitle" hasCustomPrompt="1"/>
          </p:nvPr>
        </p:nvSpPr>
        <p:spPr>
          <a:xfrm>
            <a:off x="581191" y="1020431"/>
            <a:ext cx="10993549" cy="1475013"/>
          </a:xfrm>
          <a:effectLst/>
        </p:spPr>
        <p:txBody>
          <a:bodyPr anchor="b">
            <a:normAutofit/>
          </a:bodyPr>
          <a:lstStyle>
            <a:lvl1pPr>
              <a:defRPr sz="4000">
                <a:solidFill>
                  <a:srgbClr val="122C41"/>
                </a:solidFill>
              </a:defRPr>
            </a:lvl1pPr>
          </a:lstStyle>
          <a:p>
            <a:r>
              <a:rPr lang="en-US" dirty="0"/>
              <a:t>Thank you</a:t>
            </a:r>
          </a:p>
        </p:txBody>
      </p:sp>
    </p:spTree>
    <p:extLst>
      <p:ext uri="{BB962C8B-B14F-4D97-AF65-F5344CB8AC3E}">
        <p14:creationId xmlns:p14="http://schemas.microsoft.com/office/powerpoint/2010/main" val="57338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smtClean="0"/>
              <a:pPr/>
              <a:t>6/23/2021</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88008504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A91804-CD74-4DDF-BF76-9C8517B853CA}"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99F77D-3D69-419D-8D57-7980CC8274C5}"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430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A91804-CD74-4DDF-BF76-9C8517B853CA}"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99F77D-3D69-419D-8D57-7980CC8274C5}" type="slidenum">
              <a:rPr lang="en-US" smtClean="0"/>
              <a:t>‹#›</a:t>
            </a:fld>
            <a:endParaRPr lang="en-US"/>
          </a:p>
        </p:txBody>
      </p:sp>
    </p:spTree>
    <p:extLst>
      <p:ext uri="{BB962C8B-B14F-4D97-AF65-F5344CB8AC3E}">
        <p14:creationId xmlns:p14="http://schemas.microsoft.com/office/powerpoint/2010/main" val="2475096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A91804-CD74-4DDF-BF76-9C8517B853CA}"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99F77D-3D69-419D-8D57-7980CC8274C5}"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6579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A91804-CD74-4DDF-BF76-9C8517B853CA}"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99F77D-3D69-419D-8D57-7980CC8274C5}" type="slidenum">
              <a:rPr lang="en-US" smtClean="0"/>
              <a:t>‹#›</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1969" y="178231"/>
            <a:ext cx="932051" cy="703693"/>
          </a:xfrm>
          <a:prstGeom prst="rect">
            <a:avLst/>
          </a:prstGeom>
        </p:spPr>
      </p:pic>
    </p:spTree>
    <p:extLst>
      <p:ext uri="{BB962C8B-B14F-4D97-AF65-F5344CB8AC3E}">
        <p14:creationId xmlns:p14="http://schemas.microsoft.com/office/powerpoint/2010/main" val="3746293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A91804-CD74-4DDF-BF76-9C8517B853CA}" type="datetimeFigureOut">
              <a:rPr lang="en-US" smtClean="0"/>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99F77D-3D69-419D-8D57-7980CC8274C5}" type="slidenum">
              <a:rPr lang="en-US" smtClean="0"/>
              <a:t>‹#›</a:t>
            </a:fld>
            <a:endParaRPr lang="en-US"/>
          </a:p>
        </p:txBody>
      </p:sp>
    </p:spTree>
    <p:extLst>
      <p:ext uri="{BB962C8B-B14F-4D97-AF65-F5344CB8AC3E}">
        <p14:creationId xmlns:p14="http://schemas.microsoft.com/office/powerpoint/2010/main" val="6874957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A91804-CD74-4DDF-BF76-9C8517B853CA}" type="datetimeFigureOut">
              <a:rPr lang="en-US" smtClean="0"/>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99F77D-3D69-419D-8D57-7980CC8274C5}" type="slidenum">
              <a:rPr lang="en-US" smtClean="0"/>
              <a:t>‹#›</a:t>
            </a:fld>
            <a:endParaRPr lang="en-US"/>
          </a:p>
        </p:txBody>
      </p:sp>
    </p:spTree>
    <p:extLst>
      <p:ext uri="{BB962C8B-B14F-4D97-AF65-F5344CB8AC3E}">
        <p14:creationId xmlns:p14="http://schemas.microsoft.com/office/powerpoint/2010/main" val="4122574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5A91804-CD74-4DDF-BF76-9C8517B853CA}" type="datetimeFigureOut">
              <a:rPr lang="en-US" smtClean="0"/>
              <a:t>6/23/2021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099F77D-3D69-419D-8D57-7980CC8274C5}" type="slidenum">
              <a:rPr lang="en-US" smtClean="0"/>
              <a:t>‹#›</a:t>
            </a:fld>
            <a:endParaRPr lang="en-US"/>
          </a:p>
        </p:txBody>
      </p:sp>
    </p:spTree>
    <p:extLst>
      <p:ext uri="{BB962C8B-B14F-4D97-AF65-F5344CB8AC3E}">
        <p14:creationId xmlns:p14="http://schemas.microsoft.com/office/powerpoint/2010/main" val="2768724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5A91804-CD74-4DDF-BF76-9C8517B853CA}"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99F77D-3D69-419D-8D57-7980CC8274C5}" type="slidenum">
              <a:rPr lang="en-US" smtClean="0"/>
              <a:t>‹#›</a:t>
            </a:fld>
            <a:endParaRPr lang="en-US"/>
          </a:p>
        </p:txBody>
      </p:sp>
    </p:spTree>
    <p:extLst>
      <p:ext uri="{BB962C8B-B14F-4D97-AF65-F5344CB8AC3E}">
        <p14:creationId xmlns:p14="http://schemas.microsoft.com/office/powerpoint/2010/main" val="19801829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75A91804-CD74-4DDF-BF76-9C8517B853CA}" type="datetimeFigureOut">
              <a:rPr lang="en-US" smtClean="0"/>
              <a:t>6/23/2021</a:t>
            </a:fld>
            <a:endParaRPr 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099F77D-3D69-419D-8D57-7980CC8274C5}" type="slidenum">
              <a:rPr lang="en-US" smtClean="0"/>
              <a:t>‹#›</a:t>
            </a:fld>
            <a:endParaRPr lang="en-US"/>
          </a:p>
        </p:txBody>
      </p:sp>
    </p:spTree>
    <p:extLst>
      <p:ext uri="{BB962C8B-B14F-4D97-AF65-F5344CB8AC3E}">
        <p14:creationId xmlns:p14="http://schemas.microsoft.com/office/powerpoint/2010/main" val="2334427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094"/>
        <p:cNvGrpSpPr/>
        <p:nvPr/>
      </p:nvGrpSpPr>
      <p:grpSpPr>
        <a:xfrm>
          <a:off x="0" y="0"/>
          <a:ext cx="0" cy="0"/>
          <a:chOff x="0" y="0"/>
          <a:chExt cx="0" cy="0"/>
        </a:xfrm>
      </p:grpSpPr>
      <p:sp>
        <p:nvSpPr>
          <p:cNvPr id="5095" name="Google Shape;5095;p18"/>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096" name="Google Shape;5096;p18"/>
          <p:cNvSpPr txBox="1">
            <a:spLocks noGrp="1"/>
          </p:cNvSpPr>
          <p:nvPr>
            <p:ph type="subTitle" idx="1"/>
          </p:nvPr>
        </p:nvSpPr>
        <p:spPr>
          <a:xfrm>
            <a:off x="960000" y="2225517"/>
            <a:ext cx="2568400" cy="110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5097" name="Google Shape;5097;p18"/>
          <p:cNvSpPr txBox="1">
            <a:spLocks noGrp="1"/>
          </p:cNvSpPr>
          <p:nvPr>
            <p:ph type="subTitle" idx="2"/>
          </p:nvPr>
        </p:nvSpPr>
        <p:spPr>
          <a:xfrm>
            <a:off x="960000" y="3373681"/>
            <a:ext cx="25684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8" name="Google Shape;5098;p18"/>
          <p:cNvSpPr txBox="1">
            <a:spLocks noGrp="1"/>
          </p:cNvSpPr>
          <p:nvPr>
            <p:ph type="subTitle" idx="3"/>
          </p:nvPr>
        </p:nvSpPr>
        <p:spPr>
          <a:xfrm>
            <a:off x="4811800" y="2225517"/>
            <a:ext cx="2568400" cy="110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5099" name="Google Shape;5099;p18"/>
          <p:cNvSpPr txBox="1">
            <a:spLocks noGrp="1"/>
          </p:cNvSpPr>
          <p:nvPr>
            <p:ph type="subTitle" idx="4"/>
          </p:nvPr>
        </p:nvSpPr>
        <p:spPr>
          <a:xfrm>
            <a:off x="4811800" y="3373681"/>
            <a:ext cx="25684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00" name="Google Shape;5100;p18"/>
          <p:cNvSpPr txBox="1">
            <a:spLocks noGrp="1"/>
          </p:cNvSpPr>
          <p:nvPr>
            <p:ph type="subTitle" idx="5"/>
          </p:nvPr>
        </p:nvSpPr>
        <p:spPr>
          <a:xfrm>
            <a:off x="8663600" y="2225517"/>
            <a:ext cx="2568400" cy="110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5101" name="Google Shape;5101;p18"/>
          <p:cNvSpPr txBox="1">
            <a:spLocks noGrp="1"/>
          </p:cNvSpPr>
          <p:nvPr>
            <p:ph type="subTitle" idx="6"/>
          </p:nvPr>
        </p:nvSpPr>
        <p:spPr>
          <a:xfrm>
            <a:off x="8663600" y="3373681"/>
            <a:ext cx="25684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02" name="Google Shape;5102;p18"/>
          <p:cNvSpPr txBox="1">
            <a:spLocks noGrp="1"/>
          </p:cNvSpPr>
          <p:nvPr>
            <p:ph type="subTitle" idx="7"/>
          </p:nvPr>
        </p:nvSpPr>
        <p:spPr>
          <a:xfrm>
            <a:off x="960000" y="4705051"/>
            <a:ext cx="2568400" cy="110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5103" name="Google Shape;5103;p18"/>
          <p:cNvSpPr txBox="1">
            <a:spLocks noGrp="1"/>
          </p:cNvSpPr>
          <p:nvPr>
            <p:ph type="subTitle" idx="8"/>
          </p:nvPr>
        </p:nvSpPr>
        <p:spPr>
          <a:xfrm>
            <a:off x="960000" y="5853215"/>
            <a:ext cx="25684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04" name="Google Shape;5104;p18"/>
          <p:cNvSpPr txBox="1">
            <a:spLocks noGrp="1"/>
          </p:cNvSpPr>
          <p:nvPr>
            <p:ph type="subTitle" idx="9"/>
          </p:nvPr>
        </p:nvSpPr>
        <p:spPr>
          <a:xfrm>
            <a:off x="4811800" y="4705051"/>
            <a:ext cx="2568400" cy="110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5105" name="Google Shape;5105;p18"/>
          <p:cNvSpPr txBox="1">
            <a:spLocks noGrp="1"/>
          </p:cNvSpPr>
          <p:nvPr>
            <p:ph type="subTitle" idx="13"/>
          </p:nvPr>
        </p:nvSpPr>
        <p:spPr>
          <a:xfrm>
            <a:off x="4811800" y="5853215"/>
            <a:ext cx="25684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06" name="Google Shape;5106;p18"/>
          <p:cNvSpPr txBox="1">
            <a:spLocks noGrp="1"/>
          </p:cNvSpPr>
          <p:nvPr>
            <p:ph type="subTitle" idx="14"/>
          </p:nvPr>
        </p:nvSpPr>
        <p:spPr>
          <a:xfrm>
            <a:off x="8663600" y="4705051"/>
            <a:ext cx="2568400" cy="110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5107" name="Google Shape;5107;p18"/>
          <p:cNvSpPr txBox="1">
            <a:spLocks noGrp="1"/>
          </p:cNvSpPr>
          <p:nvPr>
            <p:ph type="subTitle" idx="15"/>
          </p:nvPr>
        </p:nvSpPr>
        <p:spPr>
          <a:xfrm>
            <a:off x="8663600" y="5853215"/>
            <a:ext cx="25684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68919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6/23/2021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626120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1B28D5-E991-4383-97B6-93CA3ABA5FC6}"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E74940-A771-4FD4-BBB2-13C2A7C251E4}" type="slidenum">
              <a:rPr lang="en-US" smtClean="0"/>
              <a:t>‹#›</a:t>
            </a:fld>
            <a:endParaRPr lang="en-US"/>
          </a:p>
        </p:txBody>
      </p:sp>
    </p:spTree>
    <p:extLst>
      <p:ext uri="{BB962C8B-B14F-4D97-AF65-F5344CB8AC3E}">
        <p14:creationId xmlns:p14="http://schemas.microsoft.com/office/powerpoint/2010/main" val="1193834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B28D5-E991-4383-97B6-93CA3ABA5FC6}"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E74940-A771-4FD4-BBB2-13C2A7C251E4}" type="slidenum">
              <a:rPr lang="en-US" smtClean="0"/>
              <a:t>‹#›</a:t>
            </a:fld>
            <a:endParaRPr lang="en-US"/>
          </a:p>
        </p:txBody>
      </p:sp>
    </p:spTree>
    <p:extLst>
      <p:ext uri="{BB962C8B-B14F-4D97-AF65-F5344CB8AC3E}">
        <p14:creationId xmlns:p14="http://schemas.microsoft.com/office/powerpoint/2010/main" val="3984503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1B28D5-E991-4383-97B6-93CA3ABA5FC6}"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E74940-A771-4FD4-BBB2-13C2A7C251E4}" type="slidenum">
              <a:rPr lang="en-US" smtClean="0"/>
              <a:t>‹#›</a:t>
            </a:fld>
            <a:endParaRPr lang="en-US"/>
          </a:p>
        </p:txBody>
      </p:sp>
    </p:spTree>
    <p:extLst>
      <p:ext uri="{BB962C8B-B14F-4D97-AF65-F5344CB8AC3E}">
        <p14:creationId xmlns:p14="http://schemas.microsoft.com/office/powerpoint/2010/main" val="24721733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1B28D5-E991-4383-97B6-93CA3ABA5FC6}"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E74940-A771-4FD4-BBB2-13C2A7C251E4}" type="slidenum">
              <a:rPr lang="en-US" smtClean="0"/>
              <a:t>‹#›</a:t>
            </a:fld>
            <a:endParaRPr lang="en-US"/>
          </a:p>
        </p:txBody>
      </p:sp>
    </p:spTree>
    <p:extLst>
      <p:ext uri="{BB962C8B-B14F-4D97-AF65-F5344CB8AC3E}">
        <p14:creationId xmlns:p14="http://schemas.microsoft.com/office/powerpoint/2010/main" val="46917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1B28D5-E991-4383-97B6-93CA3ABA5FC6}" type="datetimeFigureOut">
              <a:rPr lang="en-US" smtClean="0"/>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E74940-A771-4FD4-BBB2-13C2A7C251E4}" type="slidenum">
              <a:rPr lang="en-US" smtClean="0"/>
              <a:t>‹#›</a:t>
            </a:fld>
            <a:endParaRPr lang="en-US"/>
          </a:p>
        </p:txBody>
      </p:sp>
    </p:spTree>
    <p:extLst>
      <p:ext uri="{BB962C8B-B14F-4D97-AF65-F5344CB8AC3E}">
        <p14:creationId xmlns:p14="http://schemas.microsoft.com/office/powerpoint/2010/main" val="9286652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1B28D5-E991-4383-97B6-93CA3ABA5FC6}" type="datetimeFigureOut">
              <a:rPr lang="en-US" smtClean="0"/>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E74940-A771-4FD4-BBB2-13C2A7C251E4}" type="slidenum">
              <a:rPr lang="en-US" smtClean="0"/>
              <a:t>‹#›</a:t>
            </a:fld>
            <a:endParaRPr lang="en-US"/>
          </a:p>
        </p:txBody>
      </p:sp>
    </p:spTree>
    <p:extLst>
      <p:ext uri="{BB962C8B-B14F-4D97-AF65-F5344CB8AC3E}">
        <p14:creationId xmlns:p14="http://schemas.microsoft.com/office/powerpoint/2010/main" val="9208880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1B28D5-E991-4383-97B6-93CA3ABA5FC6}" type="datetimeFigureOut">
              <a:rPr lang="en-US" smtClean="0"/>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E74940-A771-4FD4-BBB2-13C2A7C251E4}" type="slidenum">
              <a:rPr lang="en-US" smtClean="0"/>
              <a:t>‹#›</a:t>
            </a:fld>
            <a:endParaRPr lang="en-US"/>
          </a:p>
        </p:txBody>
      </p:sp>
    </p:spTree>
    <p:extLst>
      <p:ext uri="{BB962C8B-B14F-4D97-AF65-F5344CB8AC3E}">
        <p14:creationId xmlns:p14="http://schemas.microsoft.com/office/powerpoint/2010/main" val="42037350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1B28D5-E991-4383-97B6-93CA3ABA5FC6}"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E74940-A771-4FD4-BBB2-13C2A7C251E4}" type="slidenum">
              <a:rPr lang="en-US" smtClean="0"/>
              <a:t>‹#›</a:t>
            </a:fld>
            <a:endParaRPr lang="en-US"/>
          </a:p>
        </p:txBody>
      </p:sp>
    </p:spTree>
    <p:extLst>
      <p:ext uri="{BB962C8B-B14F-4D97-AF65-F5344CB8AC3E}">
        <p14:creationId xmlns:p14="http://schemas.microsoft.com/office/powerpoint/2010/main" val="3533215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1B28D5-E991-4383-97B6-93CA3ABA5FC6}"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E74940-A771-4FD4-BBB2-13C2A7C251E4}" type="slidenum">
              <a:rPr lang="en-US" smtClean="0"/>
              <a:t>‹#›</a:t>
            </a:fld>
            <a:endParaRPr lang="en-US"/>
          </a:p>
        </p:txBody>
      </p:sp>
    </p:spTree>
    <p:extLst>
      <p:ext uri="{BB962C8B-B14F-4D97-AF65-F5344CB8AC3E}">
        <p14:creationId xmlns:p14="http://schemas.microsoft.com/office/powerpoint/2010/main" val="33208964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B28D5-E991-4383-97B6-93CA3ABA5FC6}"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E74940-A771-4FD4-BBB2-13C2A7C251E4}" type="slidenum">
              <a:rPr lang="en-US" smtClean="0"/>
              <a:t>‹#›</a:t>
            </a:fld>
            <a:endParaRPr lang="en-US"/>
          </a:p>
        </p:txBody>
      </p:sp>
    </p:spTree>
    <p:extLst>
      <p:ext uri="{BB962C8B-B14F-4D97-AF65-F5344CB8AC3E}">
        <p14:creationId xmlns:p14="http://schemas.microsoft.com/office/powerpoint/2010/main" val="413412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6/23/2021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71018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B28D5-E991-4383-97B6-93CA3ABA5FC6}"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E74940-A771-4FD4-BBB2-13C2A7C251E4}" type="slidenum">
              <a:rPr lang="en-US" smtClean="0"/>
              <a:t>‹#›</a:t>
            </a:fld>
            <a:endParaRPr lang="en-US"/>
          </a:p>
        </p:txBody>
      </p:sp>
    </p:spTree>
    <p:extLst>
      <p:ext uri="{BB962C8B-B14F-4D97-AF65-F5344CB8AC3E}">
        <p14:creationId xmlns:p14="http://schemas.microsoft.com/office/powerpoint/2010/main" val="409717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6/23/2021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064880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6/23/2021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941446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6/23/2021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8160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6/23/2021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50491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6.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6.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7.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smtClean="0"/>
              <a:pPr/>
              <a:t>6/23/2021</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98426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8C2066-93B0-40FA-89ED-517BBA231C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D6B857-1C85-4BA2-8C73-B1F38BB038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6A42C5-1577-49BE-8873-0AE10BE90D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A4CE81-661E-4508-9898-C476908349E1}" type="datetimeFigureOut">
              <a:rPr lang="en-US" smtClean="0"/>
              <a:t>6/23/2021</a:t>
            </a:fld>
            <a:endParaRPr lang="en-US" dirty="0"/>
          </a:p>
        </p:txBody>
      </p:sp>
      <p:sp>
        <p:nvSpPr>
          <p:cNvPr id="5" name="Footer Placeholder 4">
            <a:extLst>
              <a:ext uri="{FF2B5EF4-FFF2-40B4-BE49-F238E27FC236}">
                <a16:creationId xmlns:a16="http://schemas.microsoft.com/office/drawing/2014/main" id="{66E35F49-B194-4FDB-AE9A-9A00C40C8E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1412D-B5D0-426F-AF7D-A518D20408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957E27-EB35-4F6F-848A-9F5A5494B5E7}" type="slidenum">
              <a:rPr lang="en-US" smtClean="0"/>
              <a:t>‹#›</a:t>
            </a:fld>
            <a:endParaRPr lang="en-US" dirty="0"/>
          </a:p>
        </p:txBody>
      </p:sp>
    </p:spTree>
    <p:extLst>
      <p:ext uri="{BB962C8B-B14F-4D97-AF65-F5344CB8AC3E}">
        <p14:creationId xmlns:p14="http://schemas.microsoft.com/office/powerpoint/2010/main" val="2288697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lumMod val="75000"/>
                  </a:schemeClr>
                </a:solidFill>
              </a:defRPr>
            </a:lvl1pPr>
          </a:lstStyle>
          <a:p>
            <a:fld id="{D57F1E4F-1CFF-5643-939E-217C01CDF565}" type="slidenum">
              <a:rPr lang="en-US" smtClean="0"/>
              <a:pPr/>
              <a:t>‹#›</a:t>
            </a:fld>
            <a:endParaRPr lang="en-US"/>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lumMod val="75000"/>
                  </a:schemeClr>
                </a:solidFill>
              </a:defRPr>
            </a:lvl1pPr>
          </a:lstStyle>
          <a:p>
            <a:fld id="{B61BEF0D-F0BB-DE4B-95CE-6DB70DBA9567}" type="datetimeFigureOut">
              <a:rPr lang="en-US" smtClean="0"/>
              <a:pPr/>
              <a:t>6/23/2021</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lumMod val="75000"/>
                  </a:schemeClr>
                </a:solidFill>
              </a:defRPr>
            </a:lvl1pPr>
          </a:lstStyle>
          <a:p>
            <a:endParaRPr lang="en-US"/>
          </a:p>
        </p:txBody>
      </p:sp>
      <p:sp>
        <p:nvSpPr>
          <p:cNvPr id="9" name="Rectangle 8">
            <a:extLst>
              <a:ext uri="{C183D7F6-B498-43B3-948B-1728B52AA6E4}">
                <adec:decorative xmlns:adec="http://schemas.microsoft.com/office/drawing/2017/decorative" val="1"/>
              </a:ext>
            </a:extLst>
          </p:cNvPr>
          <p:cNvSpPr/>
          <p:nvPr/>
        </p:nvSpPr>
        <p:spPr>
          <a:xfrm>
            <a:off x="446534" y="457200"/>
            <a:ext cx="11296734" cy="101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23" name="Group 22">
            <a:extLst>
              <a:ext uri="{C183D7F6-B498-43B3-948B-1728B52AA6E4}">
                <adec:decorative xmlns:adec="http://schemas.microsoft.com/office/drawing/2017/decorative" val="1"/>
              </a:ext>
            </a:extLst>
          </p:cNvPr>
          <p:cNvGrpSpPr/>
          <p:nvPr userDrawn="1"/>
        </p:nvGrpSpPr>
        <p:grpSpPr>
          <a:xfrm>
            <a:off x="446533" y="6561666"/>
            <a:ext cx="11293175" cy="98778"/>
            <a:chOff x="446533" y="6477000"/>
            <a:chExt cx="11293175" cy="98778"/>
          </a:xfrm>
        </p:grpSpPr>
        <p:sp>
          <p:nvSpPr>
            <p:cNvPr id="16" name="Rectangle 15"/>
            <p:cNvSpPr/>
            <p:nvPr userDrawn="1"/>
          </p:nvSpPr>
          <p:spPr>
            <a:xfrm>
              <a:off x="446533" y="6477000"/>
              <a:ext cx="7286355" cy="987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8" name="Group 7"/>
            <p:cNvGrpSpPr/>
            <p:nvPr userDrawn="1"/>
          </p:nvGrpSpPr>
          <p:grpSpPr>
            <a:xfrm>
              <a:off x="7591778" y="6478439"/>
              <a:ext cx="4147930" cy="97339"/>
              <a:chOff x="6119314" y="6478440"/>
              <a:chExt cx="5676839" cy="93810"/>
            </a:xfrm>
          </p:grpSpPr>
          <p:sp>
            <p:nvSpPr>
              <p:cNvPr id="15" name="Rectangle 14"/>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4" name="Text Placeholder 2"/>
          <p:cNvSpPr>
            <a:spLocks noGrp="1"/>
          </p:cNvSpPr>
          <p:nvPr>
            <p:ph type="body" idx="1"/>
          </p:nvPr>
        </p:nvSpPr>
        <p:spPr>
          <a:xfrm>
            <a:off x="581192" y="1997339"/>
            <a:ext cx="11029616" cy="3522794"/>
          </a:xfrm>
          <a:prstGeom prst="rect">
            <a:avLst/>
          </a:prstGeom>
        </p:spPr>
        <p:txBody>
          <a:bodyPr vert="horz" lIns="91440" tIns="45720" rIns="91440" bIns="45720" rtlCol="0" anchor="t">
            <a:normAutofit/>
          </a:body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314561159"/>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457200" rtl="0" eaLnBrk="1" latinLnBrk="0" hangingPunct="1">
        <a:lnSpc>
          <a:spcPct val="90000"/>
        </a:lnSpc>
        <a:spcBef>
          <a:spcPct val="0"/>
        </a:spcBef>
        <a:buNone/>
        <a:defRPr sz="3200" b="0" kern="1200" cap="all">
          <a:solidFill>
            <a:schemeClr val="bg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2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2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lumMod val="75000"/>
                  </a:schemeClr>
                </a:solidFill>
              </a:defRPr>
            </a:lvl1pPr>
          </a:lstStyle>
          <a:p>
            <a:fld id="{D57F1E4F-1CFF-5643-939E-217C01CDF565}" type="slidenum">
              <a:rPr lang="en-US" smtClean="0"/>
              <a:pPr/>
              <a:t>‹#›</a:t>
            </a:fld>
            <a:endParaRPr lang="en-US"/>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lumMod val="75000"/>
                  </a:schemeClr>
                </a:solidFill>
              </a:defRPr>
            </a:lvl1pPr>
          </a:lstStyle>
          <a:p>
            <a:fld id="{B61BEF0D-F0BB-DE4B-95CE-6DB70DBA9567}" type="datetimeFigureOut">
              <a:rPr lang="en-US" smtClean="0"/>
              <a:pPr/>
              <a:t>6/23/2021</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lumMod val="75000"/>
                  </a:schemeClr>
                </a:solidFill>
              </a:defRPr>
            </a:lvl1pPr>
          </a:lstStyle>
          <a:p>
            <a:endParaRPr lang="en-US"/>
          </a:p>
        </p:txBody>
      </p:sp>
      <p:sp>
        <p:nvSpPr>
          <p:cNvPr id="9" name="Rectangle 8">
            <a:extLst>
              <a:ext uri="{C183D7F6-B498-43B3-948B-1728B52AA6E4}">
                <adec:decorative xmlns:adec="http://schemas.microsoft.com/office/drawing/2017/decorative" val="1"/>
              </a:ext>
            </a:extLst>
          </p:cNvPr>
          <p:cNvSpPr/>
          <p:nvPr/>
        </p:nvSpPr>
        <p:spPr>
          <a:xfrm>
            <a:off x="446534" y="457200"/>
            <a:ext cx="11296734" cy="101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23" name="Group 22">
            <a:extLst>
              <a:ext uri="{C183D7F6-B498-43B3-948B-1728B52AA6E4}">
                <adec:decorative xmlns:adec="http://schemas.microsoft.com/office/drawing/2017/decorative" val="1"/>
              </a:ext>
            </a:extLst>
          </p:cNvPr>
          <p:cNvGrpSpPr/>
          <p:nvPr userDrawn="1"/>
        </p:nvGrpSpPr>
        <p:grpSpPr>
          <a:xfrm>
            <a:off x="446533" y="6561666"/>
            <a:ext cx="11293175" cy="98778"/>
            <a:chOff x="446533" y="6477000"/>
            <a:chExt cx="11293175" cy="98778"/>
          </a:xfrm>
        </p:grpSpPr>
        <p:sp>
          <p:nvSpPr>
            <p:cNvPr id="16" name="Rectangle 15"/>
            <p:cNvSpPr/>
            <p:nvPr userDrawn="1"/>
          </p:nvSpPr>
          <p:spPr>
            <a:xfrm>
              <a:off x="446533" y="6477000"/>
              <a:ext cx="7286355" cy="987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8" name="Group 7"/>
            <p:cNvGrpSpPr/>
            <p:nvPr userDrawn="1"/>
          </p:nvGrpSpPr>
          <p:grpSpPr>
            <a:xfrm>
              <a:off x="7591778" y="6478439"/>
              <a:ext cx="4147930" cy="97339"/>
              <a:chOff x="6119314" y="6478440"/>
              <a:chExt cx="5676839" cy="93810"/>
            </a:xfrm>
          </p:grpSpPr>
          <p:sp>
            <p:nvSpPr>
              <p:cNvPr id="15" name="Rectangle 14"/>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4" name="Text Placeholder 2"/>
          <p:cNvSpPr>
            <a:spLocks noGrp="1"/>
          </p:cNvSpPr>
          <p:nvPr>
            <p:ph type="body" idx="1"/>
          </p:nvPr>
        </p:nvSpPr>
        <p:spPr>
          <a:xfrm>
            <a:off x="581192" y="1997339"/>
            <a:ext cx="11029616" cy="3522794"/>
          </a:xfrm>
          <a:prstGeom prst="rect">
            <a:avLst/>
          </a:prstGeom>
        </p:spPr>
        <p:txBody>
          <a:bodyPr vert="horz" lIns="91440" tIns="45720" rIns="91440" bIns="45720" rtlCol="0" anchor="t">
            <a:normAutofit/>
          </a:body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10991240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lgn="l" defTabSz="457200" rtl="0" eaLnBrk="1" latinLnBrk="0" hangingPunct="1">
        <a:lnSpc>
          <a:spcPct val="90000"/>
        </a:lnSpc>
        <a:spcBef>
          <a:spcPct val="0"/>
        </a:spcBef>
        <a:buNone/>
        <a:defRPr sz="3200" b="0" kern="1200" cap="all">
          <a:solidFill>
            <a:schemeClr val="bg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2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2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lumMod val="75000"/>
                  </a:schemeClr>
                </a:solidFill>
              </a:defRPr>
            </a:lvl1pPr>
          </a:lstStyle>
          <a:p>
            <a:fld id="{D57F1E4F-1CFF-5643-939E-217C01CDF565}" type="slidenum">
              <a:rPr lang="en-US" smtClean="0"/>
              <a:pPr/>
              <a:t>‹#›</a:t>
            </a:fld>
            <a:endParaRPr lang="en-US"/>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lumMod val="75000"/>
                  </a:schemeClr>
                </a:solidFill>
              </a:defRPr>
            </a:lvl1pPr>
          </a:lstStyle>
          <a:p>
            <a:fld id="{B61BEF0D-F0BB-DE4B-95CE-6DB70DBA9567}" type="datetimeFigureOut">
              <a:rPr lang="en-US" smtClean="0"/>
              <a:pPr/>
              <a:t>6/23/2021</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lumMod val="75000"/>
                  </a:schemeClr>
                </a:solidFill>
              </a:defRPr>
            </a:lvl1pPr>
          </a:lstStyle>
          <a:p>
            <a:endParaRPr lang="en-US"/>
          </a:p>
        </p:txBody>
      </p:sp>
      <p:sp>
        <p:nvSpPr>
          <p:cNvPr id="9" name="Rectangle 8">
            <a:extLst>
              <a:ext uri="{C183D7F6-B498-43B3-948B-1728B52AA6E4}">
                <adec:decorative xmlns:adec="http://schemas.microsoft.com/office/drawing/2017/decorative" val="1"/>
              </a:ext>
            </a:extLst>
          </p:cNvPr>
          <p:cNvSpPr/>
          <p:nvPr/>
        </p:nvSpPr>
        <p:spPr>
          <a:xfrm>
            <a:off x="446534" y="457200"/>
            <a:ext cx="11296734" cy="101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23" name="Group 22">
            <a:extLst>
              <a:ext uri="{C183D7F6-B498-43B3-948B-1728B52AA6E4}">
                <adec:decorative xmlns:adec="http://schemas.microsoft.com/office/drawing/2017/decorative" val="1"/>
              </a:ext>
            </a:extLst>
          </p:cNvPr>
          <p:cNvGrpSpPr/>
          <p:nvPr userDrawn="1"/>
        </p:nvGrpSpPr>
        <p:grpSpPr>
          <a:xfrm>
            <a:off x="446533" y="6561666"/>
            <a:ext cx="11293175" cy="98778"/>
            <a:chOff x="446533" y="6477000"/>
            <a:chExt cx="11293175" cy="98778"/>
          </a:xfrm>
        </p:grpSpPr>
        <p:sp>
          <p:nvSpPr>
            <p:cNvPr id="16" name="Rectangle 15"/>
            <p:cNvSpPr/>
            <p:nvPr userDrawn="1"/>
          </p:nvSpPr>
          <p:spPr>
            <a:xfrm>
              <a:off x="446533" y="6477000"/>
              <a:ext cx="7286355" cy="987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8" name="Group 7"/>
            <p:cNvGrpSpPr/>
            <p:nvPr userDrawn="1"/>
          </p:nvGrpSpPr>
          <p:grpSpPr>
            <a:xfrm>
              <a:off x="7591778" y="6478439"/>
              <a:ext cx="4147930" cy="97339"/>
              <a:chOff x="6119314" y="6478440"/>
              <a:chExt cx="5676839" cy="93810"/>
            </a:xfrm>
          </p:grpSpPr>
          <p:sp>
            <p:nvSpPr>
              <p:cNvPr id="15" name="Rectangle 14"/>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4" name="Text Placeholder 2"/>
          <p:cNvSpPr>
            <a:spLocks noGrp="1"/>
          </p:cNvSpPr>
          <p:nvPr>
            <p:ph type="body" idx="1"/>
          </p:nvPr>
        </p:nvSpPr>
        <p:spPr>
          <a:xfrm>
            <a:off x="581192" y="1997339"/>
            <a:ext cx="11029616" cy="3522794"/>
          </a:xfrm>
          <a:prstGeom prst="rect">
            <a:avLst/>
          </a:prstGeom>
        </p:spPr>
        <p:txBody>
          <a:bodyPr vert="horz" lIns="91440" tIns="45720" rIns="91440" bIns="45720" rtlCol="0" anchor="t">
            <a:normAutofit/>
          </a:body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3179189840"/>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457200" rtl="0" eaLnBrk="1" latinLnBrk="0" hangingPunct="1">
        <a:lnSpc>
          <a:spcPct val="90000"/>
        </a:lnSpc>
        <a:spcBef>
          <a:spcPct val="0"/>
        </a:spcBef>
        <a:buNone/>
        <a:defRPr sz="3200" b="0" kern="1200" cap="all">
          <a:solidFill>
            <a:schemeClr val="bg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2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2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75A91804-CD74-4DDF-BF76-9C8517B853CA}" type="datetimeFigureOut">
              <a:rPr lang="en-US" smtClean="0"/>
              <a:t>6/23/2021</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E099F77D-3D69-419D-8D57-7980CC8274C5}"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11969" y="178231"/>
            <a:ext cx="932051" cy="703693"/>
          </a:xfrm>
          <a:prstGeom prst="rect">
            <a:avLst/>
          </a:prstGeom>
        </p:spPr>
      </p:pic>
    </p:spTree>
    <p:extLst>
      <p:ext uri="{BB962C8B-B14F-4D97-AF65-F5344CB8AC3E}">
        <p14:creationId xmlns:p14="http://schemas.microsoft.com/office/powerpoint/2010/main" val="88624291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1B28D5-E991-4383-97B6-93CA3ABA5FC6}" type="datetimeFigureOut">
              <a:rPr lang="en-US" smtClean="0"/>
              <a:t>6/23/2021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E74940-A771-4FD4-BBB2-13C2A7C251E4}" type="slidenum">
              <a:rPr lang="en-US" smtClean="0"/>
              <a:t>‹#›</a:t>
            </a:fld>
            <a:endParaRPr lang="en-US"/>
          </a:p>
        </p:txBody>
      </p:sp>
    </p:spTree>
    <p:extLst>
      <p:ext uri="{BB962C8B-B14F-4D97-AF65-F5344CB8AC3E}">
        <p14:creationId xmlns:p14="http://schemas.microsoft.com/office/powerpoint/2010/main" val="7239483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hyperlink" Target="https://www.cdc.gov/nccdphp/dnpao/state-local-programs/hop-1809/high-obesity-program-1809.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cdc.gov/nccdphp/dnpao/state-local-programs/reach/current_programs/index.html" TargetMode="External"/><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hyperlink" Target="https://chronicdisease.org/bric/"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hyperlink" Target="https://www.cdc.gov/nccdphp/dnpao/state-local-programs/span-1807/index.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37.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0.xml"/><Relationship Id="rId1" Type="http://schemas.openxmlformats.org/officeDocument/2006/relationships/slideLayout" Target="../slideLayouts/slideLayout31.xml"/><Relationship Id="rId6" Type="http://schemas.openxmlformats.org/officeDocument/2006/relationships/image" Target="../media/image58.jpeg"/><Relationship Id="rId5" Type="http://schemas.openxmlformats.org/officeDocument/2006/relationships/hyperlink" Target="https://creativecommons.org/licenses/by/3.0/" TargetMode="External"/><Relationship Id="rId4" Type="http://schemas.openxmlformats.org/officeDocument/2006/relationships/hyperlink" Target="https://opennews.org/blog/local-coders-conven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33.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33.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2.xml"/><Relationship Id="rId5" Type="http://schemas.openxmlformats.org/officeDocument/2006/relationships/image" Target="../media/image67.jpe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g"/><Relationship Id="rId12" Type="http://schemas.openxmlformats.org/officeDocument/2006/relationships/image" Target="../media/image9.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customXml" Target="../ink/ink2.xml"/><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customXml" Target="../ink/ink1.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3.xml"/><Relationship Id="rId5" Type="http://schemas.openxmlformats.org/officeDocument/2006/relationships/image" Target="../media/image78.jpeg"/><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80.jpeg"/></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85.jpeg"/><Relationship Id="rId11" Type="http://schemas.openxmlformats.org/officeDocument/2006/relationships/image" Target="../media/image90.pn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9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2.xml"/><Relationship Id="rId6" Type="http://schemas.openxmlformats.org/officeDocument/2006/relationships/hyperlink" Target="mailto:lucialeo@buffalo.edu" TargetMode="External"/><Relationship Id="rId5" Type="http://schemas.openxmlformats.org/officeDocument/2006/relationships/image" Target="../media/image67.jpeg"/><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891280"/>
            <a:ext cx="12192000" cy="2966720"/>
          </a:xfrm>
          <a:prstGeom prst="rect">
            <a:avLst/>
          </a:prstGeom>
          <a:solidFill>
            <a:srgbClr val="5E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a:ea typeface="+mn-ea"/>
                <a:cs typeface="+mn-cs"/>
              </a:rPr>
              <a:t>Summer Student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a:ea typeface="+mn-ea"/>
                <a:cs typeface="+mn-cs"/>
              </a:rPr>
              <a:t>2021</a:t>
            </a:r>
          </a:p>
        </p:txBody>
      </p:sp>
      <p:sp>
        <p:nvSpPr>
          <p:cNvPr id="2" name="TextBox 1"/>
          <p:cNvSpPr txBox="1"/>
          <p:nvPr/>
        </p:nvSpPr>
        <p:spPr>
          <a:xfrm>
            <a:off x="1527544" y="4269562"/>
            <a:ext cx="8686800" cy="400110"/>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a:ea typeface="Calibri"/>
              <a:cs typeface="+mn-cs"/>
            </a:endParaRPr>
          </a:p>
          <a:p>
            <a:pPr marL="0" marR="0" lvl="0" indent="0" algn="ctr" defTabSz="914400" rtl="0" eaLnBrk="1" fontAlgn="auto" latinLnBrk="0" hangingPunct="1">
              <a:lnSpc>
                <a:spcPts val="12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a:ea typeface="Calibri"/>
              <a:cs typeface="+mn-cs"/>
            </a:endParaRPr>
          </a:p>
        </p:txBody>
      </p:sp>
      <p:sp>
        <p:nvSpPr>
          <p:cNvPr id="7" name="Rectangle 6"/>
          <p:cNvSpPr/>
          <p:nvPr/>
        </p:nvSpPr>
        <p:spPr>
          <a:xfrm>
            <a:off x="0" y="3717270"/>
            <a:ext cx="12192000" cy="1740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1916233" y="1055110"/>
            <a:ext cx="4748727" cy="1716770"/>
          </a:xfrm>
          <a:prstGeom prst="rect">
            <a:avLst/>
          </a:prstGeom>
        </p:spPr>
      </p:pic>
      <p:pic>
        <p:nvPicPr>
          <p:cNvPr id="6" name="Picture 5">
            <a:extLst>
              <a:ext uri="{FF2B5EF4-FFF2-40B4-BE49-F238E27FC236}">
                <a16:creationId xmlns:a16="http://schemas.microsoft.com/office/drawing/2014/main" id="{06033C9D-C5A9-49BD-AC69-D856CBF3AFA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4927" y="1258329"/>
            <a:ext cx="1499553" cy="1513200"/>
          </a:xfrm>
          <a:prstGeom prst="rect">
            <a:avLst/>
          </a:prstGeom>
          <a:noFill/>
          <a:ln>
            <a:noFill/>
          </a:ln>
        </p:spPr>
      </p:pic>
    </p:spTree>
    <p:extLst>
      <p:ext uri="{BB962C8B-B14F-4D97-AF65-F5344CB8AC3E}">
        <p14:creationId xmlns:p14="http://schemas.microsoft.com/office/powerpoint/2010/main" val="301933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9" name="Rectangle 98">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100">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3" name="Rectangle 102">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05" name="Rectangle 104">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dugi"/>
              <a:ea typeface="+mn-ea"/>
              <a:cs typeface="+mn-cs"/>
            </a:endParaRPr>
          </a:p>
        </p:txBody>
      </p:sp>
      <p:pic>
        <p:nvPicPr>
          <p:cNvPr id="9" name="Picture 8" descr="A picture containing text, person, marketplace&#10;&#10;Description automatically generated">
            <a:extLst>
              <a:ext uri="{FF2B5EF4-FFF2-40B4-BE49-F238E27FC236}">
                <a16:creationId xmlns:a16="http://schemas.microsoft.com/office/drawing/2014/main" id="{20F13520-4F07-42D7-82F4-5F82AB5BE4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grpSp>
        <p:nvGrpSpPr>
          <p:cNvPr id="107" name="Group 106">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08" name="Rectangle 107">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09" name="Rectangle 108">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a:extLst>
              <a:ext uri="{FF2B5EF4-FFF2-40B4-BE49-F238E27FC236}">
                <a16:creationId xmlns:a16="http://schemas.microsoft.com/office/drawing/2014/main" id="{DEE3EF0E-5862-4DB6-8E8A-2F3CFE7F9B66}"/>
              </a:ext>
            </a:extLst>
          </p:cNvPr>
          <p:cNvSpPr>
            <a:spLocks noGrp="1"/>
          </p:cNvSpPr>
          <p:nvPr>
            <p:ph type="title"/>
          </p:nvPr>
        </p:nvSpPr>
        <p:spPr>
          <a:xfrm>
            <a:off x="584200" y="1006956"/>
            <a:ext cx="3412067" cy="1372177"/>
          </a:xfrm>
        </p:spPr>
        <p:txBody>
          <a:bodyPr vert="horz" lIns="91440" tIns="45720" rIns="91440" bIns="45720" rtlCol="0" anchor="ctr">
            <a:normAutofit/>
          </a:bodyPr>
          <a:lstStyle/>
          <a:p>
            <a:r>
              <a:rPr lang="en-US" sz="2800" dirty="0">
                <a:cs typeface="+mj-cs"/>
              </a:rPr>
              <a:t>disclaimer</a:t>
            </a:r>
          </a:p>
        </p:txBody>
      </p:sp>
      <p:sp>
        <p:nvSpPr>
          <p:cNvPr id="2" name="Content Placeholder 1">
            <a:extLst>
              <a:ext uri="{FF2B5EF4-FFF2-40B4-BE49-F238E27FC236}">
                <a16:creationId xmlns:a16="http://schemas.microsoft.com/office/drawing/2014/main" id="{073A65B9-B825-4343-861C-99B675857EAC}"/>
              </a:ext>
            </a:extLst>
          </p:cNvPr>
          <p:cNvSpPr>
            <a:spLocks noGrp="1"/>
          </p:cNvSpPr>
          <p:nvPr>
            <p:ph idx="1"/>
          </p:nvPr>
        </p:nvSpPr>
        <p:spPr>
          <a:xfrm>
            <a:off x="581193" y="2438399"/>
            <a:ext cx="3415074" cy="3564467"/>
          </a:xfrm>
        </p:spPr>
        <p:txBody>
          <a:bodyPr vert="horz" lIns="91440" tIns="45720" rIns="91440" bIns="45720" rtlCol="0" anchor="ctr">
            <a:normAutofit/>
          </a:bodyPr>
          <a:lstStyle/>
          <a:p>
            <a:pPr marL="0" indent="0">
              <a:buNone/>
            </a:pPr>
            <a:r>
              <a:rPr lang="en-US" sz="2400" i="1" dirty="0">
                <a:solidFill>
                  <a:schemeClr val="bg1"/>
                </a:solidFill>
                <a:cs typeface="+mn-cs"/>
              </a:rPr>
              <a:t>The conclusions in this presentation are those of the authors and do not necessarily represent the views of the Centers for Disease Control and Prevention.</a:t>
            </a:r>
          </a:p>
        </p:txBody>
      </p:sp>
    </p:spTree>
    <p:extLst>
      <p:ext uri="{BB962C8B-B14F-4D97-AF65-F5344CB8AC3E}">
        <p14:creationId xmlns:p14="http://schemas.microsoft.com/office/powerpoint/2010/main" val="2940784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42" name="Rectangle 41">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dugi"/>
              <a:ea typeface="+mn-ea"/>
              <a:cs typeface="+mn-cs"/>
            </a:endParaRPr>
          </a:p>
        </p:txBody>
      </p:sp>
      <p:pic>
        <p:nvPicPr>
          <p:cNvPr id="8" name="Picture 7" descr="A picture containing text, person, fruit, fresh&#10;&#10;Description automatically generated">
            <a:extLst>
              <a:ext uri="{FF2B5EF4-FFF2-40B4-BE49-F238E27FC236}">
                <a16:creationId xmlns:a16="http://schemas.microsoft.com/office/drawing/2014/main" id="{03682BF2-8A84-4970-9C2F-41DAE4D058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grpSp>
        <p:nvGrpSpPr>
          <p:cNvPr id="44" name="Group 43">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45" name="Rectangle 44">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a:extLst>
              <a:ext uri="{FF2B5EF4-FFF2-40B4-BE49-F238E27FC236}">
                <a16:creationId xmlns:a16="http://schemas.microsoft.com/office/drawing/2014/main" id="{AA7EF91F-A96D-430F-B83F-FC4CD340341B}"/>
              </a:ext>
            </a:extLst>
          </p:cNvPr>
          <p:cNvSpPr>
            <a:spLocks noGrp="1"/>
          </p:cNvSpPr>
          <p:nvPr>
            <p:ph type="title"/>
          </p:nvPr>
        </p:nvSpPr>
        <p:spPr>
          <a:xfrm>
            <a:off x="583102" y="765371"/>
            <a:ext cx="3334272" cy="627011"/>
          </a:xfrm>
        </p:spPr>
        <p:txBody>
          <a:bodyPr vert="horz" lIns="91440" tIns="45720" rIns="91440" bIns="45720" rtlCol="0" anchor="ctr">
            <a:normAutofit/>
          </a:bodyPr>
          <a:lstStyle/>
          <a:p>
            <a:r>
              <a:rPr lang="en-US" sz="2800" dirty="0">
                <a:cs typeface="+mj-cs"/>
              </a:rPr>
              <a:t>topics</a:t>
            </a:r>
          </a:p>
        </p:txBody>
      </p:sp>
      <p:sp>
        <p:nvSpPr>
          <p:cNvPr id="2" name="Content Placeholder 1">
            <a:extLst>
              <a:ext uri="{FF2B5EF4-FFF2-40B4-BE49-F238E27FC236}">
                <a16:creationId xmlns:a16="http://schemas.microsoft.com/office/drawing/2014/main" id="{31C71D35-D16E-4A58-8105-C71B494B181B}"/>
              </a:ext>
            </a:extLst>
          </p:cNvPr>
          <p:cNvSpPr>
            <a:spLocks noGrp="1"/>
          </p:cNvSpPr>
          <p:nvPr>
            <p:ph idx="1"/>
          </p:nvPr>
        </p:nvSpPr>
        <p:spPr>
          <a:xfrm>
            <a:off x="583102" y="1803705"/>
            <a:ext cx="3472188" cy="4151360"/>
          </a:xfrm>
        </p:spPr>
        <p:txBody>
          <a:bodyPr vert="horz" lIns="91440" tIns="45720" rIns="91440" bIns="45720" rtlCol="0" anchor="ctr">
            <a:noAutofit/>
          </a:bodyPr>
          <a:lstStyle/>
          <a:p>
            <a:pPr>
              <a:lnSpc>
                <a:spcPct val="90000"/>
              </a:lnSpc>
              <a:buFont typeface="Wingdings 2" panose="05020102010507070707" pitchFamily="18" charset="2"/>
              <a:buChar char=""/>
            </a:pPr>
            <a:r>
              <a:rPr lang="en-US" dirty="0">
                <a:solidFill>
                  <a:schemeClr val="bg1"/>
                </a:solidFill>
                <a:cs typeface="+mn-cs"/>
              </a:rPr>
              <a:t>A little about me</a:t>
            </a:r>
          </a:p>
          <a:p>
            <a:pPr>
              <a:lnSpc>
                <a:spcPct val="90000"/>
              </a:lnSpc>
              <a:buFont typeface="Wingdings 2" panose="05020102010507070707" pitchFamily="18" charset="2"/>
              <a:buChar char=""/>
            </a:pPr>
            <a:r>
              <a:rPr lang="en-US" dirty="0">
                <a:solidFill>
                  <a:schemeClr val="bg1"/>
                </a:solidFill>
                <a:cs typeface="+mn-cs"/>
              </a:rPr>
              <a:t>HFR Action Guide</a:t>
            </a:r>
          </a:p>
          <a:p>
            <a:pPr>
              <a:lnSpc>
                <a:spcPct val="90000"/>
              </a:lnSpc>
              <a:buFont typeface="Wingdings 2" panose="05020102010507070707" pitchFamily="18" charset="2"/>
              <a:buChar char=""/>
            </a:pPr>
            <a:r>
              <a:rPr lang="en-US" dirty="0">
                <a:solidFill>
                  <a:schemeClr val="bg1"/>
                </a:solidFill>
                <a:cs typeface="+mn-cs"/>
              </a:rPr>
              <a:t>Overview of DNPAO programs</a:t>
            </a:r>
          </a:p>
          <a:p>
            <a:pPr lvl="1">
              <a:lnSpc>
                <a:spcPct val="90000"/>
              </a:lnSpc>
              <a:buFont typeface="Wingdings 2" panose="05020102010507070707" pitchFamily="18" charset="2"/>
              <a:buChar char=""/>
            </a:pPr>
            <a:r>
              <a:rPr lang="en-US" sz="1800" dirty="0">
                <a:solidFill>
                  <a:schemeClr val="bg1"/>
                </a:solidFill>
                <a:cs typeface="+mn-cs"/>
              </a:rPr>
              <a:t>SPAN</a:t>
            </a:r>
          </a:p>
          <a:p>
            <a:pPr lvl="1">
              <a:lnSpc>
                <a:spcPct val="90000"/>
              </a:lnSpc>
              <a:buFont typeface="Wingdings 2" panose="05020102010507070707" pitchFamily="18" charset="2"/>
              <a:buChar char=""/>
            </a:pPr>
            <a:r>
              <a:rPr lang="en-US" sz="1800" dirty="0">
                <a:solidFill>
                  <a:schemeClr val="bg1"/>
                </a:solidFill>
                <a:cs typeface="+mn-cs"/>
              </a:rPr>
              <a:t>HOP </a:t>
            </a:r>
          </a:p>
          <a:p>
            <a:pPr lvl="1">
              <a:lnSpc>
                <a:spcPct val="90000"/>
              </a:lnSpc>
              <a:buFont typeface="Wingdings 2" panose="05020102010507070707" pitchFamily="18" charset="2"/>
              <a:buChar char=""/>
            </a:pPr>
            <a:r>
              <a:rPr lang="en-US" sz="1800" dirty="0">
                <a:solidFill>
                  <a:schemeClr val="bg1"/>
                </a:solidFill>
                <a:cs typeface="+mn-cs"/>
              </a:rPr>
              <a:t>REACH</a:t>
            </a:r>
          </a:p>
          <a:p>
            <a:pPr lvl="2">
              <a:lnSpc>
                <a:spcPct val="90000"/>
              </a:lnSpc>
              <a:buFont typeface="Wingdings 2" panose="05020102010507070707" pitchFamily="18" charset="2"/>
              <a:buChar char=""/>
            </a:pPr>
            <a:r>
              <a:rPr lang="en-US" sz="1600" dirty="0">
                <a:solidFill>
                  <a:schemeClr val="bg1"/>
                </a:solidFill>
                <a:cs typeface="+mn-cs"/>
              </a:rPr>
              <a:t>Retail strategies</a:t>
            </a:r>
          </a:p>
          <a:p>
            <a:pPr lvl="1">
              <a:lnSpc>
                <a:spcPct val="90000"/>
              </a:lnSpc>
              <a:buFont typeface="Wingdings 2" panose="05020102010507070707" pitchFamily="18" charset="2"/>
              <a:buChar char=""/>
            </a:pPr>
            <a:r>
              <a:rPr lang="en-US" sz="1800" dirty="0">
                <a:solidFill>
                  <a:schemeClr val="bg1"/>
                </a:solidFill>
                <a:cs typeface="+mn-cs"/>
              </a:rPr>
              <a:t>BRIC</a:t>
            </a:r>
          </a:p>
          <a:p>
            <a:pPr lvl="1">
              <a:lnSpc>
                <a:spcPct val="90000"/>
              </a:lnSpc>
              <a:buFont typeface="Wingdings 2" panose="05020102010507070707" pitchFamily="18" charset="2"/>
              <a:buChar char=""/>
            </a:pPr>
            <a:r>
              <a:rPr lang="en-US" sz="1800" dirty="0">
                <a:solidFill>
                  <a:schemeClr val="bg1"/>
                </a:solidFill>
                <a:cs typeface="+mn-cs"/>
              </a:rPr>
              <a:t>Summary</a:t>
            </a:r>
          </a:p>
        </p:txBody>
      </p:sp>
      <p:sp>
        <p:nvSpPr>
          <p:cNvPr id="5" name="AutoShape 2">
            <a:extLst>
              <a:ext uri="{FF2B5EF4-FFF2-40B4-BE49-F238E27FC236}">
                <a16:creationId xmlns:a16="http://schemas.microsoft.com/office/drawing/2014/main" id="{0B1234DD-014F-4079-9C8C-6BE6A38ED92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2C41"/>
              </a:solidFill>
              <a:effectLst/>
              <a:uLnTx/>
              <a:uFillTx/>
              <a:latin typeface="Gadugi"/>
              <a:ea typeface="+mn-ea"/>
              <a:cs typeface="+mn-cs"/>
            </a:endParaRPr>
          </a:p>
        </p:txBody>
      </p:sp>
      <p:sp>
        <p:nvSpPr>
          <p:cNvPr id="6" name="AutoShape 4">
            <a:extLst>
              <a:ext uri="{FF2B5EF4-FFF2-40B4-BE49-F238E27FC236}">
                <a16:creationId xmlns:a16="http://schemas.microsoft.com/office/drawing/2014/main" id="{9B4D029E-65EF-46D6-96EA-C0885DCA36D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2C41"/>
              </a:solidFill>
              <a:effectLst/>
              <a:uLnTx/>
              <a:uFillTx/>
              <a:latin typeface="Gadugi"/>
              <a:ea typeface="+mn-ea"/>
              <a:cs typeface="+mn-cs"/>
            </a:endParaRPr>
          </a:p>
        </p:txBody>
      </p:sp>
    </p:spTree>
    <p:extLst>
      <p:ext uri="{BB962C8B-B14F-4D97-AF65-F5344CB8AC3E}">
        <p14:creationId xmlns:p14="http://schemas.microsoft.com/office/powerpoint/2010/main" val="2432499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BD7A38-1622-451C-B73F-993A84A15038}"/>
              </a:ext>
            </a:extLst>
          </p:cNvPr>
          <p:cNvSpPr>
            <a:spLocks noGrp="1"/>
          </p:cNvSpPr>
          <p:nvPr>
            <p:ph idx="1"/>
          </p:nvPr>
        </p:nvSpPr>
        <p:spPr>
          <a:xfrm>
            <a:off x="4301138" y="2317173"/>
            <a:ext cx="7222380" cy="3838670"/>
          </a:xfrm>
        </p:spPr>
        <p:txBody>
          <a:bodyPr>
            <a:normAutofit/>
          </a:bodyPr>
          <a:lstStyle/>
          <a:p>
            <a:r>
              <a:rPr lang="en-US" sz="2000" dirty="0"/>
              <a:t>B.S. in Animal Science from the University of California, Davis</a:t>
            </a:r>
          </a:p>
          <a:p>
            <a:r>
              <a:rPr lang="en-US" sz="2000" dirty="0"/>
              <a:t>Ph.D. in Animal Nutrition from Cornell University</a:t>
            </a:r>
          </a:p>
          <a:p>
            <a:r>
              <a:rPr lang="en-US" sz="2000" dirty="0"/>
              <a:t>Postdoctoral Research Associate at Washington University and the University of California, Los Angeles</a:t>
            </a:r>
          </a:p>
          <a:p>
            <a:r>
              <a:rPr lang="en-US" sz="2000" dirty="0"/>
              <a:t>Research Faculty, UCLA School of Medicine</a:t>
            </a:r>
          </a:p>
          <a:p>
            <a:r>
              <a:rPr lang="en-US" sz="2000" dirty="0"/>
              <a:t>M.P.H. in Prevention Science from Emory University</a:t>
            </a:r>
          </a:p>
          <a:p>
            <a:r>
              <a:rPr lang="en-US" sz="2000" dirty="0"/>
              <a:t>CDC/DNPAO – Senior Health Scientist and Team Lead, Healthy Food Environments</a:t>
            </a:r>
          </a:p>
        </p:txBody>
      </p:sp>
      <p:sp>
        <p:nvSpPr>
          <p:cNvPr id="3" name="Title 2">
            <a:extLst>
              <a:ext uri="{FF2B5EF4-FFF2-40B4-BE49-F238E27FC236}">
                <a16:creationId xmlns:a16="http://schemas.microsoft.com/office/drawing/2014/main" id="{AC873689-E671-48FC-A9CF-E063923611C2}"/>
              </a:ext>
            </a:extLst>
          </p:cNvPr>
          <p:cNvSpPr>
            <a:spLocks noGrp="1"/>
          </p:cNvSpPr>
          <p:nvPr>
            <p:ph type="title"/>
          </p:nvPr>
        </p:nvSpPr>
        <p:spPr>
          <a:xfrm>
            <a:off x="581192" y="702156"/>
            <a:ext cx="11029616" cy="877262"/>
          </a:xfrm>
        </p:spPr>
        <p:txBody>
          <a:bodyPr/>
          <a:lstStyle/>
          <a:p>
            <a:r>
              <a:rPr lang="en-US" dirty="0"/>
              <a:t>A little about me</a:t>
            </a:r>
          </a:p>
        </p:txBody>
      </p:sp>
      <p:pic>
        <p:nvPicPr>
          <p:cNvPr id="2050" name="Picture 2">
            <a:extLst>
              <a:ext uri="{FF2B5EF4-FFF2-40B4-BE49-F238E27FC236}">
                <a16:creationId xmlns:a16="http://schemas.microsoft.com/office/drawing/2014/main" id="{A24071F8-7E10-4A6E-8944-4C6F78648C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572" y="2020599"/>
            <a:ext cx="34671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963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75CFA6-87DE-499C-BF7E-1826BC007D6F}"/>
              </a:ext>
            </a:extLst>
          </p:cNvPr>
          <p:cNvSpPr>
            <a:spLocks noGrp="1"/>
          </p:cNvSpPr>
          <p:nvPr>
            <p:ph type="title"/>
          </p:nvPr>
        </p:nvSpPr>
        <p:spPr/>
        <p:txBody>
          <a:bodyPr/>
          <a:lstStyle/>
          <a:p>
            <a:r>
              <a:rPr lang="en-US" dirty="0"/>
              <a:t>Public health strategies for increasing F&amp;V consumption</a:t>
            </a:r>
          </a:p>
        </p:txBody>
      </p:sp>
      <p:sp>
        <p:nvSpPr>
          <p:cNvPr id="5" name="Content Placeholder 3">
            <a:extLst>
              <a:ext uri="{FF2B5EF4-FFF2-40B4-BE49-F238E27FC236}">
                <a16:creationId xmlns:a16="http://schemas.microsoft.com/office/drawing/2014/main" id="{40BE7451-382D-45E0-B8D4-3330E1A4FAE2}"/>
              </a:ext>
            </a:extLst>
          </p:cNvPr>
          <p:cNvSpPr txBox="1">
            <a:spLocks/>
          </p:cNvSpPr>
          <p:nvPr/>
        </p:nvSpPr>
        <p:spPr bwMode="auto">
          <a:xfrm>
            <a:off x="4486275" y="1951161"/>
            <a:ext cx="7533819"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508000" indent="-392113" algn="l" rtl="0" eaLnBrk="0" fontAlgn="base" hangingPunct="0">
              <a:spcBef>
                <a:spcPct val="20000"/>
              </a:spcBef>
              <a:spcAft>
                <a:spcPct val="0"/>
              </a:spcAft>
              <a:buClr>
                <a:srgbClr val="800000"/>
              </a:buClr>
              <a:buChar char="•"/>
              <a:defRPr sz="2800">
                <a:solidFill>
                  <a:schemeClr val="tx1"/>
                </a:solidFill>
                <a:latin typeface="+mn-lt"/>
                <a:ea typeface="+mn-ea"/>
                <a:cs typeface="+mn-cs"/>
              </a:defRPr>
            </a:lvl1pPr>
            <a:lvl2pPr marL="973138" indent="-349250" algn="l" rtl="0" eaLnBrk="0" fontAlgn="base" hangingPunct="0">
              <a:spcBef>
                <a:spcPct val="20000"/>
              </a:spcBef>
              <a:spcAft>
                <a:spcPct val="0"/>
              </a:spcAft>
              <a:buClr>
                <a:srgbClr val="800000"/>
              </a:buClr>
              <a:buFont typeface="Verdana" pitchFamily="34" charset="0"/>
              <a:buChar char="–"/>
              <a:defRPr sz="2400">
                <a:solidFill>
                  <a:schemeClr val="tx1"/>
                </a:solidFill>
                <a:latin typeface="+mn-lt"/>
              </a:defRPr>
            </a:lvl2pPr>
            <a:lvl3pPr marL="1611313" indent="-350838" algn="l" rtl="0" eaLnBrk="0" fontAlgn="base" hangingPunct="0">
              <a:spcBef>
                <a:spcPct val="20000"/>
              </a:spcBef>
              <a:spcAft>
                <a:spcPct val="0"/>
              </a:spcAft>
              <a:buClr>
                <a:srgbClr val="800000"/>
              </a:buClr>
              <a:buChar char="o"/>
              <a:defRPr sz="2200">
                <a:solidFill>
                  <a:schemeClr val="tx1"/>
                </a:solidFill>
                <a:latin typeface="+mn-lt"/>
              </a:defRPr>
            </a:lvl3pPr>
            <a:lvl4pPr marL="2041525" indent="-315913" algn="l" rtl="0" eaLnBrk="0" fontAlgn="base" hangingPunct="0">
              <a:spcBef>
                <a:spcPct val="20000"/>
              </a:spcBef>
              <a:spcAft>
                <a:spcPct val="0"/>
              </a:spcAft>
              <a:buClr>
                <a:srgbClr val="800000"/>
              </a:buClr>
              <a:buChar char="•"/>
              <a:defRPr sz="2000">
                <a:solidFill>
                  <a:schemeClr val="tx1"/>
                </a:solidFill>
                <a:latin typeface="+mn-lt"/>
              </a:defRPr>
            </a:lvl4pPr>
            <a:lvl5pPr marL="2495550" indent="-339725" algn="l" rtl="0" eaLnBrk="0" fontAlgn="base" hangingPunct="0">
              <a:spcBef>
                <a:spcPct val="20000"/>
              </a:spcBef>
              <a:spcAft>
                <a:spcPct val="0"/>
              </a:spcAft>
              <a:buClr>
                <a:srgbClr val="800000"/>
              </a:buClr>
              <a:buChar char="•"/>
              <a:defRPr sz="2000">
                <a:solidFill>
                  <a:schemeClr val="tx1"/>
                </a:solidFill>
                <a:latin typeface="+mn-lt"/>
              </a:defRPr>
            </a:lvl5pPr>
            <a:lvl6pPr marL="2952750" indent="-339725" algn="l" rtl="0" fontAlgn="base">
              <a:spcBef>
                <a:spcPct val="20000"/>
              </a:spcBef>
              <a:spcAft>
                <a:spcPct val="0"/>
              </a:spcAft>
              <a:buClr>
                <a:srgbClr val="800000"/>
              </a:buClr>
              <a:buChar char="•"/>
              <a:defRPr sz="2000">
                <a:solidFill>
                  <a:schemeClr val="tx1"/>
                </a:solidFill>
                <a:latin typeface="+mn-lt"/>
              </a:defRPr>
            </a:lvl6pPr>
            <a:lvl7pPr marL="3409950" indent="-339725" algn="l" rtl="0" fontAlgn="base">
              <a:spcBef>
                <a:spcPct val="20000"/>
              </a:spcBef>
              <a:spcAft>
                <a:spcPct val="0"/>
              </a:spcAft>
              <a:buClr>
                <a:srgbClr val="800000"/>
              </a:buClr>
              <a:buChar char="•"/>
              <a:defRPr sz="2000">
                <a:solidFill>
                  <a:schemeClr val="tx1"/>
                </a:solidFill>
                <a:latin typeface="+mn-lt"/>
              </a:defRPr>
            </a:lvl7pPr>
            <a:lvl8pPr marL="3867150" indent="-339725" algn="l" rtl="0" fontAlgn="base">
              <a:spcBef>
                <a:spcPct val="20000"/>
              </a:spcBef>
              <a:spcAft>
                <a:spcPct val="0"/>
              </a:spcAft>
              <a:buClr>
                <a:srgbClr val="800000"/>
              </a:buClr>
              <a:buChar char="•"/>
              <a:defRPr sz="2000">
                <a:solidFill>
                  <a:schemeClr val="tx1"/>
                </a:solidFill>
                <a:latin typeface="+mn-lt"/>
              </a:defRPr>
            </a:lvl8pPr>
            <a:lvl9pPr marL="4324350" indent="-339725" algn="l" rtl="0" fontAlgn="base">
              <a:spcBef>
                <a:spcPct val="20000"/>
              </a:spcBef>
              <a:spcAft>
                <a:spcPct val="0"/>
              </a:spcAft>
              <a:buClr>
                <a:srgbClr val="800000"/>
              </a:buClr>
              <a:buChar char="•"/>
              <a:defRPr sz="2000">
                <a:solidFill>
                  <a:schemeClr val="tx1"/>
                </a:solidFill>
                <a:latin typeface="+mn-lt"/>
              </a:defRPr>
            </a:lvl9pPr>
          </a:lstStyle>
          <a:p>
            <a:pPr marL="508000" marR="0" lvl="0" indent="-392113" algn="l" defTabSz="914400" rtl="0" eaLnBrk="0" fontAlgn="base" latinLnBrk="0" hangingPunct="0">
              <a:lnSpc>
                <a:spcPct val="100000"/>
              </a:lnSpc>
              <a:spcBef>
                <a:spcPct val="20000"/>
              </a:spcBef>
              <a:spcAft>
                <a:spcPct val="0"/>
              </a:spcAft>
              <a:buClr>
                <a:srgbClr val="800000"/>
              </a:buClr>
              <a:buSzTx/>
              <a:buFontTx/>
              <a:buChar char="•"/>
              <a:tabLst/>
              <a:defRPr/>
            </a:pPr>
            <a:r>
              <a:rPr kumimoji="0" lang="en-US" sz="2400" b="0" i="0" u="none" strike="noStrike" kern="0" cap="none" spc="0" normalizeH="0" baseline="0" noProof="0" dirty="0">
                <a:ln>
                  <a:noFill/>
                </a:ln>
                <a:solidFill>
                  <a:srgbClr val="122C41"/>
                </a:solidFill>
                <a:effectLst/>
                <a:uLnTx/>
                <a:uFillTx/>
                <a:latin typeface="Verdana"/>
                <a:ea typeface="+mn-ea"/>
                <a:cs typeface="+mn-cs"/>
              </a:rPr>
              <a:t>Food policy councils</a:t>
            </a:r>
          </a:p>
          <a:p>
            <a:pPr marL="508000" marR="0" lvl="0" indent="-392113" algn="l" defTabSz="914400" rtl="0" eaLnBrk="0" fontAlgn="base" latinLnBrk="0" hangingPunct="0">
              <a:lnSpc>
                <a:spcPct val="100000"/>
              </a:lnSpc>
              <a:spcBef>
                <a:spcPct val="20000"/>
              </a:spcBef>
              <a:spcAft>
                <a:spcPct val="0"/>
              </a:spcAft>
              <a:buClr>
                <a:srgbClr val="800000"/>
              </a:buClr>
              <a:buSzTx/>
              <a:buFontTx/>
              <a:buChar char="•"/>
              <a:tabLst/>
              <a:defRPr/>
            </a:pPr>
            <a:r>
              <a:rPr kumimoji="0" lang="en-US" sz="2400" b="0" i="0" u="none" strike="noStrike" kern="0" cap="none" spc="0" normalizeH="0" baseline="0" noProof="0" dirty="0">
                <a:ln>
                  <a:noFill/>
                </a:ln>
                <a:solidFill>
                  <a:srgbClr val="FF0000"/>
                </a:solidFill>
                <a:effectLst/>
                <a:uLnTx/>
                <a:uFillTx/>
                <a:latin typeface="Verdana"/>
                <a:ea typeface="+mn-ea"/>
                <a:cs typeface="+mn-cs"/>
              </a:rPr>
              <a:t>Healthy food retail </a:t>
            </a:r>
          </a:p>
          <a:p>
            <a:pPr marL="508000" marR="0" lvl="0" indent="-392113" algn="l" defTabSz="914400" rtl="0" eaLnBrk="0" fontAlgn="base" latinLnBrk="0" hangingPunct="0">
              <a:lnSpc>
                <a:spcPct val="100000"/>
              </a:lnSpc>
              <a:spcBef>
                <a:spcPct val="20000"/>
              </a:spcBef>
              <a:spcAft>
                <a:spcPct val="0"/>
              </a:spcAft>
              <a:buClr>
                <a:srgbClr val="800000"/>
              </a:buClr>
              <a:buSzTx/>
              <a:buFontTx/>
              <a:buChar char="•"/>
              <a:tabLst/>
              <a:defRPr/>
            </a:pPr>
            <a:r>
              <a:rPr kumimoji="0" lang="en-US" sz="2400" b="0" i="0" u="none" strike="noStrike" kern="0" cap="none" spc="0" normalizeH="0" baseline="0" noProof="0" dirty="0">
                <a:ln>
                  <a:noFill/>
                </a:ln>
                <a:solidFill>
                  <a:srgbClr val="122C41"/>
                </a:solidFill>
                <a:effectLst/>
                <a:uLnTx/>
                <a:uFillTx/>
                <a:latin typeface="Verdana"/>
                <a:ea typeface="+mn-ea"/>
                <a:cs typeface="+mn-cs"/>
              </a:rPr>
              <a:t>Farm to institution</a:t>
            </a:r>
          </a:p>
          <a:p>
            <a:pPr marL="508000" marR="0" lvl="0" indent="-392113" algn="l" defTabSz="914400" rtl="0" eaLnBrk="0" fontAlgn="base" latinLnBrk="0" hangingPunct="0">
              <a:lnSpc>
                <a:spcPct val="100000"/>
              </a:lnSpc>
              <a:spcBef>
                <a:spcPct val="20000"/>
              </a:spcBef>
              <a:spcAft>
                <a:spcPct val="0"/>
              </a:spcAft>
              <a:buClr>
                <a:srgbClr val="800000"/>
              </a:buClr>
              <a:buSzTx/>
              <a:buFontTx/>
              <a:buChar char="•"/>
              <a:tabLst/>
              <a:defRPr/>
            </a:pPr>
            <a:r>
              <a:rPr kumimoji="0" lang="en-US" sz="2400" b="0" i="0" u="none" strike="noStrike" kern="0" cap="none" spc="0" normalizeH="0" baseline="0" noProof="0" dirty="0">
                <a:ln>
                  <a:noFill/>
                </a:ln>
                <a:solidFill>
                  <a:srgbClr val="122C41"/>
                </a:solidFill>
                <a:effectLst/>
                <a:uLnTx/>
                <a:uFillTx/>
                <a:latin typeface="Verdana"/>
                <a:ea typeface="+mn-ea"/>
                <a:cs typeface="+mn-cs"/>
              </a:rPr>
              <a:t>Promotion in schools and child care</a:t>
            </a:r>
          </a:p>
          <a:p>
            <a:pPr marL="508000" marR="0" lvl="0" indent="-392113" algn="l" defTabSz="914400" rtl="0" eaLnBrk="0" fontAlgn="base" latinLnBrk="0" hangingPunct="0">
              <a:lnSpc>
                <a:spcPct val="100000"/>
              </a:lnSpc>
              <a:spcBef>
                <a:spcPct val="20000"/>
              </a:spcBef>
              <a:spcAft>
                <a:spcPct val="0"/>
              </a:spcAft>
              <a:buClr>
                <a:srgbClr val="800000"/>
              </a:buClr>
              <a:buSzTx/>
              <a:buFontTx/>
              <a:buChar char="•"/>
              <a:tabLst/>
              <a:defRPr/>
            </a:pPr>
            <a:r>
              <a:rPr kumimoji="0" lang="en-US" sz="2400" b="0" i="0" u="none" strike="noStrike" kern="0" cap="none" spc="0" normalizeH="0" baseline="0" noProof="0" dirty="0">
                <a:ln>
                  <a:noFill/>
                </a:ln>
                <a:solidFill>
                  <a:srgbClr val="122C41"/>
                </a:solidFill>
                <a:effectLst/>
                <a:uLnTx/>
                <a:uFillTx/>
                <a:latin typeface="Verdana"/>
                <a:ea typeface="+mn-ea"/>
                <a:cs typeface="+mn-cs"/>
              </a:rPr>
              <a:t>Institutional food service guidelines</a:t>
            </a:r>
          </a:p>
          <a:p>
            <a:pPr marL="508000" marR="0" lvl="0" indent="-392113" algn="l" defTabSz="914400" rtl="0" eaLnBrk="0" fontAlgn="base" latinLnBrk="0" hangingPunct="0">
              <a:lnSpc>
                <a:spcPct val="100000"/>
              </a:lnSpc>
              <a:spcBef>
                <a:spcPct val="20000"/>
              </a:spcBef>
              <a:spcAft>
                <a:spcPct val="0"/>
              </a:spcAft>
              <a:buClr>
                <a:srgbClr val="800000"/>
              </a:buClr>
              <a:buSzTx/>
              <a:buFontTx/>
              <a:buChar char="•"/>
              <a:tabLst/>
              <a:defRPr/>
            </a:pPr>
            <a:r>
              <a:rPr kumimoji="0" lang="en-US" sz="2400" b="0" i="0" u="none" strike="noStrike" kern="0" cap="none" spc="0" normalizeH="0" baseline="0" noProof="0" dirty="0">
                <a:ln>
                  <a:noFill/>
                </a:ln>
                <a:solidFill>
                  <a:srgbClr val="122C41"/>
                </a:solidFill>
                <a:effectLst/>
                <a:uLnTx/>
                <a:uFillTx/>
                <a:latin typeface="Verdana"/>
                <a:ea typeface="+mn-ea"/>
                <a:cs typeface="+mn-cs"/>
              </a:rPr>
              <a:t>Farmers’ markets</a:t>
            </a:r>
          </a:p>
          <a:p>
            <a:pPr marL="508000" marR="0" lvl="0" indent="-392113" algn="l" defTabSz="914400" rtl="0" eaLnBrk="0" fontAlgn="base" latinLnBrk="0" hangingPunct="0">
              <a:lnSpc>
                <a:spcPct val="100000"/>
              </a:lnSpc>
              <a:spcBef>
                <a:spcPct val="20000"/>
              </a:spcBef>
              <a:spcAft>
                <a:spcPct val="0"/>
              </a:spcAft>
              <a:buClr>
                <a:srgbClr val="800000"/>
              </a:buClr>
              <a:buSzTx/>
              <a:buFontTx/>
              <a:buChar char="•"/>
              <a:tabLst/>
              <a:defRPr/>
            </a:pPr>
            <a:r>
              <a:rPr kumimoji="0" lang="en-US" sz="2400" b="0" i="0" u="none" strike="noStrike" kern="0" cap="none" spc="0" normalizeH="0" baseline="0" noProof="0" dirty="0">
                <a:ln>
                  <a:noFill/>
                </a:ln>
                <a:solidFill>
                  <a:sysClr val="windowText" lastClr="000000"/>
                </a:solidFill>
                <a:effectLst/>
                <a:uLnTx/>
                <a:uFillTx/>
                <a:latin typeface="Verdana"/>
                <a:ea typeface="+mn-ea"/>
                <a:cs typeface="+mn-cs"/>
              </a:rPr>
              <a:t>Community supported agriculture</a:t>
            </a:r>
          </a:p>
          <a:p>
            <a:pPr marL="508000" marR="0" lvl="0" indent="-392113" algn="l" defTabSz="914400" rtl="0" eaLnBrk="0" fontAlgn="base" latinLnBrk="0" hangingPunct="0">
              <a:lnSpc>
                <a:spcPct val="100000"/>
              </a:lnSpc>
              <a:spcBef>
                <a:spcPct val="20000"/>
              </a:spcBef>
              <a:spcAft>
                <a:spcPct val="0"/>
              </a:spcAft>
              <a:buClr>
                <a:srgbClr val="800000"/>
              </a:buClr>
              <a:buSzTx/>
              <a:buFontTx/>
              <a:buChar char="•"/>
              <a:tabLst/>
              <a:defRPr/>
            </a:pPr>
            <a:r>
              <a:rPr kumimoji="0" lang="en-US" sz="2400" b="0" i="0" u="none" strike="noStrike" kern="0" cap="none" spc="0" normalizeH="0" baseline="0" noProof="0" dirty="0">
                <a:ln>
                  <a:noFill/>
                </a:ln>
                <a:solidFill>
                  <a:sysClr val="windowText" lastClr="000000"/>
                </a:solidFill>
                <a:effectLst/>
                <a:uLnTx/>
                <a:uFillTx/>
                <a:latin typeface="Verdana"/>
                <a:ea typeface="+mn-ea"/>
                <a:cs typeface="+mn-cs"/>
              </a:rPr>
              <a:t>Community and home gardens</a:t>
            </a:r>
          </a:p>
          <a:p>
            <a:pPr marL="508000" marR="0" lvl="0" indent="-392113" algn="l" defTabSz="914400" rtl="0" eaLnBrk="0" fontAlgn="base" latinLnBrk="0" hangingPunct="0">
              <a:lnSpc>
                <a:spcPct val="100000"/>
              </a:lnSpc>
              <a:spcBef>
                <a:spcPct val="20000"/>
              </a:spcBef>
              <a:spcAft>
                <a:spcPct val="0"/>
              </a:spcAft>
              <a:buClr>
                <a:srgbClr val="800000"/>
              </a:buClr>
              <a:buSzTx/>
              <a:buFontTx/>
              <a:buChar char="•"/>
              <a:tabLst/>
              <a:defRPr/>
            </a:pPr>
            <a:r>
              <a:rPr kumimoji="0" lang="en-US" sz="2400" b="0" i="0" u="none" strike="noStrike" kern="0" cap="none" spc="0" normalizeH="0" baseline="0" noProof="0" dirty="0">
                <a:ln>
                  <a:noFill/>
                </a:ln>
                <a:solidFill>
                  <a:sysClr val="windowText" lastClr="000000"/>
                </a:solidFill>
                <a:effectLst/>
                <a:uLnTx/>
                <a:uFillTx/>
                <a:latin typeface="Verdana"/>
                <a:ea typeface="+mn-ea"/>
                <a:cs typeface="+mn-cs"/>
              </a:rPr>
              <a:t>Inclusion in e</a:t>
            </a:r>
            <a:r>
              <a:rPr kumimoji="0" lang="en-US" sz="2400" b="0" i="0" u="none" strike="noStrike" kern="0" cap="none" spc="0" normalizeH="0" baseline="0" noProof="0" dirty="0" err="1">
                <a:ln>
                  <a:noFill/>
                </a:ln>
                <a:solidFill>
                  <a:sysClr val="windowText" lastClr="000000"/>
                </a:solidFill>
                <a:effectLst/>
                <a:uLnTx/>
                <a:uFillTx/>
                <a:latin typeface="Verdana"/>
                <a:ea typeface="+mn-ea"/>
                <a:cs typeface="+mn-cs"/>
              </a:rPr>
              <a:t>mergency</a:t>
            </a:r>
            <a:r>
              <a:rPr kumimoji="0" lang="en-US" sz="2400" b="0" i="0" u="none" strike="noStrike" kern="0" cap="none" spc="0" normalizeH="0" baseline="0" noProof="0" dirty="0">
                <a:ln>
                  <a:noFill/>
                </a:ln>
                <a:solidFill>
                  <a:sysClr val="windowText" lastClr="000000"/>
                </a:solidFill>
                <a:effectLst/>
                <a:uLnTx/>
                <a:uFillTx/>
                <a:latin typeface="Verdana"/>
                <a:ea typeface="+mn-ea"/>
                <a:cs typeface="+mn-cs"/>
              </a:rPr>
              <a:t> food programs</a:t>
            </a:r>
          </a:p>
        </p:txBody>
      </p:sp>
      <p:pic>
        <p:nvPicPr>
          <p:cNvPr id="6" name="Picture 2">
            <a:extLst>
              <a:ext uri="{FF2B5EF4-FFF2-40B4-BE49-F238E27FC236}">
                <a16:creationId xmlns:a16="http://schemas.microsoft.com/office/drawing/2014/main" id="{AE4F64CA-A30B-4C49-AAC7-14032EB2C2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5000" t="12072" r="23125" b="1811"/>
          <a:stretch>
            <a:fillRect/>
          </a:stretch>
        </p:blipFill>
        <p:spPr bwMode="auto">
          <a:xfrm>
            <a:off x="581192" y="1951161"/>
            <a:ext cx="3523218" cy="4541978"/>
          </a:xfrm>
          <a:prstGeom prst="rect">
            <a:avLst/>
          </a:prstGeom>
          <a:noFill/>
          <a:ln w="9525">
            <a:noFill/>
            <a:miter lim="800000"/>
            <a:headEnd/>
            <a:tailEnd/>
          </a:ln>
        </p:spPr>
      </p:pic>
      <p:sp>
        <p:nvSpPr>
          <p:cNvPr id="7" name="Rectangle 6">
            <a:extLst>
              <a:ext uri="{FF2B5EF4-FFF2-40B4-BE49-F238E27FC236}">
                <a16:creationId xmlns:a16="http://schemas.microsoft.com/office/drawing/2014/main" id="{B7480F99-F44B-43B7-932D-352836DCEFE9}"/>
              </a:ext>
            </a:extLst>
          </p:cNvPr>
          <p:cNvSpPr/>
          <p:nvPr/>
        </p:nvSpPr>
        <p:spPr>
          <a:xfrm>
            <a:off x="4486275" y="6155844"/>
            <a:ext cx="77057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22C41"/>
                </a:solidFill>
                <a:effectLst/>
                <a:uLnTx/>
                <a:uFillTx/>
                <a:latin typeface="Gadugi"/>
                <a:ea typeface="+mn-ea"/>
                <a:cs typeface="+mn-cs"/>
              </a:rPr>
              <a:t>http://www.cdc.gov/obesity/downloads/FandV_2011_WEB_TAG508.pdf</a:t>
            </a:r>
          </a:p>
        </p:txBody>
      </p:sp>
    </p:spTree>
    <p:extLst>
      <p:ext uri="{BB962C8B-B14F-4D97-AF65-F5344CB8AC3E}">
        <p14:creationId xmlns:p14="http://schemas.microsoft.com/office/powerpoint/2010/main" val="4150396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itle 2">
            <a:extLst>
              <a:ext uri="{FF2B5EF4-FFF2-40B4-BE49-F238E27FC236}">
                <a16:creationId xmlns:a16="http://schemas.microsoft.com/office/drawing/2014/main" id="{C282177E-48D4-466D-99D0-98E8C3D2A4DC}"/>
              </a:ext>
            </a:extLst>
          </p:cNvPr>
          <p:cNvSpPr>
            <a:spLocks noGrp="1"/>
          </p:cNvSpPr>
          <p:nvPr>
            <p:ph type="title"/>
          </p:nvPr>
        </p:nvSpPr>
        <p:spPr>
          <a:xfrm>
            <a:off x="581192" y="702156"/>
            <a:ext cx="11029616" cy="804526"/>
          </a:xfrm>
        </p:spPr>
        <p:txBody>
          <a:bodyPr vert="horz" lIns="91440" tIns="45720" rIns="91440" bIns="45720" rtlCol="0" anchor="b">
            <a:normAutofit/>
          </a:bodyPr>
          <a:lstStyle/>
          <a:p>
            <a:r>
              <a:rPr lang="en-US" sz="2800" dirty="0">
                <a:cs typeface="+mj-cs"/>
              </a:rPr>
              <a:t>Healthier food retail (HFR) Action Guide (2014)</a:t>
            </a:r>
          </a:p>
        </p:txBody>
      </p:sp>
      <p:sp>
        <p:nvSpPr>
          <p:cNvPr id="2" name="Content Placeholder 1">
            <a:extLst>
              <a:ext uri="{FF2B5EF4-FFF2-40B4-BE49-F238E27FC236}">
                <a16:creationId xmlns:a16="http://schemas.microsoft.com/office/drawing/2014/main" id="{68F0E5ED-4F0D-41F9-90FF-03666FE068FB}"/>
              </a:ext>
            </a:extLst>
          </p:cNvPr>
          <p:cNvSpPr>
            <a:spLocks noGrp="1"/>
          </p:cNvSpPr>
          <p:nvPr>
            <p:ph idx="1"/>
          </p:nvPr>
        </p:nvSpPr>
        <p:spPr>
          <a:xfrm>
            <a:off x="1330037" y="2180496"/>
            <a:ext cx="5735782" cy="3678303"/>
          </a:xfrm>
        </p:spPr>
        <p:txBody>
          <a:bodyPr vert="horz" lIns="91440" tIns="45720" rIns="91440" bIns="45720" rtlCol="0" anchor="ctr">
            <a:normAutofit/>
          </a:bodyPr>
          <a:lstStyle/>
          <a:p>
            <a:pPr>
              <a:buFont typeface="Wingdings 2" panose="05020102010507070707" pitchFamily="18" charset="2"/>
              <a:buChar char=""/>
            </a:pPr>
            <a:r>
              <a:rPr lang="en-US" sz="2000" dirty="0">
                <a:solidFill>
                  <a:schemeClr val="tx2"/>
                </a:solidFill>
                <a:cs typeface="+mn-cs"/>
              </a:rPr>
              <a:t>Partnerships, Assessment, and Evaluation</a:t>
            </a:r>
          </a:p>
          <a:p>
            <a:pPr>
              <a:buFont typeface="Wingdings 2" panose="05020102010507070707" pitchFamily="18" charset="2"/>
              <a:buChar char=""/>
            </a:pPr>
            <a:r>
              <a:rPr lang="en-US" sz="2000" dirty="0">
                <a:solidFill>
                  <a:schemeClr val="tx2"/>
                </a:solidFill>
                <a:cs typeface="+mn-cs"/>
              </a:rPr>
              <a:t>Grocery Stores</a:t>
            </a:r>
          </a:p>
          <a:p>
            <a:pPr>
              <a:buFont typeface="Wingdings 2" panose="05020102010507070707" pitchFamily="18" charset="2"/>
              <a:buChar char=""/>
            </a:pPr>
            <a:r>
              <a:rPr lang="en-US" sz="2000" dirty="0">
                <a:solidFill>
                  <a:schemeClr val="tx2"/>
                </a:solidFill>
                <a:cs typeface="+mn-cs"/>
              </a:rPr>
              <a:t>Small Stores</a:t>
            </a:r>
          </a:p>
          <a:p>
            <a:pPr>
              <a:buFont typeface="Wingdings 2" panose="05020102010507070707" pitchFamily="18" charset="2"/>
              <a:buChar char=""/>
            </a:pPr>
            <a:r>
              <a:rPr lang="en-US" sz="2000" dirty="0">
                <a:solidFill>
                  <a:schemeClr val="tx2"/>
                </a:solidFill>
                <a:cs typeface="+mn-cs"/>
              </a:rPr>
              <a:t>Farmers Markets</a:t>
            </a:r>
          </a:p>
          <a:p>
            <a:pPr>
              <a:buFont typeface="Wingdings 2" panose="05020102010507070707" pitchFamily="18" charset="2"/>
              <a:buChar char=""/>
            </a:pPr>
            <a:r>
              <a:rPr lang="en-US" sz="2000" dirty="0">
                <a:solidFill>
                  <a:schemeClr val="tx2"/>
                </a:solidFill>
                <a:cs typeface="+mn-cs"/>
              </a:rPr>
              <a:t>Mobile Food Retail</a:t>
            </a:r>
          </a:p>
          <a:p>
            <a:pPr>
              <a:buFont typeface="Wingdings 2" panose="05020102010507070707" pitchFamily="18" charset="2"/>
              <a:buChar char=""/>
            </a:pPr>
            <a:r>
              <a:rPr lang="en-US" sz="2000" dirty="0">
                <a:solidFill>
                  <a:schemeClr val="tx2"/>
                </a:solidFill>
                <a:cs typeface="+mn-cs"/>
              </a:rPr>
              <a:t>Transportation</a:t>
            </a:r>
          </a:p>
          <a:p>
            <a:pPr>
              <a:buFont typeface="Wingdings 2" panose="05020102010507070707" pitchFamily="18" charset="2"/>
              <a:buChar char=""/>
            </a:pPr>
            <a:r>
              <a:rPr lang="en-US" sz="2000" dirty="0">
                <a:solidFill>
                  <a:schemeClr val="tx2"/>
                </a:solidFill>
                <a:cs typeface="+mn-cs"/>
              </a:rPr>
              <a:t>Distribution</a:t>
            </a:r>
          </a:p>
          <a:p>
            <a:pPr marL="0" indent="0">
              <a:buNone/>
            </a:pPr>
            <a:endParaRPr lang="en-US" dirty="0">
              <a:solidFill>
                <a:schemeClr val="tx2"/>
              </a:solidFill>
              <a:cs typeface="+mn-cs"/>
            </a:endParaRPr>
          </a:p>
          <a:p>
            <a:pPr>
              <a:buFont typeface="Wingdings 2" panose="05020102010507070707" pitchFamily="18" charset="2"/>
              <a:buChar char=""/>
            </a:pPr>
            <a:endParaRPr lang="en-US" dirty="0">
              <a:solidFill>
                <a:schemeClr val="tx2"/>
              </a:solidFill>
              <a:cs typeface="+mn-cs"/>
            </a:endParaRPr>
          </a:p>
        </p:txBody>
      </p:sp>
      <p:pic>
        <p:nvPicPr>
          <p:cNvPr id="4" name="Picture 3">
            <a:extLst>
              <a:ext uri="{FF2B5EF4-FFF2-40B4-BE49-F238E27FC236}">
                <a16:creationId xmlns:a16="http://schemas.microsoft.com/office/drawing/2014/main" id="{E539C8A1-A2BD-4A94-B77F-D0E260CC5E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51799" y="1871133"/>
            <a:ext cx="3683001" cy="4504267"/>
          </a:xfrm>
          <a:prstGeom prst="rect">
            <a:avLst/>
          </a:prstGeom>
        </p:spPr>
      </p:pic>
      <p:sp>
        <p:nvSpPr>
          <p:cNvPr id="5" name="Rectangle 4">
            <a:extLst>
              <a:ext uri="{FF2B5EF4-FFF2-40B4-BE49-F238E27FC236}">
                <a16:creationId xmlns:a16="http://schemas.microsoft.com/office/drawing/2014/main" id="{368AE96D-16AE-4B19-ABD4-B3B7B54401A1}"/>
              </a:ext>
            </a:extLst>
          </p:cNvPr>
          <p:cNvSpPr/>
          <p:nvPr/>
        </p:nvSpPr>
        <p:spPr>
          <a:xfrm>
            <a:off x="457200" y="5729069"/>
            <a:ext cx="734906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2C41"/>
                </a:solidFill>
                <a:effectLst/>
                <a:uLnTx/>
                <a:uFillTx/>
                <a:latin typeface="Gadugi"/>
                <a:ea typeface="+mn-ea"/>
                <a:cs typeface="+mn-cs"/>
              </a:rPr>
              <a:t>https://www.cdc.gov/nccdphp/dnpao/state-local-programs/healthier-food-retail.html</a:t>
            </a:r>
          </a:p>
        </p:txBody>
      </p:sp>
    </p:spTree>
    <p:extLst>
      <p:ext uri="{BB962C8B-B14F-4D97-AF65-F5344CB8AC3E}">
        <p14:creationId xmlns:p14="http://schemas.microsoft.com/office/powerpoint/2010/main" val="510353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6C49A6-95C9-4F5A-B67B-AF16DF7E3E3F}"/>
              </a:ext>
            </a:extLst>
          </p:cNvPr>
          <p:cNvSpPr>
            <a:spLocks noGrp="1"/>
          </p:cNvSpPr>
          <p:nvPr>
            <p:ph type="title"/>
          </p:nvPr>
        </p:nvSpPr>
        <p:spPr>
          <a:xfrm>
            <a:off x="581192" y="702156"/>
            <a:ext cx="11029616" cy="747503"/>
          </a:xfrm>
        </p:spPr>
        <p:txBody>
          <a:bodyPr/>
          <a:lstStyle/>
          <a:p>
            <a:r>
              <a:rPr lang="en-US" dirty="0"/>
              <a:t>DNPAO’s funded Program recipients – FY20</a:t>
            </a:r>
          </a:p>
        </p:txBody>
      </p:sp>
      <p:grpSp>
        <p:nvGrpSpPr>
          <p:cNvPr id="4" name="Group 3">
            <a:extLst>
              <a:ext uri="{FF2B5EF4-FFF2-40B4-BE49-F238E27FC236}">
                <a16:creationId xmlns:a16="http://schemas.microsoft.com/office/drawing/2014/main" id="{55DED8E6-8D78-411E-B0D3-EE1412CA5D3A}"/>
              </a:ext>
            </a:extLst>
          </p:cNvPr>
          <p:cNvGrpSpPr/>
          <p:nvPr/>
        </p:nvGrpSpPr>
        <p:grpSpPr>
          <a:xfrm>
            <a:off x="766000" y="2020500"/>
            <a:ext cx="7568936" cy="4502964"/>
            <a:chOff x="2227786" y="622202"/>
            <a:chExt cx="7464854" cy="4589062"/>
          </a:xfrm>
        </p:grpSpPr>
        <p:pic>
          <p:nvPicPr>
            <p:cNvPr id="5" name="Picture 4">
              <a:extLst>
                <a:ext uri="{FF2B5EF4-FFF2-40B4-BE49-F238E27FC236}">
                  <a16:creationId xmlns:a16="http://schemas.microsoft.com/office/drawing/2014/main" id="{A8D7CFE5-2990-4467-8B40-5A3E2ED67C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27786" y="622202"/>
              <a:ext cx="7281974" cy="4589062"/>
            </a:xfrm>
            <a:prstGeom prst="rect">
              <a:avLst/>
            </a:prstGeom>
          </p:spPr>
        </p:pic>
        <p:sp>
          <p:nvSpPr>
            <p:cNvPr id="6" name="Rectangle 5">
              <a:extLst>
                <a:ext uri="{FF2B5EF4-FFF2-40B4-BE49-F238E27FC236}">
                  <a16:creationId xmlns:a16="http://schemas.microsoft.com/office/drawing/2014/main" id="{7DF6AC26-F935-4218-B298-5E8672E9BA4E}"/>
                </a:ext>
              </a:extLst>
            </p:cNvPr>
            <p:cNvSpPr/>
            <p:nvPr/>
          </p:nvSpPr>
          <p:spPr>
            <a:xfrm>
              <a:off x="7668768" y="4511040"/>
              <a:ext cx="2023872" cy="700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dugi"/>
                <a:ea typeface="+mn-ea"/>
                <a:cs typeface="+mn-cs"/>
              </a:endParaRPr>
            </a:p>
          </p:txBody>
        </p:sp>
      </p:grpSp>
      <p:pic>
        <p:nvPicPr>
          <p:cNvPr id="7" name="Content Placeholder 6">
            <a:extLst>
              <a:ext uri="{FF2B5EF4-FFF2-40B4-BE49-F238E27FC236}">
                <a16:creationId xmlns:a16="http://schemas.microsoft.com/office/drawing/2014/main" id="{15242C44-B735-472C-8D1C-0D621B380925}"/>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7898927" y="2213888"/>
            <a:ext cx="3431687" cy="1823224"/>
          </a:xfrm>
          <a:prstGeom prst="rect">
            <a:avLst/>
          </a:prstGeom>
        </p:spPr>
      </p:pic>
      <p:sp>
        <p:nvSpPr>
          <p:cNvPr id="8" name="Rectangle 7">
            <a:extLst>
              <a:ext uri="{FF2B5EF4-FFF2-40B4-BE49-F238E27FC236}">
                <a16:creationId xmlns:a16="http://schemas.microsoft.com/office/drawing/2014/main" id="{43452344-EC08-4815-B55D-AEB934FAA87E}"/>
              </a:ext>
            </a:extLst>
          </p:cNvPr>
          <p:cNvSpPr/>
          <p:nvPr/>
        </p:nvSpPr>
        <p:spPr>
          <a:xfrm>
            <a:off x="7641533" y="5302142"/>
            <a:ext cx="406400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2C41"/>
                </a:solidFill>
                <a:effectLst/>
                <a:uLnTx/>
                <a:uFillTx/>
                <a:latin typeface="Gadugi"/>
                <a:ea typeface="+mn-ea"/>
                <a:cs typeface="+mn-cs"/>
              </a:rPr>
              <a:t>https://www.cdc.gov/nccdphp/dnpao/state-local-programs/funding.html</a:t>
            </a:r>
          </a:p>
        </p:txBody>
      </p:sp>
    </p:spTree>
    <p:extLst>
      <p:ext uri="{BB962C8B-B14F-4D97-AF65-F5344CB8AC3E}">
        <p14:creationId xmlns:p14="http://schemas.microsoft.com/office/powerpoint/2010/main" val="70702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84E2A8F-7B59-4967-B50C-0BF9C48A429E}"/>
              </a:ext>
            </a:extLst>
          </p:cNvPr>
          <p:cNvSpPr>
            <a:spLocks noGrp="1"/>
          </p:cNvSpPr>
          <p:nvPr>
            <p:ph sz="half" idx="2"/>
          </p:nvPr>
        </p:nvSpPr>
        <p:spPr/>
        <p:txBody>
          <a:bodyPr/>
          <a:lstStyle/>
          <a:p>
            <a:endParaRPr lang="en-US"/>
          </a:p>
        </p:txBody>
      </p:sp>
      <p:sp>
        <p:nvSpPr>
          <p:cNvPr id="3" name="Slide Number Placeholder 2">
            <a:extLst>
              <a:ext uri="{FF2B5EF4-FFF2-40B4-BE49-F238E27FC236}">
                <a16:creationId xmlns:a16="http://schemas.microsoft.com/office/drawing/2014/main" id="{D5B05E12-756C-CA48-B10E-014485B4F6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7A7C">
                    <a:lumMod val="75000"/>
                  </a:srgbClr>
                </a:solidFill>
                <a:effectLst/>
                <a:uLnTx/>
                <a:uFillTx/>
                <a:latin typeface="Gadug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007A7C">
                  <a:lumMod val="75000"/>
                </a:srgbClr>
              </a:solidFill>
              <a:effectLst/>
              <a:uLnTx/>
              <a:uFillTx/>
              <a:latin typeface="Gadugi"/>
              <a:ea typeface="+mn-ea"/>
              <a:cs typeface="+mn-cs"/>
            </a:endParaRPr>
          </a:p>
        </p:txBody>
      </p:sp>
      <p:sp>
        <p:nvSpPr>
          <p:cNvPr id="17" name="TextBox 16">
            <a:extLst>
              <a:ext uri="{FF2B5EF4-FFF2-40B4-BE49-F238E27FC236}">
                <a16:creationId xmlns:a16="http://schemas.microsoft.com/office/drawing/2014/main" id="{289F9C53-ED22-457F-9ADC-1695E24E7189}"/>
              </a:ext>
            </a:extLst>
          </p:cNvPr>
          <p:cNvSpPr txBox="1"/>
          <p:nvPr/>
        </p:nvSpPr>
        <p:spPr>
          <a:xfrm>
            <a:off x="4895040" y="587937"/>
            <a:ext cx="6954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09618"/>
                </a:solidFill>
                <a:effectLst/>
                <a:uLnTx/>
                <a:uFillTx/>
                <a:latin typeface="Rockwell"/>
                <a:ea typeface="+mn-ea"/>
                <a:cs typeface="+mn-cs"/>
              </a:rPr>
              <a:t>HOP Funded Recipients (Fiscal Year 2018)</a:t>
            </a:r>
          </a:p>
        </p:txBody>
      </p:sp>
      <p:sp>
        <p:nvSpPr>
          <p:cNvPr id="20" name="Rectangle 19">
            <a:extLst>
              <a:ext uri="{FF2B5EF4-FFF2-40B4-BE49-F238E27FC236}">
                <a16:creationId xmlns:a16="http://schemas.microsoft.com/office/drawing/2014/main" id="{FA2E5E42-7FB2-47A1-BB6B-BE1484805BED}"/>
              </a:ext>
              <a:ext uri="{C183D7F6-B498-43B3-948B-1728B52AA6E4}">
                <adec:decorative xmlns:adec="http://schemas.microsoft.com/office/drawing/2017/decorative" val="1"/>
              </a:ext>
            </a:extLst>
          </p:cNvPr>
          <p:cNvSpPr>
            <a:spLocks noChangeAspect="1"/>
          </p:cNvSpPr>
          <p:nvPr/>
        </p:nvSpPr>
        <p:spPr>
          <a:xfrm>
            <a:off x="451501" y="587937"/>
            <a:ext cx="4541004" cy="5908050"/>
          </a:xfrm>
          <a:prstGeom prst="rect">
            <a:avLst/>
          </a:prstGeom>
          <a:solidFill>
            <a:schemeClr val="bg1">
              <a:lumMod val="65000"/>
              <a:alpha val="3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354B5D56-A10B-4BD9-B225-D556B68309A2}"/>
              </a:ext>
            </a:extLst>
          </p:cNvPr>
          <p:cNvSpPr/>
          <p:nvPr/>
        </p:nvSpPr>
        <p:spPr>
          <a:xfrm>
            <a:off x="451028" y="1182838"/>
            <a:ext cx="4443068" cy="5170646"/>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15</a:t>
            </a:r>
            <a:r>
              <a:rPr kumimoji="0" lang="en-US" sz="20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 land grant universities leverage community extension services to increase access to healthier foods and opportunities for physical activity in counties that have more than 40% of adults with obesity</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Residents of these communities may have less access to healthy foods and fewer opportunities to be physically active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Recipients implement evidence-based strategies to increase access to healthier foods and to safe places for physical activity through existing Cooperative Extension and outreach services</a:t>
            </a:r>
          </a:p>
        </p:txBody>
      </p:sp>
      <p:sp>
        <p:nvSpPr>
          <p:cNvPr id="22" name="Rectangle 21">
            <a:extLst>
              <a:ext uri="{FF2B5EF4-FFF2-40B4-BE49-F238E27FC236}">
                <a16:creationId xmlns:a16="http://schemas.microsoft.com/office/drawing/2014/main" id="{66F87DD7-EEF4-4263-AA69-3AAF17762F0F}"/>
              </a:ext>
            </a:extLst>
          </p:cNvPr>
          <p:cNvSpPr/>
          <p:nvPr/>
        </p:nvSpPr>
        <p:spPr>
          <a:xfrm>
            <a:off x="451501" y="681259"/>
            <a:ext cx="4541004" cy="400110"/>
          </a:xfrm>
          <a:prstGeom prst="rect">
            <a:avLst/>
          </a:prstGeom>
          <a:solidFill>
            <a:srgbClr val="E09618"/>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Rockwell"/>
                <a:ea typeface="+mn-ea"/>
                <a:cs typeface="+mn-cs"/>
              </a:rPr>
              <a:t>High Obesity Program (HOP)</a:t>
            </a:r>
          </a:p>
        </p:txBody>
      </p:sp>
      <p:pic>
        <p:nvPicPr>
          <p:cNvPr id="23" name="Picture 22">
            <a:extLst>
              <a:ext uri="{FF2B5EF4-FFF2-40B4-BE49-F238E27FC236}">
                <a16:creationId xmlns:a16="http://schemas.microsoft.com/office/drawing/2014/main" id="{4A7D8C1F-184B-432A-A0A0-D62C10B318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91561" y="1070224"/>
            <a:ext cx="6858001" cy="4848350"/>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id="{C402A4F8-A9C0-4483-8E76-06DD18BDA0AD}"/>
              </a:ext>
            </a:extLst>
          </p:cNvPr>
          <p:cNvSpPr/>
          <p:nvPr/>
        </p:nvSpPr>
        <p:spPr>
          <a:xfrm>
            <a:off x="4991561" y="5956137"/>
            <a:ext cx="7085210" cy="6924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22C41"/>
                </a:solidFill>
                <a:effectLst/>
                <a:uLnTx/>
                <a:uFillTx/>
                <a:latin typeface="Gadugi"/>
                <a:ea typeface="+mn-ea"/>
                <a:cs typeface="+mn-cs"/>
              </a:rPr>
              <a:t>To learn more about the HOP program, please visit: </a:t>
            </a:r>
            <a:r>
              <a:rPr kumimoji="0" lang="en-US" sz="1300" b="0" i="0" u="sng" strike="noStrike" kern="1200" cap="none" spc="0" normalizeH="0" baseline="0" noProof="0" dirty="0">
                <a:ln>
                  <a:noFill/>
                </a:ln>
                <a:solidFill>
                  <a:srgbClr val="122C41"/>
                </a:solidFill>
                <a:effectLst/>
                <a:uLnTx/>
                <a:uFillTx/>
                <a:latin typeface="Gadugi"/>
                <a:ea typeface="+mn-ea"/>
                <a:cs typeface="+mn-cs"/>
                <a:hlinkClick r:id="rId4"/>
              </a:rPr>
              <a:t>https://www.cdc.gov/nccdphp/dnpao/state-local-programs/hop-1809/high-obesity-program-1809.html</a:t>
            </a:r>
            <a:r>
              <a:rPr kumimoji="0" lang="en-US" sz="1300" b="0" i="0" u="none" strike="noStrike" kern="1200" cap="none" spc="0" normalizeH="0" baseline="0" noProof="0" dirty="0">
                <a:ln>
                  <a:noFill/>
                </a:ln>
                <a:solidFill>
                  <a:srgbClr val="122C41"/>
                </a:solidFill>
                <a:effectLst/>
                <a:uLnTx/>
                <a:uFillTx/>
                <a:latin typeface="Gadugi"/>
                <a:ea typeface="+mn-ea"/>
                <a:cs typeface="+mn-cs"/>
              </a:rPr>
              <a:t>. </a:t>
            </a:r>
          </a:p>
        </p:txBody>
      </p:sp>
    </p:spTree>
    <p:extLst>
      <p:ext uri="{BB962C8B-B14F-4D97-AF65-F5344CB8AC3E}">
        <p14:creationId xmlns:p14="http://schemas.microsoft.com/office/powerpoint/2010/main" val="272500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B05E12-756C-CA48-B10E-014485B4F68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7A7C">
                    <a:lumMod val="75000"/>
                  </a:srgbClr>
                </a:solidFill>
                <a:effectLst/>
                <a:uLnTx/>
                <a:uFillTx/>
                <a:latin typeface="Gadug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007A7C">
                  <a:lumMod val="75000"/>
                </a:srgbClr>
              </a:solidFill>
              <a:effectLst/>
              <a:uLnTx/>
              <a:uFillTx/>
              <a:latin typeface="Gadugi"/>
              <a:ea typeface="+mn-ea"/>
              <a:cs typeface="+mn-cs"/>
            </a:endParaRPr>
          </a:p>
        </p:txBody>
      </p:sp>
      <p:sp>
        <p:nvSpPr>
          <p:cNvPr id="7" name="TextBox 6">
            <a:extLst>
              <a:ext uri="{FF2B5EF4-FFF2-40B4-BE49-F238E27FC236}">
                <a16:creationId xmlns:a16="http://schemas.microsoft.com/office/drawing/2014/main" id="{902AD18C-FB85-4E3C-85D6-FC5FA3C0CF60}"/>
              </a:ext>
            </a:extLst>
          </p:cNvPr>
          <p:cNvSpPr txBox="1"/>
          <p:nvPr/>
        </p:nvSpPr>
        <p:spPr>
          <a:xfrm>
            <a:off x="4895042" y="606342"/>
            <a:ext cx="6954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93981"/>
                </a:solidFill>
                <a:effectLst/>
                <a:uLnTx/>
                <a:uFillTx/>
                <a:latin typeface="Rockwell"/>
                <a:ea typeface="+mn-ea"/>
                <a:cs typeface="+mn-cs"/>
              </a:rPr>
              <a:t>REACH Funded Recipients (Fiscal Year 2020)</a:t>
            </a:r>
          </a:p>
        </p:txBody>
      </p:sp>
      <p:sp>
        <p:nvSpPr>
          <p:cNvPr id="8" name="Rectangle 7">
            <a:extLst>
              <a:ext uri="{FF2B5EF4-FFF2-40B4-BE49-F238E27FC236}">
                <a16:creationId xmlns:a16="http://schemas.microsoft.com/office/drawing/2014/main" id="{F73553ED-CDB0-4AA4-8991-2AF1D354D4DA}"/>
              </a:ext>
            </a:extLst>
          </p:cNvPr>
          <p:cNvSpPr/>
          <p:nvPr/>
        </p:nvSpPr>
        <p:spPr>
          <a:xfrm>
            <a:off x="4998871" y="6005077"/>
            <a:ext cx="7401286"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22C41"/>
                </a:solidFill>
                <a:effectLst/>
                <a:uLnTx/>
                <a:uFillTx/>
                <a:latin typeface="Gadugi"/>
                <a:ea typeface="+mn-ea"/>
                <a:cs typeface="+mn-cs"/>
              </a:rPr>
              <a:t>To learn more about the REACH program, please visit: </a:t>
            </a:r>
            <a:r>
              <a:rPr kumimoji="0" lang="en-US" sz="1300" b="0" i="0" u="sng" strike="noStrike" kern="1200" cap="none" spc="0" normalizeH="0" baseline="0" noProof="0" dirty="0">
                <a:ln>
                  <a:noFill/>
                </a:ln>
                <a:solidFill>
                  <a:srgbClr val="122C41"/>
                </a:solidFill>
                <a:effectLst/>
                <a:uLnTx/>
                <a:uFillTx/>
                <a:latin typeface="Gadugi"/>
                <a:ea typeface="+mn-ea"/>
                <a:cs typeface="+mn-cs"/>
                <a:hlinkClick r:id="rId3"/>
              </a:rPr>
              <a:t>https://www.cdc.gov/nccdphp/dnpao/state-local-programs/reach/current_programs/index.html</a:t>
            </a:r>
            <a:r>
              <a:rPr kumimoji="0" lang="en-US" sz="1300" b="0" i="0" u="sng" strike="noStrike" kern="1200" cap="none" spc="0" normalizeH="0" baseline="0" noProof="0" dirty="0">
                <a:ln>
                  <a:noFill/>
                </a:ln>
                <a:solidFill>
                  <a:srgbClr val="122C41"/>
                </a:solidFill>
                <a:effectLst/>
                <a:uLnTx/>
                <a:uFillTx/>
                <a:latin typeface="Gadugi"/>
                <a:ea typeface="+mn-ea"/>
                <a:cs typeface="+mn-cs"/>
              </a:rPr>
              <a:t> </a:t>
            </a:r>
            <a:endParaRPr kumimoji="0" lang="en-US" sz="1300" b="0" i="0" u="none" strike="noStrike" kern="1200" cap="none" spc="0" normalizeH="0" baseline="0" noProof="0" dirty="0">
              <a:ln>
                <a:noFill/>
              </a:ln>
              <a:solidFill>
                <a:srgbClr val="122C41"/>
              </a:solidFill>
              <a:effectLst/>
              <a:uLnTx/>
              <a:uFillTx/>
              <a:latin typeface="Gadugi"/>
              <a:ea typeface="+mn-ea"/>
              <a:cs typeface="+mn-cs"/>
            </a:endParaRPr>
          </a:p>
        </p:txBody>
      </p:sp>
      <p:pic>
        <p:nvPicPr>
          <p:cNvPr id="9" name="Picture 8">
            <a:extLst>
              <a:ext uri="{FF2B5EF4-FFF2-40B4-BE49-F238E27FC236}">
                <a16:creationId xmlns:a16="http://schemas.microsoft.com/office/drawing/2014/main" id="{A6FB2561-952A-4B90-99C4-C736EFE7BC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98870" y="1101762"/>
            <a:ext cx="6746866" cy="4787140"/>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F1CF4790-81DE-4520-837D-8557D67EE79F}"/>
              </a:ext>
              <a:ext uri="{C183D7F6-B498-43B3-948B-1728B52AA6E4}">
                <adec:decorative xmlns:adec="http://schemas.microsoft.com/office/drawing/2017/decorative" val="1"/>
              </a:ext>
            </a:extLst>
          </p:cNvPr>
          <p:cNvSpPr>
            <a:spLocks noChangeAspect="1"/>
          </p:cNvSpPr>
          <p:nvPr/>
        </p:nvSpPr>
        <p:spPr>
          <a:xfrm>
            <a:off x="446264" y="475773"/>
            <a:ext cx="4541004" cy="6009538"/>
          </a:xfrm>
          <a:prstGeom prst="rect">
            <a:avLst/>
          </a:prstGeom>
          <a:solidFill>
            <a:schemeClr val="bg1">
              <a:lumMod val="65000"/>
              <a:alpha val="3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E1426D79-88DE-4BDB-BBE3-902F87921F63}"/>
              </a:ext>
            </a:extLst>
          </p:cNvPr>
          <p:cNvSpPr/>
          <p:nvPr/>
        </p:nvSpPr>
        <p:spPr>
          <a:xfrm>
            <a:off x="446264" y="1389373"/>
            <a:ext cx="4448778" cy="5524589"/>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The REACH program is one of the only CDC programs that explicitly focuses on improving chronic diseases for specific racial and ethnic groups in urban, rural, and tribal communities with high disease burden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36</a:t>
            </a:r>
            <a:r>
              <a:rPr kumimoji="0" lang="en-US" sz="20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 organizations (</a:t>
            </a:r>
            <a:r>
              <a:rPr kumimoji="0" lang="en-US" sz="2000" b="1"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5</a:t>
            </a:r>
            <a:r>
              <a:rPr kumimoji="0" lang="en-US" sz="20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 new in FY20) across the country are addressing racial and ethnic health disparities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This program aims to improve health, prevent chronic diseases, and reduce health disparities among racial and ethnic populations with the highest risk, or burden, of chronic disease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endParaRPr>
          </a:p>
        </p:txBody>
      </p:sp>
      <p:sp>
        <p:nvSpPr>
          <p:cNvPr id="16" name="Rectangle 15">
            <a:extLst>
              <a:ext uri="{FF2B5EF4-FFF2-40B4-BE49-F238E27FC236}">
                <a16:creationId xmlns:a16="http://schemas.microsoft.com/office/drawing/2014/main" id="{CCC70FD4-0801-4349-9C1A-CD71FA0B9BA2}"/>
              </a:ext>
            </a:extLst>
          </p:cNvPr>
          <p:cNvSpPr/>
          <p:nvPr/>
        </p:nvSpPr>
        <p:spPr>
          <a:xfrm>
            <a:off x="434662" y="647733"/>
            <a:ext cx="4541004" cy="707886"/>
          </a:xfrm>
          <a:prstGeom prst="rect">
            <a:avLst/>
          </a:prstGeom>
          <a:solidFill>
            <a:srgbClr val="89398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lumMod val="95000"/>
                  </a:prstClr>
                </a:solidFill>
                <a:effectLst/>
                <a:uLnTx/>
                <a:uFillTx/>
                <a:latin typeface="Rockwell"/>
                <a:ea typeface="+mn-ea"/>
                <a:cs typeface="+mn-cs"/>
              </a:rPr>
              <a:t>Racial and Ethnic Approaches to Community Health (REACH)</a:t>
            </a:r>
          </a:p>
        </p:txBody>
      </p:sp>
    </p:spTree>
    <p:extLst>
      <p:ext uri="{BB962C8B-B14F-4D97-AF65-F5344CB8AC3E}">
        <p14:creationId xmlns:p14="http://schemas.microsoft.com/office/powerpoint/2010/main" val="2804984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6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6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65">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0774AE06-BDFC-44C4-A9BD-120620D734E0}"/>
              </a:ext>
            </a:extLst>
          </p:cNvPr>
          <p:cNvSpPr>
            <a:spLocks noGrp="1"/>
          </p:cNvSpPr>
          <p:nvPr>
            <p:ph type="title"/>
          </p:nvPr>
        </p:nvSpPr>
        <p:spPr>
          <a:xfrm>
            <a:off x="581192" y="702156"/>
            <a:ext cx="11029616" cy="795340"/>
          </a:xfrm>
        </p:spPr>
        <p:txBody>
          <a:bodyPr vert="horz" lIns="91440" tIns="45720" rIns="91440" bIns="45720" rtlCol="0" anchor="b">
            <a:normAutofit/>
          </a:bodyPr>
          <a:lstStyle/>
          <a:p>
            <a:r>
              <a:rPr lang="en-US" dirty="0">
                <a:cs typeface="+mj-cs"/>
              </a:rPr>
              <a:t>HOP/REACH Community Nutrition strategies</a:t>
            </a:r>
          </a:p>
        </p:txBody>
      </p:sp>
      <p:sp>
        <p:nvSpPr>
          <p:cNvPr id="6" name="Content Placeholder 5">
            <a:extLst>
              <a:ext uri="{FF2B5EF4-FFF2-40B4-BE49-F238E27FC236}">
                <a16:creationId xmlns:a16="http://schemas.microsoft.com/office/drawing/2014/main" id="{310CFB52-3984-4A7E-88F3-67ABA3129D98}"/>
              </a:ext>
            </a:extLst>
          </p:cNvPr>
          <p:cNvSpPr>
            <a:spLocks noGrp="1"/>
          </p:cNvSpPr>
          <p:nvPr>
            <p:ph idx="1"/>
          </p:nvPr>
        </p:nvSpPr>
        <p:spPr>
          <a:xfrm>
            <a:off x="423372" y="1865915"/>
            <a:ext cx="7851658" cy="5091476"/>
          </a:xfrm>
        </p:spPr>
        <p:txBody>
          <a:bodyPr vert="horz" lIns="91440" tIns="45720" rIns="91440" bIns="45720" rtlCol="0" anchor="ctr">
            <a:normAutofit lnSpcReduction="10000"/>
          </a:bodyPr>
          <a:lstStyle/>
          <a:p>
            <a:pPr marL="0" lvl="0" indent="0">
              <a:lnSpc>
                <a:spcPct val="90000"/>
              </a:lnSpc>
              <a:buNone/>
            </a:pPr>
            <a:r>
              <a:rPr lang="en-US" sz="2000" dirty="0">
                <a:solidFill>
                  <a:schemeClr val="tx1"/>
                </a:solidFill>
                <a:cs typeface="+mn-cs"/>
              </a:rPr>
              <a:t>Collaborate with partners to improve the food system to increase access to healthier foods:</a:t>
            </a:r>
          </a:p>
          <a:p>
            <a:pPr marL="290513" lvl="0" indent="-290513">
              <a:lnSpc>
                <a:spcPct val="90000"/>
              </a:lnSpc>
              <a:buClr>
                <a:schemeClr val="accent1"/>
              </a:buClr>
              <a:buFont typeface="+mj-lt"/>
              <a:buAutoNum type="arabicPeriod"/>
            </a:pPr>
            <a:r>
              <a:rPr lang="en-US" sz="2000" u="sng" dirty="0">
                <a:solidFill>
                  <a:schemeClr val="tx1"/>
                </a:solidFill>
                <a:cs typeface="+mn-cs"/>
              </a:rPr>
              <a:t>Distribution and retail:</a:t>
            </a:r>
            <a:r>
              <a:rPr lang="en-US" sz="2000" dirty="0">
                <a:solidFill>
                  <a:schemeClr val="tx1"/>
                </a:solidFill>
                <a:cs typeface="+mn-cs"/>
              </a:rPr>
              <a:t> Work with food vendors, distributors and producers to enhance healthier food procurement and sales: establish/support food hubs; establish a network of food sales outlets; establish a group purchasing collective; develop tools to match local producers with institutions; and explore innovative practices that can support this work</a:t>
            </a:r>
          </a:p>
          <a:p>
            <a:pPr marL="290513" lvl="0" indent="-290513">
              <a:lnSpc>
                <a:spcPct val="90000"/>
              </a:lnSpc>
              <a:buClr>
                <a:schemeClr val="accent1"/>
              </a:buClr>
              <a:buFont typeface="+mj-lt"/>
              <a:buAutoNum type="arabicPeriod"/>
            </a:pPr>
            <a:r>
              <a:rPr lang="en-US" sz="2000" u="sng" dirty="0">
                <a:solidFill>
                  <a:schemeClr val="bg1">
                    <a:lumMod val="50000"/>
                  </a:schemeClr>
                </a:solidFill>
                <a:cs typeface="+mn-cs"/>
              </a:rPr>
              <a:t>Nutrition standards:</a:t>
            </a:r>
            <a:r>
              <a:rPr lang="en-US" sz="2000" dirty="0">
                <a:solidFill>
                  <a:schemeClr val="bg1">
                    <a:lumMod val="50000"/>
                  </a:schemeClr>
                </a:solidFill>
                <a:cs typeface="+mn-cs"/>
              </a:rPr>
              <a:t>  Establish healthy nutrition standards in key institutions such as hospitals, afterschool and recreation programs, community health centers, faith-based organizations, food banks/pantries, and early care and education </a:t>
            </a:r>
          </a:p>
          <a:p>
            <a:pPr marL="290513" lvl="0" indent="-290513">
              <a:lnSpc>
                <a:spcPct val="90000"/>
              </a:lnSpc>
              <a:buClr>
                <a:schemeClr val="accent1"/>
              </a:buClr>
              <a:buFont typeface="+mj-lt"/>
              <a:buAutoNum type="arabicPeriod"/>
            </a:pPr>
            <a:r>
              <a:rPr lang="en-US" sz="2000" u="sng" dirty="0">
                <a:solidFill>
                  <a:schemeClr val="tx1"/>
                </a:solidFill>
                <a:cs typeface="+mn-cs"/>
              </a:rPr>
              <a:t>Access:  financial and geographic:</a:t>
            </a:r>
            <a:r>
              <a:rPr lang="en-US" sz="2000" dirty="0">
                <a:solidFill>
                  <a:schemeClr val="tx1"/>
                </a:solidFill>
                <a:cs typeface="+mn-cs"/>
              </a:rPr>
              <a:t>  Make improvements to state and local programs/systems (e.g., voucher incentive programs, increased electronic benefit transfer acceptance where food is purchased, improved public transportation routes to food stores, access to healthier foods at community venues)</a:t>
            </a:r>
          </a:p>
          <a:p>
            <a:pPr>
              <a:lnSpc>
                <a:spcPct val="90000"/>
              </a:lnSpc>
              <a:buFont typeface="Wingdings 2" panose="05020102010507070707" pitchFamily="18" charset="2"/>
              <a:buChar char=""/>
            </a:pPr>
            <a:endParaRPr lang="en-US" sz="1500" dirty="0">
              <a:solidFill>
                <a:schemeClr val="tx2"/>
              </a:solidFill>
              <a:cs typeface="+mn-cs"/>
            </a:endParaRPr>
          </a:p>
        </p:txBody>
      </p:sp>
      <p:pic>
        <p:nvPicPr>
          <p:cNvPr id="3" name="Picture 2" descr="A picture containing person, indoor, shop&#10;&#10;Description automatically generated">
            <a:extLst>
              <a:ext uri="{FF2B5EF4-FFF2-40B4-BE49-F238E27FC236}">
                <a16:creationId xmlns:a16="http://schemas.microsoft.com/office/drawing/2014/main" id="{84E3ADC5-BA78-46C5-ABAF-45CA0B94B4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51921" y="2065001"/>
            <a:ext cx="3416707" cy="4178592"/>
          </a:xfrm>
          <a:prstGeom prst="rect">
            <a:avLst/>
          </a:prstGeom>
        </p:spPr>
      </p:pic>
    </p:spTree>
    <p:extLst>
      <p:ext uri="{BB962C8B-B14F-4D97-AF65-F5344CB8AC3E}">
        <p14:creationId xmlns:p14="http://schemas.microsoft.com/office/powerpoint/2010/main" val="598203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2E2699-7524-4FF6-AD3F-EA111BEE3B17}"/>
              </a:ext>
            </a:extLst>
          </p:cNvPr>
          <p:cNvSpPr>
            <a:spLocks noGrp="1"/>
          </p:cNvSpPr>
          <p:nvPr>
            <p:ph type="title"/>
          </p:nvPr>
        </p:nvSpPr>
        <p:spPr/>
        <p:txBody>
          <a:bodyPr/>
          <a:lstStyle/>
          <a:p>
            <a:r>
              <a:rPr lang="en-US" dirty="0"/>
              <a:t>Strategy 1: Distribution and retail -</a:t>
            </a:r>
            <a:br>
              <a:rPr lang="en-US" dirty="0"/>
            </a:br>
            <a:r>
              <a:rPr lang="en-US" i="1" dirty="0"/>
              <a:t>Group purchasing collective model</a:t>
            </a:r>
          </a:p>
        </p:txBody>
      </p:sp>
      <p:sp>
        <p:nvSpPr>
          <p:cNvPr id="8" name="Rectangle 7">
            <a:extLst>
              <a:ext uri="{FF2B5EF4-FFF2-40B4-BE49-F238E27FC236}">
                <a16:creationId xmlns:a16="http://schemas.microsoft.com/office/drawing/2014/main" id="{368F3A80-99C0-4457-BC69-6BF32E2047D8}"/>
              </a:ext>
            </a:extLst>
          </p:cNvPr>
          <p:cNvSpPr/>
          <p:nvPr/>
        </p:nvSpPr>
        <p:spPr>
          <a:xfrm>
            <a:off x="9444650" y="1885682"/>
            <a:ext cx="2182707" cy="863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dugi"/>
                <a:ea typeface="+mn-ea"/>
                <a:cs typeface="+mn-cs"/>
              </a:rPr>
              <a:t>Store A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dugi"/>
                <a:ea typeface="+mn-ea"/>
                <a:cs typeface="+mn-cs"/>
              </a:rPr>
              <a:t>5 crates of apples </a:t>
            </a:r>
          </a:p>
        </p:txBody>
      </p:sp>
      <p:sp>
        <p:nvSpPr>
          <p:cNvPr id="9" name="Rectangle 8">
            <a:extLst>
              <a:ext uri="{FF2B5EF4-FFF2-40B4-BE49-F238E27FC236}">
                <a16:creationId xmlns:a16="http://schemas.microsoft.com/office/drawing/2014/main" id="{76EF0AC7-FBB3-43B5-8992-A27B1D7B022D}"/>
              </a:ext>
            </a:extLst>
          </p:cNvPr>
          <p:cNvSpPr/>
          <p:nvPr/>
        </p:nvSpPr>
        <p:spPr>
          <a:xfrm>
            <a:off x="9444650" y="3123322"/>
            <a:ext cx="2182707" cy="863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dugi"/>
                <a:ea typeface="+mn-ea"/>
                <a:cs typeface="+mn-cs"/>
              </a:rPr>
              <a:t>Store B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dugi"/>
                <a:ea typeface="+mn-ea"/>
                <a:cs typeface="+mn-cs"/>
              </a:rPr>
              <a:t>5 crates of apples </a:t>
            </a:r>
          </a:p>
        </p:txBody>
      </p:sp>
      <p:sp>
        <p:nvSpPr>
          <p:cNvPr id="10" name="Rectangle 9">
            <a:extLst>
              <a:ext uri="{FF2B5EF4-FFF2-40B4-BE49-F238E27FC236}">
                <a16:creationId xmlns:a16="http://schemas.microsoft.com/office/drawing/2014/main" id="{682A6A97-0F8F-4634-A1F5-243BB247DA8C}"/>
              </a:ext>
            </a:extLst>
          </p:cNvPr>
          <p:cNvSpPr/>
          <p:nvPr/>
        </p:nvSpPr>
        <p:spPr>
          <a:xfrm>
            <a:off x="9444650" y="4360962"/>
            <a:ext cx="2182707" cy="863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dugi"/>
                <a:ea typeface="+mn-ea"/>
                <a:cs typeface="+mn-cs"/>
              </a:rPr>
              <a:t>Store C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dugi"/>
                <a:ea typeface="+mn-ea"/>
                <a:cs typeface="+mn-cs"/>
              </a:rPr>
              <a:t>5 crates of apples </a:t>
            </a:r>
          </a:p>
        </p:txBody>
      </p:sp>
      <p:sp>
        <p:nvSpPr>
          <p:cNvPr id="11" name="Rectangle 10">
            <a:extLst>
              <a:ext uri="{FF2B5EF4-FFF2-40B4-BE49-F238E27FC236}">
                <a16:creationId xmlns:a16="http://schemas.microsoft.com/office/drawing/2014/main" id="{53480F11-C356-4D14-B3C6-5E73B791F424}"/>
              </a:ext>
            </a:extLst>
          </p:cNvPr>
          <p:cNvSpPr/>
          <p:nvPr/>
        </p:nvSpPr>
        <p:spPr>
          <a:xfrm>
            <a:off x="9444650" y="5598601"/>
            <a:ext cx="2182707" cy="863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dugi"/>
                <a:ea typeface="+mn-ea"/>
                <a:cs typeface="+mn-cs"/>
              </a:rPr>
              <a:t>Store D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dugi"/>
                <a:ea typeface="+mn-ea"/>
                <a:cs typeface="+mn-cs"/>
              </a:rPr>
              <a:t>5 crates of apples </a:t>
            </a:r>
          </a:p>
        </p:txBody>
      </p:sp>
      <p:sp>
        <p:nvSpPr>
          <p:cNvPr id="12" name="Rectangle 11">
            <a:extLst>
              <a:ext uri="{FF2B5EF4-FFF2-40B4-BE49-F238E27FC236}">
                <a16:creationId xmlns:a16="http://schemas.microsoft.com/office/drawing/2014/main" id="{38E0F6A8-3B60-4EC2-8029-E6C4059B9D7E}"/>
              </a:ext>
            </a:extLst>
          </p:cNvPr>
          <p:cNvSpPr/>
          <p:nvPr/>
        </p:nvSpPr>
        <p:spPr>
          <a:xfrm>
            <a:off x="692831" y="2574452"/>
            <a:ext cx="2194239" cy="3377184"/>
          </a:xfrm>
          <a:prstGeom prst="rect">
            <a:avLst/>
          </a:prstGeom>
          <a:solidFill>
            <a:schemeClr val="accent3">
              <a:lumMod val="75000"/>
            </a:schemeClr>
          </a:solidFill>
          <a:ln>
            <a:noFill/>
          </a:ln>
        </p:spPr>
        <p:style>
          <a:lnRef idx="1">
            <a:schemeClr val="accent5"/>
          </a:lnRef>
          <a:fillRef idx="2">
            <a:schemeClr val="accent5"/>
          </a:fillRef>
          <a:effectRef idx="1">
            <a:schemeClr val="accent5"/>
          </a:effectRef>
          <a:fontRef idx="minor">
            <a:schemeClr val="dk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122C41"/>
                </a:solidFill>
                <a:effectLst>
                  <a:outerShdw blurRad="38100" dist="19050" dir="2700000" algn="tl" rotWithShape="0">
                    <a:srgbClr val="122C41">
                      <a:alpha val="40000"/>
                    </a:srgbClr>
                  </a:outerShdw>
                </a:effectLst>
                <a:uLnTx/>
                <a:uFillTx/>
                <a:latin typeface="Gadugi"/>
                <a:ea typeface="+mn-ea"/>
                <a:cs typeface="+mn-cs"/>
              </a:rPr>
              <a:t>Mainline Distributor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w="0"/>
              <a:solidFill>
                <a:srgbClr val="122C41"/>
              </a:solidFill>
              <a:effectLst>
                <a:outerShdw blurRad="38100" dist="19050" dir="2700000" algn="tl" rotWithShape="0">
                  <a:srgbClr val="122C41">
                    <a:alpha val="40000"/>
                  </a:srgbClr>
                </a:outerShdw>
              </a:effectLst>
              <a:uLnTx/>
              <a:uFillTx/>
              <a:latin typeface="Gadugi"/>
              <a:ea typeface="+mn-ea"/>
              <a:cs typeface="+mn-cs"/>
            </a:endParaRPr>
          </a:p>
        </p:txBody>
      </p:sp>
      <p:sp>
        <p:nvSpPr>
          <p:cNvPr id="13" name="Rectangle 12">
            <a:extLst>
              <a:ext uri="{FF2B5EF4-FFF2-40B4-BE49-F238E27FC236}">
                <a16:creationId xmlns:a16="http://schemas.microsoft.com/office/drawing/2014/main" id="{671AA4D6-B4E4-4E50-A2C8-A59C6FEE3809}"/>
              </a:ext>
            </a:extLst>
          </p:cNvPr>
          <p:cNvSpPr/>
          <p:nvPr/>
        </p:nvSpPr>
        <p:spPr>
          <a:xfrm>
            <a:off x="3454942" y="2931602"/>
            <a:ext cx="2109216" cy="2718816"/>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22C41"/>
                </a:solidFill>
                <a:effectLst/>
                <a:uLnTx/>
                <a:uFillTx/>
                <a:latin typeface="Gadugi"/>
                <a:ea typeface="+mn-ea"/>
                <a:cs typeface="+mn-cs"/>
              </a:rPr>
              <a:t>Minimum Purchasing Requirement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22C41"/>
              </a:solidFill>
              <a:effectLst/>
              <a:uLnTx/>
              <a:uFillTx/>
              <a:latin typeface="Gadug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22C41"/>
              </a:solidFill>
              <a:effectLst/>
              <a:uLnTx/>
              <a:uFillTx/>
              <a:latin typeface="Gadug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22C41"/>
                </a:solidFill>
                <a:effectLst/>
                <a:uLnTx/>
                <a:uFillTx/>
                <a:latin typeface="Gadugi"/>
                <a:ea typeface="+mn-ea"/>
                <a:cs typeface="+mn-cs"/>
              </a:rPr>
              <a:t>(20 crates of apples)</a:t>
            </a:r>
          </a:p>
        </p:txBody>
      </p:sp>
      <p:cxnSp>
        <p:nvCxnSpPr>
          <p:cNvPr id="14" name="Straight Arrow Connector 13">
            <a:extLst>
              <a:ext uri="{FF2B5EF4-FFF2-40B4-BE49-F238E27FC236}">
                <a16:creationId xmlns:a16="http://schemas.microsoft.com/office/drawing/2014/main" id="{E0381BA4-3732-4C88-808C-2F8D87253676}"/>
              </a:ext>
            </a:extLst>
          </p:cNvPr>
          <p:cNvCxnSpPr>
            <a:cxnSpLocks/>
          </p:cNvCxnSpPr>
          <p:nvPr/>
        </p:nvCxnSpPr>
        <p:spPr>
          <a:xfrm flipV="1">
            <a:off x="6117663" y="3715259"/>
            <a:ext cx="1820445" cy="181332"/>
          </a:xfrm>
          <a:prstGeom prst="straightConnector1">
            <a:avLst/>
          </a:prstGeom>
          <a:ln>
            <a:tailEnd type="triangle" w="lg" len="lg"/>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A42D36AE-B488-4B22-AA71-B633E2F07329}"/>
              </a:ext>
            </a:extLst>
          </p:cNvPr>
          <p:cNvCxnSpPr>
            <a:cxnSpLocks/>
          </p:cNvCxnSpPr>
          <p:nvPr/>
        </p:nvCxnSpPr>
        <p:spPr>
          <a:xfrm flipV="1">
            <a:off x="6077930" y="2433624"/>
            <a:ext cx="1860178" cy="645916"/>
          </a:xfrm>
          <a:prstGeom prst="straightConnector1">
            <a:avLst/>
          </a:prstGeom>
          <a:ln>
            <a:tailEnd type="triangle" w="lg" len="lg"/>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B28E549F-2A4C-48B1-A77F-8FD39D70B105}"/>
              </a:ext>
            </a:extLst>
          </p:cNvPr>
          <p:cNvCxnSpPr>
            <a:cxnSpLocks/>
          </p:cNvCxnSpPr>
          <p:nvPr/>
        </p:nvCxnSpPr>
        <p:spPr>
          <a:xfrm>
            <a:off x="6123814" y="5586402"/>
            <a:ext cx="1780712" cy="382185"/>
          </a:xfrm>
          <a:prstGeom prst="straightConnector1">
            <a:avLst/>
          </a:prstGeom>
          <a:ln>
            <a:tailEnd type="triangle" w="lg" len="lg"/>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1F71856D-94F0-4528-A51C-37B0DF54EC19}"/>
              </a:ext>
            </a:extLst>
          </p:cNvPr>
          <p:cNvCxnSpPr>
            <a:cxnSpLocks/>
          </p:cNvCxnSpPr>
          <p:nvPr/>
        </p:nvCxnSpPr>
        <p:spPr>
          <a:xfrm>
            <a:off x="6084081" y="4717130"/>
            <a:ext cx="1820445" cy="52221"/>
          </a:xfrm>
          <a:prstGeom prst="straightConnector1">
            <a:avLst/>
          </a:prstGeom>
          <a:ln>
            <a:tailEnd type="triangle" w="lg" len="lg"/>
          </a:ln>
        </p:spPr>
        <p:style>
          <a:lnRef idx="3">
            <a:schemeClr val="accent1"/>
          </a:lnRef>
          <a:fillRef idx="0">
            <a:schemeClr val="accent1"/>
          </a:fillRef>
          <a:effectRef idx="2">
            <a:schemeClr val="accent1"/>
          </a:effectRef>
          <a:fontRef idx="minor">
            <a:schemeClr val="tx1"/>
          </a:fontRef>
        </p:style>
      </p:cxnSp>
      <p:pic>
        <p:nvPicPr>
          <p:cNvPr id="21" name="Graphic 20" descr="Store">
            <a:extLst>
              <a:ext uri="{FF2B5EF4-FFF2-40B4-BE49-F238E27FC236}">
                <a16:creationId xmlns:a16="http://schemas.microsoft.com/office/drawing/2014/main" id="{5BDD283E-BE2B-4E1F-ACB3-FAD899BAC1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47579" y="1927674"/>
            <a:ext cx="914400" cy="914400"/>
          </a:xfrm>
          <a:prstGeom prst="rect">
            <a:avLst/>
          </a:prstGeom>
        </p:spPr>
      </p:pic>
      <p:pic>
        <p:nvPicPr>
          <p:cNvPr id="22" name="Graphic 21" descr="Store">
            <a:extLst>
              <a:ext uri="{FF2B5EF4-FFF2-40B4-BE49-F238E27FC236}">
                <a16:creationId xmlns:a16="http://schemas.microsoft.com/office/drawing/2014/main" id="{743665A9-0BD6-49F1-8B9D-8870A9BEC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47579" y="3151283"/>
            <a:ext cx="914400" cy="914400"/>
          </a:xfrm>
          <a:prstGeom prst="rect">
            <a:avLst/>
          </a:prstGeom>
        </p:spPr>
      </p:pic>
      <p:pic>
        <p:nvPicPr>
          <p:cNvPr id="23" name="Graphic 22" descr="Store">
            <a:extLst>
              <a:ext uri="{FF2B5EF4-FFF2-40B4-BE49-F238E27FC236}">
                <a16:creationId xmlns:a16="http://schemas.microsoft.com/office/drawing/2014/main" id="{6D09CADF-F416-434E-B068-DE510CAD3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47579" y="4374892"/>
            <a:ext cx="914400" cy="914400"/>
          </a:xfrm>
          <a:prstGeom prst="rect">
            <a:avLst/>
          </a:prstGeom>
        </p:spPr>
      </p:pic>
      <p:pic>
        <p:nvPicPr>
          <p:cNvPr id="24" name="Graphic 23" descr="Store">
            <a:extLst>
              <a:ext uri="{FF2B5EF4-FFF2-40B4-BE49-F238E27FC236}">
                <a16:creationId xmlns:a16="http://schemas.microsoft.com/office/drawing/2014/main" id="{E0F1B3B2-00DA-4E45-8F8F-8785498216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47579" y="5598501"/>
            <a:ext cx="914400" cy="914400"/>
          </a:xfrm>
          <a:prstGeom prst="rect">
            <a:avLst/>
          </a:prstGeom>
        </p:spPr>
      </p:pic>
      <p:pic>
        <p:nvPicPr>
          <p:cNvPr id="26" name="Graphic 25" descr="Truck">
            <a:extLst>
              <a:ext uri="{FF2B5EF4-FFF2-40B4-BE49-F238E27FC236}">
                <a16:creationId xmlns:a16="http://schemas.microsoft.com/office/drawing/2014/main" id="{E1767766-6084-4E9C-81AB-D57AB24FA9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9628" y="2472660"/>
            <a:ext cx="1774837" cy="1774837"/>
          </a:xfrm>
          <a:prstGeom prst="rect">
            <a:avLst/>
          </a:prstGeom>
        </p:spPr>
      </p:pic>
      <p:pic>
        <p:nvPicPr>
          <p:cNvPr id="28" name="Graphic 27" descr="Apple">
            <a:extLst>
              <a:ext uri="{FF2B5EF4-FFF2-40B4-BE49-F238E27FC236}">
                <a16:creationId xmlns:a16="http://schemas.microsoft.com/office/drawing/2014/main" id="{F5AD19EA-3B51-4F2F-BD3B-FFC0FB6732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06306" y="2080975"/>
            <a:ext cx="440188" cy="440188"/>
          </a:xfrm>
          <a:prstGeom prst="rect">
            <a:avLst/>
          </a:prstGeom>
        </p:spPr>
      </p:pic>
      <p:pic>
        <p:nvPicPr>
          <p:cNvPr id="29" name="Graphic 28" descr="Apple">
            <a:extLst>
              <a:ext uri="{FF2B5EF4-FFF2-40B4-BE49-F238E27FC236}">
                <a16:creationId xmlns:a16="http://schemas.microsoft.com/office/drawing/2014/main" id="{25827D1A-DFF0-414A-997A-A43D29F915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06306" y="3333914"/>
            <a:ext cx="440188" cy="440188"/>
          </a:xfrm>
          <a:prstGeom prst="rect">
            <a:avLst/>
          </a:prstGeom>
        </p:spPr>
      </p:pic>
      <p:pic>
        <p:nvPicPr>
          <p:cNvPr id="30" name="Graphic 29" descr="Apple">
            <a:extLst>
              <a:ext uri="{FF2B5EF4-FFF2-40B4-BE49-F238E27FC236}">
                <a16:creationId xmlns:a16="http://schemas.microsoft.com/office/drawing/2014/main" id="{0C2F691B-89BF-4607-850E-418FF0DA98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06306" y="4586853"/>
            <a:ext cx="440188" cy="440188"/>
          </a:xfrm>
          <a:prstGeom prst="rect">
            <a:avLst/>
          </a:prstGeom>
        </p:spPr>
      </p:pic>
      <p:pic>
        <p:nvPicPr>
          <p:cNvPr id="31" name="Graphic 30" descr="Apple">
            <a:extLst>
              <a:ext uri="{FF2B5EF4-FFF2-40B4-BE49-F238E27FC236}">
                <a16:creationId xmlns:a16="http://schemas.microsoft.com/office/drawing/2014/main" id="{56E12CF7-4DBF-49CD-8F24-8A2680A293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06306" y="5839792"/>
            <a:ext cx="440188" cy="440188"/>
          </a:xfrm>
          <a:prstGeom prst="rect">
            <a:avLst/>
          </a:prstGeom>
        </p:spPr>
      </p:pic>
      <p:pic>
        <p:nvPicPr>
          <p:cNvPr id="32" name="Graphic 31" descr="Apple">
            <a:extLst>
              <a:ext uri="{FF2B5EF4-FFF2-40B4-BE49-F238E27FC236}">
                <a16:creationId xmlns:a16="http://schemas.microsoft.com/office/drawing/2014/main" id="{F9F12D53-993D-472D-9F67-DEC5F2A3A4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40364" y="4231440"/>
            <a:ext cx="440188" cy="440188"/>
          </a:xfrm>
          <a:prstGeom prst="rect">
            <a:avLst/>
          </a:prstGeom>
        </p:spPr>
      </p:pic>
    </p:spTree>
    <p:extLst>
      <p:ext uri="{BB962C8B-B14F-4D97-AF65-F5344CB8AC3E}">
        <p14:creationId xmlns:p14="http://schemas.microsoft.com/office/powerpoint/2010/main" val="2784334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File:US CDC logo.svg - Wikimedia Commons"/>
          <p:cNvSpPr>
            <a:spLocks noChangeAspect="1" noChangeArrowheads="1"/>
          </p:cNvSpPr>
          <p:nvPr/>
        </p:nvSpPr>
        <p:spPr bwMode="auto">
          <a:xfrm>
            <a:off x="6781800" y="4744906"/>
            <a:ext cx="1143000" cy="11430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8C9EDFD-ACAC-6549-80EC-AB936F179A7F}"/>
              </a:ext>
            </a:extLst>
          </p:cNvPr>
          <p:cNvSpPr/>
          <p:nvPr/>
        </p:nvSpPr>
        <p:spPr>
          <a:xfrm flipV="1">
            <a:off x="0" y="685799"/>
            <a:ext cx="12192000" cy="150242"/>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p:cNvPicPr>
            <a:picLocks noChangeAspect="1"/>
          </p:cNvPicPr>
          <p:nvPr/>
        </p:nvPicPr>
        <p:blipFill>
          <a:blip r:embed="rId3"/>
          <a:stretch>
            <a:fillRect/>
          </a:stretch>
        </p:blipFill>
        <p:spPr>
          <a:xfrm>
            <a:off x="9634832" y="5957112"/>
            <a:ext cx="2491932" cy="900888"/>
          </a:xfrm>
          <a:prstGeom prst="rect">
            <a:avLst/>
          </a:prstGeom>
        </p:spPr>
      </p:pic>
      <p:sp>
        <p:nvSpPr>
          <p:cNvPr id="34" name="Rectangle 33"/>
          <p:cNvSpPr/>
          <p:nvPr/>
        </p:nvSpPr>
        <p:spPr>
          <a:xfrm>
            <a:off x="0" y="0"/>
            <a:ext cx="12192000" cy="685799"/>
          </a:xfrm>
          <a:prstGeom prst="rect">
            <a:avLst/>
          </a:prstGeom>
          <a:solidFill>
            <a:srgbClr val="5E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Roboto"/>
                <a:ea typeface="+mn-ea"/>
                <a:cs typeface="+mn-cs"/>
              </a:rPr>
              <a:t>Getting Started!</a:t>
            </a:r>
          </a:p>
        </p:txBody>
      </p:sp>
      <p:sp>
        <p:nvSpPr>
          <p:cNvPr id="3" name="TextBox 2">
            <a:extLst>
              <a:ext uri="{FF2B5EF4-FFF2-40B4-BE49-F238E27FC236}">
                <a16:creationId xmlns:a16="http://schemas.microsoft.com/office/drawing/2014/main" id="{50D0C615-B52C-4322-9FC8-FFCDE4D55190}"/>
              </a:ext>
            </a:extLst>
          </p:cNvPr>
          <p:cNvSpPr txBox="1"/>
          <p:nvPr/>
        </p:nvSpPr>
        <p:spPr>
          <a:xfrm>
            <a:off x="463887" y="2039252"/>
            <a:ext cx="11528385"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Type your name and institution into the chat box!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Remember to keep yourself on mute.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Type your questions into the chat box.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023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57CF8E-CA6A-499F-B606-724BCEE84DFC}"/>
              </a:ext>
            </a:extLst>
          </p:cNvPr>
          <p:cNvSpPr>
            <a:spLocks noGrp="1"/>
          </p:cNvSpPr>
          <p:nvPr>
            <p:ph type="title"/>
          </p:nvPr>
        </p:nvSpPr>
        <p:spPr>
          <a:xfrm>
            <a:off x="581192" y="795674"/>
            <a:ext cx="11029616" cy="804526"/>
          </a:xfrm>
        </p:spPr>
        <p:txBody>
          <a:bodyPr>
            <a:normAutofit fontScale="90000"/>
          </a:bodyPr>
          <a:lstStyle/>
          <a:p>
            <a:r>
              <a:rPr lang="en-US" dirty="0"/>
              <a:t>Strategy 1: distribution and retail</a:t>
            </a:r>
            <a:br>
              <a:rPr lang="en-US" dirty="0"/>
            </a:br>
            <a:r>
              <a:rPr lang="en-US" i="1" dirty="0"/>
              <a:t>food hub Collaboration</a:t>
            </a:r>
          </a:p>
        </p:txBody>
      </p:sp>
      <p:pic>
        <p:nvPicPr>
          <p:cNvPr id="4" name="Content Placeholder 3">
            <a:extLst>
              <a:ext uri="{FF2B5EF4-FFF2-40B4-BE49-F238E27FC236}">
                <a16:creationId xmlns:a16="http://schemas.microsoft.com/office/drawing/2014/main" id="{7752CE25-4439-4850-B939-B0237C3F71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2825" y="2132157"/>
            <a:ext cx="9605284" cy="4142279"/>
          </a:xfrm>
          <a:prstGeom prst="rect">
            <a:avLst/>
          </a:prstGeom>
        </p:spPr>
      </p:pic>
    </p:spTree>
    <p:extLst>
      <p:ext uri="{BB962C8B-B14F-4D97-AF65-F5344CB8AC3E}">
        <p14:creationId xmlns:p14="http://schemas.microsoft.com/office/powerpoint/2010/main" val="3516005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0B96E3-71F2-4D9C-8ED8-386E6FE9F2AB}"/>
              </a:ext>
            </a:extLst>
          </p:cNvPr>
          <p:cNvSpPr>
            <a:spLocks noGrp="1"/>
          </p:cNvSpPr>
          <p:nvPr>
            <p:ph type="title"/>
          </p:nvPr>
        </p:nvSpPr>
        <p:spPr/>
        <p:txBody>
          <a:bodyPr/>
          <a:lstStyle/>
          <a:p>
            <a:r>
              <a:rPr lang="en-US" dirty="0"/>
              <a:t>Strategy 3:  access – geographic</a:t>
            </a:r>
            <a:br>
              <a:rPr lang="en-US" dirty="0"/>
            </a:br>
            <a:r>
              <a:rPr lang="en-US" i="1" dirty="0"/>
              <a:t>transportation and community access</a:t>
            </a:r>
          </a:p>
        </p:txBody>
      </p:sp>
      <p:pic>
        <p:nvPicPr>
          <p:cNvPr id="4" name="Content Placeholder 3">
            <a:extLst>
              <a:ext uri="{FF2B5EF4-FFF2-40B4-BE49-F238E27FC236}">
                <a16:creationId xmlns:a16="http://schemas.microsoft.com/office/drawing/2014/main" id="{8D7A2965-F15D-4BDC-A72C-719D0A5E6A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5718" y="2258187"/>
            <a:ext cx="5558109" cy="4173786"/>
          </a:xfrm>
          <a:prstGeom prst="rect">
            <a:avLst/>
          </a:prstGeom>
        </p:spPr>
      </p:pic>
      <p:sp>
        <p:nvSpPr>
          <p:cNvPr id="5" name="Rectangle 4">
            <a:extLst>
              <a:ext uri="{FF2B5EF4-FFF2-40B4-BE49-F238E27FC236}">
                <a16:creationId xmlns:a16="http://schemas.microsoft.com/office/drawing/2014/main" id="{B365B729-504F-4A95-A561-9435F3756689}"/>
              </a:ext>
            </a:extLst>
          </p:cNvPr>
          <p:cNvSpPr/>
          <p:nvPr/>
        </p:nvSpPr>
        <p:spPr>
          <a:xfrm>
            <a:off x="6355336" y="2378608"/>
            <a:ext cx="5255472" cy="353943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3D3D3D">
                  <a:lumMod val="50000"/>
                </a:srgbClr>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Transportation</a:t>
            </a:r>
            <a:r>
              <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122C41"/>
                </a:solidFill>
                <a:effectLst/>
                <a:uLnTx/>
                <a:uFillTx/>
                <a:latin typeface="Calibri" panose="020F0502020204030204" pitchFamily="34" charset="0"/>
                <a:ea typeface="+mn-ea"/>
                <a:cs typeface="Calibri" panose="020F0502020204030204" pitchFamily="34" charset="0"/>
              </a:rPr>
              <a:t> Connect with public (DOT) and private (grocery store) to assess and enhance transportation options to/from grocery stores</a:t>
            </a:r>
          </a:p>
          <a:p>
            <a:pPr marL="285750" marR="0" lvl="0" indent="-285750" algn="l" defTabSz="914400" rtl="0" eaLnBrk="1" fontAlgn="auto" latinLnBrk="0" hangingPunct="1">
              <a:lnSpc>
                <a:spcPct val="100000"/>
              </a:lnSpc>
              <a:spcBef>
                <a:spcPts val="0"/>
              </a:spcBef>
              <a:spcAft>
                <a:spcPts val="0"/>
              </a:spcAft>
              <a:buClr>
                <a:srgbClr val="3D3D3D">
                  <a:lumMod val="50000"/>
                </a:srgbClr>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Community Access</a:t>
            </a:r>
            <a:r>
              <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122C41"/>
                </a:solidFill>
                <a:effectLst/>
                <a:uLnTx/>
                <a:uFillTx/>
                <a:latin typeface="Calibri" panose="020F0502020204030204" pitchFamily="34" charset="0"/>
                <a:ea typeface="+mn-ea"/>
                <a:cs typeface="Calibri" panose="020F0502020204030204" pitchFamily="34" charset="0"/>
              </a:rPr>
              <a:t>Support/enhance CSA and grocery delivery locations</a:t>
            </a:r>
          </a:p>
        </p:txBody>
      </p:sp>
    </p:spTree>
    <p:extLst>
      <p:ext uri="{BB962C8B-B14F-4D97-AF65-F5344CB8AC3E}">
        <p14:creationId xmlns:p14="http://schemas.microsoft.com/office/powerpoint/2010/main" val="3876519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2BD6C-43B7-4D57-A5E8-07422B177F71}"/>
              </a:ext>
            </a:extLst>
          </p:cNvPr>
          <p:cNvSpPr>
            <a:spLocks noGrp="1"/>
          </p:cNvSpPr>
          <p:nvPr>
            <p:ph idx="1"/>
          </p:nvPr>
        </p:nvSpPr>
        <p:spPr>
          <a:xfrm>
            <a:off x="494541" y="1903401"/>
            <a:ext cx="11351096" cy="4221270"/>
          </a:xfrm>
        </p:spPr>
        <p:txBody>
          <a:bodyPr>
            <a:noAutofit/>
          </a:bodyPr>
          <a:lstStyle/>
          <a:p>
            <a:r>
              <a:rPr lang="en-US" sz="2400" dirty="0"/>
              <a:t>Increase purchase of fruits and vegetables by consumers participating in SNAP through providing incentives at point of purchase</a:t>
            </a:r>
          </a:p>
          <a:p>
            <a:pPr lvl="1"/>
            <a:r>
              <a:rPr lang="en-US" sz="2000" dirty="0"/>
              <a:t>SNAP-authorized firms could be large supermarkets, grocery stores, small format stores and farmers markets</a:t>
            </a:r>
          </a:p>
          <a:p>
            <a:pPr lvl="1"/>
            <a:r>
              <a:rPr lang="en-US" sz="2000" dirty="0"/>
              <a:t>Program names include Double Up Bucks, DA BUX, Georgia Fresh for Less</a:t>
            </a:r>
          </a:p>
          <a:p>
            <a:r>
              <a:rPr lang="en-US" sz="2400" dirty="0"/>
              <a:t>Also produce prescription programs through partnerships with healthcare organizations</a:t>
            </a:r>
          </a:p>
          <a:p>
            <a:pPr lvl="1"/>
            <a:r>
              <a:rPr lang="en-US" sz="2000" dirty="0"/>
              <a:t>Vouchers given by provider to obtain fruits and vegetables at grocery or farmers markets</a:t>
            </a:r>
          </a:p>
          <a:p>
            <a:pPr lvl="1"/>
            <a:r>
              <a:rPr lang="en-US" sz="2000" dirty="0"/>
              <a:t>Program names include </a:t>
            </a:r>
            <a:r>
              <a:rPr lang="en-US" sz="2000" dirty="0" err="1"/>
              <a:t>VeggieRx</a:t>
            </a:r>
            <a:r>
              <a:rPr lang="en-US" sz="2000" dirty="0"/>
              <a:t>, Vouchers 4 Veggies</a:t>
            </a:r>
          </a:p>
          <a:p>
            <a:r>
              <a:rPr lang="en-US" sz="2400" dirty="0"/>
              <a:t>Grant funding available via USDA-NIFA Gus Schumacher Nutrition Incentive Program</a:t>
            </a:r>
          </a:p>
        </p:txBody>
      </p:sp>
      <p:sp>
        <p:nvSpPr>
          <p:cNvPr id="3" name="Title 2">
            <a:extLst>
              <a:ext uri="{FF2B5EF4-FFF2-40B4-BE49-F238E27FC236}">
                <a16:creationId xmlns:a16="http://schemas.microsoft.com/office/drawing/2014/main" id="{7B585471-C0AB-4E26-906D-CBADACD3D7D1}"/>
              </a:ext>
            </a:extLst>
          </p:cNvPr>
          <p:cNvSpPr>
            <a:spLocks noGrp="1"/>
          </p:cNvSpPr>
          <p:nvPr>
            <p:ph type="title"/>
          </p:nvPr>
        </p:nvSpPr>
        <p:spPr/>
        <p:txBody>
          <a:bodyPr/>
          <a:lstStyle/>
          <a:p>
            <a:r>
              <a:rPr lang="en-US" dirty="0"/>
              <a:t>Strategy 3:  access - financial</a:t>
            </a:r>
            <a:br>
              <a:rPr lang="en-US" dirty="0"/>
            </a:br>
            <a:r>
              <a:rPr lang="en-US" i="1" dirty="0"/>
              <a:t>Healthy/NUTRITION incentive programs</a:t>
            </a:r>
          </a:p>
        </p:txBody>
      </p:sp>
    </p:spTree>
    <p:extLst>
      <p:ext uri="{BB962C8B-B14F-4D97-AF65-F5344CB8AC3E}">
        <p14:creationId xmlns:p14="http://schemas.microsoft.com/office/powerpoint/2010/main" val="3346297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61588EAD-27DD-4E2D-B308-47C473EC9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A4B686EB-09E7-4377-A1F4-19B33F516DBB}"/>
              </a:ext>
            </a:extLst>
          </p:cNvPr>
          <p:cNvSpPr txBox="1">
            <a:spLocks/>
          </p:cNvSpPr>
          <p:nvPr/>
        </p:nvSpPr>
        <p:spPr>
          <a:xfrm>
            <a:off x="581192" y="702156"/>
            <a:ext cx="11029616" cy="1013800"/>
          </a:xfrm>
          <a:prstGeom prst="rect">
            <a:avLst/>
          </a:prstGeom>
        </p:spPr>
        <p:txBody>
          <a:bodyPr vert="horz" lIns="91440" tIns="45720" rIns="91440" bIns="45720" rtlCol="0" anchor="b">
            <a:normAutofit/>
          </a:bodyPr>
          <a:lstStyle>
            <a:lvl1pPr algn="l" defTabSz="457200" rtl="0" eaLnBrk="1" latinLnBrk="0" hangingPunct="1">
              <a:lnSpc>
                <a:spcPct val="90000"/>
              </a:lnSpc>
              <a:spcBef>
                <a:spcPct val="0"/>
              </a:spcBef>
              <a:buNone/>
              <a:defRPr sz="3200" b="0" kern="1200" cap="all">
                <a:solidFill>
                  <a:schemeClr val="bg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2800" b="0" i="0" u="none" strike="noStrike" kern="1200" cap="all" spc="0" normalizeH="0" baseline="0" noProof="0" dirty="0">
                <a:ln>
                  <a:noFill/>
                </a:ln>
                <a:solidFill>
                  <a:prstClr val="white"/>
                </a:solidFill>
                <a:effectLst/>
                <a:uLnTx/>
                <a:uFillTx/>
                <a:latin typeface="Rockwell"/>
                <a:ea typeface="+mj-ea"/>
                <a:cs typeface="Calibri"/>
              </a:rPr>
              <a:t>Recipient example - Madera County, CA </a:t>
            </a:r>
            <a:br>
              <a:rPr kumimoji="0" lang="en-US" sz="2800" b="0" i="0" u="none" strike="noStrike" kern="1200" cap="all" spc="0" normalizeH="0" baseline="0" noProof="0" dirty="0">
                <a:ln>
                  <a:noFill/>
                </a:ln>
                <a:solidFill>
                  <a:prstClr val="white"/>
                </a:solidFill>
                <a:effectLst/>
                <a:uLnTx/>
                <a:uFillTx/>
                <a:latin typeface="Rockwell"/>
                <a:ea typeface="+mj-ea"/>
                <a:cs typeface="Calibri"/>
              </a:rPr>
            </a:br>
            <a:r>
              <a:rPr kumimoji="0" lang="en-US" sz="2800" b="0" i="0" u="none" strike="noStrike" kern="1200" cap="all" spc="0" normalizeH="0" baseline="0" noProof="0" dirty="0">
                <a:ln>
                  <a:noFill/>
                </a:ln>
                <a:solidFill>
                  <a:prstClr val="white"/>
                </a:solidFill>
                <a:effectLst/>
                <a:uLnTx/>
                <a:uFillTx/>
                <a:latin typeface="Rockwell"/>
                <a:ea typeface="+mj-ea"/>
                <a:cs typeface="Calibri"/>
              </a:rPr>
              <a:t>California Department of Public Health, REACH</a:t>
            </a:r>
          </a:p>
        </p:txBody>
      </p:sp>
      <p:sp>
        <p:nvSpPr>
          <p:cNvPr id="5" name="Text Placeholder 2">
            <a:extLst>
              <a:ext uri="{FF2B5EF4-FFF2-40B4-BE49-F238E27FC236}">
                <a16:creationId xmlns:a16="http://schemas.microsoft.com/office/drawing/2014/main" id="{3A2005C1-59D6-47BA-A385-542B39B7C61B}"/>
              </a:ext>
            </a:extLst>
          </p:cNvPr>
          <p:cNvSpPr txBox="1">
            <a:spLocks/>
          </p:cNvSpPr>
          <p:nvPr/>
        </p:nvSpPr>
        <p:spPr>
          <a:xfrm>
            <a:off x="449571" y="2424264"/>
            <a:ext cx="3353378" cy="3434663"/>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2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2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007A7C"/>
              </a:buClr>
              <a:buSzPct val="92000"/>
              <a:buFont typeface="Wingdings 2" panose="05020102010507070707" pitchFamily="18" charset="2"/>
              <a:buChar char=""/>
              <a:tabLst/>
              <a:defRPr/>
            </a:pPr>
            <a:r>
              <a:rPr kumimoji="0" lang="en-US" sz="2000" b="0" i="0" u="none" strike="noStrike" kern="1200" cap="none" spc="0" normalizeH="0" baseline="0" noProof="0" dirty="0">
                <a:ln>
                  <a:noFill/>
                </a:ln>
                <a:solidFill>
                  <a:srgbClr val="3D3D3D"/>
                </a:solidFill>
                <a:effectLst/>
                <a:uLnTx/>
                <a:uFillTx/>
                <a:latin typeface="Gadugi"/>
                <a:ea typeface="+mn-ea"/>
                <a:cs typeface="Calibri"/>
              </a:rPr>
              <a:t>Increasing number of markets accepting SNAP, WIC, and SNAP incentives</a:t>
            </a:r>
          </a:p>
          <a:p>
            <a:pPr marL="306000" marR="0" lvl="0" indent="-306000" algn="l" defTabSz="457200" rtl="0" eaLnBrk="1" fontAlgn="auto" latinLnBrk="0" hangingPunct="1">
              <a:lnSpc>
                <a:spcPct val="100000"/>
              </a:lnSpc>
              <a:spcBef>
                <a:spcPct val="20000"/>
              </a:spcBef>
              <a:spcAft>
                <a:spcPts val="600"/>
              </a:spcAft>
              <a:buClr>
                <a:srgbClr val="007A7C"/>
              </a:buClr>
              <a:buSzPct val="92000"/>
              <a:buFont typeface="Wingdings 2" panose="05020102010507070707" pitchFamily="18" charset="2"/>
              <a:buChar char=""/>
              <a:tabLst/>
              <a:defRPr/>
            </a:pPr>
            <a:r>
              <a:rPr kumimoji="0" lang="en-US" sz="2000" b="0" i="0" u="none" strike="noStrike" kern="1200" cap="none" spc="0" normalizeH="0" baseline="0" noProof="0" dirty="0">
                <a:ln>
                  <a:noFill/>
                </a:ln>
                <a:solidFill>
                  <a:srgbClr val="3D3D3D"/>
                </a:solidFill>
                <a:effectLst/>
                <a:uLnTx/>
                <a:uFillTx/>
                <a:latin typeface="Gadugi"/>
                <a:ea typeface="+mn-ea"/>
                <a:cs typeface="Calibri"/>
              </a:rPr>
              <a:t>Engage CHWs for health education and community-clinical linkages</a:t>
            </a:r>
          </a:p>
          <a:p>
            <a:pPr marL="306000" marR="0" lvl="0" indent="-306000" algn="l" defTabSz="457200" rtl="0" eaLnBrk="1" fontAlgn="auto" latinLnBrk="0" hangingPunct="1">
              <a:lnSpc>
                <a:spcPct val="100000"/>
              </a:lnSpc>
              <a:spcBef>
                <a:spcPct val="20000"/>
              </a:spcBef>
              <a:spcAft>
                <a:spcPts val="600"/>
              </a:spcAft>
              <a:buClr>
                <a:srgbClr val="007A7C"/>
              </a:buClr>
              <a:buSzPct val="92000"/>
              <a:buFont typeface="Wingdings 2" panose="05020102010507070707" pitchFamily="18" charset="2"/>
              <a:buChar char=""/>
              <a:tabLst/>
              <a:defRPr/>
            </a:pPr>
            <a:r>
              <a:rPr kumimoji="0" lang="en-US" sz="2000" b="0" i="0" u="none" strike="noStrike" kern="1200" cap="none" spc="0" normalizeH="0" baseline="0" noProof="0" dirty="0">
                <a:ln>
                  <a:noFill/>
                </a:ln>
                <a:solidFill>
                  <a:srgbClr val="3D3D3D"/>
                </a:solidFill>
                <a:effectLst/>
                <a:uLnTx/>
                <a:uFillTx/>
                <a:latin typeface="Gadugi"/>
                <a:ea typeface="+mn-ea"/>
                <a:cs typeface="Calibri"/>
              </a:rPr>
              <a:t>Sites include both farmers markets and flea markets</a:t>
            </a:r>
          </a:p>
        </p:txBody>
      </p:sp>
      <p:pic>
        <p:nvPicPr>
          <p:cNvPr id="6" name="Picture 5" descr="A picture containing text&#10;&#10;Description automatically generated">
            <a:extLst>
              <a:ext uri="{FF2B5EF4-FFF2-40B4-BE49-F238E27FC236}">
                <a16:creationId xmlns:a16="http://schemas.microsoft.com/office/drawing/2014/main" id="{0A13A624-D41B-4323-AA6C-BAE9ABCE85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a:stretch/>
        </p:blipFill>
        <p:spPr>
          <a:xfrm>
            <a:off x="4244443" y="1892627"/>
            <a:ext cx="3699935" cy="4497938"/>
          </a:xfrm>
          <a:prstGeom prst="rect">
            <a:avLst/>
          </a:prstGeom>
        </p:spPr>
      </p:pic>
      <p:pic>
        <p:nvPicPr>
          <p:cNvPr id="7" name="Content Placeholder 10" descr="People at a fruit stand&#10;&#10;Description automatically generated with low confidence">
            <a:extLst>
              <a:ext uri="{FF2B5EF4-FFF2-40B4-BE49-F238E27FC236}">
                <a16:creationId xmlns:a16="http://schemas.microsoft.com/office/drawing/2014/main" id="{0D868E97-25DE-4FE6-9EFE-9E1C714886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
          <a:stretch/>
        </p:blipFill>
        <p:spPr>
          <a:xfrm>
            <a:off x="8042494" y="1892627"/>
            <a:ext cx="3699935" cy="4497938"/>
          </a:xfrm>
          <a:prstGeom prst="rect">
            <a:avLst/>
          </a:prstGeom>
        </p:spPr>
      </p:pic>
    </p:spTree>
    <p:extLst>
      <p:ext uri="{BB962C8B-B14F-4D97-AF65-F5344CB8AC3E}">
        <p14:creationId xmlns:p14="http://schemas.microsoft.com/office/powerpoint/2010/main" val="3922329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61588EAD-27DD-4E2D-B308-47C473EC9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29DC97B9-D9F3-4796-968E-4FBEC4678BF9}"/>
              </a:ext>
            </a:extLst>
          </p:cNvPr>
          <p:cNvSpPr txBox="1">
            <a:spLocks/>
          </p:cNvSpPr>
          <p:nvPr/>
        </p:nvSpPr>
        <p:spPr>
          <a:xfrm>
            <a:off x="581192" y="702156"/>
            <a:ext cx="11029616" cy="1013800"/>
          </a:xfrm>
          <a:prstGeom prst="rect">
            <a:avLst/>
          </a:prstGeom>
        </p:spPr>
        <p:txBody>
          <a:bodyPr vert="horz" lIns="91440" tIns="45720" rIns="91440" bIns="45720" rtlCol="0" anchor="b">
            <a:normAutofit/>
          </a:bodyPr>
          <a:lstStyle>
            <a:lvl1pPr algn="l" defTabSz="457200" rtl="0" eaLnBrk="1" latinLnBrk="0" hangingPunct="1">
              <a:lnSpc>
                <a:spcPct val="90000"/>
              </a:lnSpc>
              <a:spcBef>
                <a:spcPct val="0"/>
              </a:spcBef>
              <a:buNone/>
              <a:defRPr sz="3200" b="0" kern="1200" cap="all">
                <a:solidFill>
                  <a:schemeClr val="bg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2800" b="0" i="0" u="none" strike="noStrike" kern="1200" cap="all" spc="0" normalizeH="0" baseline="0" noProof="0" dirty="0">
                <a:ln>
                  <a:noFill/>
                </a:ln>
                <a:solidFill>
                  <a:prstClr val="white"/>
                </a:solidFill>
                <a:effectLst/>
                <a:uLnTx/>
                <a:uFillTx/>
                <a:latin typeface="Rockwell"/>
                <a:ea typeface="+mj-ea"/>
                <a:cs typeface="Calibri"/>
              </a:rPr>
              <a:t>Recipient example - Marion County, IN (Indianapolis)</a:t>
            </a:r>
            <a:br>
              <a:rPr kumimoji="0" lang="en-US" sz="2800" b="0" i="0" u="none" strike="noStrike" kern="1200" cap="all" spc="0" normalizeH="0" baseline="0" noProof="0" dirty="0">
                <a:ln>
                  <a:noFill/>
                </a:ln>
                <a:solidFill>
                  <a:prstClr val="white"/>
                </a:solidFill>
                <a:effectLst/>
                <a:uLnTx/>
                <a:uFillTx/>
                <a:latin typeface="Rockwell"/>
                <a:ea typeface="+mj-ea"/>
                <a:cs typeface="Calibri"/>
              </a:rPr>
            </a:br>
            <a:r>
              <a:rPr kumimoji="0" lang="en-US" sz="2800" b="0" i="0" u="none" strike="noStrike" kern="1200" cap="all" spc="0" normalizeH="0" baseline="0" noProof="0" dirty="0">
                <a:ln>
                  <a:noFill/>
                </a:ln>
                <a:solidFill>
                  <a:prstClr val="white"/>
                </a:solidFill>
                <a:effectLst/>
                <a:uLnTx/>
                <a:uFillTx/>
                <a:latin typeface="Rockwell"/>
                <a:ea typeface="+mj-ea"/>
                <a:cs typeface="Calibri"/>
              </a:rPr>
              <a:t>Marion County Public Health Department, REACH</a:t>
            </a:r>
          </a:p>
        </p:txBody>
      </p:sp>
      <p:sp>
        <p:nvSpPr>
          <p:cNvPr id="6" name="Text Placeholder 2">
            <a:extLst>
              <a:ext uri="{FF2B5EF4-FFF2-40B4-BE49-F238E27FC236}">
                <a16:creationId xmlns:a16="http://schemas.microsoft.com/office/drawing/2014/main" id="{561F0FDA-C3E7-43F7-91AF-A45CFC5387BC}"/>
              </a:ext>
            </a:extLst>
          </p:cNvPr>
          <p:cNvSpPr txBox="1">
            <a:spLocks/>
          </p:cNvSpPr>
          <p:nvPr/>
        </p:nvSpPr>
        <p:spPr>
          <a:xfrm>
            <a:off x="581192" y="2180496"/>
            <a:ext cx="7225075" cy="3678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2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2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007A7C"/>
              </a:buClr>
              <a:buSzPct val="92000"/>
              <a:buFont typeface="Wingdings 2" panose="05020102010507070707" pitchFamily="18" charset="2"/>
              <a:buChar char=""/>
              <a:tabLst/>
              <a:defRPr/>
            </a:pPr>
            <a:r>
              <a:rPr kumimoji="0" lang="en-US" altLang="en-US" sz="2000" b="0" i="0" u="none" strike="noStrike" kern="1200" cap="none" spc="0" normalizeH="0" baseline="0" noProof="0" dirty="0">
                <a:ln>
                  <a:noFill/>
                </a:ln>
                <a:solidFill>
                  <a:srgbClr val="3D3D3D"/>
                </a:solidFill>
                <a:effectLst/>
                <a:uLnTx/>
                <a:uFillTx/>
                <a:latin typeface="Gadugi"/>
                <a:ea typeface="+mn-ea"/>
                <a:cs typeface="Calibri"/>
              </a:rPr>
              <a:t>REACH grant is helping to fund their Produce Prescription program, called Produce Rx</a:t>
            </a:r>
          </a:p>
          <a:p>
            <a:pPr marL="306000" marR="0" lvl="0" indent="-306000" algn="l" defTabSz="457200" rtl="0" eaLnBrk="1" fontAlgn="auto" latinLnBrk="0" hangingPunct="1">
              <a:lnSpc>
                <a:spcPct val="100000"/>
              </a:lnSpc>
              <a:spcBef>
                <a:spcPct val="20000"/>
              </a:spcBef>
              <a:spcAft>
                <a:spcPts val="600"/>
              </a:spcAft>
              <a:buClr>
                <a:srgbClr val="007A7C"/>
              </a:buClr>
              <a:buSzPct val="92000"/>
              <a:buFont typeface="Wingdings 2" panose="05020102010507070707" pitchFamily="18" charset="2"/>
              <a:buChar char=""/>
              <a:tabLst/>
              <a:defRPr/>
            </a:pPr>
            <a:r>
              <a:rPr kumimoji="0" lang="en-US" altLang="en-US" sz="2000" b="0" i="0" u="none" strike="noStrike" kern="1200" cap="none" spc="0" normalizeH="0" baseline="0" noProof="0" dirty="0">
                <a:ln>
                  <a:noFill/>
                </a:ln>
                <a:solidFill>
                  <a:srgbClr val="3D3D3D"/>
                </a:solidFill>
                <a:effectLst/>
                <a:uLnTx/>
                <a:uFillTx/>
                <a:latin typeface="Gadugi"/>
                <a:ea typeface="+mn-ea"/>
                <a:cs typeface="Calibri"/>
              </a:rPr>
              <a:t>BIPOC-owned food businesses are being connected to an affordable supply of local, in season vegetables sourced from urban growers including the Indiana Black Farmers Co-operative through a city-wide project called Seed to Store  </a:t>
            </a:r>
          </a:p>
          <a:p>
            <a:pPr marL="306000" marR="0" lvl="0" indent="-306000" algn="l" defTabSz="457200" rtl="0" eaLnBrk="1" fontAlgn="auto" latinLnBrk="0" hangingPunct="1">
              <a:lnSpc>
                <a:spcPct val="100000"/>
              </a:lnSpc>
              <a:spcBef>
                <a:spcPct val="20000"/>
              </a:spcBef>
              <a:spcAft>
                <a:spcPts val="600"/>
              </a:spcAft>
              <a:buClr>
                <a:srgbClr val="007A7C"/>
              </a:buClr>
              <a:buSzPct val="92000"/>
              <a:buFont typeface="Wingdings 2" panose="05020102010507070707" pitchFamily="18" charset="2"/>
              <a:buChar char=""/>
              <a:tabLst/>
              <a:defRPr/>
            </a:pPr>
            <a:r>
              <a:rPr kumimoji="0" lang="en-US" altLang="en-US" sz="2000" b="0" i="0" u="none" strike="noStrike" kern="1200" cap="none" spc="0" normalizeH="0" baseline="0" noProof="0" dirty="0">
                <a:ln>
                  <a:noFill/>
                </a:ln>
                <a:solidFill>
                  <a:srgbClr val="3D3D3D"/>
                </a:solidFill>
                <a:effectLst/>
                <a:uLnTx/>
                <a:uFillTx/>
                <a:latin typeface="Gadugi"/>
                <a:ea typeface="+mn-ea"/>
                <a:cs typeface="Calibri"/>
              </a:rPr>
              <a:t>Assisting these Seed to Store retail food sites at becoming additional redemption sites for Produce Rx </a:t>
            </a:r>
          </a:p>
        </p:txBody>
      </p:sp>
      <p:pic>
        <p:nvPicPr>
          <p:cNvPr id="7" name="Picture 6" descr="Picture of Cleo's Bodega">
            <a:extLst>
              <a:ext uri="{FF2B5EF4-FFF2-40B4-BE49-F238E27FC236}">
                <a16:creationId xmlns:a16="http://schemas.microsoft.com/office/drawing/2014/main" id="{5BE849B3-06EB-4F3D-8FBD-3D7583D277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51799" y="1892627"/>
            <a:ext cx="3699935" cy="220273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2" descr="Student volunteers get a green thumb at Lawrence Community Gardens">
            <a:extLst>
              <a:ext uri="{FF2B5EF4-FFF2-40B4-BE49-F238E27FC236}">
                <a16:creationId xmlns:a16="http://schemas.microsoft.com/office/drawing/2014/main" id="{927797DB-96B1-43A2-8868-0E4EEF1F0BC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051799" y="4187827"/>
            <a:ext cx="3699935" cy="220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402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135B01-07FA-4C11-AB6C-96B908C996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8034" y="1216944"/>
            <a:ext cx="6341147" cy="4458720"/>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5CF34EC1-4CAD-4306-B478-EF85597BEA2B}"/>
              </a:ext>
              <a:ext uri="{C183D7F6-B498-43B3-948B-1728B52AA6E4}">
                <adec:decorative xmlns:adec="http://schemas.microsoft.com/office/drawing/2017/decorative" val="1"/>
              </a:ext>
            </a:extLst>
          </p:cNvPr>
          <p:cNvSpPr>
            <a:spLocks noChangeAspect="1"/>
          </p:cNvSpPr>
          <p:nvPr/>
        </p:nvSpPr>
        <p:spPr>
          <a:xfrm>
            <a:off x="6698465" y="0"/>
            <a:ext cx="5267053" cy="6557855"/>
          </a:xfrm>
          <a:prstGeom prst="rect">
            <a:avLst/>
          </a:prstGeom>
          <a:solidFill>
            <a:schemeClr val="bg1">
              <a:lumMod val="65000"/>
              <a:alpha val="3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19F617BE-5826-4645-9922-018FF4C32F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7A7C"/>
                </a:solidFill>
                <a:effectLst/>
                <a:uLnTx/>
                <a:uFillTx/>
                <a:latin typeface="Gadug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007A7C"/>
              </a:solidFill>
              <a:effectLst/>
              <a:uLnTx/>
              <a:uFillTx/>
              <a:latin typeface="Gadugi"/>
              <a:ea typeface="+mn-ea"/>
              <a:cs typeface="+mn-cs"/>
            </a:endParaRPr>
          </a:p>
        </p:txBody>
      </p:sp>
      <p:grpSp>
        <p:nvGrpSpPr>
          <p:cNvPr id="145" name="Group 144" descr="a decorative strip of color that is used as a bottom border on a slide">
            <a:extLst>
              <a:ext uri="{FF2B5EF4-FFF2-40B4-BE49-F238E27FC236}">
                <a16:creationId xmlns:a16="http://schemas.microsoft.com/office/drawing/2014/main" id="{E75488B9-E28E-424C-9F9D-69BC58FE76F4}"/>
              </a:ext>
              <a:ext uri="{C183D7F6-B498-43B3-948B-1728B52AA6E4}">
                <adec:decorative xmlns:adec="http://schemas.microsoft.com/office/drawing/2017/decorative" val="0"/>
              </a:ext>
            </a:extLst>
          </p:cNvPr>
          <p:cNvGrpSpPr/>
          <p:nvPr/>
        </p:nvGrpSpPr>
        <p:grpSpPr>
          <a:xfrm>
            <a:off x="449411" y="6557855"/>
            <a:ext cx="11293174" cy="97718"/>
            <a:chOff x="446534" y="6478060"/>
            <a:chExt cx="11293174" cy="97718"/>
          </a:xfrm>
        </p:grpSpPr>
        <p:sp>
          <p:nvSpPr>
            <p:cNvPr id="146" name="Rectangle 145">
              <a:extLst>
                <a:ext uri="{FF2B5EF4-FFF2-40B4-BE49-F238E27FC236}">
                  <a16:creationId xmlns:a16="http://schemas.microsoft.com/office/drawing/2014/main" id="{80C9DA96-9576-42B6-9CF7-14C6EA50ECF8}"/>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7" name="Group 146">
              <a:extLst>
                <a:ext uri="{FF2B5EF4-FFF2-40B4-BE49-F238E27FC236}">
                  <a16:creationId xmlns:a16="http://schemas.microsoft.com/office/drawing/2014/main" id="{8630B122-DEA1-4C60-B791-E43B7CC32118}"/>
                </a:ext>
              </a:extLst>
            </p:cNvPr>
            <p:cNvGrpSpPr/>
            <p:nvPr userDrawn="1"/>
          </p:nvGrpSpPr>
          <p:grpSpPr>
            <a:xfrm>
              <a:off x="7591778" y="6478439"/>
              <a:ext cx="4147930" cy="97339"/>
              <a:chOff x="6119314" y="6478440"/>
              <a:chExt cx="5676839" cy="93810"/>
            </a:xfrm>
          </p:grpSpPr>
          <p:sp>
            <p:nvSpPr>
              <p:cNvPr id="148" name="Rectangle 147">
                <a:extLst>
                  <a:ext uri="{FF2B5EF4-FFF2-40B4-BE49-F238E27FC236}">
                    <a16:creationId xmlns:a16="http://schemas.microsoft.com/office/drawing/2014/main" id="{A7A7F77D-F979-4690-A927-400B511A13F2}"/>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9" name="Rectangle 148">
                <a:extLst>
                  <a:ext uri="{FF2B5EF4-FFF2-40B4-BE49-F238E27FC236}">
                    <a16:creationId xmlns:a16="http://schemas.microsoft.com/office/drawing/2014/main" id="{2E80727E-D18D-4663-8391-F862D29EA29D}"/>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0" name="Rectangle 149">
                <a:extLst>
                  <a:ext uri="{FF2B5EF4-FFF2-40B4-BE49-F238E27FC236}">
                    <a16:creationId xmlns:a16="http://schemas.microsoft.com/office/drawing/2014/main" id="{993CEDC1-1FAA-4145-85E2-673582A26E55}"/>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1" name="Rectangle 150">
                <a:extLst>
                  <a:ext uri="{FF2B5EF4-FFF2-40B4-BE49-F238E27FC236}">
                    <a16:creationId xmlns:a16="http://schemas.microsoft.com/office/drawing/2014/main" id="{A9E5A8F6-D025-4C6F-BFB0-FFA54C4A20B5}"/>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52" name="Rectangle 151">
                <a:extLst>
                  <a:ext uri="{FF2B5EF4-FFF2-40B4-BE49-F238E27FC236}">
                    <a16:creationId xmlns:a16="http://schemas.microsoft.com/office/drawing/2014/main" id="{BFB3DA12-EADC-4FD6-BE2C-0E4E780C616D}"/>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53" name="Rectangle 152">
                <a:extLst>
                  <a:ext uri="{FF2B5EF4-FFF2-40B4-BE49-F238E27FC236}">
                    <a16:creationId xmlns:a16="http://schemas.microsoft.com/office/drawing/2014/main" id="{20ECD715-926E-479B-97E2-795E988904D4}"/>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54" name="Rectangle 153">
                <a:extLst>
                  <a:ext uri="{FF2B5EF4-FFF2-40B4-BE49-F238E27FC236}">
                    <a16:creationId xmlns:a16="http://schemas.microsoft.com/office/drawing/2014/main" id="{B8B310DE-816F-4824-BE7B-EA19D0976C9E}"/>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6" name="Rectangle 5">
            <a:extLst>
              <a:ext uri="{FF2B5EF4-FFF2-40B4-BE49-F238E27FC236}">
                <a16:creationId xmlns:a16="http://schemas.microsoft.com/office/drawing/2014/main" id="{300F7363-F79E-49F5-88B4-5BC11D21A802}"/>
              </a:ext>
            </a:extLst>
          </p:cNvPr>
          <p:cNvSpPr/>
          <p:nvPr/>
        </p:nvSpPr>
        <p:spPr>
          <a:xfrm>
            <a:off x="6865257" y="1030781"/>
            <a:ext cx="5100262" cy="553997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Calibri"/>
              </a:rPr>
              <a:t>New community program responding to COVID-19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Calibri"/>
              </a:rPr>
              <a:t>Program Focuses: </a:t>
            </a:r>
          </a:p>
          <a:p>
            <a:pPr marL="800100" marR="0" lvl="1" indent="-342900" algn="l" defTabSz="914400" rtl="0" eaLnBrk="1" fontAlgn="auto" latinLnBrk="0" hangingPunct="1">
              <a:lnSpc>
                <a:spcPct val="100000"/>
              </a:lnSpc>
              <a:spcBef>
                <a:spcPts val="0"/>
              </a:spcBef>
              <a:spcAft>
                <a:spcPts val="0"/>
              </a:spcAft>
              <a:buClr>
                <a:srgbClr val="18AB96"/>
              </a:buClr>
              <a:buSzTx/>
              <a:buFont typeface="Calibri" panose="020F0502020204030204" pitchFamily="34" charset="0"/>
              <a:buChar char="‒"/>
              <a:tabLst/>
              <a:defRPr/>
            </a:pPr>
            <a:r>
              <a:rPr kumimoji="0" lang="en-US" sz="18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Calibri"/>
              </a:rPr>
              <a:t>Food and Nutrition Security</a:t>
            </a:r>
          </a:p>
          <a:p>
            <a:pPr marL="800100" marR="0" lvl="1" indent="-342900" algn="l" defTabSz="914400" rtl="0" eaLnBrk="1" fontAlgn="auto" latinLnBrk="0" hangingPunct="1">
              <a:lnSpc>
                <a:spcPct val="100000"/>
              </a:lnSpc>
              <a:spcBef>
                <a:spcPts val="0"/>
              </a:spcBef>
              <a:spcAft>
                <a:spcPts val="0"/>
              </a:spcAft>
              <a:buClr>
                <a:srgbClr val="18AB96"/>
              </a:buClr>
              <a:buSzTx/>
              <a:buFont typeface="Calibri" panose="020F0502020204030204" pitchFamily="34" charset="0"/>
              <a:buChar char="‒"/>
              <a:tabLst/>
              <a:defRPr/>
            </a:pPr>
            <a:r>
              <a:rPr kumimoji="0" lang="en-US" sz="18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Calibri"/>
              </a:rPr>
              <a:t>Access to Safe Physical Activity</a:t>
            </a:r>
          </a:p>
          <a:p>
            <a:pPr marL="800100" marR="0" lvl="1" indent="-342900" algn="l" defTabSz="914400" rtl="0" eaLnBrk="1" fontAlgn="auto" latinLnBrk="0" hangingPunct="1">
              <a:lnSpc>
                <a:spcPct val="100000"/>
              </a:lnSpc>
              <a:spcBef>
                <a:spcPts val="0"/>
              </a:spcBef>
              <a:spcAft>
                <a:spcPts val="0"/>
              </a:spcAft>
              <a:buClr>
                <a:srgbClr val="18AB96"/>
              </a:buClr>
              <a:buSzTx/>
              <a:buFont typeface="Calibri" panose="020F0502020204030204" pitchFamily="34" charset="0"/>
              <a:buChar char="‒"/>
              <a:tabLst/>
              <a:defRPr/>
            </a:pPr>
            <a:r>
              <a:rPr kumimoji="0" lang="en-US" sz="18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Calibri"/>
              </a:rPr>
              <a:t>Social Connectedness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Calibri" panose="020F0502020204030204" pitchFamily="34" charset="0"/>
              </a:rPr>
              <a:t>Goal: </a:t>
            </a:r>
            <a:r>
              <a:rPr kumimoji="0" lang="en-US" sz="18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Calibri" panose="020F0502020204030204" pitchFamily="34" charset="0"/>
              </a:rPr>
              <a:t>Help populations experiencing COVID-19 emerge better situated to address obesity and other chronic diseases through improved access to physical activity, social connectedness, and nutrition security   </a:t>
            </a:r>
            <a:endParaRPr kumimoji="0" lang="en-US" sz="18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Calibri"/>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Calibri" panose="020F0502020204030204" pitchFamily="34" charset="0"/>
              </a:rPr>
              <a:t>Objectives: </a:t>
            </a:r>
            <a:r>
              <a:rPr kumimoji="0" lang="en-US" sz="18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Calibri" panose="020F0502020204030204" pitchFamily="34" charset="0"/>
              </a:rPr>
              <a:t>Build sustainable programming into existing efforts in up to 20 states for up to 5 communities per state to address COVID-19, focusing on populations at high risk for chronic disease and COVID-19 impact</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Calibri" panose="020F0502020204030204" pitchFamily="34" charset="0"/>
              </a:rPr>
              <a:t>Recipients</a:t>
            </a:r>
            <a:r>
              <a:rPr kumimoji="0" lang="en-US" sz="18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Calibri" panose="020F0502020204030204" pitchFamily="34" charset="0"/>
              </a:rPr>
              <a:t>: </a:t>
            </a:r>
            <a:r>
              <a:rPr kumimoji="0" lang="en-US" sz="1800" b="1" i="0" u="none" strike="noStrike" kern="1200" cap="none" spc="0" normalizeH="0" baseline="0" noProof="0" dirty="0">
                <a:ln>
                  <a:noFill/>
                </a:ln>
                <a:solidFill>
                  <a:srgbClr val="122C41"/>
                </a:solidFill>
                <a:effectLst/>
                <a:uLnTx/>
                <a:uFillTx/>
                <a:latin typeface="Gadugi" panose="020B0502040204020203" pitchFamily="34" charset="0"/>
                <a:ea typeface="Gadugi" panose="020B0502040204020203" pitchFamily="34" charset="0"/>
                <a:cs typeface="+mn-cs"/>
              </a:rPr>
              <a:t>15</a:t>
            </a:r>
            <a:r>
              <a:rPr kumimoji="0" lang="en-US" sz="1800" b="0" i="0" u="none" strike="noStrike" kern="1200" cap="none" spc="0" normalizeH="0" baseline="0" noProof="0" dirty="0">
                <a:ln>
                  <a:noFill/>
                </a:ln>
                <a:solidFill>
                  <a:srgbClr val="122C41"/>
                </a:solidFill>
                <a:effectLst/>
                <a:uLnTx/>
                <a:uFillTx/>
                <a:latin typeface="Gadugi" panose="020B0502040204020203" pitchFamily="34" charset="0"/>
                <a:ea typeface="Gadugi" panose="020B0502040204020203" pitchFamily="34" charset="0"/>
                <a:cs typeface="+mn-cs"/>
              </a:rPr>
              <a:t> SPAN and </a:t>
            </a:r>
            <a:r>
              <a:rPr kumimoji="0" lang="en-US" sz="1800" b="1" i="0" u="none" strike="noStrike" kern="1200" cap="none" spc="0" normalizeH="0" baseline="0" noProof="0" dirty="0">
                <a:ln>
                  <a:noFill/>
                </a:ln>
                <a:solidFill>
                  <a:srgbClr val="122C41"/>
                </a:solidFill>
                <a:effectLst/>
                <a:uLnTx/>
                <a:uFillTx/>
                <a:latin typeface="Gadugi" panose="020B0502040204020203" pitchFamily="34" charset="0"/>
                <a:ea typeface="Gadugi" panose="020B0502040204020203" pitchFamily="34" charset="0"/>
                <a:cs typeface="+mn-cs"/>
              </a:rPr>
              <a:t>5</a:t>
            </a:r>
            <a:r>
              <a:rPr kumimoji="0" lang="en-US" sz="1800" b="0" i="0" u="none" strike="noStrike" kern="1200" cap="none" spc="0" normalizeH="0" baseline="0" noProof="0" dirty="0">
                <a:ln>
                  <a:noFill/>
                </a:ln>
                <a:solidFill>
                  <a:srgbClr val="122C41"/>
                </a:solidFill>
                <a:effectLst/>
                <a:uLnTx/>
                <a:uFillTx/>
                <a:latin typeface="Gadugi" panose="020B0502040204020203" pitchFamily="34" charset="0"/>
                <a:ea typeface="Gadugi" panose="020B0502040204020203" pitchFamily="34" charset="0"/>
                <a:cs typeface="+mn-cs"/>
              </a:rPr>
              <a:t> DNPAO Ambassador states</a:t>
            </a:r>
          </a:p>
        </p:txBody>
      </p:sp>
      <p:sp>
        <p:nvSpPr>
          <p:cNvPr id="2" name="Rectangle 1">
            <a:extLst>
              <a:ext uri="{FF2B5EF4-FFF2-40B4-BE49-F238E27FC236}">
                <a16:creationId xmlns:a16="http://schemas.microsoft.com/office/drawing/2014/main" id="{E20D65F2-8083-48C3-BCED-F8B7070BFD67}"/>
              </a:ext>
            </a:extLst>
          </p:cNvPr>
          <p:cNvSpPr/>
          <p:nvPr/>
        </p:nvSpPr>
        <p:spPr>
          <a:xfrm>
            <a:off x="6698465" y="148590"/>
            <a:ext cx="5267055" cy="882191"/>
          </a:xfrm>
          <a:prstGeom prst="rect">
            <a:avLst/>
          </a:prstGeom>
          <a:solidFill>
            <a:srgbClr val="102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lumMod val="95000"/>
                  </a:prstClr>
                </a:solidFill>
                <a:effectLst/>
                <a:uLnTx/>
                <a:uFillTx/>
                <a:latin typeface="Gadugi"/>
                <a:ea typeface="+mn-ea"/>
                <a:cs typeface="+mn-cs"/>
              </a:rPr>
              <a:t>Building Resiliency In Communities (BRIC) Program</a:t>
            </a:r>
          </a:p>
        </p:txBody>
      </p:sp>
      <p:sp>
        <p:nvSpPr>
          <p:cNvPr id="19" name="TextBox 3">
            <a:extLst>
              <a:ext uri="{FF2B5EF4-FFF2-40B4-BE49-F238E27FC236}">
                <a16:creationId xmlns:a16="http://schemas.microsoft.com/office/drawing/2014/main" id="{756AE756-7E69-4C9C-B599-C7F0B56A065A}"/>
              </a:ext>
            </a:extLst>
          </p:cNvPr>
          <p:cNvSpPr txBox="1"/>
          <p:nvPr/>
        </p:nvSpPr>
        <p:spPr>
          <a:xfrm>
            <a:off x="176488" y="589685"/>
            <a:ext cx="662424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02B40"/>
                </a:solidFill>
                <a:effectLst/>
                <a:uLnTx/>
                <a:uFillTx/>
                <a:latin typeface="Rockwell"/>
                <a:ea typeface="+mn-ea"/>
                <a:cs typeface="+mn-cs"/>
              </a:rPr>
              <a:t>BRIC Funded Recipients (Fiscal Year 2020)</a:t>
            </a:r>
          </a:p>
        </p:txBody>
      </p:sp>
      <p:sp>
        <p:nvSpPr>
          <p:cNvPr id="20" name="Rectangle 19">
            <a:extLst>
              <a:ext uri="{FF2B5EF4-FFF2-40B4-BE49-F238E27FC236}">
                <a16:creationId xmlns:a16="http://schemas.microsoft.com/office/drawing/2014/main" id="{62CC9C8B-0E3D-40E3-BEAE-7CE11A30CC73}"/>
              </a:ext>
            </a:extLst>
          </p:cNvPr>
          <p:cNvSpPr/>
          <p:nvPr/>
        </p:nvSpPr>
        <p:spPr>
          <a:xfrm>
            <a:off x="380026" y="5824372"/>
            <a:ext cx="6970351"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22C41"/>
                </a:solidFill>
                <a:effectLst/>
                <a:uLnTx/>
                <a:uFillTx/>
                <a:latin typeface="Gadugi"/>
                <a:ea typeface="+mn-ea"/>
                <a:cs typeface="+mn-cs"/>
              </a:rPr>
              <a:t>To learn more about the BRIC program, please visit: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22C41"/>
                </a:solidFill>
                <a:effectLst/>
                <a:uLnTx/>
                <a:uFillTx/>
                <a:latin typeface="Gadugi"/>
                <a:ea typeface="+mn-ea"/>
                <a:cs typeface="+mn-cs"/>
                <a:hlinkClick r:id="rId4"/>
              </a:rPr>
              <a:t>https://chronicdisease.org/bric/</a:t>
            </a:r>
            <a:r>
              <a:rPr kumimoji="0" lang="en-US" sz="1600" b="0" i="0" u="none" strike="noStrike" kern="1200" cap="none" spc="0" normalizeH="0" baseline="0" noProof="0" dirty="0">
                <a:ln>
                  <a:noFill/>
                </a:ln>
                <a:solidFill>
                  <a:srgbClr val="122C41"/>
                </a:solidFill>
                <a:effectLst/>
                <a:uLnTx/>
                <a:uFillTx/>
                <a:latin typeface="Gadugi"/>
                <a:ea typeface="+mn-ea"/>
                <a:cs typeface="+mn-cs"/>
              </a:rPr>
              <a:t>.  </a:t>
            </a:r>
          </a:p>
        </p:txBody>
      </p:sp>
    </p:spTree>
    <p:extLst>
      <p:ext uri="{BB962C8B-B14F-4D97-AF65-F5344CB8AC3E}">
        <p14:creationId xmlns:p14="http://schemas.microsoft.com/office/powerpoint/2010/main" val="1252864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975C0FF1-86E8-4A5B-8192-D33D0DC89FC5}"/>
              </a:ext>
            </a:extLst>
          </p:cNvPr>
          <p:cNvSpPr>
            <a:spLocks noGrp="1"/>
          </p:cNvSpPr>
          <p:nvPr>
            <p:ph type="title"/>
          </p:nvPr>
        </p:nvSpPr>
        <p:spPr>
          <a:xfrm>
            <a:off x="581192" y="702156"/>
            <a:ext cx="11029616" cy="821844"/>
          </a:xfrm>
        </p:spPr>
        <p:txBody>
          <a:bodyPr vert="horz" lIns="91440" tIns="45720" rIns="91440" bIns="45720" rtlCol="0" anchor="b">
            <a:normAutofit/>
          </a:bodyPr>
          <a:lstStyle/>
          <a:p>
            <a:r>
              <a:rPr lang="en-US" dirty="0">
                <a:cs typeface="+mj-cs"/>
              </a:rPr>
              <a:t>BRIC food and nutrition security outcomes</a:t>
            </a:r>
          </a:p>
        </p:txBody>
      </p:sp>
      <p:sp>
        <p:nvSpPr>
          <p:cNvPr id="5" name="Content Placeholder 4">
            <a:extLst>
              <a:ext uri="{FF2B5EF4-FFF2-40B4-BE49-F238E27FC236}">
                <a16:creationId xmlns:a16="http://schemas.microsoft.com/office/drawing/2014/main" id="{46804713-7720-4559-ADEF-E75AA9A9D792}"/>
              </a:ext>
            </a:extLst>
          </p:cNvPr>
          <p:cNvSpPr>
            <a:spLocks noGrp="1"/>
          </p:cNvSpPr>
          <p:nvPr>
            <p:ph idx="1"/>
          </p:nvPr>
        </p:nvSpPr>
        <p:spPr>
          <a:xfrm>
            <a:off x="470238" y="2023289"/>
            <a:ext cx="7197834" cy="4220304"/>
          </a:xfrm>
        </p:spPr>
        <p:txBody>
          <a:bodyPr vert="horz" lIns="91440" tIns="45720" rIns="91440" bIns="45720" rtlCol="0" anchor="ctr">
            <a:noAutofit/>
          </a:bodyPr>
          <a:lstStyle/>
          <a:p>
            <a:pPr>
              <a:buFont typeface="Wingdings 2" panose="05020102010507070707" pitchFamily="18" charset="2"/>
              <a:buChar char=""/>
            </a:pPr>
            <a:r>
              <a:rPr lang="en-US" sz="2000" b="1" dirty="0">
                <a:solidFill>
                  <a:schemeClr val="tx2"/>
                </a:solidFill>
                <a:cs typeface="+mn-cs"/>
              </a:rPr>
              <a:t>Collaborate with food council/coalition/task force on equitable nutrition security</a:t>
            </a:r>
            <a:r>
              <a:rPr lang="en-US" sz="2000" dirty="0">
                <a:solidFill>
                  <a:schemeClr val="tx2"/>
                </a:solidFill>
                <a:cs typeface="+mn-cs"/>
              </a:rPr>
              <a:t> for food banks, pantries, and/or feeding sites during COVID-19</a:t>
            </a:r>
          </a:p>
          <a:p>
            <a:pPr>
              <a:buFont typeface="Wingdings 2" panose="05020102010507070707" pitchFamily="18" charset="2"/>
              <a:buChar char=""/>
            </a:pPr>
            <a:r>
              <a:rPr lang="en-US" sz="2000" b="1" dirty="0">
                <a:solidFill>
                  <a:schemeClr val="tx2"/>
                </a:solidFill>
                <a:cs typeface="+mn-cs"/>
              </a:rPr>
              <a:t>Efforts to increase the number of food banks, pantries or feeding sites adopting nutrition standards/guidelines</a:t>
            </a:r>
          </a:p>
          <a:p>
            <a:pPr>
              <a:buFont typeface="Wingdings 2" panose="05020102010507070707" pitchFamily="18" charset="2"/>
              <a:buChar char=""/>
            </a:pPr>
            <a:r>
              <a:rPr lang="en-US" sz="2000" b="1" dirty="0">
                <a:solidFill>
                  <a:schemeClr val="tx2"/>
                </a:solidFill>
                <a:cs typeface="+mn-cs"/>
              </a:rPr>
              <a:t>Efforts to support the increase in the number of people who receive healthier foods distributed </a:t>
            </a:r>
            <a:r>
              <a:rPr lang="en-US" sz="2000" dirty="0">
                <a:solidFill>
                  <a:schemeClr val="tx2"/>
                </a:solidFill>
                <a:cs typeface="+mn-cs"/>
              </a:rPr>
              <a:t>by food pantries, food banks, or other feeding sites</a:t>
            </a:r>
          </a:p>
          <a:p>
            <a:pPr>
              <a:buFont typeface="Wingdings 2" panose="05020102010507070707" pitchFamily="18" charset="2"/>
              <a:buChar char=""/>
            </a:pPr>
            <a:r>
              <a:rPr lang="en-US" sz="2000" b="1" dirty="0">
                <a:solidFill>
                  <a:srgbClr val="FF0000"/>
                </a:solidFill>
                <a:cs typeface="+mn-cs"/>
              </a:rPr>
              <a:t>Efforts to increase the number of community venues providing increased financial incentives </a:t>
            </a:r>
            <a:r>
              <a:rPr lang="en-US" sz="2000" dirty="0">
                <a:solidFill>
                  <a:srgbClr val="FF0000"/>
                </a:solidFill>
                <a:cs typeface="+mn-cs"/>
              </a:rPr>
              <a:t>to purchase healthier foods</a:t>
            </a:r>
          </a:p>
        </p:txBody>
      </p:sp>
      <p:pic>
        <p:nvPicPr>
          <p:cNvPr id="2" name="Picture 1">
            <a:extLst>
              <a:ext uri="{FF2B5EF4-FFF2-40B4-BE49-F238E27FC236}">
                <a16:creationId xmlns:a16="http://schemas.microsoft.com/office/drawing/2014/main" id="{1A3E4E8A-137E-4AFA-ADCA-A78B8B5E46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6" r="2510" b="4603"/>
          <a:stretch/>
        </p:blipFill>
        <p:spPr>
          <a:xfrm>
            <a:off x="8010466" y="1891455"/>
            <a:ext cx="3692194" cy="4585546"/>
          </a:xfrm>
          <a:prstGeom prst="rect">
            <a:avLst/>
          </a:prstGeom>
        </p:spPr>
      </p:pic>
    </p:spTree>
    <p:extLst>
      <p:ext uri="{BB962C8B-B14F-4D97-AF65-F5344CB8AC3E}">
        <p14:creationId xmlns:p14="http://schemas.microsoft.com/office/powerpoint/2010/main" val="4289802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 name="Rectangle 81">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1" name="Rectangle 83">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2" name="Rectangle 85">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3" name="Rectangle 87">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758FB409-B30E-40F1-802F-16004E2F41DB}"/>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sz="2800" dirty="0">
                <a:cs typeface="+mj-cs"/>
              </a:rPr>
              <a:t>Summary:</a:t>
            </a:r>
            <a:br>
              <a:rPr lang="en-US" sz="2800" dirty="0">
                <a:cs typeface="+mj-cs"/>
              </a:rPr>
            </a:br>
            <a:r>
              <a:rPr lang="en-US" sz="2800" dirty="0">
                <a:cs typeface="+mj-cs"/>
              </a:rPr>
              <a:t>DNPAO-FUNDED healthy retail STRATEGIES</a:t>
            </a:r>
          </a:p>
        </p:txBody>
      </p:sp>
      <p:sp>
        <p:nvSpPr>
          <p:cNvPr id="154" name="Rectangle 89">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dugi"/>
              <a:ea typeface="+mn-ea"/>
              <a:cs typeface="+mn-cs"/>
            </a:endParaRPr>
          </a:p>
        </p:txBody>
      </p:sp>
      <p:pic>
        <p:nvPicPr>
          <p:cNvPr id="7" name="Picture 6">
            <a:extLst>
              <a:ext uri="{FF2B5EF4-FFF2-40B4-BE49-F238E27FC236}">
                <a16:creationId xmlns:a16="http://schemas.microsoft.com/office/drawing/2014/main" id="{99D7D665-3B7B-4A19-AC8E-606ABD8EBF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
          <a:stretch/>
        </p:blipFill>
        <p:spPr>
          <a:xfrm>
            <a:off x="657225" y="2361056"/>
            <a:ext cx="4962525" cy="3649219"/>
          </a:xfrm>
          <a:prstGeom prst="rect">
            <a:avLst/>
          </a:prstGeom>
        </p:spPr>
      </p:pic>
      <p:sp>
        <p:nvSpPr>
          <p:cNvPr id="5" name="Content Placeholder 4">
            <a:extLst>
              <a:ext uri="{FF2B5EF4-FFF2-40B4-BE49-F238E27FC236}">
                <a16:creationId xmlns:a16="http://schemas.microsoft.com/office/drawing/2014/main" id="{7DA599A2-0453-4CB8-A209-57B27DC7B978}"/>
              </a:ext>
            </a:extLst>
          </p:cNvPr>
          <p:cNvSpPr>
            <a:spLocks noGrp="1"/>
          </p:cNvSpPr>
          <p:nvPr>
            <p:ph idx="1"/>
          </p:nvPr>
        </p:nvSpPr>
        <p:spPr>
          <a:xfrm>
            <a:off x="6183740" y="2224674"/>
            <a:ext cx="5427067" cy="4290425"/>
          </a:xfrm>
        </p:spPr>
        <p:txBody>
          <a:bodyPr vert="horz" lIns="91440" tIns="45720" rIns="91440" bIns="45720" rtlCol="0" anchor="ctr">
            <a:normAutofit lnSpcReduction="10000"/>
          </a:bodyPr>
          <a:lstStyle/>
          <a:p>
            <a:pPr>
              <a:lnSpc>
                <a:spcPct val="90000"/>
              </a:lnSpc>
              <a:buFont typeface="Wingdings 2" panose="05020102010507070707" pitchFamily="18" charset="2"/>
              <a:buChar char=""/>
            </a:pPr>
            <a:r>
              <a:rPr lang="en-US" sz="2000" dirty="0">
                <a:solidFill>
                  <a:schemeClr val="tx2"/>
                </a:solidFill>
                <a:cs typeface="+mn-cs"/>
              </a:rPr>
              <a:t>Focus on PSE approaches</a:t>
            </a:r>
          </a:p>
          <a:p>
            <a:pPr lvl="1">
              <a:lnSpc>
                <a:spcPct val="90000"/>
              </a:lnSpc>
              <a:buFont typeface="Wingdings 2" panose="05020102010507070707" pitchFamily="18" charset="2"/>
              <a:buChar char=""/>
            </a:pPr>
            <a:r>
              <a:rPr lang="en-US" sz="1800" dirty="0">
                <a:solidFill>
                  <a:schemeClr val="tx2"/>
                </a:solidFill>
                <a:cs typeface="+mn-cs"/>
              </a:rPr>
              <a:t>Moving beyond “corner store makeover” approach</a:t>
            </a:r>
          </a:p>
          <a:p>
            <a:pPr>
              <a:lnSpc>
                <a:spcPct val="90000"/>
              </a:lnSpc>
              <a:buFont typeface="Wingdings 2" panose="05020102010507070707" pitchFamily="18" charset="2"/>
              <a:buChar char=""/>
            </a:pPr>
            <a:r>
              <a:rPr lang="en-US" sz="2000" dirty="0">
                <a:solidFill>
                  <a:schemeClr val="tx2"/>
                </a:solidFill>
                <a:cs typeface="+mn-cs"/>
              </a:rPr>
              <a:t>Support small format store food retailers to:</a:t>
            </a:r>
          </a:p>
          <a:p>
            <a:pPr lvl="1">
              <a:lnSpc>
                <a:spcPct val="90000"/>
              </a:lnSpc>
              <a:buFont typeface="Wingdings 2" panose="05020102010507070707" pitchFamily="18" charset="2"/>
              <a:buChar char=""/>
            </a:pPr>
            <a:r>
              <a:rPr lang="en-US" dirty="0">
                <a:solidFill>
                  <a:schemeClr val="tx2"/>
                </a:solidFill>
                <a:cs typeface="+mn-cs"/>
              </a:rPr>
              <a:t>Share lessons learned and best practices, e.g. learning collaboratives</a:t>
            </a:r>
          </a:p>
          <a:p>
            <a:pPr lvl="1">
              <a:lnSpc>
                <a:spcPct val="90000"/>
              </a:lnSpc>
              <a:buFont typeface="Wingdings 2" panose="05020102010507070707" pitchFamily="18" charset="2"/>
              <a:buChar char=""/>
            </a:pPr>
            <a:r>
              <a:rPr lang="en-US" dirty="0">
                <a:solidFill>
                  <a:schemeClr val="tx2"/>
                </a:solidFill>
                <a:cs typeface="+mn-cs"/>
              </a:rPr>
              <a:t>Organize around collective purchasing</a:t>
            </a:r>
          </a:p>
          <a:p>
            <a:pPr>
              <a:lnSpc>
                <a:spcPct val="90000"/>
              </a:lnSpc>
              <a:buFont typeface="Wingdings 2" panose="05020102010507070707" pitchFamily="18" charset="2"/>
              <a:buChar char=""/>
            </a:pPr>
            <a:r>
              <a:rPr lang="en-US" sz="2000" dirty="0">
                <a:solidFill>
                  <a:schemeClr val="tx2"/>
                </a:solidFill>
                <a:cs typeface="+mn-cs"/>
              </a:rPr>
              <a:t>Nutrition incentive programs are a strategy to increase purchasing power of consumers to buy fruits and vegetables</a:t>
            </a:r>
          </a:p>
          <a:p>
            <a:pPr>
              <a:lnSpc>
                <a:spcPct val="90000"/>
              </a:lnSpc>
              <a:buFont typeface="Wingdings 2" panose="05020102010507070707" pitchFamily="18" charset="2"/>
              <a:buChar char=""/>
            </a:pPr>
            <a:r>
              <a:rPr lang="en-US" sz="2000" dirty="0">
                <a:solidFill>
                  <a:schemeClr val="tx2"/>
                </a:solidFill>
                <a:cs typeface="+mn-cs"/>
              </a:rPr>
              <a:t>Access can also be enhanced by programs to help people get to retail (routes to destinations) and to get food to people (online/delivery)</a:t>
            </a:r>
            <a:endParaRPr lang="en-US" dirty="0">
              <a:solidFill>
                <a:schemeClr val="tx2"/>
              </a:solidFill>
              <a:cs typeface="+mn-cs"/>
            </a:endParaRPr>
          </a:p>
          <a:p>
            <a:pPr>
              <a:lnSpc>
                <a:spcPct val="90000"/>
              </a:lnSpc>
              <a:buFont typeface="Wingdings 2" panose="05020102010507070707" pitchFamily="18" charset="2"/>
              <a:buChar char=""/>
            </a:pPr>
            <a:endParaRPr lang="en-US" dirty="0">
              <a:solidFill>
                <a:schemeClr val="tx2"/>
              </a:solidFill>
              <a:cs typeface="+mn-cs"/>
            </a:endParaRPr>
          </a:p>
        </p:txBody>
      </p:sp>
    </p:spTree>
    <p:extLst>
      <p:ext uri="{BB962C8B-B14F-4D97-AF65-F5344CB8AC3E}">
        <p14:creationId xmlns:p14="http://schemas.microsoft.com/office/powerpoint/2010/main" val="1128472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75D3353-3F06-4BC0-9C9D-3667A791DCA8}"/>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p:blipFill>
        <p:spPr>
          <a:xfrm>
            <a:off x="719056" y="3287713"/>
            <a:ext cx="2476500" cy="1651000"/>
          </a:xfrm>
        </p:spPr>
      </p:pic>
      <p:pic>
        <p:nvPicPr>
          <p:cNvPr id="5" name="Picture Placeholder 4">
            <a:extLst>
              <a:ext uri="{FF2B5EF4-FFF2-40B4-BE49-F238E27FC236}">
                <a16:creationId xmlns:a16="http://schemas.microsoft.com/office/drawing/2014/main" id="{28268B6E-2F53-48D7-B9F2-13D31A70CE88}"/>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a:stretch>
            <a:fillRect/>
          </a:stretch>
        </p:blipFill>
        <p:spPr>
          <a:xfrm>
            <a:off x="6176763" y="3302651"/>
            <a:ext cx="2653065" cy="1651000"/>
          </a:xfrm>
        </p:spPr>
      </p:pic>
      <p:sp>
        <p:nvSpPr>
          <p:cNvPr id="52" name="Subtitle 51">
            <a:extLst>
              <a:ext uri="{FF2B5EF4-FFF2-40B4-BE49-F238E27FC236}">
                <a16:creationId xmlns:a16="http://schemas.microsoft.com/office/drawing/2014/main" id="{E96B4548-BE0D-4CE7-8730-16C3E61D1D44}"/>
              </a:ext>
            </a:extLst>
          </p:cNvPr>
          <p:cNvSpPr>
            <a:spLocks noGrp="1"/>
          </p:cNvSpPr>
          <p:nvPr>
            <p:ph type="subTitle" idx="1"/>
          </p:nvPr>
        </p:nvSpPr>
        <p:spPr>
          <a:xfrm>
            <a:off x="581194" y="1910445"/>
            <a:ext cx="10993546" cy="1175322"/>
          </a:xfrm>
        </p:spPr>
        <p:txBody>
          <a:bodyPr>
            <a:normAutofit/>
          </a:bodyPr>
          <a:lstStyle/>
          <a:p>
            <a:pPr lvl="0">
              <a:spcBef>
                <a:spcPts val="0"/>
              </a:spcBef>
              <a:spcAft>
                <a:spcPts val="0"/>
              </a:spcAft>
              <a:buClrTx/>
              <a:buSzTx/>
              <a:defRPr/>
            </a:pPr>
            <a:r>
              <a:rPr lang="en-US" sz="2000" cap="none" dirty="0">
                <a:solidFill>
                  <a:srgbClr val="122C41"/>
                </a:solidFill>
                <a:latin typeface="Calibri"/>
              </a:rPr>
              <a:t>For more information, contact: </a:t>
            </a:r>
            <a:r>
              <a:rPr lang="en-US" sz="2000" b="1" cap="none" dirty="0">
                <a:solidFill>
                  <a:srgbClr val="18AB96"/>
                </a:solidFill>
                <a:latin typeface="Calibri"/>
              </a:rPr>
              <a:t>dmharris@cdc.gov</a:t>
            </a:r>
            <a:endParaRPr lang="en-US" sz="2000" cap="none" dirty="0">
              <a:solidFill>
                <a:srgbClr val="122C41"/>
              </a:solidFill>
              <a:latin typeface="Calibri"/>
            </a:endParaRPr>
          </a:p>
          <a:p>
            <a:pPr lvl="0">
              <a:spcBef>
                <a:spcPts val="0"/>
              </a:spcBef>
              <a:spcAft>
                <a:spcPts val="0"/>
              </a:spcAft>
              <a:buClrTx/>
              <a:buSzTx/>
              <a:defRPr/>
            </a:pPr>
            <a:endParaRPr lang="en-US" sz="2000" cap="none" dirty="0">
              <a:solidFill>
                <a:srgbClr val="122C41"/>
              </a:solidFill>
              <a:latin typeface="Calibri"/>
            </a:endParaRPr>
          </a:p>
          <a:p>
            <a:pPr lvl="0">
              <a:spcBef>
                <a:spcPts val="0"/>
              </a:spcBef>
              <a:spcAft>
                <a:spcPts val="0"/>
              </a:spcAft>
              <a:buClrTx/>
              <a:buSzTx/>
              <a:defRPr/>
            </a:pPr>
            <a:r>
              <a:rPr lang="en-US" sz="2000" cap="none" dirty="0">
                <a:solidFill>
                  <a:srgbClr val="122C41"/>
                </a:solidFill>
                <a:latin typeface="Calibri"/>
              </a:rPr>
              <a:t>Help us keep America healthy and strong. See how at: </a:t>
            </a:r>
            <a:r>
              <a:rPr lang="en-US" sz="2000" b="1" cap="none" dirty="0">
                <a:solidFill>
                  <a:srgbClr val="18AB96"/>
                </a:solidFill>
                <a:latin typeface="Calibri"/>
              </a:rPr>
              <a:t>cdc.gov/</a:t>
            </a:r>
            <a:r>
              <a:rPr lang="en-US" sz="2000" b="1" cap="none" dirty="0" err="1">
                <a:solidFill>
                  <a:srgbClr val="18AB96"/>
                </a:solidFill>
                <a:latin typeface="Calibri"/>
              </a:rPr>
              <a:t>nccdphp</a:t>
            </a:r>
            <a:r>
              <a:rPr lang="en-US" sz="2000" b="1" cap="none" dirty="0">
                <a:solidFill>
                  <a:srgbClr val="18AB96"/>
                </a:solidFill>
                <a:latin typeface="Calibri"/>
              </a:rPr>
              <a:t>/</a:t>
            </a:r>
            <a:r>
              <a:rPr lang="en-US" sz="2000" b="1" cap="none" dirty="0" err="1">
                <a:solidFill>
                  <a:srgbClr val="18AB96"/>
                </a:solidFill>
                <a:latin typeface="Calibri"/>
              </a:rPr>
              <a:t>dnpao</a:t>
            </a:r>
            <a:endParaRPr lang="en-US" sz="2000" b="1" cap="none" dirty="0">
              <a:solidFill>
                <a:srgbClr val="18AB96"/>
              </a:solidFill>
              <a:latin typeface="Calibri"/>
            </a:endParaRPr>
          </a:p>
        </p:txBody>
      </p:sp>
      <p:sp>
        <p:nvSpPr>
          <p:cNvPr id="51" name="Title 50">
            <a:extLst>
              <a:ext uri="{FF2B5EF4-FFF2-40B4-BE49-F238E27FC236}">
                <a16:creationId xmlns:a16="http://schemas.microsoft.com/office/drawing/2014/main" id="{93E05F1F-1239-43EB-8DF9-D270FBD57F96}"/>
              </a:ext>
            </a:extLst>
          </p:cNvPr>
          <p:cNvSpPr>
            <a:spLocks noGrp="1"/>
          </p:cNvSpPr>
          <p:nvPr>
            <p:ph type="ctrTitle"/>
          </p:nvPr>
        </p:nvSpPr>
        <p:spPr>
          <a:xfrm>
            <a:off x="581191" y="1020432"/>
            <a:ext cx="10993549" cy="688067"/>
          </a:xfrm>
        </p:spPr>
        <p:txBody>
          <a:bodyPr/>
          <a:lstStyle/>
          <a:p>
            <a:r>
              <a:rPr lang="en-US" dirty="0"/>
              <a:t>Thank you</a:t>
            </a:r>
          </a:p>
        </p:txBody>
      </p:sp>
      <p:sp>
        <p:nvSpPr>
          <p:cNvPr id="14" name="Text Placeholder 13">
            <a:extLst>
              <a:ext uri="{FF2B5EF4-FFF2-40B4-BE49-F238E27FC236}">
                <a16:creationId xmlns:a16="http://schemas.microsoft.com/office/drawing/2014/main" id="{9425E544-710C-4D78-9041-0F5E29098568}"/>
              </a:ext>
            </a:extLst>
          </p:cNvPr>
          <p:cNvSpPr>
            <a:spLocks noGrp="1"/>
          </p:cNvSpPr>
          <p:nvPr>
            <p:ph type="body" sz="quarter" idx="13"/>
          </p:nvPr>
        </p:nvSpPr>
        <p:spPr/>
        <p:txBody>
          <a:bodyPr/>
          <a:lstStyle/>
          <a:p>
            <a:r>
              <a:rPr lang="en-US" dirty="0"/>
              <a:t>Division of Nutrition, Physical Activity, and Obesity (DNPAO)</a:t>
            </a:r>
          </a:p>
          <a:p>
            <a:endParaRPr lang="en-US" dirty="0"/>
          </a:p>
        </p:txBody>
      </p:sp>
      <p:pic>
        <p:nvPicPr>
          <p:cNvPr id="13" name="Picture Placeholder 12">
            <a:extLst>
              <a:ext uri="{FF2B5EF4-FFF2-40B4-BE49-F238E27FC236}">
                <a16:creationId xmlns:a16="http://schemas.microsoft.com/office/drawing/2014/main" id="{E4230114-17FB-45A6-8DB1-9F1398A49751}"/>
              </a:ext>
            </a:extLst>
          </p:cNvPr>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a:stretch>
            <a:fillRect/>
          </a:stretch>
        </p:blipFill>
        <p:spPr>
          <a:xfrm>
            <a:off x="8949758" y="3287713"/>
            <a:ext cx="2653065" cy="1651000"/>
          </a:xfrm>
        </p:spPr>
      </p:pic>
      <p:pic>
        <p:nvPicPr>
          <p:cNvPr id="8" name="Picture 7" descr="A picture containing person, table, food, sitting&#10;&#10;Description automatically generated">
            <a:extLst>
              <a:ext uri="{FF2B5EF4-FFF2-40B4-BE49-F238E27FC236}">
                <a16:creationId xmlns:a16="http://schemas.microsoft.com/office/drawing/2014/main" id="{EE62C6DF-160D-41C5-AA13-748BE5A670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58" y="3287713"/>
            <a:ext cx="2542880" cy="1694815"/>
          </a:xfrm>
          <a:prstGeom prst="rect">
            <a:avLst/>
          </a:prstGeom>
        </p:spPr>
      </p:pic>
    </p:spTree>
    <p:extLst>
      <p:ext uri="{BB962C8B-B14F-4D97-AF65-F5344CB8AC3E}">
        <p14:creationId xmlns:p14="http://schemas.microsoft.com/office/powerpoint/2010/main" val="301729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202E9D7B-AC8A-4860-BD41-E04FC6559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dugi"/>
              <a:ea typeface="+mn-ea"/>
              <a:cs typeface="+mn-cs"/>
            </a:endParaRPr>
          </a:p>
        </p:txBody>
      </p:sp>
      <p:sp useBgFill="1">
        <p:nvSpPr>
          <p:cNvPr id="23" name="Rectangle 22">
            <a:extLst>
              <a:ext uri="{FF2B5EF4-FFF2-40B4-BE49-F238E27FC236}">
                <a16:creationId xmlns:a16="http://schemas.microsoft.com/office/drawing/2014/main" id="{697B8C9C-91DF-4F8D-94A0-2C0C66030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dugi"/>
              <a:ea typeface="+mn-ea"/>
              <a:cs typeface="+mn-cs"/>
            </a:endParaRPr>
          </a:p>
        </p:txBody>
      </p:sp>
      <p:pic>
        <p:nvPicPr>
          <p:cNvPr id="8" name="Content Placeholder 7" descr="A picture containing person, outdoor, child, crowd&#10;&#10;Description automatically generated">
            <a:extLst>
              <a:ext uri="{FF2B5EF4-FFF2-40B4-BE49-F238E27FC236}">
                <a16:creationId xmlns:a16="http://schemas.microsoft.com/office/drawing/2014/main" id="{A72FB31F-F570-4820-8785-6AB1559A47E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
          <a:stretch/>
        </p:blipFill>
        <p:spPr>
          <a:xfrm>
            <a:off x="446533" y="723899"/>
            <a:ext cx="6202841" cy="5666666"/>
          </a:xfrm>
          <a:prstGeom prst="rect">
            <a:avLst/>
          </a:prstGeom>
        </p:spPr>
      </p:pic>
      <p:sp>
        <p:nvSpPr>
          <p:cNvPr id="25" name="Rectangle 24">
            <a:extLst>
              <a:ext uri="{FF2B5EF4-FFF2-40B4-BE49-F238E27FC236}">
                <a16:creationId xmlns:a16="http://schemas.microsoft.com/office/drawing/2014/main" id="{54D43BDD-ED29-4BE9-AEA1-6D0AE5A06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450FDD30-ABDC-4325-A652-DE162B1B4A3A}"/>
              </a:ext>
            </a:extLst>
          </p:cNvPr>
          <p:cNvSpPr>
            <a:spLocks noGrp="1"/>
          </p:cNvSpPr>
          <p:nvPr>
            <p:ph type="title"/>
          </p:nvPr>
        </p:nvSpPr>
        <p:spPr>
          <a:xfrm>
            <a:off x="6957391" y="828828"/>
            <a:ext cx="4638261" cy="4334804"/>
          </a:xfrm>
        </p:spPr>
        <p:txBody>
          <a:bodyPr vert="horz" lIns="91440" tIns="45720" rIns="91440" bIns="45720" rtlCol="0" anchor="b">
            <a:normAutofit/>
          </a:bodyPr>
          <a:lstStyle/>
          <a:p>
            <a:r>
              <a:rPr lang="en-US" sz="2800" i="1" dirty="0">
                <a:solidFill>
                  <a:srgbClr val="FFFFFF"/>
                </a:solidFill>
                <a:cs typeface="+mj-cs"/>
              </a:rPr>
              <a:t>NEW FUNDING –</a:t>
            </a:r>
            <a:br>
              <a:rPr lang="en-US" sz="2800" i="1" dirty="0">
                <a:solidFill>
                  <a:srgbClr val="FFFFFF"/>
                </a:solidFill>
                <a:cs typeface="+mj-cs"/>
              </a:rPr>
            </a:br>
            <a:br>
              <a:rPr lang="en-US" sz="2800" dirty="0">
                <a:solidFill>
                  <a:srgbClr val="FFFFFF"/>
                </a:solidFill>
                <a:cs typeface="+mj-cs"/>
              </a:rPr>
            </a:br>
            <a:r>
              <a:rPr lang="en-US" sz="2800" dirty="0">
                <a:solidFill>
                  <a:srgbClr val="FFFFFF"/>
                </a:solidFill>
                <a:cs typeface="+mj-cs"/>
              </a:rPr>
              <a:t>Closing the Gap with Social Determinants of Health Accelerator Plans    </a:t>
            </a:r>
            <a:br>
              <a:rPr lang="en-US" sz="2800" dirty="0">
                <a:solidFill>
                  <a:srgbClr val="FFFFFF"/>
                </a:solidFill>
                <a:cs typeface="+mj-cs"/>
              </a:rPr>
            </a:br>
            <a:br>
              <a:rPr lang="en-US" sz="2800" dirty="0">
                <a:solidFill>
                  <a:srgbClr val="FFFFFF"/>
                </a:solidFill>
                <a:cs typeface="+mj-cs"/>
              </a:rPr>
            </a:br>
            <a:r>
              <a:rPr lang="en-US" sz="2800" dirty="0">
                <a:solidFill>
                  <a:srgbClr val="FFFFFF"/>
                </a:solidFill>
                <a:cs typeface="+mj-cs"/>
              </a:rPr>
              <a:t>CDC-RFA-DP21-2111 NOFO</a:t>
            </a:r>
            <a:br>
              <a:rPr lang="en-US" sz="2800" dirty="0">
                <a:solidFill>
                  <a:srgbClr val="FFFFFF"/>
                </a:solidFill>
                <a:cs typeface="+mj-cs"/>
              </a:rPr>
            </a:br>
            <a:br>
              <a:rPr lang="en-US" sz="2800" dirty="0">
                <a:solidFill>
                  <a:srgbClr val="FFFFFF"/>
                </a:solidFill>
                <a:cs typeface="+mj-cs"/>
              </a:rPr>
            </a:br>
            <a:r>
              <a:rPr lang="en-US" sz="2800" dirty="0">
                <a:solidFill>
                  <a:srgbClr val="FFFFFF"/>
                </a:solidFill>
                <a:cs typeface="+mj-cs"/>
              </a:rPr>
              <a:t>Closes July 6, 2021</a:t>
            </a:r>
          </a:p>
        </p:txBody>
      </p:sp>
      <p:grpSp>
        <p:nvGrpSpPr>
          <p:cNvPr id="27" name="Group 26">
            <a:extLst>
              <a:ext uri="{FF2B5EF4-FFF2-40B4-BE49-F238E27FC236}">
                <a16:creationId xmlns:a16="http://schemas.microsoft.com/office/drawing/2014/main" id="{D87A5CD2-E3CD-4870-957C-173AD2C873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8" name="Rectangle 27">
              <a:extLst>
                <a:ext uri="{FF2B5EF4-FFF2-40B4-BE49-F238E27FC236}">
                  <a16:creationId xmlns:a16="http://schemas.microsoft.com/office/drawing/2014/main" id="{00BF2A26-F7CA-4E8B-BC24-1AF436CD5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5B21A4B9-14CF-4CA1-9ECF-0DE52B291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C6DADA72-F9FE-48F9-9DAD-B379AE2BC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Rectangle 1">
            <a:extLst>
              <a:ext uri="{FF2B5EF4-FFF2-40B4-BE49-F238E27FC236}">
                <a16:creationId xmlns:a16="http://schemas.microsoft.com/office/drawing/2014/main" id="{5245A458-BFEA-4CFF-981E-0B6FBE1A157C}"/>
              </a:ext>
            </a:extLst>
          </p:cNvPr>
          <p:cNvSpPr/>
          <p:nvPr/>
        </p:nvSpPr>
        <p:spPr>
          <a:xfrm>
            <a:off x="6957391" y="5418657"/>
            <a:ext cx="475200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dugi"/>
                <a:ea typeface="+mn-ea"/>
                <a:cs typeface="+mn-cs"/>
              </a:rPr>
              <a:t>https://www.cdc.gov/nccdphp/dnpao/state-local-programs/sdoh-2111/SDOH-accelerator-planning.html</a:t>
            </a:r>
          </a:p>
        </p:txBody>
      </p:sp>
    </p:spTree>
    <p:extLst>
      <p:ext uri="{BB962C8B-B14F-4D97-AF65-F5344CB8AC3E}">
        <p14:creationId xmlns:p14="http://schemas.microsoft.com/office/powerpoint/2010/main" val="1692804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24122"/>
            <a:ext cx="12192000" cy="2966720"/>
          </a:xfrm>
          <a:prstGeom prst="rect">
            <a:avLst/>
          </a:prstGeom>
          <a:solidFill>
            <a:srgbClr val="5E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a:ea typeface="+mn-ea"/>
                <a:cs typeface="+mn-cs"/>
              </a:rPr>
              <a:t>Session 2: Healthy Food Retail</a:t>
            </a:r>
          </a:p>
        </p:txBody>
      </p:sp>
      <p:sp>
        <p:nvSpPr>
          <p:cNvPr id="2" name="TextBox 1"/>
          <p:cNvSpPr txBox="1"/>
          <p:nvPr/>
        </p:nvSpPr>
        <p:spPr>
          <a:xfrm>
            <a:off x="978904" y="4279722"/>
            <a:ext cx="8686800" cy="400110"/>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a:ea typeface="Calibri"/>
              <a:cs typeface="+mn-cs"/>
            </a:endParaRPr>
          </a:p>
          <a:p>
            <a:pPr marL="0" marR="0" lvl="0" indent="0" algn="ctr" defTabSz="914400" rtl="0" eaLnBrk="1" fontAlgn="auto" latinLnBrk="0" hangingPunct="1">
              <a:lnSpc>
                <a:spcPts val="12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a:ea typeface="Calibri"/>
              <a:cs typeface="+mn-cs"/>
            </a:endParaRPr>
          </a:p>
        </p:txBody>
      </p:sp>
      <p:sp>
        <p:nvSpPr>
          <p:cNvPr id="7" name="Rectangle 6"/>
          <p:cNvSpPr/>
          <p:nvPr/>
        </p:nvSpPr>
        <p:spPr>
          <a:xfrm>
            <a:off x="0" y="3717270"/>
            <a:ext cx="12192000" cy="1740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1916233" y="1055110"/>
            <a:ext cx="4748727" cy="1716770"/>
          </a:xfrm>
          <a:prstGeom prst="rect">
            <a:avLst/>
          </a:prstGeom>
        </p:spPr>
      </p:pic>
      <p:pic>
        <p:nvPicPr>
          <p:cNvPr id="6" name="Picture 5">
            <a:extLst>
              <a:ext uri="{FF2B5EF4-FFF2-40B4-BE49-F238E27FC236}">
                <a16:creationId xmlns:a16="http://schemas.microsoft.com/office/drawing/2014/main" id="{06033C9D-C5A9-49BD-AC69-D856CBF3AFA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4927" y="1258329"/>
            <a:ext cx="1499553" cy="1513200"/>
          </a:xfrm>
          <a:prstGeom prst="rect">
            <a:avLst/>
          </a:prstGeom>
          <a:noFill/>
          <a:ln>
            <a:noFill/>
          </a:ln>
        </p:spPr>
      </p:pic>
    </p:spTree>
    <p:extLst>
      <p:ext uri="{BB962C8B-B14F-4D97-AF65-F5344CB8AC3E}">
        <p14:creationId xmlns:p14="http://schemas.microsoft.com/office/powerpoint/2010/main" val="2148089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ontent Placeholder 12">
            <a:extLst>
              <a:ext uri="{FF2B5EF4-FFF2-40B4-BE49-F238E27FC236}">
                <a16:creationId xmlns:a16="http://schemas.microsoft.com/office/drawing/2014/main" id="{49D8506C-B928-4FA6-A948-6E1A15BF1E22}"/>
              </a:ext>
            </a:extLst>
          </p:cNvPr>
          <p:cNvGraphicFramePr>
            <a:graphicFrameLocks/>
          </p:cNvGraphicFramePr>
          <p:nvPr/>
        </p:nvGraphicFramePr>
        <p:xfrm>
          <a:off x="482458" y="3111838"/>
          <a:ext cx="11227082" cy="23241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1" name="Content Placeholder 12">
            <a:extLst>
              <a:ext uri="{FF2B5EF4-FFF2-40B4-BE49-F238E27FC236}">
                <a16:creationId xmlns:a16="http://schemas.microsoft.com/office/drawing/2014/main" id="{1F717AE6-5D42-4099-ACBA-55C96B856EA0}"/>
              </a:ext>
            </a:extLst>
          </p:cNvPr>
          <p:cNvGraphicFramePr>
            <a:graphicFrameLocks/>
          </p:cNvGraphicFramePr>
          <p:nvPr/>
        </p:nvGraphicFramePr>
        <p:xfrm>
          <a:off x="482458" y="920445"/>
          <a:ext cx="11227083" cy="21139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3" name="Rectangle 32">
            <a:extLst>
              <a:ext uri="{FF2B5EF4-FFF2-40B4-BE49-F238E27FC236}">
                <a16:creationId xmlns:a16="http://schemas.microsoft.com/office/drawing/2014/main" id="{70BB18C5-26BD-4820-8D58-B5763A921B83}"/>
              </a:ext>
            </a:extLst>
          </p:cNvPr>
          <p:cNvSpPr/>
          <p:nvPr/>
        </p:nvSpPr>
        <p:spPr>
          <a:xfrm>
            <a:off x="2632070" y="1675699"/>
            <a:ext cx="7530074" cy="2021801"/>
          </a:xfrm>
          <a:prstGeom prst="rect">
            <a:avLst/>
          </a:prstGeom>
          <a:solidFill>
            <a:schemeClr val="tx1">
              <a:lumMod val="10000"/>
              <a:lumOff val="90000"/>
            </a:schemeClr>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1F192877-C5E3-4F1A-9248-953E56F4AC35}"/>
              </a:ext>
            </a:extLst>
          </p:cNvPr>
          <p:cNvSpPr txBox="1"/>
          <p:nvPr/>
        </p:nvSpPr>
        <p:spPr>
          <a:xfrm>
            <a:off x="6170950" y="1809436"/>
            <a:ext cx="3934741" cy="1754326"/>
          </a:xfrm>
          <a:prstGeom prst="rect">
            <a:avLst/>
          </a:prstGeom>
          <a:solidFill>
            <a:schemeClr val="tx1">
              <a:lumMod val="10000"/>
              <a:lumOff val="90000"/>
            </a:schemeClr>
          </a:solidFill>
          <a:ln>
            <a:noFill/>
          </a:ln>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Anticipated Number of Awards:</a:t>
            </a:r>
          </a:p>
          <a:p>
            <a:pPr marL="742950" marR="0" lvl="1" indent="-285750" algn="l" defTabSz="914400" rtl="0" eaLnBrk="0" fontAlgn="base" latinLnBrk="0" hangingPunct="0">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20</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742950" marR="0" lvl="1" indent="-28575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least one territory</a:t>
            </a:r>
          </a:p>
          <a:p>
            <a:pPr marL="742950" marR="0" lvl="1" indent="-28575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least one tribe</a:t>
            </a:r>
          </a:p>
          <a:p>
            <a:pPr marL="742950" marR="0" lvl="1" indent="-28575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No more than 3 state or local applicants per HHS region</a:t>
            </a:r>
          </a:p>
        </p:txBody>
      </p:sp>
      <p:sp>
        <p:nvSpPr>
          <p:cNvPr id="35" name="TextBox 34">
            <a:extLst>
              <a:ext uri="{FF2B5EF4-FFF2-40B4-BE49-F238E27FC236}">
                <a16:creationId xmlns:a16="http://schemas.microsoft.com/office/drawing/2014/main" id="{AAFFB6F3-2F02-4F68-B1A6-E5E8413B2A6C}"/>
              </a:ext>
            </a:extLst>
          </p:cNvPr>
          <p:cNvSpPr txBox="1"/>
          <p:nvPr/>
        </p:nvSpPr>
        <p:spPr>
          <a:xfrm>
            <a:off x="3314217" y="2340543"/>
            <a:ext cx="184731" cy="369332"/>
          </a:xfrm>
          <a:prstGeom prst="rect">
            <a:avLst/>
          </a:prstGeom>
          <a:solidFill>
            <a:schemeClr val="tx1">
              <a:lumMod val="25000"/>
              <a:lumOff val="75000"/>
            </a:schemeClr>
          </a:solid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6" name="TextBox 35">
            <a:extLst>
              <a:ext uri="{FF2B5EF4-FFF2-40B4-BE49-F238E27FC236}">
                <a16:creationId xmlns:a16="http://schemas.microsoft.com/office/drawing/2014/main" id="{8BDFA98C-F921-48A4-9A3F-DABA5DDDAD70}"/>
              </a:ext>
            </a:extLst>
          </p:cNvPr>
          <p:cNvSpPr txBox="1"/>
          <p:nvPr/>
        </p:nvSpPr>
        <p:spPr>
          <a:xfrm>
            <a:off x="2921620" y="1836747"/>
            <a:ext cx="2856733" cy="1754326"/>
          </a:xfrm>
          <a:prstGeom prst="rect">
            <a:avLst/>
          </a:prstGeom>
          <a:solidFill>
            <a:schemeClr val="tx1">
              <a:lumMod val="10000"/>
              <a:lumOff val="90000"/>
            </a:schemeClr>
          </a:solidFill>
          <a:ln>
            <a:noFill/>
          </a:ln>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568325" algn="l"/>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Funding Mechanism:</a:t>
            </a:r>
          </a:p>
          <a:p>
            <a:pPr marL="0" marR="0" lvl="0" indent="0" algn="l" defTabSz="914400" rtl="0" eaLnBrk="0" fontAlgn="base" latinLnBrk="0" hangingPunct="0">
              <a:lnSpc>
                <a:spcPct val="100000"/>
              </a:lnSpc>
              <a:spcBef>
                <a:spcPct val="0"/>
              </a:spcBef>
              <a:spcAft>
                <a:spcPct val="0"/>
              </a:spcAft>
              <a:buClrTx/>
              <a:buSzTx/>
              <a:buFontTx/>
              <a:buNone/>
              <a:tabLst>
                <a:tab pos="568325"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Grant</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568325" algn="l"/>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Period of Performance:</a:t>
            </a:r>
          </a:p>
          <a:p>
            <a:pPr marL="0" marR="0" lvl="0" indent="0" algn="l" defTabSz="914400" rtl="0" eaLnBrk="0" fontAlgn="base" latinLnBrk="0" hangingPunct="0">
              <a:lnSpc>
                <a:spcPct val="100000"/>
              </a:lnSpc>
              <a:spcBef>
                <a:spcPct val="0"/>
              </a:spcBef>
              <a:spcAft>
                <a:spcPct val="0"/>
              </a:spcAft>
              <a:buClrTx/>
              <a:buSzTx/>
              <a:buFontTx/>
              <a:buNone/>
              <a:tabLst>
                <a:tab pos="568325"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12-month pilot</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568325" algn="l"/>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Award Ceiling</a:t>
            </a:r>
          </a:p>
          <a:p>
            <a:pPr marL="0" marR="0" lvl="0" indent="0" algn="l" defTabSz="914400" rtl="0" eaLnBrk="0" fontAlgn="base" latinLnBrk="0" hangingPunct="0">
              <a:lnSpc>
                <a:spcPct val="100000"/>
              </a:lnSpc>
              <a:spcBef>
                <a:spcPct val="0"/>
              </a:spcBef>
              <a:spcAft>
                <a:spcPct val="0"/>
              </a:spcAft>
              <a:buClrTx/>
              <a:buSzTx/>
              <a:buFontTx/>
              <a:buNone/>
              <a:tabLst>
                <a:tab pos="568325"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$125,000</a:t>
            </a:r>
          </a:p>
        </p:txBody>
      </p:sp>
      <p:grpSp>
        <p:nvGrpSpPr>
          <p:cNvPr id="42" name="Group 41">
            <a:extLst>
              <a:ext uri="{FF2B5EF4-FFF2-40B4-BE49-F238E27FC236}">
                <a16:creationId xmlns:a16="http://schemas.microsoft.com/office/drawing/2014/main" id="{8A402E5F-DA0A-4EE8-9D1E-08B96BCC73AB}"/>
              </a:ext>
            </a:extLst>
          </p:cNvPr>
          <p:cNvGrpSpPr/>
          <p:nvPr/>
        </p:nvGrpSpPr>
        <p:grpSpPr>
          <a:xfrm>
            <a:off x="445557" y="4304731"/>
            <a:ext cx="11263983" cy="2021803"/>
            <a:chOff x="1271931" y="1501876"/>
            <a:chExt cx="8436700" cy="4032061"/>
          </a:xfrm>
        </p:grpSpPr>
        <p:sp>
          <p:nvSpPr>
            <p:cNvPr id="43" name="Rectangle 42">
              <a:extLst>
                <a:ext uri="{FF2B5EF4-FFF2-40B4-BE49-F238E27FC236}">
                  <a16:creationId xmlns:a16="http://schemas.microsoft.com/office/drawing/2014/main" id="{F216A131-2F75-4A63-9A2E-7CCB60300DA6}"/>
                </a:ext>
              </a:extLst>
            </p:cNvPr>
            <p:cNvSpPr/>
            <p:nvPr/>
          </p:nvSpPr>
          <p:spPr>
            <a:xfrm>
              <a:off x="1281902" y="1547194"/>
              <a:ext cx="3508451" cy="1932433"/>
            </a:xfrm>
            <a:prstGeom prst="rect">
              <a:avLst/>
            </a:prstGeom>
            <a:solidFill>
              <a:srgbClr val="FF9933"/>
            </a:solidFill>
            <a:ln w="28575"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FE1E1F09-9AFF-4396-98FB-A3344E0B0033}"/>
                </a:ext>
              </a:extLst>
            </p:cNvPr>
            <p:cNvSpPr/>
            <p:nvPr/>
          </p:nvSpPr>
          <p:spPr>
            <a:xfrm>
              <a:off x="1271931" y="3590100"/>
              <a:ext cx="3518422" cy="1932433"/>
            </a:xfrm>
            <a:prstGeom prst="rect">
              <a:avLst/>
            </a:prstGeom>
            <a:solidFill>
              <a:srgbClr val="CCCC00"/>
            </a:solidFill>
            <a:ln w="28575"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8B58EE8D-5909-422A-8794-A61D2CD07AE9}"/>
                </a:ext>
              </a:extLst>
            </p:cNvPr>
            <p:cNvSpPr/>
            <p:nvPr/>
          </p:nvSpPr>
          <p:spPr>
            <a:xfrm>
              <a:off x="1942057" y="1620859"/>
              <a:ext cx="2899324" cy="98558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Convene and coordinate a leadership team consisting of multisectoral partners</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Rectangle 45">
              <a:extLst>
                <a:ext uri="{FF2B5EF4-FFF2-40B4-BE49-F238E27FC236}">
                  <a16:creationId xmlns:a16="http://schemas.microsoft.com/office/drawing/2014/main" id="{5E7E2689-39E1-40D0-8A14-465683E0161A}"/>
                </a:ext>
              </a:extLst>
            </p:cNvPr>
            <p:cNvSpPr/>
            <p:nvPr/>
          </p:nvSpPr>
          <p:spPr>
            <a:xfrm>
              <a:off x="1980077" y="3819095"/>
              <a:ext cx="2412373" cy="995167"/>
            </a:xfrm>
            <a:prstGeom prst="rect">
              <a:avLst/>
            </a:prstGeom>
          </p:spPr>
          <p:txBody>
            <a:bodyPr wrap="square">
              <a:spAutoFit/>
            </a:bodyPr>
            <a:lstStyle/>
            <a:p>
              <a:pPr marL="0" marR="0" lvl="0" indent="0" algn="l" defTabSz="914400" rtl="0" eaLnBrk="0" fontAlgn="base" latinLnBrk="0" hangingPunct="0">
                <a:lnSpc>
                  <a:spcPct val="103000"/>
                </a:lnSpc>
                <a:spcBef>
                  <a:spcPts val="0"/>
                </a:spcBef>
                <a:spcAft>
                  <a:spcPts val="425"/>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Develop an implementation-ready SDOH Accelerator Plan   </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47" name="Oval 46">
              <a:extLst>
                <a:ext uri="{FF2B5EF4-FFF2-40B4-BE49-F238E27FC236}">
                  <a16:creationId xmlns:a16="http://schemas.microsoft.com/office/drawing/2014/main" id="{4CD01480-2653-4E7B-A676-FB4C3F99CF51}"/>
                </a:ext>
              </a:extLst>
            </p:cNvPr>
            <p:cNvSpPr/>
            <p:nvPr/>
          </p:nvSpPr>
          <p:spPr>
            <a:xfrm>
              <a:off x="1320931" y="1591138"/>
              <a:ext cx="634518" cy="646332"/>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8064A2">
                      <a:lumMod val="50000"/>
                    </a:srgbClr>
                  </a:solidFill>
                  <a:effectLst/>
                  <a:uLnTx/>
                  <a:uFillTx/>
                  <a:latin typeface="Calibri"/>
                  <a:ea typeface="+mn-ea"/>
                  <a:cs typeface="+mn-cs"/>
                </a:rPr>
                <a:t>1</a:t>
              </a:r>
            </a:p>
          </p:txBody>
        </p:sp>
        <p:sp>
          <p:nvSpPr>
            <p:cNvPr id="48" name="Oval 47">
              <a:extLst>
                <a:ext uri="{FF2B5EF4-FFF2-40B4-BE49-F238E27FC236}">
                  <a16:creationId xmlns:a16="http://schemas.microsoft.com/office/drawing/2014/main" id="{A10123EF-3F39-4011-8F95-D9E2E3C17796}"/>
                </a:ext>
              </a:extLst>
            </p:cNvPr>
            <p:cNvSpPr/>
            <p:nvPr/>
          </p:nvSpPr>
          <p:spPr>
            <a:xfrm>
              <a:off x="1320931" y="3651744"/>
              <a:ext cx="659146" cy="646332"/>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8064A2">
                      <a:lumMod val="50000"/>
                    </a:srgbClr>
                  </a:solidFill>
                  <a:effectLst/>
                  <a:uLnTx/>
                  <a:uFillTx/>
                  <a:latin typeface="Calibri"/>
                  <a:ea typeface="+mn-ea"/>
                  <a:cs typeface="+mn-cs"/>
                </a:rPr>
                <a:t>2</a:t>
              </a:r>
            </a:p>
          </p:txBody>
        </p:sp>
        <p:sp>
          <p:nvSpPr>
            <p:cNvPr id="49" name="Rectangle: Rounded Corners 48">
              <a:extLst>
                <a:ext uri="{FF2B5EF4-FFF2-40B4-BE49-F238E27FC236}">
                  <a16:creationId xmlns:a16="http://schemas.microsoft.com/office/drawing/2014/main" id="{9CDCC82B-A0CA-46AC-8848-A99215838AB0}"/>
                </a:ext>
              </a:extLst>
            </p:cNvPr>
            <p:cNvSpPr/>
            <p:nvPr/>
          </p:nvSpPr>
          <p:spPr>
            <a:xfrm>
              <a:off x="6296358" y="1501876"/>
              <a:ext cx="3412273" cy="1932433"/>
            </a:xfrm>
            <a:prstGeom prst="roundRect">
              <a:avLst/>
            </a:prstGeom>
            <a:solidFill>
              <a:srgbClr val="CC0099"/>
            </a:solidFill>
            <a:ln w="25400" cap="flat" cmpd="sng" algn="ctr">
              <a:noFill/>
              <a:prstDash val="solid"/>
            </a:ln>
            <a:effectLst/>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Times New Roman" panose="02020603050405020304" pitchFamily="18" charset="0"/>
                  <a:cs typeface="Arial" panose="020B0604020202020204" pitchFamily="34" charset="0"/>
                </a:rPr>
                <a:t>Increased collaboration and engagement across multi-sector partners</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id="{9FD45E9D-3DAF-429A-95EC-9B4D65AAC548}"/>
                </a:ext>
              </a:extLst>
            </p:cNvPr>
            <p:cNvSpPr/>
            <p:nvPr/>
          </p:nvSpPr>
          <p:spPr>
            <a:xfrm>
              <a:off x="6296357" y="3601504"/>
              <a:ext cx="3412273" cy="1932433"/>
            </a:xfrm>
            <a:prstGeom prst="roundRect">
              <a:avLst/>
            </a:prstGeom>
            <a:solidFill>
              <a:schemeClr val="tx1">
                <a:lumMod val="50000"/>
                <a:lumOff val="50000"/>
              </a:schemeClr>
            </a:solidFill>
            <a:ln w="25400" cap="flat" cmpd="sng" algn="ctr">
              <a:noFill/>
              <a:prstDash val="solid"/>
            </a:ln>
            <a:effectLst/>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Times New Roman" panose="02020603050405020304" pitchFamily="18" charset="0"/>
                  <a:cs typeface="Arial" panose="020B0604020202020204" pitchFamily="34" charset="0"/>
                </a:rPr>
                <a:t>Complete implementation-ready SDOH Accelerator Plan, including all required components</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Arrow: Right 50">
              <a:extLst>
                <a:ext uri="{FF2B5EF4-FFF2-40B4-BE49-F238E27FC236}">
                  <a16:creationId xmlns:a16="http://schemas.microsoft.com/office/drawing/2014/main" id="{9A782662-7DC7-492C-A06B-1DCC621FC6FA}"/>
                </a:ext>
              </a:extLst>
            </p:cNvPr>
            <p:cNvSpPr/>
            <p:nvPr/>
          </p:nvSpPr>
          <p:spPr>
            <a:xfrm>
              <a:off x="4968770" y="2066918"/>
              <a:ext cx="1127229" cy="892983"/>
            </a:xfrm>
            <a:prstGeom prst="rightArrow">
              <a:avLst/>
            </a:prstGeom>
            <a:solidFill>
              <a:srgbClr val="FF0000"/>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Arrow: Right 51">
              <a:extLst>
                <a:ext uri="{FF2B5EF4-FFF2-40B4-BE49-F238E27FC236}">
                  <a16:creationId xmlns:a16="http://schemas.microsoft.com/office/drawing/2014/main" id="{277B7734-6D23-40F1-9065-4FC13D80D7AF}"/>
                </a:ext>
              </a:extLst>
            </p:cNvPr>
            <p:cNvSpPr/>
            <p:nvPr/>
          </p:nvSpPr>
          <p:spPr>
            <a:xfrm>
              <a:off x="4968769" y="4121228"/>
              <a:ext cx="1127229" cy="892983"/>
            </a:xfrm>
            <a:prstGeom prst="rightArrow">
              <a:avLst/>
            </a:prstGeom>
            <a:solidFill>
              <a:srgbClr val="FF0000"/>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53" name="Title 52">
            <a:extLst>
              <a:ext uri="{FF2B5EF4-FFF2-40B4-BE49-F238E27FC236}">
                <a16:creationId xmlns:a16="http://schemas.microsoft.com/office/drawing/2014/main" id="{1F7096B0-AD5C-4CAF-8013-66B2B5467A46}"/>
              </a:ext>
            </a:extLst>
          </p:cNvPr>
          <p:cNvSpPr>
            <a:spLocks noGrp="1"/>
          </p:cNvSpPr>
          <p:nvPr>
            <p:ph type="title"/>
          </p:nvPr>
        </p:nvSpPr>
        <p:spPr>
          <a:xfrm>
            <a:off x="458869" y="675724"/>
            <a:ext cx="11029616" cy="363344"/>
          </a:xfrm>
        </p:spPr>
        <p:txBody>
          <a:bodyPr>
            <a:normAutofit fontScale="90000"/>
          </a:bodyPr>
          <a:lstStyle/>
          <a:p>
            <a:r>
              <a:rPr lang="en-US" dirty="0">
                <a:solidFill>
                  <a:schemeClr val="accent2"/>
                </a:solidFill>
              </a:rPr>
              <a:t>NOFO OVERVIEW</a:t>
            </a:r>
          </a:p>
        </p:txBody>
      </p:sp>
    </p:spTree>
    <p:extLst>
      <p:ext uri="{BB962C8B-B14F-4D97-AF65-F5344CB8AC3E}">
        <p14:creationId xmlns:p14="http://schemas.microsoft.com/office/powerpoint/2010/main" val="3760006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7C9EDE8-88C8-42B5-8196-9914FE8D01B8}"/>
              </a:ext>
            </a:extLst>
          </p:cNvPr>
          <p:cNvSpPr>
            <a:spLocks noGrp="1"/>
          </p:cNvSpPr>
          <p:nvPr>
            <p:ph idx="1"/>
          </p:nvPr>
        </p:nvSpPr>
        <p:spPr>
          <a:xfrm>
            <a:off x="473397" y="1997339"/>
            <a:ext cx="11172193" cy="4158505"/>
          </a:xfrm>
        </p:spPr>
        <p:txBody>
          <a:bodyPr/>
          <a:lstStyle/>
          <a:p>
            <a:r>
              <a:rPr lang="en-US" sz="2200" dirty="0">
                <a:solidFill>
                  <a:schemeClr val="tx2"/>
                </a:solidFill>
              </a:rPr>
              <a:t>Work with community coalitions, food policy councils, and community sites to </a:t>
            </a:r>
            <a:r>
              <a:rPr lang="en-US" sz="2200" b="1" dirty="0">
                <a:solidFill>
                  <a:schemeClr val="tx2"/>
                </a:solidFill>
              </a:rPr>
              <a:t>equitably increase durable access to quality fruits and vegetables</a:t>
            </a:r>
            <a:r>
              <a:rPr lang="en-US" sz="2200" dirty="0">
                <a:solidFill>
                  <a:schemeClr val="tx2"/>
                </a:solidFill>
              </a:rPr>
              <a:t> (e.g., through retail outlets, farmers markets, food banks, health care systems, traditional foods distribution networks).</a:t>
            </a:r>
          </a:p>
          <a:p>
            <a:r>
              <a:rPr lang="en-US" sz="2200" b="1" dirty="0">
                <a:solidFill>
                  <a:srgbClr val="FF0000"/>
                </a:solidFill>
              </a:rPr>
              <a:t>Increase acceptance of food assistance and nutrition incentive vouchers </a:t>
            </a:r>
            <a:r>
              <a:rPr lang="en-US" sz="2200" dirty="0">
                <a:solidFill>
                  <a:srgbClr val="FF0000"/>
                </a:solidFill>
              </a:rPr>
              <a:t>in communities that lack equitable access to healthy food.</a:t>
            </a:r>
          </a:p>
          <a:p>
            <a:r>
              <a:rPr lang="en-US" sz="2200" b="1" dirty="0">
                <a:solidFill>
                  <a:schemeClr val="tx2"/>
                </a:solidFill>
              </a:rPr>
              <a:t>Implement healthy food service guidelines at institutions </a:t>
            </a:r>
            <a:r>
              <a:rPr lang="en-US" sz="2200" dirty="0">
                <a:solidFill>
                  <a:schemeClr val="tx2"/>
                </a:solidFill>
              </a:rPr>
              <a:t>such as worksites, early care and education centers, hospitals, and faith-based organizations.</a:t>
            </a:r>
          </a:p>
          <a:p>
            <a:r>
              <a:rPr lang="en-US" sz="2200" b="1" dirty="0">
                <a:solidFill>
                  <a:schemeClr val="tx2"/>
                </a:solidFill>
              </a:rPr>
              <a:t>Implement nutrition guidelines and environmental supports for food banks and pantries </a:t>
            </a:r>
            <a:r>
              <a:rPr lang="en-US" sz="2200" dirty="0">
                <a:solidFill>
                  <a:schemeClr val="tx2"/>
                </a:solidFill>
              </a:rPr>
              <a:t>that account for the cultural preferences of people in the community.</a:t>
            </a:r>
          </a:p>
          <a:p>
            <a:endParaRPr lang="en-US" dirty="0"/>
          </a:p>
        </p:txBody>
      </p:sp>
      <p:sp>
        <p:nvSpPr>
          <p:cNvPr id="4" name="Title 3">
            <a:extLst>
              <a:ext uri="{FF2B5EF4-FFF2-40B4-BE49-F238E27FC236}">
                <a16:creationId xmlns:a16="http://schemas.microsoft.com/office/drawing/2014/main" id="{3536110B-CECB-49DA-A3FA-B98F0A73D5E9}"/>
              </a:ext>
            </a:extLst>
          </p:cNvPr>
          <p:cNvSpPr>
            <a:spLocks noGrp="1"/>
          </p:cNvSpPr>
          <p:nvPr>
            <p:ph type="title"/>
          </p:nvPr>
        </p:nvSpPr>
        <p:spPr>
          <a:xfrm>
            <a:off x="581192" y="789242"/>
            <a:ext cx="11029616" cy="814410"/>
          </a:xfrm>
        </p:spPr>
        <p:txBody>
          <a:bodyPr>
            <a:normAutofit fontScale="90000"/>
          </a:bodyPr>
          <a:lstStyle/>
          <a:p>
            <a:r>
              <a:rPr lang="en-US" dirty="0" err="1"/>
              <a:t>sdoH</a:t>
            </a:r>
            <a:r>
              <a:rPr lang="en-US" dirty="0"/>
              <a:t> Accelerator Food and nutrition security strategies</a:t>
            </a:r>
          </a:p>
        </p:txBody>
      </p:sp>
    </p:spTree>
    <p:extLst>
      <p:ext uri="{BB962C8B-B14F-4D97-AF65-F5344CB8AC3E}">
        <p14:creationId xmlns:p14="http://schemas.microsoft.com/office/powerpoint/2010/main" val="3820995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a:extLst>
              <a:ext uri="{FF2B5EF4-FFF2-40B4-BE49-F238E27FC236}">
                <a16:creationId xmlns:a16="http://schemas.microsoft.com/office/drawing/2014/main" id="{F1981B01-7F7E-41A4-9C56-9E629717D7A1}"/>
              </a:ext>
              <a:ext uri="{C183D7F6-B498-43B3-948B-1728B52AA6E4}">
                <adec:decorative xmlns:adec="http://schemas.microsoft.com/office/drawing/2017/decorative" val="1"/>
              </a:ext>
            </a:extLst>
          </p:cNvPr>
          <p:cNvSpPr>
            <a:spLocks noChangeAspect="1"/>
          </p:cNvSpPr>
          <p:nvPr/>
        </p:nvSpPr>
        <p:spPr>
          <a:xfrm>
            <a:off x="449411" y="494197"/>
            <a:ext cx="4194778" cy="5529175"/>
          </a:xfrm>
          <a:prstGeom prst="rect">
            <a:avLst/>
          </a:prstGeom>
          <a:solidFill>
            <a:schemeClr val="bg1">
              <a:lumMod val="65000"/>
              <a:alpha val="3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19F617BE-5826-4645-9922-018FF4C32F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7A7C"/>
                </a:solidFill>
                <a:effectLst/>
                <a:uLnTx/>
                <a:uFillTx/>
                <a:latin typeface="Gadug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solidFill>
                <a:srgbClr val="007A7C"/>
              </a:solidFill>
              <a:effectLst/>
              <a:uLnTx/>
              <a:uFillTx/>
              <a:latin typeface="Gadugi"/>
              <a:ea typeface="+mn-ea"/>
              <a:cs typeface="+mn-cs"/>
            </a:endParaRPr>
          </a:p>
        </p:txBody>
      </p:sp>
      <p:grpSp>
        <p:nvGrpSpPr>
          <p:cNvPr id="145" name="Group 144" descr="a decorative strip of color that is used as a bottom border on a slide">
            <a:extLst>
              <a:ext uri="{FF2B5EF4-FFF2-40B4-BE49-F238E27FC236}">
                <a16:creationId xmlns:a16="http://schemas.microsoft.com/office/drawing/2014/main" id="{E75488B9-E28E-424C-9F9D-69BC58FE76F4}"/>
              </a:ext>
              <a:ext uri="{C183D7F6-B498-43B3-948B-1728B52AA6E4}">
                <adec:decorative xmlns:adec="http://schemas.microsoft.com/office/drawing/2017/decorative" val="0"/>
              </a:ext>
            </a:extLst>
          </p:cNvPr>
          <p:cNvGrpSpPr/>
          <p:nvPr/>
        </p:nvGrpSpPr>
        <p:grpSpPr>
          <a:xfrm>
            <a:off x="449411" y="6557855"/>
            <a:ext cx="11293174" cy="97718"/>
            <a:chOff x="446534" y="6478060"/>
            <a:chExt cx="11293174" cy="97718"/>
          </a:xfrm>
        </p:grpSpPr>
        <p:sp>
          <p:nvSpPr>
            <p:cNvPr id="146" name="Rectangle 145">
              <a:extLst>
                <a:ext uri="{FF2B5EF4-FFF2-40B4-BE49-F238E27FC236}">
                  <a16:creationId xmlns:a16="http://schemas.microsoft.com/office/drawing/2014/main" id="{80C9DA96-9576-42B6-9CF7-14C6EA50ECF8}"/>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7" name="Group 146">
              <a:extLst>
                <a:ext uri="{FF2B5EF4-FFF2-40B4-BE49-F238E27FC236}">
                  <a16:creationId xmlns:a16="http://schemas.microsoft.com/office/drawing/2014/main" id="{8630B122-DEA1-4C60-B791-E43B7CC32118}"/>
                </a:ext>
              </a:extLst>
            </p:cNvPr>
            <p:cNvGrpSpPr/>
            <p:nvPr userDrawn="1"/>
          </p:nvGrpSpPr>
          <p:grpSpPr>
            <a:xfrm>
              <a:off x="7591778" y="6478439"/>
              <a:ext cx="4147930" cy="97339"/>
              <a:chOff x="6119314" y="6478440"/>
              <a:chExt cx="5676839" cy="93810"/>
            </a:xfrm>
          </p:grpSpPr>
          <p:sp>
            <p:nvSpPr>
              <p:cNvPr id="148" name="Rectangle 147">
                <a:extLst>
                  <a:ext uri="{FF2B5EF4-FFF2-40B4-BE49-F238E27FC236}">
                    <a16:creationId xmlns:a16="http://schemas.microsoft.com/office/drawing/2014/main" id="{A7A7F77D-F979-4690-A927-400B511A13F2}"/>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9" name="Rectangle 148">
                <a:extLst>
                  <a:ext uri="{FF2B5EF4-FFF2-40B4-BE49-F238E27FC236}">
                    <a16:creationId xmlns:a16="http://schemas.microsoft.com/office/drawing/2014/main" id="{2E80727E-D18D-4663-8391-F862D29EA29D}"/>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0" name="Rectangle 149">
                <a:extLst>
                  <a:ext uri="{FF2B5EF4-FFF2-40B4-BE49-F238E27FC236}">
                    <a16:creationId xmlns:a16="http://schemas.microsoft.com/office/drawing/2014/main" id="{993CEDC1-1FAA-4145-85E2-673582A26E55}"/>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1" name="Rectangle 150">
                <a:extLst>
                  <a:ext uri="{FF2B5EF4-FFF2-40B4-BE49-F238E27FC236}">
                    <a16:creationId xmlns:a16="http://schemas.microsoft.com/office/drawing/2014/main" id="{A9E5A8F6-D025-4C6F-BFB0-FFA54C4A20B5}"/>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52" name="Rectangle 151">
                <a:extLst>
                  <a:ext uri="{FF2B5EF4-FFF2-40B4-BE49-F238E27FC236}">
                    <a16:creationId xmlns:a16="http://schemas.microsoft.com/office/drawing/2014/main" id="{BFB3DA12-EADC-4FD6-BE2C-0E4E780C616D}"/>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53" name="Rectangle 152">
                <a:extLst>
                  <a:ext uri="{FF2B5EF4-FFF2-40B4-BE49-F238E27FC236}">
                    <a16:creationId xmlns:a16="http://schemas.microsoft.com/office/drawing/2014/main" id="{20ECD715-926E-479B-97E2-795E988904D4}"/>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54" name="Rectangle 153">
                <a:extLst>
                  <a:ext uri="{FF2B5EF4-FFF2-40B4-BE49-F238E27FC236}">
                    <a16:creationId xmlns:a16="http://schemas.microsoft.com/office/drawing/2014/main" id="{B8B310DE-816F-4824-BE7B-EA19D0976C9E}"/>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pic>
        <p:nvPicPr>
          <p:cNvPr id="22" name="Picture 21">
            <a:extLst>
              <a:ext uri="{FF2B5EF4-FFF2-40B4-BE49-F238E27FC236}">
                <a16:creationId xmlns:a16="http://schemas.microsoft.com/office/drawing/2014/main" id="{723EC17C-476C-47BB-98F0-0B653CF40D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57964" y="1108016"/>
            <a:ext cx="6679678" cy="4690026"/>
          </a:xfrm>
          <a:prstGeom prst="rect">
            <a:avLst/>
          </a:prstGeom>
          <a:ln>
            <a:noFill/>
          </a:ln>
          <a:effectLst>
            <a:outerShdw blurRad="292100" dist="139700" dir="2700000" algn="tl" rotWithShape="0">
              <a:srgbClr val="333333">
                <a:alpha val="65000"/>
              </a:srgbClr>
            </a:outerShdw>
          </a:effectLst>
        </p:spPr>
      </p:pic>
      <p:sp>
        <p:nvSpPr>
          <p:cNvPr id="23" name="TextBox 3">
            <a:extLst>
              <a:ext uri="{FF2B5EF4-FFF2-40B4-BE49-F238E27FC236}">
                <a16:creationId xmlns:a16="http://schemas.microsoft.com/office/drawing/2014/main" id="{5AFFD833-D93B-4AF1-AAA5-DBB1CAE9C449}"/>
              </a:ext>
            </a:extLst>
          </p:cNvPr>
          <p:cNvSpPr txBox="1"/>
          <p:nvPr/>
        </p:nvSpPr>
        <p:spPr>
          <a:xfrm>
            <a:off x="4865245" y="581488"/>
            <a:ext cx="652272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E0C5">
                    <a:lumMod val="75000"/>
                  </a:srgbClr>
                </a:solidFill>
                <a:effectLst/>
                <a:uLnTx/>
                <a:uFillTx/>
                <a:latin typeface="Rockwell"/>
                <a:ea typeface="+mn-ea"/>
                <a:cs typeface="+mn-cs"/>
              </a:rPr>
              <a:t>SPAN Funded Recipients (Fiscal Year 2018)</a:t>
            </a:r>
          </a:p>
        </p:txBody>
      </p:sp>
      <p:sp>
        <p:nvSpPr>
          <p:cNvPr id="24" name="Rectangle 23">
            <a:extLst>
              <a:ext uri="{FF2B5EF4-FFF2-40B4-BE49-F238E27FC236}">
                <a16:creationId xmlns:a16="http://schemas.microsoft.com/office/drawing/2014/main" id="{B3A2A713-FD9A-4BF2-8020-96B96E8832EF}"/>
              </a:ext>
            </a:extLst>
          </p:cNvPr>
          <p:cNvSpPr/>
          <p:nvPr/>
        </p:nvSpPr>
        <p:spPr>
          <a:xfrm>
            <a:off x="4845871" y="5881601"/>
            <a:ext cx="720521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22C41"/>
                </a:solidFill>
                <a:effectLst/>
                <a:uLnTx/>
                <a:uFillTx/>
                <a:latin typeface="Gadugi"/>
                <a:ea typeface="+mn-ea"/>
                <a:cs typeface="+mn-cs"/>
              </a:rPr>
              <a:t>To learn more about the SPAN program, please visit: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22C41"/>
                </a:solidFill>
                <a:effectLst/>
                <a:uLnTx/>
                <a:uFillTx/>
                <a:latin typeface="Gadugi"/>
                <a:ea typeface="+mn-ea"/>
                <a:cs typeface="+mn-cs"/>
                <a:hlinkClick r:id="rId4"/>
              </a:rPr>
              <a:t>https://www.cdc.gov/nccdphp/dnpao/state-local-programs/span-1807/index.html</a:t>
            </a:r>
            <a:r>
              <a:rPr kumimoji="0" lang="en-US" sz="1400" b="0" i="0" u="none" strike="noStrike" kern="1200" cap="none" spc="0" normalizeH="0" baseline="0" noProof="0" dirty="0">
                <a:ln>
                  <a:noFill/>
                </a:ln>
                <a:solidFill>
                  <a:srgbClr val="122C41"/>
                </a:solidFill>
                <a:effectLst/>
                <a:uLnTx/>
                <a:uFillTx/>
                <a:latin typeface="Gadugi"/>
                <a:ea typeface="+mn-ea"/>
                <a:cs typeface="+mn-cs"/>
              </a:rPr>
              <a:t>. </a:t>
            </a:r>
          </a:p>
        </p:txBody>
      </p:sp>
      <p:sp>
        <p:nvSpPr>
          <p:cNvPr id="6" name="Rectangle 5">
            <a:extLst>
              <a:ext uri="{FF2B5EF4-FFF2-40B4-BE49-F238E27FC236}">
                <a16:creationId xmlns:a16="http://schemas.microsoft.com/office/drawing/2014/main" id="{300F7363-F79E-49F5-88B4-5BC11D21A802}"/>
              </a:ext>
            </a:extLst>
          </p:cNvPr>
          <p:cNvSpPr/>
          <p:nvPr/>
        </p:nvSpPr>
        <p:spPr>
          <a:xfrm>
            <a:off x="550092" y="1586011"/>
            <a:ext cx="4094096" cy="4170372"/>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16</a:t>
            </a:r>
            <a:r>
              <a:rPr kumimoji="0" lang="en-US" sz="20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 state and local recipients work in </a:t>
            </a:r>
            <a:r>
              <a:rPr kumimoji="0" lang="en-US" sz="2000" b="1"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152</a:t>
            </a:r>
            <a:r>
              <a:rPr kumimoji="0" lang="en-US" sz="20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 communities across the country to strengthen efforts to implement interventions that support healthy nutrition, safe and accessible physical activity, and breastfeeding</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This program supports state investments that benefit the whole state and that allow recipients to leverage public health systems at multiple levels, including local government </a:t>
            </a:r>
          </a:p>
        </p:txBody>
      </p:sp>
      <p:sp>
        <p:nvSpPr>
          <p:cNvPr id="7" name="Rectangle 6">
            <a:extLst>
              <a:ext uri="{FF2B5EF4-FFF2-40B4-BE49-F238E27FC236}">
                <a16:creationId xmlns:a16="http://schemas.microsoft.com/office/drawing/2014/main" id="{C6390990-2622-49C0-81A6-C4547F569A35}"/>
              </a:ext>
            </a:extLst>
          </p:cNvPr>
          <p:cNvSpPr/>
          <p:nvPr/>
        </p:nvSpPr>
        <p:spPr>
          <a:xfrm>
            <a:off x="449410" y="686161"/>
            <a:ext cx="4194778" cy="707886"/>
          </a:xfrm>
          <a:prstGeom prst="rect">
            <a:avLst/>
          </a:prstGeom>
          <a:solidFill>
            <a:srgbClr val="18AB9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Rockwell"/>
                <a:ea typeface="+mn-ea"/>
                <a:cs typeface="+mn-cs"/>
              </a:rPr>
              <a:t>State Physical Activity and Nutrition Program (SPAN) </a:t>
            </a:r>
          </a:p>
        </p:txBody>
      </p:sp>
    </p:spTree>
    <p:extLst>
      <p:ext uri="{BB962C8B-B14F-4D97-AF65-F5344CB8AC3E}">
        <p14:creationId xmlns:p14="http://schemas.microsoft.com/office/powerpoint/2010/main" val="1085864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A83F3-7684-4FED-9B18-28C261ACD44C}"/>
              </a:ext>
            </a:extLst>
          </p:cNvPr>
          <p:cNvSpPr>
            <a:spLocks noGrp="1"/>
          </p:cNvSpPr>
          <p:nvPr>
            <p:ph type="title"/>
          </p:nvPr>
        </p:nvSpPr>
        <p:spPr>
          <a:xfrm>
            <a:off x="581192" y="702156"/>
            <a:ext cx="11029616" cy="808592"/>
          </a:xfrm>
        </p:spPr>
        <p:txBody>
          <a:bodyPr vert="horz" lIns="91440" tIns="45720" rIns="91440" bIns="45720" rtlCol="0" anchor="b">
            <a:normAutofit/>
          </a:bodyPr>
          <a:lstStyle/>
          <a:p>
            <a:r>
              <a:rPr lang="en-US" dirty="0">
                <a:cs typeface="+mj-cs"/>
              </a:rPr>
              <a:t>SPAN Food service guidelines strategies</a:t>
            </a:r>
          </a:p>
        </p:txBody>
      </p:sp>
      <p:sp>
        <p:nvSpPr>
          <p:cNvPr id="2" name="Content Placeholder 1">
            <a:extLst>
              <a:ext uri="{FF2B5EF4-FFF2-40B4-BE49-F238E27FC236}">
                <a16:creationId xmlns:a16="http://schemas.microsoft.com/office/drawing/2014/main" id="{51E8AEB3-3796-48ED-A271-B9B594E29C46}"/>
              </a:ext>
            </a:extLst>
          </p:cNvPr>
          <p:cNvSpPr>
            <a:spLocks noGrp="1"/>
          </p:cNvSpPr>
          <p:nvPr>
            <p:ph idx="1"/>
          </p:nvPr>
        </p:nvSpPr>
        <p:spPr>
          <a:xfrm>
            <a:off x="457200" y="1933601"/>
            <a:ext cx="7135693" cy="4379330"/>
          </a:xfrm>
        </p:spPr>
        <p:txBody>
          <a:bodyPr vert="horz" lIns="91440" tIns="45720" rIns="91440" bIns="45720" rtlCol="0" anchor="ctr">
            <a:normAutofit lnSpcReduction="10000"/>
          </a:bodyPr>
          <a:lstStyle/>
          <a:p>
            <a:pPr>
              <a:buFont typeface="Wingdings 2" panose="05020102010507070707" pitchFamily="18" charset="2"/>
              <a:buChar char=""/>
            </a:pPr>
            <a:r>
              <a:rPr lang="en-US" sz="2400" dirty="0">
                <a:solidFill>
                  <a:schemeClr val="tx2"/>
                </a:solidFill>
                <a:cs typeface="+mn-cs"/>
              </a:rPr>
              <a:t>Implement food service guidelines (FSGs) in </a:t>
            </a:r>
            <a:r>
              <a:rPr lang="en-US" sz="2400" b="1" dirty="0">
                <a:solidFill>
                  <a:schemeClr val="tx2"/>
                </a:solidFill>
                <a:cs typeface="+mn-cs"/>
              </a:rPr>
              <a:t>worksites</a:t>
            </a:r>
            <a:r>
              <a:rPr lang="en-US" sz="2400" dirty="0">
                <a:solidFill>
                  <a:schemeClr val="tx2"/>
                </a:solidFill>
                <a:cs typeface="+mn-cs"/>
              </a:rPr>
              <a:t> (e.g., hospitals, universities/colleges, private workplaces, and state, local and tribal government facilities) and in </a:t>
            </a:r>
            <a:r>
              <a:rPr lang="en-US" sz="2400" b="1" dirty="0">
                <a:solidFill>
                  <a:schemeClr val="tx2"/>
                </a:solidFill>
                <a:cs typeface="+mn-cs"/>
              </a:rPr>
              <a:t>community settings </a:t>
            </a:r>
            <a:r>
              <a:rPr lang="en-US" sz="2400" dirty="0">
                <a:solidFill>
                  <a:schemeClr val="tx2"/>
                </a:solidFill>
                <a:cs typeface="+mn-cs"/>
              </a:rPr>
              <a:t>(e.g., parks, stadiums, buildings/areas where community organizations meet) in </a:t>
            </a:r>
            <a:r>
              <a:rPr lang="en-US" sz="2400" b="1" dirty="0">
                <a:solidFill>
                  <a:schemeClr val="tx2"/>
                </a:solidFill>
                <a:cs typeface="+mn-cs"/>
              </a:rPr>
              <a:t>multiple venues </a:t>
            </a:r>
            <a:r>
              <a:rPr lang="en-US" sz="2400" dirty="0">
                <a:solidFill>
                  <a:schemeClr val="tx2"/>
                </a:solidFill>
                <a:cs typeface="+mn-cs"/>
              </a:rPr>
              <a:t>(e.g., cafeterias cafes, grills, snack bars, concession stands and vending machines) to increase the availability of healthy foods. </a:t>
            </a:r>
          </a:p>
          <a:p>
            <a:pPr marL="0" indent="0">
              <a:buNone/>
            </a:pPr>
            <a:r>
              <a:rPr lang="en-US" dirty="0">
                <a:solidFill>
                  <a:schemeClr val="tx2"/>
                </a:solidFill>
                <a:cs typeface="+mn-cs"/>
              </a:rPr>
              <a:t>https://www.cdc.gov/nutrition/healthy-food-environments/food-serv-guide.html</a:t>
            </a:r>
          </a:p>
        </p:txBody>
      </p:sp>
      <p:pic>
        <p:nvPicPr>
          <p:cNvPr id="4" name="Picture 3">
            <a:extLst>
              <a:ext uri="{FF2B5EF4-FFF2-40B4-BE49-F238E27FC236}">
                <a16:creationId xmlns:a16="http://schemas.microsoft.com/office/drawing/2014/main" id="{9C09E660-F5B9-4F5B-B486-20B0D1F2D3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a:stretch/>
        </p:blipFill>
        <p:spPr>
          <a:xfrm>
            <a:off x="7945151" y="1871133"/>
            <a:ext cx="3789650" cy="4634697"/>
          </a:xfrm>
          <a:prstGeom prst="rect">
            <a:avLst/>
          </a:prstGeom>
        </p:spPr>
      </p:pic>
    </p:spTree>
    <p:extLst>
      <p:ext uri="{BB962C8B-B14F-4D97-AF65-F5344CB8AC3E}">
        <p14:creationId xmlns:p14="http://schemas.microsoft.com/office/powerpoint/2010/main" val="2502602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E56AFD-2B46-4CF0-AD1D-9F77CD3A78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7A7C">
                    <a:lumMod val="75000"/>
                  </a:srgbClr>
                </a:solidFill>
                <a:effectLst/>
                <a:uLnTx/>
                <a:uFillTx/>
                <a:latin typeface="Gadug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srgbClr val="007A7C">
                  <a:lumMod val="75000"/>
                </a:srgbClr>
              </a:solidFill>
              <a:effectLst/>
              <a:uLnTx/>
              <a:uFillTx/>
              <a:latin typeface="Gadugi"/>
              <a:ea typeface="+mn-ea"/>
              <a:cs typeface="+mn-cs"/>
            </a:endParaRPr>
          </a:p>
        </p:txBody>
      </p:sp>
      <p:grpSp>
        <p:nvGrpSpPr>
          <p:cNvPr id="14" name="Group 13">
            <a:extLst>
              <a:ext uri="{FF2B5EF4-FFF2-40B4-BE49-F238E27FC236}">
                <a16:creationId xmlns:a16="http://schemas.microsoft.com/office/drawing/2014/main" id="{8A1C0EBF-708F-4627-B497-13060A0FFCC7}"/>
              </a:ext>
            </a:extLst>
          </p:cNvPr>
          <p:cNvGrpSpPr/>
          <p:nvPr/>
        </p:nvGrpSpPr>
        <p:grpSpPr>
          <a:xfrm>
            <a:off x="464457" y="592465"/>
            <a:ext cx="4311347" cy="5796032"/>
            <a:chOff x="6347636" y="448095"/>
            <a:chExt cx="4311347" cy="5347596"/>
          </a:xfrm>
        </p:grpSpPr>
        <p:sp>
          <p:nvSpPr>
            <p:cNvPr id="11" name="Rectangle 10">
              <a:extLst>
                <a:ext uri="{FF2B5EF4-FFF2-40B4-BE49-F238E27FC236}">
                  <a16:creationId xmlns:a16="http://schemas.microsoft.com/office/drawing/2014/main" id="{7BE5D2EE-2FFF-4B0D-8180-9CC48D7A5BAF}"/>
                </a:ext>
                <a:ext uri="{C183D7F6-B498-43B3-948B-1728B52AA6E4}">
                  <adec:decorative xmlns:adec="http://schemas.microsoft.com/office/drawing/2017/decorative" val="1"/>
                </a:ext>
              </a:extLst>
            </p:cNvPr>
            <p:cNvSpPr>
              <a:spLocks noChangeAspect="1"/>
            </p:cNvSpPr>
            <p:nvPr/>
          </p:nvSpPr>
          <p:spPr>
            <a:xfrm>
              <a:off x="6347636" y="448095"/>
              <a:ext cx="4311347" cy="5347596"/>
            </a:xfrm>
            <a:prstGeom prst="rect">
              <a:avLst/>
            </a:prstGeom>
            <a:solidFill>
              <a:schemeClr val="bg1">
                <a:lumMod val="65000"/>
                <a:alpha val="3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108E82C3-9320-469C-9ED8-8A5C5553CC52}"/>
                </a:ext>
              </a:extLst>
            </p:cNvPr>
            <p:cNvSpPr/>
            <p:nvPr/>
          </p:nvSpPr>
          <p:spPr>
            <a:xfrm>
              <a:off x="6347636" y="1158365"/>
              <a:ext cx="4151086" cy="4600218"/>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Ensure appropriate DNPAO resources are available and accessible to Ambassadors   (National Training meeting, webinars, networking calls)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Effectively coordinate with Ambassador program partners (NACDD and ASPHN) so that Ambassadors have expanded opportunities for supporting their nutrition, physical activity, and obesity work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31</a:t>
              </a:r>
              <a:r>
                <a:rPr kumimoji="0" lang="en-US" sz="2200" b="0" i="0" u="none" strike="noStrike" kern="1200" cap="none" spc="0" normalizeH="0" baseline="0" noProof="0" dirty="0">
                  <a:ln>
                    <a:noFill/>
                  </a:ln>
                  <a:solidFill>
                    <a:srgbClr val="102B40"/>
                  </a:solidFill>
                  <a:effectLst/>
                  <a:uLnTx/>
                  <a:uFillTx/>
                  <a:latin typeface="Gadugi" panose="020B0502040204020203" pitchFamily="34" charset="0"/>
                  <a:ea typeface="Gadugi" panose="020B0502040204020203" pitchFamily="34" charset="0"/>
                  <a:cs typeface="+mn-cs"/>
                </a:rPr>
                <a:t> states are actively participating</a:t>
              </a:r>
            </a:p>
          </p:txBody>
        </p:sp>
        <p:sp>
          <p:nvSpPr>
            <p:cNvPr id="13" name="Rectangle 12">
              <a:extLst>
                <a:ext uri="{FF2B5EF4-FFF2-40B4-BE49-F238E27FC236}">
                  <a16:creationId xmlns:a16="http://schemas.microsoft.com/office/drawing/2014/main" id="{6CCF7C28-E80E-48A7-AAD0-5866CD02701A}"/>
                </a:ext>
              </a:extLst>
            </p:cNvPr>
            <p:cNvSpPr/>
            <p:nvPr/>
          </p:nvSpPr>
          <p:spPr>
            <a:xfrm>
              <a:off x="6347636" y="466582"/>
              <a:ext cx="4311347" cy="539531"/>
            </a:xfrm>
            <a:prstGeom prst="rect">
              <a:avLst/>
            </a:prstGeom>
            <a:solidFill>
              <a:srgbClr val="0057B8"/>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solidFill>
                <a:effectLst/>
                <a:uLnTx/>
                <a:uFillTx/>
                <a:latin typeface="Gadug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adugi"/>
                  <a:ea typeface="+mn-ea"/>
                  <a:cs typeface="+mn-cs"/>
                </a:rPr>
                <a:t>DNPAO Ambassador Program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solidFill>
                <a:effectLst/>
                <a:uLnTx/>
                <a:uFillTx/>
                <a:latin typeface="Gadugi"/>
                <a:ea typeface="+mn-ea"/>
                <a:cs typeface="+mn-cs"/>
              </a:endParaRPr>
            </a:p>
          </p:txBody>
        </p:sp>
      </p:grpSp>
      <p:pic>
        <p:nvPicPr>
          <p:cNvPr id="15" name="Picture 14">
            <a:extLst>
              <a:ext uri="{FF2B5EF4-FFF2-40B4-BE49-F238E27FC236}">
                <a16:creationId xmlns:a16="http://schemas.microsoft.com/office/drawing/2014/main" id="{4F7A41AB-FD0D-4071-96E1-D202C4A07E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93053" y="1220403"/>
            <a:ext cx="6617757" cy="4918296"/>
          </a:xfrm>
          <a:prstGeom prst="rect">
            <a:avLst/>
          </a:prstGeom>
          <a:ln>
            <a:noFill/>
          </a:ln>
          <a:effectLst>
            <a:outerShdw blurRad="292100" dist="139700" dir="2700000" algn="tl" rotWithShape="0">
              <a:srgbClr val="333333">
                <a:alpha val="65000"/>
              </a:srgbClr>
            </a:outerShdw>
          </a:effectLst>
        </p:spPr>
      </p:pic>
      <p:sp>
        <p:nvSpPr>
          <p:cNvPr id="9" name="TextBox 3">
            <a:extLst>
              <a:ext uri="{FF2B5EF4-FFF2-40B4-BE49-F238E27FC236}">
                <a16:creationId xmlns:a16="http://schemas.microsoft.com/office/drawing/2014/main" id="{5795D499-95C6-4DBF-B920-2FB080A15DC4}"/>
              </a:ext>
            </a:extLst>
          </p:cNvPr>
          <p:cNvSpPr txBox="1"/>
          <p:nvPr/>
        </p:nvSpPr>
        <p:spPr>
          <a:xfrm>
            <a:off x="4973141" y="674059"/>
            <a:ext cx="652272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7B8"/>
                </a:solidFill>
                <a:effectLst/>
                <a:uLnTx/>
                <a:uFillTx/>
                <a:latin typeface="Rockwell"/>
                <a:ea typeface="+mn-ea"/>
                <a:cs typeface="+mn-cs"/>
              </a:rPr>
              <a:t>DNPAO Ambassador States (2021)</a:t>
            </a:r>
          </a:p>
        </p:txBody>
      </p:sp>
      <p:grpSp>
        <p:nvGrpSpPr>
          <p:cNvPr id="16" name="Group 15" descr="a decorative strip of color that is used as a bottom border on a slide">
            <a:extLst>
              <a:ext uri="{FF2B5EF4-FFF2-40B4-BE49-F238E27FC236}">
                <a16:creationId xmlns:a16="http://schemas.microsoft.com/office/drawing/2014/main" id="{B5B8A2AC-E77B-4E6E-8042-D5DA2982AFD1}"/>
              </a:ext>
              <a:ext uri="{C183D7F6-B498-43B3-948B-1728B52AA6E4}">
                <adec:decorative xmlns:adec="http://schemas.microsoft.com/office/drawing/2017/decorative" val="0"/>
              </a:ext>
            </a:extLst>
          </p:cNvPr>
          <p:cNvGrpSpPr/>
          <p:nvPr/>
        </p:nvGrpSpPr>
        <p:grpSpPr>
          <a:xfrm>
            <a:off x="449411" y="6557855"/>
            <a:ext cx="11293174" cy="97718"/>
            <a:chOff x="446534" y="6478060"/>
            <a:chExt cx="11293174" cy="97718"/>
          </a:xfrm>
        </p:grpSpPr>
        <p:sp>
          <p:nvSpPr>
            <p:cNvPr id="17" name="Rectangle 16">
              <a:extLst>
                <a:ext uri="{FF2B5EF4-FFF2-40B4-BE49-F238E27FC236}">
                  <a16:creationId xmlns:a16="http://schemas.microsoft.com/office/drawing/2014/main" id="{F48A3A8A-7491-485B-8579-DE3498CCD74F}"/>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8" name="Group 17">
              <a:extLst>
                <a:ext uri="{FF2B5EF4-FFF2-40B4-BE49-F238E27FC236}">
                  <a16:creationId xmlns:a16="http://schemas.microsoft.com/office/drawing/2014/main" id="{4756DAB4-C628-4113-8A4E-6039FD946AB2}"/>
                </a:ext>
              </a:extLst>
            </p:cNvPr>
            <p:cNvGrpSpPr/>
            <p:nvPr userDrawn="1"/>
          </p:nvGrpSpPr>
          <p:grpSpPr>
            <a:xfrm>
              <a:off x="7591778" y="6478439"/>
              <a:ext cx="4147930" cy="97339"/>
              <a:chOff x="6119314" y="6478440"/>
              <a:chExt cx="5676839" cy="93810"/>
            </a:xfrm>
          </p:grpSpPr>
          <p:sp>
            <p:nvSpPr>
              <p:cNvPr id="19" name="Rectangle 18">
                <a:extLst>
                  <a:ext uri="{FF2B5EF4-FFF2-40B4-BE49-F238E27FC236}">
                    <a16:creationId xmlns:a16="http://schemas.microsoft.com/office/drawing/2014/main" id="{C02E23A8-DFEC-4F31-8FFF-DC5908140611}"/>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0DF6BB80-0FD0-49A8-89C1-0DB353DD7985}"/>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FD853A45-428D-456C-9125-D39704E9E878}"/>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59A379B0-C301-4A9A-A8B9-26646231DEE4}"/>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823D4A8-D92B-45E7-AF69-06DD5A8B80A8}"/>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282F0E6C-ED86-4088-93A2-1B929F6B34C5}"/>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4A5CE676-6460-4EC7-A4FE-40689C4670A5}"/>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795439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134" y="5102296"/>
            <a:ext cx="8783924" cy="747378"/>
          </a:xfrm>
        </p:spPr>
        <p:txBody>
          <a:bodyPr/>
          <a:lstStyle/>
          <a:p>
            <a:r>
              <a:rPr lang="en-US" sz="2800" dirty="0"/>
              <a:t>Developing a National Research Agenda to Support Healthy Food Retail</a:t>
            </a:r>
          </a:p>
        </p:txBody>
      </p:sp>
      <p:sp>
        <p:nvSpPr>
          <p:cNvPr id="4" name="Text Placeholder 3"/>
          <p:cNvSpPr>
            <a:spLocks noGrp="1"/>
          </p:cNvSpPr>
          <p:nvPr>
            <p:ph type="body" sz="half" idx="2"/>
          </p:nvPr>
        </p:nvSpPr>
        <p:spPr>
          <a:xfrm>
            <a:off x="1671135" y="6036894"/>
            <a:ext cx="8199537" cy="720002"/>
          </a:xfrm>
        </p:spPr>
        <p:txBody>
          <a:bodyPr>
            <a:normAutofit/>
          </a:bodyPr>
          <a:lstStyle/>
          <a:p>
            <a:r>
              <a:rPr lang="en-US" sz="2000" kern="0" dirty="0">
                <a:ea typeface="ＭＳ Ｐゴシック"/>
                <a:cs typeface="+mj-cs"/>
              </a:rPr>
              <a:t>Megan Lott, MPH, RD</a:t>
            </a:r>
          </a:p>
          <a:p>
            <a:r>
              <a:rPr lang="en-US" sz="2000" kern="0" dirty="0">
                <a:ea typeface="ＭＳ Ｐゴシック"/>
              </a:rPr>
              <a:t>June 23, 2021</a:t>
            </a:r>
          </a:p>
          <a:p>
            <a:endParaRPr lang="en-US" kern="0" dirty="0">
              <a:ea typeface="ＭＳ Ｐゴシック"/>
              <a:cs typeface="+mj-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2302" y="5822298"/>
            <a:ext cx="2808564" cy="795760"/>
          </a:xfrm>
          <a:prstGeom prst="rect">
            <a:avLst/>
          </a:prstGeom>
        </p:spPr>
      </p:pic>
      <p:pic>
        <p:nvPicPr>
          <p:cNvPr id="11" name="Picture Placeholder 10">
            <a:extLst>
              <a:ext uri="{FF2B5EF4-FFF2-40B4-BE49-F238E27FC236}">
                <a16:creationId xmlns:a16="http://schemas.microsoft.com/office/drawing/2014/main" id="{AB47998C-790D-4D74-AB3E-1C9640738B75}"/>
              </a:ext>
            </a:extLst>
          </p:cNvPr>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t="9688" b="9688"/>
          <a:stretch>
            <a:fillRect/>
          </a:stretch>
        </p:blipFill>
        <p:spPr/>
      </p:pic>
    </p:spTree>
    <p:extLst>
      <p:ext uri="{BB962C8B-B14F-4D97-AF65-F5344CB8AC3E}">
        <p14:creationId xmlns:p14="http://schemas.microsoft.com/office/powerpoint/2010/main" val="201600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Objective</a:t>
            </a:r>
          </a:p>
        </p:txBody>
      </p:sp>
      <p:sp>
        <p:nvSpPr>
          <p:cNvPr id="3" name="Content Placeholder 2"/>
          <p:cNvSpPr>
            <a:spLocks noGrp="1"/>
          </p:cNvSpPr>
          <p:nvPr>
            <p:ph idx="1"/>
          </p:nvPr>
        </p:nvSpPr>
        <p:spPr>
          <a:xfrm>
            <a:off x="2006366" y="1737361"/>
            <a:ext cx="4317077" cy="4023360"/>
          </a:xfrm>
        </p:spPr>
        <p:txBody>
          <a:bodyPr>
            <a:normAutofit/>
          </a:bodyPr>
          <a:lstStyle/>
          <a:p>
            <a:pPr marL="0" indent="0">
              <a:spcAft>
                <a:spcPts val="1600"/>
              </a:spcAft>
              <a:buSzPts val="1100"/>
              <a:buNone/>
            </a:pPr>
            <a:endParaRPr lang="en-US" sz="2800" dirty="0"/>
          </a:p>
          <a:p>
            <a:pPr marL="0" indent="0">
              <a:spcAft>
                <a:spcPts val="1600"/>
              </a:spcAft>
              <a:buSzPts val="1100"/>
              <a:buNone/>
            </a:pPr>
            <a:r>
              <a:rPr lang="en-US" sz="2800" dirty="0"/>
              <a:t>Develop national research agenda to </a:t>
            </a:r>
            <a:r>
              <a:rPr lang="en-US" sz="2800" b="1" dirty="0"/>
              <a:t>identify policies and corporate practices </a:t>
            </a:r>
            <a:r>
              <a:rPr lang="en-US" sz="2800" dirty="0"/>
              <a:t>that </a:t>
            </a:r>
            <a:r>
              <a:rPr lang="en-US" sz="2800" b="1" dirty="0"/>
              <a:t>effectively</a:t>
            </a:r>
            <a:r>
              <a:rPr lang="en-US" sz="2800" dirty="0"/>
              <a:t> </a:t>
            </a:r>
            <a:r>
              <a:rPr lang="en-US" sz="2800" b="1" dirty="0"/>
              <a:t>promote</a:t>
            </a:r>
            <a:r>
              <a:rPr lang="en-US" sz="2800" dirty="0"/>
              <a:t> healthy purchases and </a:t>
            </a:r>
            <a:r>
              <a:rPr lang="en-US" sz="2800" b="1" dirty="0"/>
              <a:t>decrease</a:t>
            </a:r>
            <a:r>
              <a:rPr lang="en-US" sz="2800" dirty="0"/>
              <a:t> unhealthy purchases </a:t>
            </a:r>
          </a:p>
        </p:txBody>
      </p:sp>
      <p:pic>
        <p:nvPicPr>
          <p:cNvPr id="5" name="Picture 4">
            <a:extLst>
              <a:ext uri="{FF2B5EF4-FFF2-40B4-BE49-F238E27FC236}">
                <a16:creationId xmlns:a16="http://schemas.microsoft.com/office/drawing/2014/main" id="{833E7BC7-6634-B842-914E-890190415AE4}"/>
              </a:ext>
            </a:extLst>
          </p:cNvPr>
          <p:cNvPicPr>
            <a:picLocks noChangeAspect="1"/>
          </p:cNvPicPr>
          <p:nvPr/>
        </p:nvPicPr>
        <p:blipFill>
          <a:blip r:embed="rId3"/>
          <a:stretch>
            <a:fillRect/>
          </a:stretch>
        </p:blipFill>
        <p:spPr>
          <a:xfrm>
            <a:off x="6479209" y="5123781"/>
            <a:ext cx="2726123" cy="1181895"/>
          </a:xfrm>
          <a:prstGeom prst="rect">
            <a:avLst/>
          </a:prstGeom>
        </p:spPr>
      </p:pic>
      <p:pic>
        <p:nvPicPr>
          <p:cNvPr id="7" name="Picture 6">
            <a:extLst>
              <a:ext uri="{FF2B5EF4-FFF2-40B4-BE49-F238E27FC236}">
                <a16:creationId xmlns:a16="http://schemas.microsoft.com/office/drawing/2014/main" id="{DB5300CE-C90D-DC4B-AA77-5A7C27143992}"/>
              </a:ext>
            </a:extLst>
          </p:cNvPr>
          <p:cNvPicPr>
            <a:picLocks noChangeAspect="1"/>
          </p:cNvPicPr>
          <p:nvPr/>
        </p:nvPicPr>
        <p:blipFill>
          <a:blip r:embed="rId4"/>
          <a:stretch>
            <a:fillRect/>
          </a:stretch>
        </p:blipFill>
        <p:spPr>
          <a:xfrm>
            <a:off x="7894070" y="3488047"/>
            <a:ext cx="2532040" cy="1427459"/>
          </a:xfrm>
          <a:prstGeom prst="rect">
            <a:avLst/>
          </a:prstGeom>
        </p:spPr>
      </p:pic>
      <p:pic>
        <p:nvPicPr>
          <p:cNvPr id="9" name="Picture 8">
            <a:extLst>
              <a:ext uri="{FF2B5EF4-FFF2-40B4-BE49-F238E27FC236}">
                <a16:creationId xmlns:a16="http://schemas.microsoft.com/office/drawing/2014/main" id="{76F48492-8898-904F-B2AF-E540B614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17" y="914648"/>
            <a:ext cx="2362200" cy="2324100"/>
          </a:xfrm>
          <a:prstGeom prst="rect">
            <a:avLst/>
          </a:prstGeom>
        </p:spPr>
      </p:pic>
      <p:pic>
        <p:nvPicPr>
          <p:cNvPr id="6" name="Picture 5">
            <a:extLst>
              <a:ext uri="{FF2B5EF4-FFF2-40B4-BE49-F238E27FC236}">
                <a16:creationId xmlns:a16="http://schemas.microsoft.com/office/drawing/2014/main" id="{DF75E9D8-1BE0-5D49-8899-5FC11DB3101F}"/>
              </a:ext>
            </a:extLst>
          </p:cNvPr>
          <p:cNvPicPr>
            <a:picLocks noChangeAspect="1"/>
          </p:cNvPicPr>
          <p:nvPr/>
        </p:nvPicPr>
        <p:blipFill>
          <a:blip r:embed="rId6"/>
          <a:stretch>
            <a:fillRect/>
          </a:stretch>
        </p:blipFill>
        <p:spPr>
          <a:xfrm>
            <a:off x="6479209" y="2688824"/>
            <a:ext cx="1999575" cy="1512953"/>
          </a:xfrm>
          <a:prstGeom prst="rect">
            <a:avLst/>
          </a:prstGeom>
        </p:spPr>
      </p:pic>
    </p:spTree>
    <p:extLst>
      <p:ext uri="{BB962C8B-B14F-4D97-AF65-F5344CB8AC3E}">
        <p14:creationId xmlns:p14="http://schemas.microsoft.com/office/powerpoint/2010/main" val="3981488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53"/>
        <p:cNvGrpSpPr/>
        <p:nvPr/>
      </p:nvGrpSpPr>
      <p:grpSpPr>
        <a:xfrm>
          <a:off x="0" y="0"/>
          <a:ext cx="0" cy="0"/>
          <a:chOff x="0" y="0"/>
          <a:chExt cx="0" cy="0"/>
        </a:xfrm>
      </p:grpSpPr>
      <p:sp>
        <p:nvSpPr>
          <p:cNvPr id="3" name="Rounded Rectangle 2">
            <a:extLst>
              <a:ext uri="{FF2B5EF4-FFF2-40B4-BE49-F238E27FC236}">
                <a16:creationId xmlns:a16="http://schemas.microsoft.com/office/drawing/2014/main" id="{FE71EDF9-CAAE-3442-8EF9-F6ABEAAC041E}"/>
              </a:ext>
            </a:extLst>
          </p:cNvPr>
          <p:cNvSpPr/>
          <p:nvPr/>
        </p:nvSpPr>
        <p:spPr>
          <a:xfrm>
            <a:off x="2022764" y="2094694"/>
            <a:ext cx="2875003" cy="6017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600"/>
              </a:spcAft>
              <a:buClr>
                <a:srgbClr val="434343"/>
              </a:buClr>
              <a:buSzPts val="1600"/>
            </a:pPr>
            <a:r>
              <a:rPr lang="en-US" sz="1600" b="1" dirty="0">
                <a:solidFill>
                  <a:srgbClr val="434343"/>
                </a:solidFill>
                <a:latin typeface="Lato"/>
                <a:sym typeface="Lato"/>
              </a:rPr>
              <a:t>Step 1. </a:t>
            </a:r>
            <a:r>
              <a:rPr lang="en-US" sz="1600" dirty="0">
                <a:solidFill>
                  <a:srgbClr val="434343"/>
                </a:solidFill>
                <a:latin typeface="Lato"/>
                <a:sym typeface="Lato"/>
              </a:rPr>
              <a:t>Convened scientific advisory </a:t>
            </a:r>
            <a:r>
              <a:rPr lang="en-US" sz="1600" dirty="0">
                <a:solidFill>
                  <a:srgbClr val="434343"/>
                </a:solidFill>
                <a:latin typeface="Arial" panose="020B0604020202020204"/>
                <a:sym typeface="Lato"/>
              </a:rPr>
              <a:t>committee</a:t>
            </a:r>
          </a:p>
        </p:txBody>
      </p:sp>
      <p:sp>
        <p:nvSpPr>
          <p:cNvPr id="14" name="Rounded Rectangle 13">
            <a:extLst>
              <a:ext uri="{FF2B5EF4-FFF2-40B4-BE49-F238E27FC236}">
                <a16:creationId xmlns:a16="http://schemas.microsoft.com/office/drawing/2014/main" id="{A4B2234C-D590-AC48-A498-562B62EDB250}"/>
              </a:ext>
            </a:extLst>
          </p:cNvPr>
          <p:cNvSpPr/>
          <p:nvPr/>
        </p:nvSpPr>
        <p:spPr>
          <a:xfrm>
            <a:off x="5271181" y="2116093"/>
            <a:ext cx="3050285" cy="6017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600"/>
              </a:spcAft>
              <a:buClr>
                <a:srgbClr val="434343"/>
              </a:buClr>
              <a:buSzPts val="1600"/>
            </a:pPr>
            <a:r>
              <a:rPr lang="en-US" sz="1600" b="1" dirty="0">
                <a:solidFill>
                  <a:srgbClr val="434343"/>
                </a:solidFill>
                <a:latin typeface="Lato"/>
                <a:sym typeface="Lato"/>
              </a:rPr>
              <a:t>Step 2. </a:t>
            </a:r>
            <a:r>
              <a:rPr lang="en-US" sz="1600" dirty="0">
                <a:solidFill>
                  <a:srgbClr val="434343"/>
                </a:solidFill>
                <a:latin typeface="Arial" panose="020B0604020202020204"/>
                <a:sym typeface="Lato"/>
              </a:rPr>
              <a:t>Commissioned</a:t>
            </a:r>
            <a:r>
              <a:rPr lang="en-US" sz="1600" dirty="0">
                <a:solidFill>
                  <a:srgbClr val="434343"/>
                </a:solidFill>
                <a:latin typeface="Lato"/>
                <a:sym typeface="Lato"/>
              </a:rPr>
              <a:t> literature reviews</a:t>
            </a:r>
          </a:p>
        </p:txBody>
      </p:sp>
      <p:sp>
        <p:nvSpPr>
          <p:cNvPr id="15" name="Rounded Rectangle 14">
            <a:extLst>
              <a:ext uri="{FF2B5EF4-FFF2-40B4-BE49-F238E27FC236}">
                <a16:creationId xmlns:a16="http://schemas.microsoft.com/office/drawing/2014/main" id="{949BFD9D-498A-9041-99EF-092120BE84F5}"/>
              </a:ext>
            </a:extLst>
          </p:cNvPr>
          <p:cNvSpPr/>
          <p:nvPr/>
        </p:nvSpPr>
        <p:spPr>
          <a:xfrm>
            <a:off x="3396899" y="3069574"/>
            <a:ext cx="3297381" cy="515221"/>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600"/>
              </a:spcAft>
              <a:buClr>
                <a:srgbClr val="434343"/>
              </a:buClr>
              <a:buSzPts val="1600"/>
            </a:pPr>
            <a:r>
              <a:rPr lang="en-US" sz="1600" b="1" dirty="0">
                <a:solidFill>
                  <a:srgbClr val="434343"/>
                </a:solidFill>
                <a:latin typeface="Lato"/>
                <a:sym typeface="Lato"/>
              </a:rPr>
              <a:t>Step 3. </a:t>
            </a:r>
            <a:r>
              <a:rPr lang="en-US" sz="1600" dirty="0">
                <a:solidFill>
                  <a:srgbClr val="434343"/>
                </a:solidFill>
                <a:latin typeface="Arial" panose="020B0604020202020204"/>
                <a:sym typeface="Lato"/>
              </a:rPr>
              <a:t>In-person</a:t>
            </a:r>
            <a:r>
              <a:rPr lang="en-US" sz="1600" dirty="0">
                <a:solidFill>
                  <a:srgbClr val="434343"/>
                </a:solidFill>
                <a:latin typeface="Lato"/>
                <a:sym typeface="Lato"/>
              </a:rPr>
              <a:t> convening</a:t>
            </a:r>
          </a:p>
        </p:txBody>
      </p:sp>
      <p:sp>
        <p:nvSpPr>
          <p:cNvPr id="16" name="Rounded Rectangle 15">
            <a:extLst>
              <a:ext uri="{FF2B5EF4-FFF2-40B4-BE49-F238E27FC236}">
                <a16:creationId xmlns:a16="http://schemas.microsoft.com/office/drawing/2014/main" id="{E884A80D-C74A-5442-B25D-9F43F17C0287}"/>
              </a:ext>
            </a:extLst>
          </p:cNvPr>
          <p:cNvSpPr/>
          <p:nvPr/>
        </p:nvSpPr>
        <p:spPr>
          <a:xfrm>
            <a:off x="3396900" y="3928451"/>
            <a:ext cx="3297381" cy="83254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600"/>
              </a:spcAft>
              <a:buClr>
                <a:srgbClr val="434343"/>
              </a:buClr>
              <a:buSzPts val="1600"/>
            </a:pPr>
            <a:r>
              <a:rPr lang="en-US" sz="1600" b="1" dirty="0">
                <a:solidFill>
                  <a:srgbClr val="434343"/>
                </a:solidFill>
                <a:latin typeface="Lato"/>
                <a:sym typeface="Lato"/>
              </a:rPr>
              <a:t>Step 4. </a:t>
            </a:r>
            <a:r>
              <a:rPr lang="en-US" sz="1600" dirty="0">
                <a:solidFill>
                  <a:srgbClr val="434343"/>
                </a:solidFill>
                <a:latin typeface="Lato"/>
                <a:sym typeface="Lato"/>
              </a:rPr>
              <a:t>Thematic </a:t>
            </a:r>
            <a:r>
              <a:rPr lang="en-US" sz="1600" dirty="0">
                <a:solidFill>
                  <a:srgbClr val="434343"/>
                </a:solidFill>
                <a:latin typeface="Arial" panose="020B0604020202020204"/>
                <a:sym typeface="Lato"/>
              </a:rPr>
              <a:t>analysis</a:t>
            </a:r>
            <a:r>
              <a:rPr lang="en-US" sz="1600" dirty="0">
                <a:solidFill>
                  <a:srgbClr val="434343"/>
                </a:solidFill>
                <a:latin typeface="Lato"/>
                <a:sym typeface="Lato"/>
              </a:rPr>
              <a:t> of notes and refined research questions</a:t>
            </a:r>
          </a:p>
        </p:txBody>
      </p:sp>
      <p:sp>
        <p:nvSpPr>
          <p:cNvPr id="17" name="Rounded Rectangle 16">
            <a:extLst>
              <a:ext uri="{FF2B5EF4-FFF2-40B4-BE49-F238E27FC236}">
                <a16:creationId xmlns:a16="http://schemas.microsoft.com/office/drawing/2014/main" id="{660ABEFD-EFE3-754D-BD40-C8AC31FCAC53}"/>
              </a:ext>
            </a:extLst>
          </p:cNvPr>
          <p:cNvSpPr/>
          <p:nvPr/>
        </p:nvSpPr>
        <p:spPr>
          <a:xfrm>
            <a:off x="3396899" y="5104654"/>
            <a:ext cx="3297381" cy="51262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600"/>
              </a:spcAft>
              <a:buClr>
                <a:srgbClr val="434343"/>
              </a:buClr>
              <a:buSzPts val="1600"/>
            </a:pPr>
            <a:r>
              <a:rPr lang="en-US" sz="1600" b="1" dirty="0">
                <a:solidFill>
                  <a:srgbClr val="434343"/>
                </a:solidFill>
                <a:latin typeface="Lato"/>
                <a:sym typeface="Lato"/>
              </a:rPr>
              <a:t>Step 5. </a:t>
            </a:r>
            <a:r>
              <a:rPr lang="en-US" sz="1600" dirty="0">
                <a:solidFill>
                  <a:srgbClr val="434343"/>
                </a:solidFill>
                <a:latin typeface="Lato"/>
                <a:sym typeface="Lato"/>
              </a:rPr>
              <a:t>Follow-up </a:t>
            </a:r>
            <a:r>
              <a:rPr lang="en-US" sz="1600" dirty="0">
                <a:solidFill>
                  <a:srgbClr val="434343"/>
                </a:solidFill>
                <a:latin typeface="Arial" panose="020B0604020202020204"/>
                <a:sym typeface="Lato"/>
              </a:rPr>
              <a:t>survey</a:t>
            </a:r>
          </a:p>
        </p:txBody>
      </p:sp>
      <p:sp>
        <p:nvSpPr>
          <p:cNvPr id="19" name="Rounded Rectangle 18">
            <a:extLst>
              <a:ext uri="{FF2B5EF4-FFF2-40B4-BE49-F238E27FC236}">
                <a16:creationId xmlns:a16="http://schemas.microsoft.com/office/drawing/2014/main" id="{942224EF-2F1A-8F4C-8EB1-237CD923B17B}"/>
              </a:ext>
            </a:extLst>
          </p:cNvPr>
          <p:cNvSpPr/>
          <p:nvPr/>
        </p:nvSpPr>
        <p:spPr>
          <a:xfrm>
            <a:off x="8802257" y="1939240"/>
            <a:ext cx="1274617" cy="394624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600"/>
              </a:spcAft>
              <a:buClr>
                <a:srgbClr val="434343"/>
              </a:buClr>
              <a:buSzPts val="1600"/>
            </a:pPr>
            <a:r>
              <a:rPr lang="en-US" sz="1600" dirty="0">
                <a:solidFill>
                  <a:srgbClr val="434343"/>
                </a:solidFill>
                <a:latin typeface="Arial" panose="020B0604020202020204"/>
                <a:sym typeface="Lato"/>
              </a:rPr>
              <a:t>Advisory committee input solicited</a:t>
            </a:r>
          </a:p>
        </p:txBody>
      </p:sp>
      <p:cxnSp>
        <p:nvCxnSpPr>
          <p:cNvPr id="26" name="Google Shape;7627;p47">
            <a:extLst>
              <a:ext uri="{FF2B5EF4-FFF2-40B4-BE49-F238E27FC236}">
                <a16:creationId xmlns:a16="http://schemas.microsoft.com/office/drawing/2014/main" id="{6F02033D-9639-EA4A-9EC4-9A29A64F1F47}"/>
              </a:ext>
            </a:extLst>
          </p:cNvPr>
          <p:cNvCxnSpPr>
            <a:cxnSpLocks/>
          </p:cNvCxnSpPr>
          <p:nvPr/>
        </p:nvCxnSpPr>
        <p:spPr>
          <a:xfrm flipH="1">
            <a:off x="6796323" y="3340776"/>
            <a:ext cx="2107975" cy="0"/>
          </a:xfrm>
          <a:prstGeom prst="straightConnector1">
            <a:avLst/>
          </a:prstGeom>
          <a:noFill/>
          <a:ln w="19050" cap="flat" cmpd="sng">
            <a:solidFill>
              <a:schemeClr val="bg2"/>
            </a:solidFill>
            <a:prstDash val="solid"/>
            <a:round/>
            <a:headEnd type="none" w="med" len="med"/>
            <a:tailEnd type="oval" w="med" len="med"/>
          </a:ln>
        </p:spPr>
      </p:cxnSp>
      <p:cxnSp>
        <p:nvCxnSpPr>
          <p:cNvPr id="35" name="Google Shape;7627;p47">
            <a:extLst>
              <a:ext uri="{FF2B5EF4-FFF2-40B4-BE49-F238E27FC236}">
                <a16:creationId xmlns:a16="http://schemas.microsoft.com/office/drawing/2014/main" id="{769C712E-6870-FF4E-9FD2-477DB65BDB81}"/>
              </a:ext>
            </a:extLst>
          </p:cNvPr>
          <p:cNvCxnSpPr>
            <a:cxnSpLocks/>
          </p:cNvCxnSpPr>
          <p:nvPr/>
        </p:nvCxnSpPr>
        <p:spPr>
          <a:xfrm flipH="1">
            <a:off x="6796322" y="4344723"/>
            <a:ext cx="2107975" cy="0"/>
          </a:xfrm>
          <a:prstGeom prst="straightConnector1">
            <a:avLst/>
          </a:prstGeom>
          <a:noFill/>
          <a:ln w="19050" cap="flat" cmpd="sng">
            <a:solidFill>
              <a:schemeClr val="bg2"/>
            </a:solidFill>
            <a:prstDash val="solid"/>
            <a:round/>
            <a:headEnd type="none" w="med" len="med"/>
            <a:tailEnd type="oval" w="med" len="med"/>
          </a:ln>
        </p:spPr>
      </p:cxnSp>
      <p:cxnSp>
        <p:nvCxnSpPr>
          <p:cNvPr id="36" name="Google Shape;7627;p47">
            <a:extLst>
              <a:ext uri="{FF2B5EF4-FFF2-40B4-BE49-F238E27FC236}">
                <a16:creationId xmlns:a16="http://schemas.microsoft.com/office/drawing/2014/main" id="{F6BFCBCE-55F8-0146-B8D0-901E379B71B1}"/>
              </a:ext>
            </a:extLst>
          </p:cNvPr>
          <p:cNvCxnSpPr>
            <a:cxnSpLocks/>
          </p:cNvCxnSpPr>
          <p:nvPr/>
        </p:nvCxnSpPr>
        <p:spPr>
          <a:xfrm flipH="1">
            <a:off x="6796321" y="5360964"/>
            <a:ext cx="2107975" cy="0"/>
          </a:xfrm>
          <a:prstGeom prst="straightConnector1">
            <a:avLst/>
          </a:prstGeom>
          <a:noFill/>
          <a:ln w="19050" cap="flat" cmpd="sng">
            <a:solidFill>
              <a:schemeClr val="bg2"/>
            </a:solidFill>
            <a:prstDash val="solid"/>
            <a:round/>
            <a:headEnd type="none" w="med" len="med"/>
            <a:tailEnd type="oval" w="med" len="med"/>
          </a:ln>
        </p:spPr>
      </p:cxnSp>
      <p:cxnSp>
        <p:nvCxnSpPr>
          <p:cNvPr id="39" name="Google Shape;7627;p47">
            <a:extLst>
              <a:ext uri="{FF2B5EF4-FFF2-40B4-BE49-F238E27FC236}">
                <a16:creationId xmlns:a16="http://schemas.microsoft.com/office/drawing/2014/main" id="{36FD4719-FED7-5745-8C6D-F97AABF1CB4C}"/>
              </a:ext>
            </a:extLst>
          </p:cNvPr>
          <p:cNvCxnSpPr>
            <a:cxnSpLocks/>
          </p:cNvCxnSpPr>
          <p:nvPr/>
        </p:nvCxnSpPr>
        <p:spPr>
          <a:xfrm flipH="1">
            <a:off x="8428843" y="2444479"/>
            <a:ext cx="746827" cy="0"/>
          </a:xfrm>
          <a:prstGeom prst="straightConnector1">
            <a:avLst/>
          </a:prstGeom>
          <a:noFill/>
          <a:ln w="19050" cap="flat" cmpd="sng">
            <a:solidFill>
              <a:schemeClr val="bg2"/>
            </a:solidFill>
            <a:prstDash val="solid"/>
            <a:round/>
            <a:headEnd type="none" w="med" len="med"/>
            <a:tailEnd type="oval" w="med" len="med"/>
          </a:ln>
        </p:spPr>
      </p:cxnSp>
      <p:sp>
        <p:nvSpPr>
          <p:cNvPr id="20" name="Google Shape;7417;p45">
            <a:extLst>
              <a:ext uri="{FF2B5EF4-FFF2-40B4-BE49-F238E27FC236}">
                <a16:creationId xmlns:a16="http://schemas.microsoft.com/office/drawing/2014/main" id="{2A0C6377-BF41-F349-8A36-9CEE4D9D5D17}"/>
              </a:ext>
            </a:extLst>
          </p:cNvPr>
          <p:cNvSpPr txBox="1">
            <a:spLocks/>
          </p:cNvSpPr>
          <p:nvPr/>
        </p:nvSpPr>
        <p:spPr>
          <a:xfrm>
            <a:off x="2552520" y="1165846"/>
            <a:ext cx="6887044" cy="300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Lato"/>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Clr>
                <a:srgbClr val="262626"/>
              </a:buClr>
              <a:buNone/>
            </a:pPr>
            <a:r>
              <a:rPr lang="en-US" sz="4800" dirty="0">
                <a:solidFill>
                  <a:srgbClr val="262626">
                    <a:lumMod val="75000"/>
                    <a:lumOff val="25000"/>
                  </a:srgbClr>
                </a:solidFill>
                <a:latin typeface="Arial" panose="020B0604020202020204"/>
                <a:ea typeface="Lato Black"/>
                <a:cs typeface="Lato Black"/>
                <a:sym typeface="Lato Black"/>
              </a:rPr>
              <a:t>Multi-Step</a:t>
            </a:r>
            <a:r>
              <a:rPr lang="en-US" sz="4000" dirty="0">
                <a:solidFill>
                  <a:srgbClr val="262626">
                    <a:lumMod val="75000"/>
                    <a:lumOff val="25000"/>
                  </a:srgbClr>
                </a:solidFill>
                <a:latin typeface="Lato Black"/>
                <a:ea typeface="Lato Black"/>
                <a:cs typeface="Lato Black"/>
                <a:sym typeface="Lato Black"/>
              </a:rPr>
              <a:t> </a:t>
            </a:r>
            <a:r>
              <a:rPr lang="en-US" sz="4800" dirty="0">
                <a:solidFill>
                  <a:srgbClr val="455F51"/>
                </a:solidFill>
                <a:latin typeface="Arial" panose="020B0604020202020204"/>
                <a:ea typeface="Lato Black"/>
                <a:cs typeface="Lato Black"/>
                <a:sym typeface="Lato Black"/>
              </a:rPr>
              <a:t>Process</a:t>
            </a:r>
          </a:p>
        </p:txBody>
      </p:sp>
    </p:spTree>
    <p:extLst>
      <p:ext uri="{BB962C8B-B14F-4D97-AF65-F5344CB8AC3E}">
        <p14:creationId xmlns:p14="http://schemas.microsoft.com/office/powerpoint/2010/main" val="1893907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DB943-4DEE-AF42-9C23-157D1991A16A}"/>
              </a:ext>
            </a:extLst>
          </p:cNvPr>
          <p:cNvSpPr>
            <a:spLocks noGrp="1"/>
          </p:cNvSpPr>
          <p:nvPr>
            <p:ph type="title"/>
          </p:nvPr>
        </p:nvSpPr>
        <p:spPr/>
        <p:txBody>
          <a:bodyPr/>
          <a:lstStyle/>
          <a:p>
            <a:r>
              <a:rPr lang="en-US" dirty="0"/>
              <a:t>Steps 1 &amp; 2</a:t>
            </a:r>
          </a:p>
        </p:txBody>
      </p:sp>
      <p:sp>
        <p:nvSpPr>
          <p:cNvPr id="15" name="Content Placeholder 14">
            <a:extLst>
              <a:ext uri="{FF2B5EF4-FFF2-40B4-BE49-F238E27FC236}">
                <a16:creationId xmlns:a16="http://schemas.microsoft.com/office/drawing/2014/main" id="{2C0C3098-FF1F-6A4F-B462-00C82C94D1E8}"/>
              </a:ext>
            </a:extLst>
          </p:cNvPr>
          <p:cNvSpPr>
            <a:spLocks noGrp="1"/>
          </p:cNvSpPr>
          <p:nvPr>
            <p:ph sz="half" idx="1"/>
          </p:nvPr>
        </p:nvSpPr>
        <p:spPr>
          <a:xfrm>
            <a:off x="2346960" y="1845734"/>
            <a:ext cx="3703320" cy="4023360"/>
          </a:xfrm>
        </p:spPr>
        <p:txBody>
          <a:bodyPr/>
          <a:lstStyle/>
          <a:p>
            <a:r>
              <a:rPr lang="en-US" b="1" dirty="0">
                <a:solidFill>
                  <a:schemeClr val="accent1"/>
                </a:solidFill>
              </a:rPr>
              <a:t>1. Convening a scientific advisory committee</a:t>
            </a:r>
          </a:p>
          <a:p>
            <a:pPr>
              <a:buFont typeface="Wingdings" pitchFamily="2" charset="2"/>
              <a:buChar char="v"/>
            </a:pPr>
            <a:r>
              <a:rPr lang="en-US" dirty="0">
                <a:solidFill>
                  <a:schemeClr val="accent1"/>
                </a:solidFill>
              </a:rPr>
              <a:t> </a:t>
            </a:r>
            <a:r>
              <a:rPr lang="en-US" b="1" u="sng" dirty="0">
                <a:solidFill>
                  <a:schemeClr val="tx1"/>
                </a:solidFill>
              </a:rPr>
              <a:t>8 Researchers </a:t>
            </a:r>
            <a:r>
              <a:rPr lang="en-US" dirty="0">
                <a:solidFill>
                  <a:schemeClr val="tx1"/>
                </a:solidFill>
              </a:rPr>
              <a:t>representing psychology, nutrition, health behavior, anthropology, public policy</a:t>
            </a:r>
          </a:p>
          <a:p>
            <a:pPr>
              <a:buFont typeface="Wingdings" pitchFamily="2" charset="2"/>
              <a:buChar char="v"/>
            </a:pPr>
            <a:r>
              <a:rPr lang="en-US" dirty="0">
                <a:solidFill>
                  <a:schemeClr val="tx1"/>
                </a:solidFill>
              </a:rPr>
              <a:t> Provided input on lit review topics, convening, follow-up survey, and final report </a:t>
            </a:r>
          </a:p>
          <a:p>
            <a:endParaRPr lang="en-US" dirty="0"/>
          </a:p>
        </p:txBody>
      </p:sp>
      <p:sp>
        <p:nvSpPr>
          <p:cNvPr id="16" name="Content Placeholder 15">
            <a:extLst>
              <a:ext uri="{FF2B5EF4-FFF2-40B4-BE49-F238E27FC236}">
                <a16:creationId xmlns:a16="http://schemas.microsoft.com/office/drawing/2014/main" id="{EB6861C2-DEA1-A84C-9B88-6D049DF3A9CC}"/>
              </a:ext>
            </a:extLst>
          </p:cNvPr>
          <p:cNvSpPr>
            <a:spLocks noGrp="1"/>
          </p:cNvSpPr>
          <p:nvPr>
            <p:ph sz="half" idx="2"/>
          </p:nvPr>
        </p:nvSpPr>
        <p:spPr/>
        <p:txBody>
          <a:bodyPr/>
          <a:lstStyle/>
          <a:p>
            <a:r>
              <a:rPr lang="en-US" b="1" dirty="0">
                <a:solidFill>
                  <a:schemeClr val="accent1"/>
                </a:solidFill>
              </a:rPr>
              <a:t>2. Commissioned Literature Reviews </a:t>
            </a:r>
          </a:p>
          <a:p>
            <a:pPr>
              <a:buFont typeface="Wingdings" pitchFamily="2" charset="2"/>
              <a:buChar char="v"/>
            </a:pPr>
            <a:r>
              <a:rPr lang="en-US" dirty="0">
                <a:solidFill>
                  <a:schemeClr val="tx1"/>
                </a:solidFill>
              </a:rPr>
              <a:t>Retail Environment and Practices</a:t>
            </a:r>
          </a:p>
          <a:p>
            <a:pPr>
              <a:buFont typeface="Wingdings" pitchFamily="2" charset="2"/>
              <a:buChar char="v"/>
            </a:pPr>
            <a:r>
              <a:rPr lang="en-US" dirty="0">
                <a:solidFill>
                  <a:schemeClr val="tx1"/>
                </a:solidFill>
              </a:rPr>
              <a:t>Consumer shopping patterns</a:t>
            </a:r>
          </a:p>
          <a:p>
            <a:pPr>
              <a:buFont typeface="Wingdings" pitchFamily="2" charset="2"/>
              <a:buChar char="v"/>
            </a:pPr>
            <a:r>
              <a:rPr lang="en-US" dirty="0">
                <a:solidFill>
                  <a:schemeClr val="tx1"/>
                </a:solidFill>
              </a:rPr>
              <a:t>Effectiveness of retail interventions</a:t>
            </a:r>
          </a:p>
          <a:p>
            <a:pPr>
              <a:buFont typeface="Wingdings" pitchFamily="2" charset="2"/>
              <a:buChar char="v"/>
            </a:pPr>
            <a:endParaRPr lang="en-US" dirty="0">
              <a:solidFill>
                <a:schemeClr val="tx1"/>
              </a:solidFill>
            </a:endParaRPr>
          </a:p>
        </p:txBody>
      </p:sp>
    </p:spTree>
    <p:extLst>
      <p:ext uri="{BB962C8B-B14F-4D97-AF65-F5344CB8AC3E}">
        <p14:creationId xmlns:p14="http://schemas.microsoft.com/office/powerpoint/2010/main" val="82398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81882-773C-AB48-A0C4-1AF264753790}"/>
              </a:ext>
            </a:extLst>
          </p:cNvPr>
          <p:cNvSpPr>
            <a:spLocks noGrp="1"/>
          </p:cNvSpPr>
          <p:nvPr>
            <p:ph type="title"/>
          </p:nvPr>
        </p:nvSpPr>
        <p:spPr>
          <a:xfrm>
            <a:off x="2346960" y="286605"/>
            <a:ext cx="7543800" cy="1022243"/>
          </a:xfrm>
        </p:spPr>
        <p:txBody>
          <a:bodyPr>
            <a:normAutofit/>
          </a:bodyPr>
          <a:lstStyle/>
          <a:p>
            <a:r>
              <a:rPr lang="en-US" sz="4400" dirty="0">
                <a:solidFill>
                  <a:schemeClr val="tx2"/>
                </a:solidFill>
              </a:rPr>
              <a:t>Steps 3 &amp; 4</a:t>
            </a:r>
          </a:p>
        </p:txBody>
      </p:sp>
      <p:sp>
        <p:nvSpPr>
          <p:cNvPr id="5" name="Content Placeholder 4">
            <a:extLst>
              <a:ext uri="{FF2B5EF4-FFF2-40B4-BE49-F238E27FC236}">
                <a16:creationId xmlns:a16="http://schemas.microsoft.com/office/drawing/2014/main" id="{94D34104-1904-D744-BABA-81727BA2CF1B}"/>
              </a:ext>
            </a:extLst>
          </p:cNvPr>
          <p:cNvSpPr>
            <a:spLocks noGrp="1"/>
          </p:cNvSpPr>
          <p:nvPr>
            <p:ph idx="1"/>
          </p:nvPr>
        </p:nvSpPr>
        <p:spPr>
          <a:xfrm>
            <a:off x="3989294" y="1845734"/>
            <a:ext cx="5901466" cy="4023360"/>
          </a:xfrm>
        </p:spPr>
        <p:txBody>
          <a:bodyPr/>
          <a:lstStyle/>
          <a:p>
            <a:r>
              <a:rPr lang="en-US" b="1" dirty="0">
                <a:solidFill>
                  <a:schemeClr val="accent1"/>
                </a:solidFill>
              </a:rPr>
              <a:t>3. In Person Convening</a:t>
            </a:r>
          </a:p>
          <a:p>
            <a:pPr>
              <a:lnSpc>
                <a:spcPct val="100000"/>
              </a:lnSpc>
            </a:pPr>
            <a:r>
              <a:rPr lang="en-US" dirty="0">
                <a:solidFill>
                  <a:schemeClr val="tx1"/>
                </a:solidFill>
              </a:rPr>
              <a:t>Washington DC</a:t>
            </a:r>
          </a:p>
          <a:p>
            <a:pPr>
              <a:lnSpc>
                <a:spcPct val="100000"/>
              </a:lnSpc>
            </a:pPr>
            <a:r>
              <a:rPr lang="en-US" dirty="0">
                <a:solidFill>
                  <a:schemeClr val="tx1"/>
                </a:solidFill>
              </a:rPr>
              <a:t>January 29, 2020  </a:t>
            </a:r>
          </a:p>
        </p:txBody>
      </p:sp>
      <p:pic>
        <p:nvPicPr>
          <p:cNvPr id="7" name="Picture 6">
            <a:extLst>
              <a:ext uri="{FF2B5EF4-FFF2-40B4-BE49-F238E27FC236}">
                <a16:creationId xmlns:a16="http://schemas.microsoft.com/office/drawing/2014/main" id="{EBA3CA33-E068-D849-AB91-A2EDDA41347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13112" y="1845734"/>
            <a:ext cx="2176182" cy="1450788"/>
          </a:xfrm>
          <a:prstGeom prst="rect">
            <a:avLst/>
          </a:prstGeom>
        </p:spPr>
      </p:pic>
      <p:sp>
        <p:nvSpPr>
          <p:cNvPr id="8" name="TextBox 7">
            <a:extLst>
              <a:ext uri="{FF2B5EF4-FFF2-40B4-BE49-F238E27FC236}">
                <a16:creationId xmlns:a16="http://schemas.microsoft.com/office/drawing/2014/main" id="{F600676C-F46A-634C-B653-57AD0402CAD7}"/>
              </a:ext>
            </a:extLst>
          </p:cNvPr>
          <p:cNvSpPr txBox="1"/>
          <p:nvPr/>
        </p:nvSpPr>
        <p:spPr>
          <a:xfrm>
            <a:off x="1936376" y="3461430"/>
            <a:ext cx="2052918" cy="369332"/>
          </a:xfrm>
          <a:prstGeom prst="rect">
            <a:avLst/>
          </a:prstGeom>
          <a:noFill/>
        </p:spPr>
        <p:txBody>
          <a:bodyPr wrap="square" rtlCol="0">
            <a:spAutoFit/>
          </a:bodyPr>
          <a:lstStyle/>
          <a:p>
            <a:r>
              <a:rPr lang="en-US" sz="900">
                <a:solidFill>
                  <a:srgbClr val="262626"/>
                </a:solidFill>
                <a:latin typeface="Arial" panose="020B0604020202020204"/>
                <a:hlinkClick r:id="rId4" tooltip="https://opennews.org/blog/local-coders-convening/"/>
              </a:rPr>
              <a:t>This Photo</a:t>
            </a:r>
            <a:r>
              <a:rPr lang="en-US" sz="900">
                <a:solidFill>
                  <a:srgbClr val="262626"/>
                </a:solidFill>
                <a:latin typeface="Arial" panose="020B0604020202020204"/>
              </a:rPr>
              <a:t> by Unknown Author is licensed under </a:t>
            </a:r>
            <a:r>
              <a:rPr lang="en-US" sz="900">
                <a:solidFill>
                  <a:srgbClr val="262626"/>
                </a:solidFill>
                <a:latin typeface="Arial" panose="020B0604020202020204"/>
                <a:hlinkClick r:id="rId5" tooltip="https://creativecommons.org/licenses/by/3.0/"/>
              </a:rPr>
              <a:t>CC BY</a:t>
            </a:r>
            <a:endParaRPr lang="en-US" sz="900">
              <a:solidFill>
                <a:srgbClr val="262626"/>
              </a:solidFill>
              <a:latin typeface="Arial" panose="020B0604020202020204"/>
            </a:endParaRPr>
          </a:p>
        </p:txBody>
      </p:sp>
      <p:sp>
        <p:nvSpPr>
          <p:cNvPr id="9" name="TextBox 8">
            <a:extLst>
              <a:ext uri="{FF2B5EF4-FFF2-40B4-BE49-F238E27FC236}">
                <a16:creationId xmlns:a16="http://schemas.microsoft.com/office/drawing/2014/main" id="{51093BEA-0639-744D-82D7-92B667CC3456}"/>
              </a:ext>
            </a:extLst>
          </p:cNvPr>
          <p:cNvSpPr txBox="1"/>
          <p:nvPr/>
        </p:nvSpPr>
        <p:spPr>
          <a:xfrm>
            <a:off x="2901203" y="4364202"/>
            <a:ext cx="4197724" cy="1574149"/>
          </a:xfrm>
          <a:prstGeom prst="rect">
            <a:avLst/>
          </a:prstGeom>
          <a:noFill/>
        </p:spPr>
        <p:txBody>
          <a:bodyPr wrap="square" rtlCol="0">
            <a:spAutoFit/>
          </a:bodyPr>
          <a:lstStyle/>
          <a:p>
            <a:r>
              <a:rPr lang="en-US" sz="2000" b="1" dirty="0">
                <a:solidFill>
                  <a:srgbClr val="76A12E"/>
                </a:solidFill>
                <a:latin typeface="Arial" panose="020B0604020202020204"/>
              </a:rPr>
              <a:t>4. Analysis of Research Questions: </a:t>
            </a:r>
          </a:p>
          <a:p>
            <a:pPr marL="285750" indent="-285750">
              <a:lnSpc>
                <a:spcPct val="150000"/>
              </a:lnSpc>
              <a:buFont typeface="Wingdings" pitchFamily="2" charset="2"/>
              <a:buChar char="v"/>
            </a:pPr>
            <a:r>
              <a:rPr lang="en-US" sz="2000" dirty="0">
                <a:solidFill>
                  <a:srgbClr val="262626"/>
                </a:solidFill>
                <a:latin typeface="Arial" panose="020B0604020202020204"/>
              </a:rPr>
              <a:t>37 Research Questions</a:t>
            </a:r>
          </a:p>
          <a:p>
            <a:pPr marL="285750" indent="-285750">
              <a:lnSpc>
                <a:spcPct val="150000"/>
              </a:lnSpc>
              <a:buFont typeface="Wingdings" pitchFamily="2" charset="2"/>
              <a:buChar char="v"/>
            </a:pPr>
            <a:r>
              <a:rPr lang="en-US" sz="2000" dirty="0">
                <a:solidFill>
                  <a:srgbClr val="262626"/>
                </a:solidFill>
                <a:latin typeface="Arial" panose="020B0604020202020204"/>
              </a:rPr>
              <a:t>Organized into 10 Domains </a:t>
            </a:r>
          </a:p>
        </p:txBody>
      </p:sp>
      <p:pic>
        <p:nvPicPr>
          <p:cNvPr id="10" name="Picture 9">
            <a:extLst>
              <a:ext uri="{FF2B5EF4-FFF2-40B4-BE49-F238E27FC236}">
                <a16:creationId xmlns:a16="http://schemas.microsoft.com/office/drawing/2014/main" id="{264673CE-11E0-4641-BFE8-52CFF5F586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704" t="9682" r="22266" b="25603"/>
          <a:stretch/>
        </p:blipFill>
        <p:spPr>
          <a:xfrm>
            <a:off x="7050412" y="3539574"/>
            <a:ext cx="3205213" cy="2468033"/>
          </a:xfrm>
          <a:prstGeom prst="rect">
            <a:avLst/>
          </a:prstGeom>
          <a:ln>
            <a:solidFill>
              <a:schemeClr val="accent2"/>
            </a:solidFill>
          </a:ln>
        </p:spPr>
      </p:pic>
    </p:spTree>
    <p:extLst>
      <p:ext uri="{BB962C8B-B14F-4D97-AF65-F5344CB8AC3E}">
        <p14:creationId xmlns:p14="http://schemas.microsoft.com/office/powerpoint/2010/main" val="3490007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28F2-F21B-4B4A-91DB-CE7F6EE8FCA2}"/>
              </a:ext>
            </a:extLst>
          </p:cNvPr>
          <p:cNvSpPr>
            <a:spLocks noGrp="1"/>
          </p:cNvSpPr>
          <p:nvPr>
            <p:ph type="ctrTitle"/>
          </p:nvPr>
        </p:nvSpPr>
        <p:spPr/>
        <p:txBody>
          <a:bodyPr/>
          <a:lstStyle/>
          <a:p>
            <a:r>
              <a:rPr lang="en-US" dirty="0"/>
              <a:t>Healthy Food Retail!!!</a:t>
            </a:r>
          </a:p>
        </p:txBody>
      </p:sp>
      <p:sp>
        <p:nvSpPr>
          <p:cNvPr id="3" name="Subtitle 2">
            <a:extLst>
              <a:ext uri="{FF2B5EF4-FFF2-40B4-BE49-F238E27FC236}">
                <a16:creationId xmlns:a16="http://schemas.microsoft.com/office/drawing/2014/main" id="{0E283E8E-6AF7-FC40-963B-93B955BC3903}"/>
              </a:ext>
            </a:extLst>
          </p:cNvPr>
          <p:cNvSpPr>
            <a:spLocks noGrp="1"/>
          </p:cNvSpPr>
          <p:nvPr>
            <p:ph type="subTitle" idx="1"/>
          </p:nvPr>
        </p:nvSpPr>
        <p:spPr>
          <a:xfrm>
            <a:off x="2679906" y="3956279"/>
            <a:ext cx="6850174" cy="1692681"/>
          </a:xfrm>
        </p:spPr>
        <p:txBody>
          <a:bodyPr>
            <a:noAutofit/>
          </a:bodyPr>
          <a:lstStyle/>
          <a:p>
            <a:r>
              <a:rPr lang="en-US" sz="2400" dirty="0"/>
              <a:t>HER NOPREN Summer Speaker Series for Students</a:t>
            </a:r>
          </a:p>
          <a:p>
            <a:r>
              <a:rPr lang="en-US" sz="2400" dirty="0"/>
              <a:t>June 23, 2021</a:t>
            </a:r>
          </a:p>
          <a:p>
            <a:r>
              <a:rPr lang="en-US" sz="2400" dirty="0"/>
              <a:t>Beth Racine, DrPH, RD</a:t>
            </a:r>
          </a:p>
        </p:txBody>
      </p:sp>
    </p:spTree>
    <p:extLst>
      <p:ext uri="{BB962C8B-B14F-4D97-AF65-F5344CB8AC3E}">
        <p14:creationId xmlns:p14="http://schemas.microsoft.com/office/powerpoint/2010/main" val="253172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 5. Follow Up Survey</a:t>
            </a:r>
          </a:p>
        </p:txBody>
      </p:sp>
      <p:sp>
        <p:nvSpPr>
          <p:cNvPr id="3" name="Content Placeholder 2"/>
          <p:cNvSpPr>
            <a:spLocks noGrp="1"/>
          </p:cNvSpPr>
          <p:nvPr>
            <p:ph idx="1"/>
          </p:nvPr>
        </p:nvSpPr>
        <p:spPr>
          <a:xfrm>
            <a:off x="2324100" y="1952060"/>
            <a:ext cx="7543801" cy="4023360"/>
          </a:xfrm>
        </p:spPr>
        <p:txBody>
          <a:bodyPr>
            <a:noAutofit/>
          </a:bodyPr>
          <a:lstStyle/>
          <a:p>
            <a:pPr marL="0" indent="0">
              <a:buNone/>
            </a:pPr>
            <a:r>
              <a:rPr lang="en-US" sz="2400" b="1" dirty="0">
                <a:solidFill>
                  <a:schemeClr val="accent1"/>
                </a:solidFill>
              </a:rPr>
              <a:t>Key Survey Domains</a:t>
            </a:r>
            <a:endParaRPr lang="en-US" sz="2200" b="1" u="sng" dirty="0">
              <a:solidFill>
                <a:schemeClr val="accent1"/>
              </a:solidFill>
            </a:endParaRPr>
          </a:p>
          <a:p>
            <a:pPr marL="457200" indent="-457200">
              <a:buFont typeface="+mj-lt"/>
              <a:buAutoNum type="arabicPeriod"/>
            </a:pPr>
            <a:r>
              <a:rPr lang="en-US" sz="2200" u="sng" dirty="0"/>
              <a:t>Feasibility: </a:t>
            </a:r>
            <a:r>
              <a:rPr lang="en-US" sz="2200" dirty="0"/>
              <a:t>Likelihood that research can be conducted </a:t>
            </a:r>
            <a:r>
              <a:rPr lang="en-US" sz="2200" b="1" dirty="0"/>
              <a:t>successfully</a:t>
            </a:r>
            <a:r>
              <a:rPr lang="en-US" sz="2200" dirty="0"/>
              <a:t> and produce </a:t>
            </a:r>
            <a:r>
              <a:rPr lang="en-US" sz="2200" b="1" dirty="0"/>
              <a:t>valid and reliable</a:t>
            </a:r>
            <a:r>
              <a:rPr lang="en-US" sz="2200" dirty="0"/>
              <a:t> results?</a:t>
            </a:r>
          </a:p>
          <a:p>
            <a:pPr lvl="1"/>
            <a:endParaRPr lang="en-US" sz="2200" dirty="0"/>
          </a:p>
          <a:p>
            <a:pPr marL="457200" indent="-457200">
              <a:buFont typeface="+mj-lt"/>
              <a:buAutoNum type="arabicPeriod"/>
            </a:pPr>
            <a:r>
              <a:rPr lang="en-US" sz="2200" u="sng" dirty="0"/>
              <a:t>Importance: </a:t>
            </a:r>
            <a:r>
              <a:rPr lang="en-US" sz="2200" dirty="0"/>
              <a:t>Can research </a:t>
            </a:r>
            <a:r>
              <a:rPr lang="en-US" sz="2200" b="1" dirty="0"/>
              <a:t>inform policy, programs, or retailer practice</a:t>
            </a:r>
            <a:r>
              <a:rPr lang="en-US" sz="2200" dirty="0"/>
              <a:t>, given the state of the current evidence?</a:t>
            </a:r>
          </a:p>
          <a:p>
            <a:pPr marL="201168" lvl="1" indent="0">
              <a:buNone/>
            </a:pPr>
            <a:endParaRPr lang="en-US" sz="2200" dirty="0"/>
          </a:p>
          <a:p>
            <a:pPr marL="457200" indent="-457200">
              <a:buFont typeface="+mj-lt"/>
              <a:buAutoNum type="arabicPeriod"/>
            </a:pPr>
            <a:r>
              <a:rPr lang="en-US" sz="2200" u="sng" dirty="0"/>
              <a:t>Equity: </a:t>
            </a:r>
            <a:r>
              <a:rPr lang="en-US" sz="2200" dirty="0"/>
              <a:t>How impactful might research be in ensuring all people have a </a:t>
            </a:r>
            <a:r>
              <a:rPr lang="en-US" sz="2200" b="1" dirty="0"/>
              <a:t>fair and just opportunity </a:t>
            </a:r>
            <a:r>
              <a:rPr lang="en-US" sz="2200" dirty="0"/>
              <a:t>to be as healthy as possible</a:t>
            </a:r>
          </a:p>
        </p:txBody>
      </p:sp>
    </p:spTree>
    <p:extLst>
      <p:ext uri="{BB962C8B-B14F-4D97-AF65-F5344CB8AC3E}">
        <p14:creationId xmlns:p14="http://schemas.microsoft.com/office/powerpoint/2010/main" val="623940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Understanding the Current Food Retail Environment and Consumer Behavior</a:t>
            </a:r>
          </a:p>
        </p:txBody>
      </p:sp>
      <p:sp>
        <p:nvSpPr>
          <p:cNvPr id="3" name="Content Placeholder 2"/>
          <p:cNvSpPr>
            <a:spLocks noGrp="1"/>
          </p:cNvSpPr>
          <p:nvPr>
            <p:ph sz="half" idx="1"/>
          </p:nvPr>
        </p:nvSpPr>
        <p:spPr>
          <a:xfrm>
            <a:off x="2346960" y="2232837"/>
            <a:ext cx="7238198" cy="3636257"/>
          </a:xfrm>
        </p:spPr>
        <p:txBody>
          <a:bodyPr>
            <a:normAutofit/>
          </a:bodyPr>
          <a:lstStyle/>
          <a:p>
            <a:pPr marL="514350" indent="-514350">
              <a:buFont typeface="+mj-lt"/>
              <a:buAutoNum type="arabicPeriod"/>
            </a:pPr>
            <a:r>
              <a:rPr lang="en-US" sz="3000" dirty="0"/>
              <a:t>Retail Food Marketing Environment</a:t>
            </a:r>
          </a:p>
          <a:p>
            <a:pPr marL="514350" indent="-514350">
              <a:buFont typeface="+mj-lt"/>
              <a:buAutoNum type="arabicPeriod"/>
            </a:pPr>
            <a:r>
              <a:rPr lang="en-US" sz="3000" dirty="0"/>
              <a:t>Consumer Shopping Behavior</a:t>
            </a:r>
          </a:p>
          <a:p>
            <a:pPr marL="514350" indent="-514350">
              <a:buFont typeface="+mj-lt"/>
              <a:buAutoNum type="arabicPeriod"/>
            </a:pPr>
            <a:r>
              <a:rPr lang="en-US" sz="3000" dirty="0"/>
              <a:t>Impact of Retailer Marketing Strategies</a:t>
            </a:r>
          </a:p>
          <a:p>
            <a:pPr marL="514350" indent="-514350">
              <a:buFont typeface="+mj-lt"/>
              <a:buAutoNum type="arabicPeriod"/>
            </a:pPr>
            <a:r>
              <a:rPr lang="en-US" sz="3000" dirty="0"/>
              <a:t>Targeted Food Marketing </a:t>
            </a:r>
          </a:p>
          <a:p>
            <a:pPr marL="514350" indent="-514350">
              <a:buFont typeface="+mj-lt"/>
              <a:buAutoNum type="arabicPeriod"/>
            </a:pPr>
            <a:r>
              <a:rPr lang="en-US" sz="3000" dirty="0"/>
              <a:t>Role of Emerging Retail Formats in Healthy Food Access</a:t>
            </a:r>
          </a:p>
          <a:p>
            <a:pPr marL="514350" indent="-514350">
              <a:buFont typeface="+mj-lt"/>
              <a:buAutoNum type="arabicPeriod"/>
            </a:pPr>
            <a:endParaRPr lang="en-US" sz="3000" dirty="0"/>
          </a:p>
        </p:txBody>
      </p:sp>
    </p:spTree>
    <p:extLst>
      <p:ext uri="{BB962C8B-B14F-4D97-AF65-F5344CB8AC3E}">
        <p14:creationId xmlns:p14="http://schemas.microsoft.com/office/powerpoint/2010/main" val="1819160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Implementation and Effectiveness of Interventions and Policies</a:t>
            </a:r>
          </a:p>
        </p:txBody>
      </p:sp>
      <p:sp>
        <p:nvSpPr>
          <p:cNvPr id="3" name="Content Placeholder 2"/>
          <p:cNvSpPr>
            <a:spLocks noGrp="1"/>
          </p:cNvSpPr>
          <p:nvPr>
            <p:ph sz="half" idx="1"/>
          </p:nvPr>
        </p:nvSpPr>
        <p:spPr>
          <a:xfrm>
            <a:off x="2346960" y="2081464"/>
            <a:ext cx="7238198" cy="4006515"/>
          </a:xfrm>
        </p:spPr>
        <p:txBody>
          <a:bodyPr>
            <a:normAutofit fontScale="92500"/>
          </a:bodyPr>
          <a:lstStyle/>
          <a:p>
            <a:pPr marL="514350" indent="-514350">
              <a:buFont typeface="+mj-lt"/>
              <a:buAutoNum type="arabicPeriod" startAt="6"/>
            </a:pPr>
            <a:r>
              <a:rPr lang="en-US" sz="3000" dirty="0"/>
              <a:t>Support Healthy and Reduce Unhealthy Purchases</a:t>
            </a:r>
          </a:p>
          <a:p>
            <a:pPr marL="514350" indent="-514350">
              <a:buFont typeface="+mj-lt"/>
              <a:buAutoNum type="arabicPeriod" startAt="6"/>
            </a:pPr>
            <a:r>
              <a:rPr lang="en-US" sz="3000" dirty="0"/>
              <a:t>Leveraging SNAP to Support Healthy Eating</a:t>
            </a:r>
          </a:p>
          <a:p>
            <a:pPr marL="514350" indent="-514350">
              <a:buFont typeface="+mj-lt"/>
              <a:buAutoNum type="arabicPeriod" startAt="6"/>
            </a:pPr>
            <a:r>
              <a:rPr lang="en-US" sz="3000" dirty="0"/>
              <a:t>Limiting Unhealthy Food Establishments</a:t>
            </a:r>
          </a:p>
          <a:p>
            <a:pPr marL="514350" indent="-514350">
              <a:buFont typeface="+mj-lt"/>
              <a:buAutoNum type="arabicPeriod" startAt="6"/>
            </a:pPr>
            <a:r>
              <a:rPr lang="en-US" sz="3000" dirty="0"/>
              <a:t>Addressing Social Determinants of Health</a:t>
            </a:r>
          </a:p>
          <a:p>
            <a:pPr marL="514350" indent="-514350">
              <a:buFont typeface="+mj-lt"/>
              <a:buAutoNum type="arabicPeriod" startAt="6"/>
            </a:pPr>
            <a:r>
              <a:rPr lang="en-US" sz="3000" dirty="0"/>
              <a:t>Assessing Differential Impacts</a:t>
            </a:r>
          </a:p>
          <a:p>
            <a:pPr marL="514350" indent="-514350">
              <a:buFont typeface="+mj-lt"/>
              <a:buAutoNum type="arabicPeriod" startAt="6"/>
            </a:pPr>
            <a:endParaRPr lang="en-US" sz="3000" dirty="0"/>
          </a:p>
        </p:txBody>
      </p:sp>
    </p:spTree>
    <p:extLst>
      <p:ext uri="{BB962C8B-B14F-4D97-AF65-F5344CB8AC3E}">
        <p14:creationId xmlns:p14="http://schemas.microsoft.com/office/powerpoint/2010/main" val="3464432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517" y="848999"/>
            <a:ext cx="8049126" cy="750772"/>
          </a:xfrm>
        </p:spPr>
        <p:txBody>
          <a:bodyPr>
            <a:normAutofit/>
          </a:bodyPr>
          <a:lstStyle/>
          <a:p>
            <a:r>
              <a:rPr lang="en-US" sz="3800" dirty="0"/>
              <a:t>Top 5 Questions by Composite Score</a:t>
            </a:r>
          </a:p>
        </p:txBody>
      </p:sp>
      <p:graphicFrame>
        <p:nvGraphicFramePr>
          <p:cNvPr id="6" name="Chart 5">
            <a:extLst>
              <a:ext uri="{FF2B5EF4-FFF2-40B4-BE49-F238E27FC236}">
                <a16:creationId xmlns:a16="http://schemas.microsoft.com/office/drawing/2014/main" id="{2B766E3F-DDEB-48C5-AA4D-059041E23794}"/>
              </a:ext>
            </a:extLst>
          </p:cNvPr>
          <p:cNvGraphicFramePr>
            <a:graphicFrameLocks/>
          </p:cNvGraphicFramePr>
          <p:nvPr/>
        </p:nvGraphicFramePr>
        <p:xfrm>
          <a:off x="1897361" y="1979106"/>
          <a:ext cx="8611438" cy="3706584"/>
        </p:xfrm>
        <a:graphic>
          <a:graphicData uri="http://schemas.openxmlformats.org/drawingml/2006/chart">
            <c:chart xmlns:c="http://schemas.openxmlformats.org/drawingml/2006/chart" xmlns:r="http://schemas.openxmlformats.org/officeDocument/2006/relationships" r:id="rId3"/>
          </a:graphicData>
        </a:graphic>
      </p:graphicFrame>
      <p:sp>
        <p:nvSpPr>
          <p:cNvPr id="7" name="Google Shape;7415;p45">
            <a:extLst>
              <a:ext uri="{FF2B5EF4-FFF2-40B4-BE49-F238E27FC236}">
                <a16:creationId xmlns:a16="http://schemas.microsoft.com/office/drawing/2014/main" id="{66A5C3A2-0A0C-42F9-BB04-DC783F0198DA}"/>
              </a:ext>
            </a:extLst>
          </p:cNvPr>
          <p:cNvSpPr txBox="1">
            <a:spLocks/>
          </p:cNvSpPr>
          <p:nvPr/>
        </p:nvSpPr>
        <p:spPr>
          <a:xfrm>
            <a:off x="1813141" y="5693588"/>
            <a:ext cx="8611438" cy="5056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Lato"/>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Clr>
                <a:srgbClr val="262626"/>
              </a:buClr>
              <a:buNone/>
            </a:pPr>
            <a:r>
              <a:rPr lang="en-US" sz="1300" i="1" dirty="0">
                <a:solidFill>
                  <a:srgbClr val="434343"/>
                </a:solidFill>
                <a:latin typeface="Arial" panose="020B0604020202020204"/>
              </a:rPr>
              <a:t>Note: Composite score calculated based on feasibility, health equity, importance. Importance ratings not displayed due to low variation among the top five questions.</a:t>
            </a:r>
          </a:p>
          <a:p>
            <a:pPr marL="0" indent="0" algn="r">
              <a:buClr>
                <a:srgbClr val="262626"/>
              </a:buClr>
              <a:buNone/>
            </a:pPr>
            <a:endParaRPr lang="en-US" dirty="0">
              <a:solidFill>
                <a:srgbClr val="434343"/>
              </a:solidFill>
            </a:endParaRPr>
          </a:p>
        </p:txBody>
      </p:sp>
    </p:spTree>
    <p:extLst>
      <p:ext uri="{BB962C8B-B14F-4D97-AF65-F5344CB8AC3E}">
        <p14:creationId xmlns:p14="http://schemas.microsoft.com/office/powerpoint/2010/main" val="633318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866"/>
        <p:cNvGrpSpPr/>
        <p:nvPr/>
      </p:nvGrpSpPr>
      <p:grpSpPr>
        <a:xfrm>
          <a:off x="0" y="0"/>
          <a:ext cx="0" cy="0"/>
          <a:chOff x="0" y="0"/>
          <a:chExt cx="0" cy="0"/>
        </a:xfrm>
      </p:grpSpPr>
      <p:sp>
        <p:nvSpPr>
          <p:cNvPr id="43" name="Google Shape;7881;p52">
            <a:extLst>
              <a:ext uri="{FF2B5EF4-FFF2-40B4-BE49-F238E27FC236}">
                <a16:creationId xmlns:a16="http://schemas.microsoft.com/office/drawing/2014/main" id="{7BDA2CE1-79CD-1A4F-8890-5F42E8C912AD}"/>
              </a:ext>
            </a:extLst>
          </p:cNvPr>
          <p:cNvSpPr/>
          <p:nvPr/>
        </p:nvSpPr>
        <p:spPr>
          <a:xfrm>
            <a:off x="4753121" y="4685095"/>
            <a:ext cx="5012144" cy="321285"/>
          </a:xfrm>
          <a:prstGeom prst="roundRect">
            <a:avLst>
              <a:gd name="adj" fmla="val 16667"/>
            </a:avLst>
          </a:prstGeom>
          <a:solidFill>
            <a:schemeClr val="accent4">
              <a:lumMod val="20000"/>
              <a:lumOff val="80000"/>
            </a:schemeClr>
          </a:solidFill>
          <a:ln>
            <a:noFill/>
          </a:ln>
        </p:spPr>
        <p:txBody>
          <a:bodyPr spcFirstLastPara="1" wrap="square" lIns="91425" tIns="91425" rIns="91425" bIns="91425" anchor="ctr" anchorCtr="0">
            <a:noAutofit/>
          </a:bodyPr>
          <a:lstStyle/>
          <a:p>
            <a:endParaRPr>
              <a:solidFill>
                <a:srgbClr val="262626"/>
              </a:solidFill>
              <a:latin typeface="Arial" panose="020B0604020202020204"/>
            </a:endParaRPr>
          </a:p>
        </p:txBody>
      </p:sp>
      <p:grpSp>
        <p:nvGrpSpPr>
          <p:cNvPr id="7867" name="Google Shape;7867;p52"/>
          <p:cNvGrpSpPr/>
          <p:nvPr/>
        </p:nvGrpSpPr>
        <p:grpSpPr>
          <a:xfrm>
            <a:off x="2181916" y="2074146"/>
            <a:ext cx="7572707" cy="672136"/>
            <a:chOff x="961903" y="2021727"/>
            <a:chExt cx="2869975" cy="747479"/>
          </a:xfrm>
          <a:solidFill>
            <a:schemeClr val="bg2"/>
          </a:solidFill>
        </p:grpSpPr>
        <p:sp>
          <p:nvSpPr>
            <p:cNvPr id="7868" name="Google Shape;7868;p52"/>
            <p:cNvSpPr/>
            <p:nvPr/>
          </p:nvSpPr>
          <p:spPr>
            <a:xfrm>
              <a:off x="961903" y="2021727"/>
              <a:ext cx="947159" cy="747477"/>
            </a:xfrm>
            <a:prstGeom prst="roundRect">
              <a:avLst>
                <a:gd name="adj" fmla="val 16667"/>
              </a:avLst>
            </a:prstGeom>
            <a:grpFill/>
            <a:ln>
              <a:noFill/>
            </a:ln>
          </p:spPr>
          <p:txBody>
            <a:bodyPr spcFirstLastPara="1" wrap="square" lIns="91425" tIns="91425" rIns="91425" bIns="91425" anchor="ctr" anchorCtr="0">
              <a:noAutofit/>
            </a:bodyPr>
            <a:lstStyle/>
            <a:p>
              <a:endParaRPr dirty="0">
                <a:solidFill>
                  <a:srgbClr val="262626"/>
                </a:solidFill>
                <a:latin typeface="Arial" panose="020B0604020202020204"/>
              </a:endParaRPr>
            </a:p>
          </p:txBody>
        </p:sp>
        <p:sp>
          <p:nvSpPr>
            <p:cNvPr id="7869" name="Google Shape;7869;p52"/>
            <p:cNvSpPr/>
            <p:nvPr/>
          </p:nvSpPr>
          <p:spPr>
            <a:xfrm>
              <a:off x="1920696" y="2021728"/>
              <a:ext cx="1911182" cy="357299"/>
            </a:xfrm>
            <a:prstGeom prst="roundRect">
              <a:avLst>
                <a:gd name="adj" fmla="val 16667"/>
              </a:avLst>
            </a:prstGeom>
            <a:grpFill/>
            <a:ln>
              <a:noFill/>
            </a:ln>
          </p:spPr>
          <p:txBody>
            <a:bodyPr spcFirstLastPara="1" wrap="square" lIns="91425" tIns="91425" rIns="91425" bIns="91425" anchor="ctr" anchorCtr="0">
              <a:noAutofit/>
            </a:bodyPr>
            <a:lstStyle/>
            <a:p>
              <a:endParaRPr>
                <a:solidFill>
                  <a:srgbClr val="262626"/>
                </a:solidFill>
                <a:latin typeface="Arial" panose="020B0604020202020204"/>
              </a:endParaRPr>
            </a:p>
          </p:txBody>
        </p:sp>
        <p:sp>
          <p:nvSpPr>
            <p:cNvPr id="7870" name="Google Shape;7870;p52"/>
            <p:cNvSpPr/>
            <p:nvPr/>
          </p:nvSpPr>
          <p:spPr>
            <a:xfrm>
              <a:off x="1920696" y="2411907"/>
              <a:ext cx="1911182" cy="357299"/>
            </a:xfrm>
            <a:prstGeom prst="roundRect">
              <a:avLst>
                <a:gd name="adj" fmla="val 16667"/>
              </a:avLst>
            </a:prstGeom>
            <a:grpFill/>
            <a:ln>
              <a:noFill/>
            </a:ln>
          </p:spPr>
          <p:txBody>
            <a:bodyPr spcFirstLastPara="1" wrap="square" lIns="91425" tIns="91425" rIns="91425" bIns="91425" anchor="ctr" anchorCtr="0">
              <a:noAutofit/>
            </a:bodyPr>
            <a:lstStyle/>
            <a:p>
              <a:endParaRPr>
                <a:solidFill>
                  <a:srgbClr val="262626"/>
                </a:solidFill>
                <a:latin typeface="Arial" panose="020B0604020202020204"/>
              </a:endParaRPr>
            </a:p>
          </p:txBody>
        </p:sp>
      </p:grpSp>
      <p:grpSp>
        <p:nvGrpSpPr>
          <p:cNvPr id="7872" name="Google Shape;7872;p52"/>
          <p:cNvGrpSpPr/>
          <p:nvPr/>
        </p:nvGrpSpPr>
        <p:grpSpPr>
          <a:xfrm>
            <a:off x="2181915" y="2834754"/>
            <a:ext cx="7590937" cy="970054"/>
            <a:chOff x="-849913" y="2574230"/>
            <a:chExt cx="2876884" cy="1078793"/>
          </a:xfrm>
          <a:solidFill>
            <a:schemeClr val="accent1">
              <a:lumMod val="20000"/>
              <a:lumOff val="80000"/>
            </a:schemeClr>
          </a:solidFill>
        </p:grpSpPr>
        <p:sp>
          <p:nvSpPr>
            <p:cNvPr id="7873" name="Google Shape;7873;p52"/>
            <p:cNvSpPr/>
            <p:nvPr/>
          </p:nvSpPr>
          <p:spPr>
            <a:xfrm>
              <a:off x="-849913" y="2574230"/>
              <a:ext cx="947160" cy="1071268"/>
            </a:xfrm>
            <a:prstGeom prst="roundRect">
              <a:avLst>
                <a:gd name="adj" fmla="val 16667"/>
              </a:avLst>
            </a:prstGeom>
            <a:grpFill/>
            <a:ln>
              <a:noFill/>
            </a:ln>
          </p:spPr>
          <p:txBody>
            <a:bodyPr spcFirstLastPara="1" wrap="square" lIns="91425" tIns="91425" rIns="91425" bIns="91425" anchor="ctr" anchorCtr="0">
              <a:noAutofit/>
            </a:bodyPr>
            <a:lstStyle/>
            <a:p>
              <a:endParaRPr>
                <a:solidFill>
                  <a:srgbClr val="262626"/>
                </a:solidFill>
                <a:latin typeface="Arial" panose="020B0604020202020204"/>
              </a:endParaRPr>
            </a:p>
          </p:txBody>
        </p:sp>
        <p:sp>
          <p:nvSpPr>
            <p:cNvPr id="7874" name="Google Shape;7874;p52"/>
            <p:cNvSpPr/>
            <p:nvPr/>
          </p:nvSpPr>
          <p:spPr>
            <a:xfrm>
              <a:off x="120513" y="2574231"/>
              <a:ext cx="1899549" cy="357300"/>
            </a:xfrm>
            <a:prstGeom prst="roundRect">
              <a:avLst>
                <a:gd name="adj" fmla="val 16667"/>
              </a:avLst>
            </a:prstGeom>
            <a:grpFill/>
            <a:ln>
              <a:noFill/>
            </a:ln>
          </p:spPr>
          <p:txBody>
            <a:bodyPr spcFirstLastPara="1" wrap="square" lIns="91425" tIns="91425" rIns="91425" bIns="91425" anchor="ctr" anchorCtr="0">
              <a:noAutofit/>
            </a:bodyPr>
            <a:lstStyle/>
            <a:p>
              <a:endParaRPr>
                <a:solidFill>
                  <a:srgbClr val="262626"/>
                </a:solidFill>
                <a:latin typeface="Arial" panose="020B0604020202020204"/>
              </a:endParaRPr>
            </a:p>
          </p:txBody>
        </p:sp>
        <p:sp>
          <p:nvSpPr>
            <p:cNvPr id="7875" name="Google Shape;7875;p52"/>
            <p:cNvSpPr/>
            <p:nvPr/>
          </p:nvSpPr>
          <p:spPr>
            <a:xfrm>
              <a:off x="127422" y="2981897"/>
              <a:ext cx="1899549" cy="671126"/>
            </a:xfrm>
            <a:prstGeom prst="roundRect">
              <a:avLst>
                <a:gd name="adj" fmla="val 16667"/>
              </a:avLst>
            </a:prstGeom>
            <a:grpFill/>
            <a:ln>
              <a:noFill/>
            </a:ln>
          </p:spPr>
          <p:txBody>
            <a:bodyPr spcFirstLastPara="1" wrap="square" lIns="91425" tIns="91425" rIns="91425" bIns="91425" anchor="ctr" anchorCtr="0">
              <a:noAutofit/>
            </a:bodyPr>
            <a:lstStyle/>
            <a:p>
              <a:endParaRPr>
                <a:solidFill>
                  <a:srgbClr val="262626"/>
                </a:solidFill>
                <a:latin typeface="Arial" panose="020B0604020202020204"/>
              </a:endParaRPr>
            </a:p>
          </p:txBody>
        </p:sp>
      </p:grpSp>
      <p:grpSp>
        <p:nvGrpSpPr>
          <p:cNvPr id="7877" name="Google Shape;7877;p52"/>
          <p:cNvGrpSpPr/>
          <p:nvPr/>
        </p:nvGrpSpPr>
        <p:grpSpPr>
          <a:xfrm>
            <a:off x="2192559" y="3890692"/>
            <a:ext cx="7590937" cy="1063286"/>
            <a:chOff x="961903" y="2021680"/>
            <a:chExt cx="2876884" cy="1182476"/>
          </a:xfrm>
          <a:solidFill>
            <a:schemeClr val="accent3">
              <a:lumMod val="20000"/>
              <a:lumOff val="80000"/>
            </a:schemeClr>
          </a:solidFill>
        </p:grpSpPr>
        <p:sp>
          <p:nvSpPr>
            <p:cNvPr id="7878" name="Google Shape;7878;p52"/>
            <p:cNvSpPr/>
            <p:nvPr/>
          </p:nvSpPr>
          <p:spPr>
            <a:xfrm>
              <a:off x="961903" y="2021728"/>
              <a:ext cx="947160" cy="1182428"/>
            </a:xfrm>
            <a:prstGeom prst="roundRect">
              <a:avLst>
                <a:gd name="adj" fmla="val 16667"/>
              </a:avLst>
            </a:prstGeom>
            <a:grpFill/>
            <a:ln>
              <a:noFill/>
            </a:ln>
          </p:spPr>
          <p:txBody>
            <a:bodyPr spcFirstLastPara="1" wrap="square" lIns="91425" tIns="91425" rIns="91425" bIns="91425" anchor="ctr" anchorCtr="0">
              <a:noAutofit/>
            </a:bodyPr>
            <a:lstStyle/>
            <a:p>
              <a:endParaRPr>
                <a:solidFill>
                  <a:srgbClr val="262626"/>
                </a:solidFill>
                <a:latin typeface="Arial" panose="020B0604020202020204"/>
              </a:endParaRPr>
            </a:p>
          </p:txBody>
        </p:sp>
        <p:sp>
          <p:nvSpPr>
            <p:cNvPr id="7879" name="Google Shape;7879;p52"/>
            <p:cNvSpPr/>
            <p:nvPr/>
          </p:nvSpPr>
          <p:spPr>
            <a:xfrm>
              <a:off x="1939238" y="2021680"/>
              <a:ext cx="1899549" cy="357300"/>
            </a:xfrm>
            <a:prstGeom prst="roundRect">
              <a:avLst>
                <a:gd name="adj" fmla="val 16667"/>
              </a:avLst>
            </a:prstGeom>
            <a:grpFill/>
            <a:ln>
              <a:noFill/>
            </a:ln>
          </p:spPr>
          <p:txBody>
            <a:bodyPr spcFirstLastPara="1" wrap="square" lIns="91425" tIns="91425" rIns="91425" bIns="91425" anchor="ctr" anchorCtr="0">
              <a:noAutofit/>
            </a:bodyPr>
            <a:lstStyle/>
            <a:p>
              <a:endParaRPr>
                <a:solidFill>
                  <a:srgbClr val="262626"/>
                </a:solidFill>
                <a:latin typeface="Arial" panose="020B0604020202020204"/>
              </a:endParaRPr>
            </a:p>
          </p:txBody>
        </p:sp>
        <p:sp>
          <p:nvSpPr>
            <p:cNvPr id="7880" name="Google Shape;7880;p52"/>
            <p:cNvSpPr/>
            <p:nvPr/>
          </p:nvSpPr>
          <p:spPr>
            <a:xfrm>
              <a:off x="1932329" y="2446557"/>
              <a:ext cx="1899549" cy="357300"/>
            </a:xfrm>
            <a:prstGeom prst="roundRect">
              <a:avLst>
                <a:gd name="adj" fmla="val 16667"/>
              </a:avLst>
            </a:prstGeom>
            <a:grpFill/>
            <a:ln>
              <a:noFill/>
            </a:ln>
          </p:spPr>
          <p:txBody>
            <a:bodyPr spcFirstLastPara="1" wrap="square" lIns="91425" tIns="91425" rIns="91425" bIns="91425" anchor="ctr" anchorCtr="0">
              <a:noAutofit/>
            </a:bodyPr>
            <a:lstStyle/>
            <a:p>
              <a:endParaRPr>
                <a:solidFill>
                  <a:srgbClr val="262626"/>
                </a:solidFill>
                <a:latin typeface="Arial" panose="020B0604020202020204"/>
              </a:endParaRPr>
            </a:p>
          </p:txBody>
        </p:sp>
      </p:grpSp>
      <p:sp>
        <p:nvSpPr>
          <p:cNvPr id="31" name="Google Shape;7417;p45">
            <a:extLst>
              <a:ext uri="{FF2B5EF4-FFF2-40B4-BE49-F238E27FC236}">
                <a16:creationId xmlns:a16="http://schemas.microsoft.com/office/drawing/2014/main" id="{D6D03FD1-80AF-CE46-B1C8-36938D6F4D15}"/>
              </a:ext>
            </a:extLst>
          </p:cNvPr>
          <p:cNvSpPr txBox="1">
            <a:spLocks/>
          </p:cNvSpPr>
          <p:nvPr/>
        </p:nvSpPr>
        <p:spPr>
          <a:xfrm>
            <a:off x="2303672" y="1308294"/>
            <a:ext cx="7953504" cy="300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Lato"/>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Clr>
                <a:srgbClr val="262626"/>
              </a:buClr>
              <a:buNone/>
            </a:pPr>
            <a:r>
              <a:rPr lang="en-US" sz="4000" dirty="0">
                <a:solidFill>
                  <a:srgbClr val="262626">
                    <a:lumMod val="75000"/>
                    <a:lumOff val="25000"/>
                  </a:srgbClr>
                </a:solidFill>
                <a:latin typeface="Arial" panose="020B0604020202020204"/>
              </a:rPr>
              <a:t>Cross-Cutting</a:t>
            </a:r>
            <a:r>
              <a:rPr lang="en-US" sz="4000" dirty="0">
                <a:solidFill>
                  <a:srgbClr val="262626">
                    <a:lumMod val="75000"/>
                    <a:lumOff val="25000"/>
                  </a:srgbClr>
                </a:solidFill>
              </a:rPr>
              <a:t> Considerations</a:t>
            </a:r>
            <a:endParaRPr lang="en-US" sz="4000" dirty="0">
              <a:solidFill>
                <a:srgbClr val="262626">
                  <a:lumMod val="75000"/>
                  <a:lumOff val="25000"/>
                </a:srgbClr>
              </a:solidFill>
              <a:latin typeface="Lato Black"/>
              <a:ea typeface="Lato Black"/>
              <a:cs typeface="Lato Black"/>
              <a:sym typeface="Lato Black"/>
            </a:endParaRPr>
          </a:p>
        </p:txBody>
      </p:sp>
      <p:sp>
        <p:nvSpPr>
          <p:cNvPr id="32" name="Google Shape;7417;p45">
            <a:extLst>
              <a:ext uri="{FF2B5EF4-FFF2-40B4-BE49-F238E27FC236}">
                <a16:creationId xmlns:a16="http://schemas.microsoft.com/office/drawing/2014/main" id="{D6EA6716-F73A-CD40-AC4B-B90BF0F4E280}"/>
              </a:ext>
            </a:extLst>
          </p:cNvPr>
          <p:cNvSpPr txBox="1">
            <a:spLocks/>
          </p:cNvSpPr>
          <p:nvPr/>
        </p:nvSpPr>
        <p:spPr>
          <a:xfrm>
            <a:off x="2181913" y="2074147"/>
            <a:ext cx="2499174" cy="6721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Lato"/>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ctr">
              <a:buClr>
                <a:srgbClr val="262626"/>
              </a:buClr>
              <a:buNone/>
            </a:pPr>
            <a:r>
              <a:rPr lang="en-US" sz="1800" dirty="0">
                <a:solidFill>
                  <a:srgbClr val="434343"/>
                </a:solidFill>
                <a:latin typeface="Lato Black"/>
                <a:ea typeface="Lato Black"/>
                <a:cs typeface="Lato Black"/>
                <a:sym typeface="Lato Black"/>
              </a:rPr>
              <a:t>Research Partnerships</a:t>
            </a:r>
          </a:p>
        </p:txBody>
      </p:sp>
      <p:sp>
        <p:nvSpPr>
          <p:cNvPr id="33" name="Google Shape;7417;p45">
            <a:extLst>
              <a:ext uri="{FF2B5EF4-FFF2-40B4-BE49-F238E27FC236}">
                <a16:creationId xmlns:a16="http://schemas.microsoft.com/office/drawing/2014/main" id="{6CC61F44-92F8-2F4C-B438-EDB8F09E4605}"/>
              </a:ext>
            </a:extLst>
          </p:cNvPr>
          <p:cNvSpPr txBox="1">
            <a:spLocks/>
          </p:cNvSpPr>
          <p:nvPr/>
        </p:nvSpPr>
        <p:spPr>
          <a:xfrm>
            <a:off x="2212608" y="2883938"/>
            <a:ext cx="2499174" cy="914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Lato"/>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ctr">
              <a:buClr>
                <a:srgbClr val="262626"/>
              </a:buClr>
              <a:buNone/>
            </a:pPr>
            <a:r>
              <a:rPr lang="en-US" sz="1800" dirty="0">
                <a:solidFill>
                  <a:srgbClr val="434343"/>
                </a:solidFill>
                <a:latin typeface="Lato Black"/>
                <a:ea typeface="Lato Black"/>
                <a:cs typeface="Lato Black"/>
                <a:sym typeface="Lato Black"/>
              </a:rPr>
              <a:t>Data Sources</a:t>
            </a:r>
          </a:p>
        </p:txBody>
      </p:sp>
      <p:sp>
        <p:nvSpPr>
          <p:cNvPr id="34" name="Google Shape;7417;p45">
            <a:extLst>
              <a:ext uri="{FF2B5EF4-FFF2-40B4-BE49-F238E27FC236}">
                <a16:creationId xmlns:a16="http://schemas.microsoft.com/office/drawing/2014/main" id="{62848D8F-3672-4D47-9DC7-30B1571DBE4C}"/>
              </a:ext>
            </a:extLst>
          </p:cNvPr>
          <p:cNvSpPr txBox="1">
            <a:spLocks/>
          </p:cNvSpPr>
          <p:nvPr/>
        </p:nvSpPr>
        <p:spPr>
          <a:xfrm>
            <a:off x="2192557" y="3890692"/>
            <a:ext cx="2499174" cy="106328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Lato"/>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ctr">
              <a:buClr>
                <a:srgbClr val="262626"/>
              </a:buClr>
              <a:buNone/>
            </a:pPr>
            <a:r>
              <a:rPr lang="en-US" sz="1800" dirty="0">
                <a:solidFill>
                  <a:srgbClr val="434343"/>
                </a:solidFill>
                <a:latin typeface="Lato Black"/>
                <a:ea typeface="Lato Black"/>
                <a:cs typeface="Lato Black"/>
                <a:sym typeface="Lato Black"/>
              </a:rPr>
              <a:t>Study Design and Setting</a:t>
            </a:r>
          </a:p>
        </p:txBody>
      </p:sp>
      <p:sp>
        <p:nvSpPr>
          <p:cNvPr id="35" name="Google Shape;7415;p45">
            <a:extLst>
              <a:ext uri="{FF2B5EF4-FFF2-40B4-BE49-F238E27FC236}">
                <a16:creationId xmlns:a16="http://schemas.microsoft.com/office/drawing/2014/main" id="{0A03E058-4289-EE4B-ACFF-E273A9EB1FDA}"/>
              </a:ext>
            </a:extLst>
          </p:cNvPr>
          <p:cNvSpPr txBox="1">
            <a:spLocks/>
          </p:cNvSpPr>
          <p:nvPr/>
        </p:nvSpPr>
        <p:spPr>
          <a:xfrm>
            <a:off x="4760702" y="1996323"/>
            <a:ext cx="4896644" cy="4044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Lato"/>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Clr>
                <a:srgbClr val="262626"/>
              </a:buClr>
              <a:buNone/>
            </a:pPr>
            <a:r>
              <a:rPr lang="en-US" dirty="0">
                <a:solidFill>
                  <a:srgbClr val="434343"/>
                </a:solidFill>
              </a:rPr>
              <a:t>Build relationships with retailers and manufacturers </a:t>
            </a:r>
          </a:p>
        </p:txBody>
      </p:sp>
      <p:sp>
        <p:nvSpPr>
          <p:cNvPr id="36" name="Google Shape;7415;p45">
            <a:extLst>
              <a:ext uri="{FF2B5EF4-FFF2-40B4-BE49-F238E27FC236}">
                <a16:creationId xmlns:a16="http://schemas.microsoft.com/office/drawing/2014/main" id="{52A30704-701E-E244-BACA-662C290618B5}"/>
              </a:ext>
            </a:extLst>
          </p:cNvPr>
          <p:cNvSpPr txBox="1">
            <a:spLocks/>
          </p:cNvSpPr>
          <p:nvPr/>
        </p:nvSpPr>
        <p:spPr>
          <a:xfrm>
            <a:off x="4760702" y="2355398"/>
            <a:ext cx="4896644" cy="4044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Lato"/>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Clr>
                <a:srgbClr val="262626"/>
              </a:buClr>
              <a:buNone/>
            </a:pPr>
            <a:r>
              <a:rPr lang="en-US" dirty="0">
                <a:solidFill>
                  <a:srgbClr val="434343"/>
                </a:solidFill>
              </a:rPr>
              <a:t>Collaborate with non-traditional partners</a:t>
            </a:r>
          </a:p>
        </p:txBody>
      </p:sp>
      <p:sp>
        <p:nvSpPr>
          <p:cNvPr id="37" name="Google Shape;7415;p45">
            <a:extLst>
              <a:ext uri="{FF2B5EF4-FFF2-40B4-BE49-F238E27FC236}">
                <a16:creationId xmlns:a16="http://schemas.microsoft.com/office/drawing/2014/main" id="{92914628-B224-0342-A076-4E936D31E33A}"/>
              </a:ext>
            </a:extLst>
          </p:cNvPr>
          <p:cNvSpPr txBox="1">
            <a:spLocks/>
          </p:cNvSpPr>
          <p:nvPr/>
        </p:nvSpPr>
        <p:spPr>
          <a:xfrm>
            <a:off x="4760702" y="2795791"/>
            <a:ext cx="4896644" cy="4044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Lato"/>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Clr>
                <a:srgbClr val="262626"/>
              </a:buClr>
              <a:buNone/>
            </a:pPr>
            <a:r>
              <a:rPr lang="en-US" dirty="0">
                <a:solidFill>
                  <a:srgbClr val="434343"/>
                </a:solidFill>
              </a:rPr>
              <a:t>Increase access to federal data sources</a:t>
            </a:r>
          </a:p>
        </p:txBody>
      </p:sp>
      <p:sp>
        <p:nvSpPr>
          <p:cNvPr id="38" name="Google Shape;7415;p45">
            <a:extLst>
              <a:ext uri="{FF2B5EF4-FFF2-40B4-BE49-F238E27FC236}">
                <a16:creationId xmlns:a16="http://schemas.microsoft.com/office/drawing/2014/main" id="{4746438A-02F5-F141-AD51-E7FAC631EE25}"/>
              </a:ext>
            </a:extLst>
          </p:cNvPr>
          <p:cNvSpPr txBox="1">
            <a:spLocks/>
          </p:cNvSpPr>
          <p:nvPr/>
        </p:nvSpPr>
        <p:spPr>
          <a:xfrm>
            <a:off x="4784879" y="3184166"/>
            <a:ext cx="4896644" cy="5653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Lato"/>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Clr>
                <a:srgbClr val="262626"/>
              </a:buClr>
              <a:buNone/>
            </a:pPr>
            <a:r>
              <a:rPr lang="en-US" dirty="0">
                <a:solidFill>
                  <a:srgbClr val="434343"/>
                </a:solidFill>
              </a:rPr>
              <a:t>Make data affordable and accessible through programs like RWJF’s Health Data for Action </a:t>
            </a:r>
          </a:p>
        </p:txBody>
      </p:sp>
      <p:sp>
        <p:nvSpPr>
          <p:cNvPr id="39" name="Google Shape;7415;p45">
            <a:extLst>
              <a:ext uri="{FF2B5EF4-FFF2-40B4-BE49-F238E27FC236}">
                <a16:creationId xmlns:a16="http://schemas.microsoft.com/office/drawing/2014/main" id="{43665B0F-0C0E-EF45-9096-4CAC86B2F003}"/>
              </a:ext>
            </a:extLst>
          </p:cNvPr>
          <p:cNvSpPr txBox="1">
            <a:spLocks/>
          </p:cNvSpPr>
          <p:nvPr/>
        </p:nvSpPr>
        <p:spPr>
          <a:xfrm>
            <a:off x="4829100" y="3825026"/>
            <a:ext cx="4896644" cy="4044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Lato"/>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Clr>
                <a:srgbClr val="262626"/>
              </a:buClr>
              <a:buNone/>
            </a:pPr>
            <a:r>
              <a:rPr lang="en-US" dirty="0">
                <a:solidFill>
                  <a:srgbClr val="434343"/>
                </a:solidFill>
              </a:rPr>
              <a:t>Study nontraditional retailers (e.g., dollar stores)</a:t>
            </a:r>
          </a:p>
        </p:txBody>
      </p:sp>
      <p:sp>
        <p:nvSpPr>
          <p:cNvPr id="40" name="Google Shape;7415;p45">
            <a:extLst>
              <a:ext uri="{FF2B5EF4-FFF2-40B4-BE49-F238E27FC236}">
                <a16:creationId xmlns:a16="http://schemas.microsoft.com/office/drawing/2014/main" id="{FE90682E-0775-0345-AC9A-BC6321A8A89C}"/>
              </a:ext>
            </a:extLst>
          </p:cNvPr>
          <p:cNvSpPr txBox="1">
            <a:spLocks/>
          </p:cNvSpPr>
          <p:nvPr/>
        </p:nvSpPr>
        <p:spPr>
          <a:xfrm>
            <a:off x="4829100" y="4197458"/>
            <a:ext cx="4896644" cy="4044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Lato"/>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Clr>
                <a:srgbClr val="262626"/>
              </a:buClr>
              <a:buNone/>
            </a:pPr>
            <a:r>
              <a:rPr lang="en-US" dirty="0">
                <a:solidFill>
                  <a:srgbClr val="434343"/>
                </a:solidFill>
              </a:rPr>
              <a:t>Use diverse study designs (e.g., pilots, longitudinal)</a:t>
            </a:r>
          </a:p>
        </p:txBody>
      </p:sp>
      <p:sp>
        <p:nvSpPr>
          <p:cNvPr id="44" name="Google Shape;7415;p45">
            <a:extLst>
              <a:ext uri="{FF2B5EF4-FFF2-40B4-BE49-F238E27FC236}">
                <a16:creationId xmlns:a16="http://schemas.microsoft.com/office/drawing/2014/main" id="{0477C659-D76D-4146-A610-347A4E7C992C}"/>
              </a:ext>
            </a:extLst>
          </p:cNvPr>
          <p:cNvSpPr txBox="1">
            <a:spLocks/>
          </p:cNvSpPr>
          <p:nvPr/>
        </p:nvSpPr>
        <p:spPr>
          <a:xfrm>
            <a:off x="4829100" y="4601919"/>
            <a:ext cx="4896644" cy="4044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Lato"/>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Clr>
                <a:srgbClr val="262626"/>
              </a:buClr>
              <a:buNone/>
            </a:pPr>
            <a:r>
              <a:rPr lang="en-US" dirty="0">
                <a:solidFill>
                  <a:srgbClr val="434343"/>
                </a:solidFill>
              </a:rPr>
              <a:t>Promote innovative data collection (e.g., journalism)</a:t>
            </a:r>
          </a:p>
        </p:txBody>
      </p:sp>
    </p:spTree>
    <p:extLst>
      <p:ext uri="{BB962C8B-B14F-4D97-AF65-F5344CB8AC3E}">
        <p14:creationId xmlns:p14="http://schemas.microsoft.com/office/powerpoint/2010/main" val="2413956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0" y="286605"/>
            <a:ext cx="7839777" cy="1450757"/>
          </a:xfrm>
        </p:spPr>
        <p:txBody>
          <a:bodyPr>
            <a:normAutofit/>
          </a:bodyPr>
          <a:lstStyle/>
          <a:p>
            <a:r>
              <a:rPr lang="en-US" sz="4000" dirty="0"/>
              <a:t>Implications for Policy and Practice</a:t>
            </a:r>
          </a:p>
        </p:txBody>
      </p:sp>
      <p:sp>
        <p:nvSpPr>
          <p:cNvPr id="3" name="Content Placeholder 2"/>
          <p:cNvSpPr>
            <a:spLocks noGrp="1"/>
          </p:cNvSpPr>
          <p:nvPr>
            <p:ph sz="half" idx="1"/>
          </p:nvPr>
        </p:nvSpPr>
        <p:spPr>
          <a:xfrm>
            <a:off x="2563527" y="2232835"/>
            <a:ext cx="3703320" cy="3636257"/>
          </a:xfrm>
        </p:spPr>
        <p:txBody>
          <a:bodyPr>
            <a:normAutofit/>
          </a:bodyPr>
          <a:lstStyle/>
          <a:p>
            <a:pPr marL="0" indent="0">
              <a:buNone/>
            </a:pPr>
            <a:r>
              <a:rPr lang="en-US" sz="3000" dirty="0"/>
              <a:t>Agenda can guide:</a:t>
            </a:r>
          </a:p>
          <a:p>
            <a:pPr>
              <a:buFont typeface="Wingdings" panose="05000000000000000000" pitchFamily="2" charset="2"/>
              <a:buChar char="§"/>
            </a:pPr>
            <a:r>
              <a:rPr lang="en-US" sz="3000" dirty="0"/>
              <a:t> Researchers</a:t>
            </a:r>
          </a:p>
          <a:p>
            <a:pPr>
              <a:buFont typeface="Wingdings" panose="05000000000000000000" pitchFamily="2" charset="2"/>
              <a:buChar char="§"/>
            </a:pPr>
            <a:r>
              <a:rPr lang="en-US" sz="3000" dirty="0"/>
              <a:t> Retailers</a:t>
            </a:r>
          </a:p>
          <a:p>
            <a:pPr>
              <a:buFont typeface="Wingdings" panose="05000000000000000000" pitchFamily="2" charset="2"/>
              <a:buChar char="§"/>
            </a:pPr>
            <a:r>
              <a:rPr lang="en-US" sz="3000" dirty="0"/>
              <a:t> Funders</a:t>
            </a:r>
          </a:p>
          <a:p>
            <a:pPr>
              <a:buFont typeface="Wingdings" panose="05000000000000000000" pitchFamily="2" charset="2"/>
              <a:buChar char="§"/>
            </a:pPr>
            <a:r>
              <a:rPr lang="en-US" sz="3000" dirty="0"/>
              <a:t> Advocacy Organizations</a:t>
            </a:r>
          </a:p>
          <a:p>
            <a:pPr marL="514350" indent="-514350">
              <a:buFont typeface="+mj-lt"/>
              <a:buAutoNum type="arabicPeriod"/>
            </a:pPr>
            <a:endParaRPr lang="en-US" sz="3000" dirty="0"/>
          </a:p>
        </p:txBody>
      </p:sp>
      <p:pic>
        <p:nvPicPr>
          <p:cNvPr id="8" name="Content Placeholder 7">
            <a:extLst>
              <a:ext uri="{FF2B5EF4-FFF2-40B4-BE49-F238E27FC236}">
                <a16:creationId xmlns:a16="http://schemas.microsoft.com/office/drawing/2014/main" id="{970D5610-9903-463B-B367-A69EA8A99FA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8576" t="79" r="6669" b="14142"/>
          <a:stretch/>
        </p:blipFill>
        <p:spPr>
          <a:xfrm>
            <a:off x="13170052" y="1737361"/>
            <a:ext cx="3792352" cy="2558904"/>
          </a:xfrm>
          <a:ln>
            <a:solidFill>
              <a:schemeClr val="accent2"/>
            </a:solidFill>
          </a:ln>
        </p:spPr>
      </p:pic>
      <p:pic>
        <p:nvPicPr>
          <p:cNvPr id="5" name="Picture 4">
            <a:extLst>
              <a:ext uri="{FF2B5EF4-FFF2-40B4-BE49-F238E27FC236}">
                <a16:creationId xmlns:a16="http://schemas.microsoft.com/office/drawing/2014/main" id="{3420A573-1813-7746-9637-F3991779CE6F}"/>
              </a:ext>
            </a:extLst>
          </p:cNvPr>
          <p:cNvPicPr>
            <a:picLocks noChangeAspect="1"/>
          </p:cNvPicPr>
          <p:nvPr/>
        </p:nvPicPr>
        <p:blipFill rotWithShape="1">
          <a:blip r:embed="rId4"/>
          <a:srcRect l="72909" t="18040" r="11684" b="9439"/>
          <a:stretch/>
        </p:blipFill>
        <p:spPr>
          <a:xfrm>
            <a:off x="6337151" y="1877201"/>
            <a:ext cx="3283912" cy="4347527"/>
          </a:xfrm>
          <a:prstGeom prst="rect">
            <a:avLst/>
          </a:prstGeom>
          <a:ln>
            <a:solidFill>
              <a:schemeClr val="accent2"/>
            </a:solidFill>
          </a:ln>
        </p:spPr>
      </p:pic>
    </p:spTree>
    <p:extLst>
      <p:ext uri="{BB962C8B-B14F-4D97-AF65-F5344CB8AC3E}">
        <p14:creationId xmlns:p14="http://schemas.microsoft.com/office/powerpoint/2010/main" val="656614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EAAF-6B87-B044-935B-97B343447671}"/>
              </a:ext>
            </a:extLst>
          </p:cNvPr>
          <p:cNvSpPr>
            <a:spLocks noGrp="1"/>
          </p:cNvSpPr>
          <p:nvPr>
            <p:ph type="title"/>
          </p:nvPr>
        </p:nvSpPr>
        <p:spPr/>
        <p:txBody>
          <a:bodyPr/>
          <a:lstStyle/>
          <a:p>
            <a:r>
              <a:rPr lang="en-US" dirty="0">
                <a:solidFill>
                  <a:schemeClr val="tx2"/>
                </a:solidFill>
              </a:rPr>
              <a:t>Related Publications</a:t>
            </a:r>
          </a:p>
        </p:txBody>
      </p:sp>
      <p:pic>
        <p:nvPicPr>
          <p:cNvPr id="7" name="Content Placeholder 6">
            <a:extLst>
              <a:ext uri="{FF2B5EF4-FFF2-40B4-BE49-F238E27FC236}">
                <a16:creationId xmlns:a16="http://schemas.microsoft.com/office/drawing/2014/main" id="{846A74A3-D86D-D94F-B3FE-456408773E6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367460" y="1737362"/>
            <a:ext cx="3477581" cy="45583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tail Strategies to Support Healthy Eating">
            <a:extLst>
              <a:ext uri="{FF2B5EF4-FFF2-40B4-BE49-F238E27FC236}">
                <a16:creationId xmlns:a16="http://schemas.microsoft.com/office/drawing/2014/main" id="{6306AF92-6BD3-8C4D-B524-DE707F0993A8}"/>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528048" y="1846263"/>
            <a:ext cx="3072248" cy="440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643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9562-DB50-415F-BFD2-004E36C6F2F9}"/>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5EBD4136-E048-4898-986A-748F309B3D45}"/>
              </a:ext>
            </a:extLst>
          </p:cNvPr>
          <p:cNvSpPr>
            <a:spLocks noGrp="1"/>
          </p:cNvSpPr>
          <p:nvPr>
            <p:ph idx="1"/>
          </p:nvPr>
        </p:nvSpPr>
        <p:spPr>
          <a:xfrm>
            <a:off x="2346960" y="1845734"/>
            <a:ext cx="8104473" cy="4725662"/>
          </a:xfrm>
        </p:spPr>
        <p:txBody>
          <a:bodyPr>
            <a:normAutofit lnSpcReduction="10000"/>
          </a:bodyPr>
          <a:lstStyle/>
          <a:p>
            <a:pPr marL="114300" indent="0" defTabSz="685800">
              <a:spcBef>
                <a:spcPts val="0"/>
              </a:spcBef>
              <a:spcAft>
                <a:spcPts val="0"/>
              </a:spcAft>
              <a:buClrTx/>
              <a:buSzPts val="1800"/>
              <a:buNone/>
            </a:pPr>
            <a:r>
              <a:rPr lang="en-US" sz="1800" b="1" dirty="0"/>
              <a:t>This project was supported by:</a:t>
            </a:r>
          </a:p>
          <a:p>
            <a:pPr marL="400050" indent="-285750" defTabSz="685800">
              <a:spcBef>
                <a:spcPts val="0"/>
              </a:spcBef>
              <a:spcAft>
                <a:spcPts val="0"/>
              </a:spcAft>
              <a:buClrTx/>
              <a:buSzPts val="1800"/>
              <a:buFont typeface="Wingdings" panose="05000000000000000000" pitchFamily="2" charset="2"/>
              <a:buChar char="§"/>
            </a:pPr>
            <a:r>
              <a:rPr lang="en-US" sz="1800" dirty="0"/>
              <a:t>Healthy Eating Research (a national program of the Robert Wood Johnson Foundation)</a:t>
            </a:r>
          </a:p>
          <a:p>
            <a:pPr marL="400050" indent="-285750" defTabSz="685800">
              <a:spcBef>
                <a:spcPts val="0"/>
              </a:spcBef>
              <a:spcAft>
                <a:spcPts val="0"/>
              </a:spcAft>
              <a:buClrTx/>
              <a:buSzPts val="1800"/>
              <a:buFont typeface="Wingdings" panose="05000000000000000000" pitchFamily="2" charset="2"/>
              <a:buChar char="§"/>
            </a:pPr>
            <a:r>
              <a:rPr lang="en-US" sz="1800" dirty="0"/>
              <a:t>Johns Hopkins University Center for a Livable Future</a:t>
            </a:r>
          </a:p>
          <a:p>
            <a:pPr marL="400050" indent="-285750" defTabSz="685800">
              <a:spcBef>
                <a:spcPts val="0"/>
              </a:spcBef>
              <a:spcAft>
                <a:spcPts val="0"/>
              </a:spcAft>
              <a:buClrTx/>
              <a:buSzPts val="1800"/>
              <a:buFont typeface="Wingdings" panose="05000000000000000000" pitchFamily="2" charset="2"/>
              <a:buChar char="§"/>
            </a:pPr>
            <a:r>
              <a:rPr lang="en-US" sz="1800" dirty="0"/>
              <a:t>Institute for Health and Social Policy, Johns Hopkins Bloomberg School of Public Health, </a:t>
            </a:r>
          </a:p>
          <a:p>
            <a:pPr marL="400050" indent="-285750" defTabSz="685800">
              <a:spcBef>
                <a:spcPts val="0"/>
              </a:spcBef>
              <a:spcAft>
                <a:spcPts val="0"/>
              </a:spcAft>
              <a:buClrTx/>
              <a:buSzPts val="1800"/>
              <a:buFont typeface="Wingdings" panose="05000000000000000000" pitchFamily="2" charset="2"/>
              <a:buChar char="§"/>
            </a:pPr>
            <a:r>
              <a:rPr lang="en-US" sz="1800" dirty="0"/>
              <a:t>Bloomberg American Health Initiative, Johns Hopkins Bloomberg School of Public Health</a:t>
            </a:r>
          </a:p>
          <a:p>
            <a:pPr marL="400050" indent="-285750" defTabSz="685800">
              <a:spcBef>
                <a:spcPts val="0"/>
              </a:spcBef>
              <a:spcAft>
                <a:spcPts val="0"/>
              </a:spcAft>
              <a:buClrTx/>
              <a:buSzPts val="1800"/>
              <a:buFont typeface="Wingdings" panose="05000000000000000000" pitchFamily="2" charset="2"/>
              <a:buChar char="§"/>
            </a:pPr>
            <a:r>
              <a:rPr lang="en-US" sz="1800" dirty="0"/>
              <a:t>Center for Science in the Public Interest</a:t>
            </a:r>
          </a:p>
          <a:p>
            <a:pPr marL="114300" indent="0" defTabSz="685800">
              <a:spcBef>
                <a:spcPts val="0"/>
              </a:spcBef>
              <a:spcAft>
                <a:spcPts val="0"/>
              </a:spcAft>
              <a:buClrTx/>
              <a:buSzPts val="1800"/>
              <a:buNone/>
            </a:pPr>
            <a:endParaRPr lang="en-US" sz="1800" dirty="0"/>
          </a:p>
          <a:p>
            <a:pPr marL="114300" indent="0" defTabSz="685800">
              <a:spcBef>
                <a:spcPts val="0"/>
              </a:spcBef>
              <a:spcAft>
                <a:spcPts val="0"/>
              </a:spcAft>
              <a:buClrTx/>
              <a:buSzPts val="1800"/>
              <a:buNone/>
            </a:pPr>
            <a:r>
              <a:rPr lang="en-US" sz="1800" b="1" dirty="0"/>
              <a:t>Organization and scientific input provided by:</a:t>
            </a:r>
          </a:p>
          <a:p>
            <a:pPr marL="457200" indent="-342900" defTabSz="685800">
              <a:spcBef>
                <a:spcPts val="0"/>
              </a:spcBef>
              <a:spcAft>
                <a:spcPts val="0"/>
              </a:spcAft>
              <a:buClrTx/>
              <a:buSzPts val="1800"/>
              <a:buFont typeface="Wingdings" panose="05000000000000000000" pitchFamily="2" charset="2"/>
              <a:buChar char="§"/>
            </a:pPr>
            <a:r>
              <a:rPr lang="en-US" sz="1800" dirty="0"/>
              <a:t>Attendees of the January 2020 Healthy Retail Research Convening</a:t>
            </a:r>
          </a:p>
          <a:p>
            <a:pPr marL="457200" indent="-342900" defTabSz="685800">
              <a:spcBef>
                <a:spcPts val="0"/>
              </a:spcBef>
              <a:spcAft>
                <a:spcPts val="0"/>
              </a:spcAft>
              <a:buClrTx/>
              <a:buSzPts val="1800"/>
              <a:buFont typeface="Wingdings" panose="05000000000000000000" pitchFamily="2" charset="2"/>
              <a:buChar char="§"/>
            </a:pPr>
            <a:r>
              <a:rPr lang="en-US" sz="1800" dirty="0"/>
              <a:t>Scientific Advisory Committee (Joel Gittelsohn, Karen Glanz, Lisa Harnack, Allison Karpyn, Anne Palmer, Kate Reddy, Christina Roberto, Shannon Zenk)</a:t>
            </a:r>
          </a:p>
          <a:p>
            <a:pPr marL="457200" indent="-342900" defTabSz="685800">
              <a:spcBef>
                <a:spcPts val="0"/>
              </a:spcBef>
              <a:spcAft>
                <a:spcPts val="0"/>
              </a:spcAft>
              <a:buClrTx/>
              <a:buSzPts val="1800"/>
              <a:buFont typeface="Wingdings" panose="05000000000000000000" pitchFamily="2" charset="2"/>
              <a:buChar char="§"/>
            </a:pPr>
            <a:r>
              <a:rPr lang="en-US" sz="1800" dirty="0"/>
              <a:t>Expert reviewers (Betsy Anderson Steeves, Sheila Fleischhacker, Lucia Leone) </a:t>
            </a:r>
          </a:p>
          <a:p>
            <a:pPr marL="457200" indent="-342900" defTabSz="685800">
              <a:spcBef>
                <a:spcPts val="0"/>
              </a:spcBef>
              <a:spcAft>
                <a:spcPts val="0"/>
              </a:spcAft>
              <a:buClrTx/>
              <a:buSzPts val="1800"/>
              <a:buFont typeface="Wingdings" panose="05000000000000000000" pitchFamily="2" charset="2"/>
              <a:buChar char="§"/>
            </a:pPr>
            <a:r>
              <a:rPr lang="en-US" sz="1800" dirty="0"/>
              <a:t>Staff of Healthy Eating Research, The Food Trust, Center for Science in the Public Interest </a:t>
            </a:r>
          </a:p>
          <a:p>
            <a:endParaRPr lang="en-US" dirty="0"/>
          </a:p>
        </p:txBody>
      </p:sp>
    </p:spTree>
    <p:extLst>
      <p:ext uri="{BB962C8B-B14F-4D97-AF65-F5344CB8AC3E}">
        <p14:creationId xmlns:p14="http://schemas.microsoft.com/office/powerpoint/2010/main" val="1340063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188689"/>
            <a:ext cx="8835656" cy="972457"/>
          </a:xfrm>
        </p:spPr>
        <p:txBody>
          <a:bodyPr/>
          <a:lstStyle/>
          <a:p>
            <a:pPr algn="ctr"/>
            <a:r>
              <a:rPr lang="en-US" sz="3200" dirty="0"/>
              <a:t>Megan.Lott@duke.edu</a:t>
            </a:r>
            <a:br>
              <a:rPr lang="en-US" sz="3200" dirty="0"/>
            </a:br>
            <a:r>
              <a:rPr lang="en-US" sz="3200" dirty="0"/>
              <a:t>healthyeatingresearch.org</a:t>
            </a:r>
          </a:p>
        </p:txBody>
      </p:sp>
      <p:sp>
        <p:nvSpPr>
          <p:cNvPr id="5" name="Picture Placeholder 4">
            <a:extLst>
              <a:ext uri="{FF2B5EF4-FFF2-40B4-BE49-F238E27FC236}">
                <a16:creationId xmlns:a16="http://schemas.microsoft.com/office/drawing/2014/main" id="{E5FBE155-7BFF-420F-8550-276C2966B96E}"/>
              </a:ext>
            </a:extLst>
          </p:cNvPr>
          <p:cNvSpPr>
            <a:spLocks noGrp="1"/>
          </p:cNvSpPr>
          <p:nvPr>
            <p:ph type="pic" idx="1"/>
          </p:nvPr>
        </p:nvSpPr>
        <p:spPr/>
      </p:sp>
      <p:pic>
        <p:nvPicPr>
          <p:cNvPr id="7" name="Picture 6">
            <a:extLst>
              <a:ext uri="{FF2B5EF4-FFF2-40B4-BE49-F238E27FC236}">
                <a16:creationId xmlns:a16="http://schemas.microsoft.com/office/drawing/2014/main" id="{D442DA12-E7A5-4655-A91A-22D98A57B8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9" r="5255" b="21490"/>
          <a:stretch/>
        </p:blipFill>
        <p:spPr>
          <a:xfrm>
            <a:off x="1523988" y="0"/>
            <a:ext cx="9144000" cy="4915076"/>
          </a:xfrm>
          <a:prstGeom prst="rect">
            <a:avLst/>
          </a:prstGeom>
        </p:spPr>
      </p:pic>
    </p:spTree>
    <p:extLst>
      <p:ext uri="{BB962C8B-B14F-4D97-AF65-F5344CB8AC3E}">
        <p14:creationId xmlns:p14="http://schemas.microsoft.com/office/powerpoint/2010/main" val="735104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67F12-188E-4DF5-A764-22824C983D98}"/>
              </a:ext>
            </a:extLst>
          </p:cNvPr>
          <p:cNvSpPr>
            <a:spLocks noGrp="1"/>
          </p:cNvSpPr>
          <p:nvPr>
            <p:ph type="ctrTitle"/>
          </p:nvPr>
        </p:nvSpPr>
        <p:spPr>
          <a:xfrm>
            <a:off x="950495" y="323730"/>
            <a:ext cx="10323094" cy="2371621"/>
          </a:xfrm>
        </p:spPr>
        <p:txBody>
          <a:bodyPr>
            <a:normAutofit fontScale="90000"/>
          </a:bodyPr>
          <a:lstStyle/>
          <a:p>
            <a:r>
              <a:rPr lang="en-US" b="1" dirty="0"/>
              <a:t>Healthy Food Retail during the COVID-19 Pandemic: </a:t>
            </a:r>
            <a:br>
              <a:rPr lang="en-US" b="1" dirty="0"/>
            </a:br>
            <a:r>
              <a:rPr lang="en-US" b="1" dirty="0"/>
              <a:t>Challenges &amp; Future Directions</a:t>
            </a:r>
          </a:p>
        </p:txBody>
      </p:sp>
      <p:sp>
        <p:nvSpPr>
          <p:cNvPr id="3" name="Subtitle 2">
            <a:extLst>
              <a:ext uri="{FF2B5EF4-FFF2-40B4-BE49-F238E27FC236}">
                <a16:creationId xmlns:a16="http://schemas.microsoft.com/office/drawing/2014/main" id="{F8525014-CD82-4F1B-AA53-7BE7A95D41BF}"/>
              </a:ext>
            </a:extLst>
          </p:cNvPr>
          <p:cNvSpPr>
            <a:spLocks noGrp="1"/>
          </p:cNvSpPr>
          <p:nvPr>
            <p:ph type="subTitle" idx="1"/>
          </p:nvPr>
        </p:nvSpPr>
        <p:spPr>
          <a:xfrm>
            <a:off x="1263317" y="2906662"/>
            <a:ext cx="10010272" cy="1655762"/>
          </a:xfrm>
        </p:spPr>
        <p:txBody>
          <a:bodyPr>
            <a:normAutofit lnSpcReduction="10000"/>
          </a:bodyPr>
          <a:lstStyle/>
          <a:p>
            <a:r>
              <a:rPr lang="en-US" b="1" dirty="0"/>
              <a:t>Lucia A. Leone, Sheila Fleischhacker, Betsy Anderson-Steeves, Kaitlyn Harper, Megan Winkler, Elizabeth Racine, Barbara Baquero, Joel Gittelsohn </a:t>
            </a:r>
          </a:p>
          <a:p>
            <a:r>
              <a:rPr lang="en-US" b="1" dirty="0"/>
              <a:t>The 2020 HER NOPREN Healthy Food Retail Leadership Team </a:t>
            </a:r>
          </a:p>
          <a:p>
            <a:r>
              <a:rPr lang="en-US" b="1" i="1" dirty="0"/>
              <a:t>Int J Environ Res Public Health</a:t>
            </a:r>
            <a:r>
              <a:rPr lang="en-US" b="1" dirty="0"/>
              <a:t>. 2020;17(20):7397</a:t>
            </a:r>
          </a:p>
        </p:txBody>
      </p:sp>
      <p:pic>
        <p:nvPicPr>
          <p:cNvPr id="1026" name="Picture 2" descr="Image result for covid grocery storing">
            <a:extLst>
              <a:ext uri="{FF2B5EF4-FFF2-40B4-BE49-F238E27FC236}">
                <a16:creationId xmlns:a16="http://schemas.microsoft.com/office/drawing/2014/main" id="{F76CE375-1244-4D78-BBA5-64A7081CDF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47" r="-5600"/>
          <a:stretch/>
        </p:blipFill>
        <p:spPr bwMode="auto">
          <a:xfrm>
            <a:off x="0" y="4809930"/>
            <a:ext cx="3169298" cy="20620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vid grocery storing">
            <a:extLst>
              <a:ext uri="{FF2B5EF4-FFF2-40B4-BE49-F238E27FC236}">
                <a16:creationId xmlns:a16="http://schemas.microsoft.com/office/drawing/2014/main" id="{353A1CBA-93E5-468F-98CB-EA65E8B96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887" y="4809930"/>
            <a:ext cx="3058366" cy="20620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ovid grocery storing">
            <a:extLst>
              <a:ext uri="{FF2B5EF4-FFF2-40B4-BE49-F238E27FC236}">
                <a16:creationId xmlns:a16="http://schemas.microsoft.com/office/drawing/2014/main" id="{34D3CA3E-7016-48CC-B0CD-2B5F6F39C5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253" y="4807248"/>
            <a:ext cx="3113832" cy="20620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ovid grocery storing">
            <a:extLst>
              <a:ext uri="{FF2B5EF4-FFF2-40B4-BE49-F238E27FC236}">
                <a16:creationId xmlns:a16="http://schemas.microsoft.com/office/drawing/2014/main" id="{9D0658E2-0B25-45A6-80AC-980FD250B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2140" y="4807248"/>
            <a:ext cx="3269860" cy="206206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F61AACD3-3439-40FA-BAE7-4BA71EC9F9B3}"/>
              </a:ext>
            </a:extLst>
          </p:cNvPr>
          <p:cNvCxnSpPr>
            <a:cxnSpLocks/>
          </p:cNvCxnSpPr>
          <p:nvPr/>
        </p:nvCxnSpPr>
        <p:spPr>
          <a:xfrm>
            <a:off x="0" y="4804566"/>
            <a:ext cx="12192000" cy="0"/>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257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82144" y="227243"/>
            <a:ext cx="9109855" cy="885033"/>
          </a:xfrm>
        </p:spPr>
        <p:txBody>
          <a:bodyPr/>
          <a:lstStyle/>
          <a:p>
            <a:r>
              <a:rPr lang="en-US" b="1" dirty="0">
                <a:effectLst>
                  <a:outerShdw blurRad="38100" dist="38100" dir="2700000" algn="tl">
                    <a:srgbClr val="000000">
                      <a:alpha val="43137"/>
                    </a:srgbClr>
                  </a:outerShdw>
                </a:effectLst>
              </a:rPr>
              <a:t>About me…</a:t>
            </a:r>
          </a:p>
        </p:txBody>
      </p:sp>
      <p:cxnSp>
        <p:nvCxnSpPr>
          <p:cNvPr id="17" name="Straight Arrow Connector 16"/>
          <p:cNvCxnSpPr>
            <a:cxnSpLocks/>
          </p:cNvCxnSpPr>
          <p:nvPr/>
        </p:nvCxnSpPr>
        <p:spPr>
          <a:xfrm>
            <a:off x="616740" y="1706880"/>
            <a:ext cx="0" cy="31360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p:cNvCxnSpPr>
            <a:cxnSpLocks/>
          </p:cNvCxnSpPr>
          <p:nvPr/>
        </p:nvCxnSpPr>
        <p:spPr>
          <a:xfrm>
            <a:off x="3159414" y="5072164"/>
            <a:ext cx="107226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a:off x="3159414" y="5892965"/>
            <a:ext cx="64088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p:cNvCxnSpPr>
            <a:cxnSpLocks/>
          </p:cNvCxnSpPr>
          <p:nvPr/>
        </p:nvCxnSpPr>
        <p:spPr>
          <a:xfrm>
            <a:off x="5927958" y="6073592"/>
            <a:ext cx="76809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p:cNvCxnSpPr>
            <a:cxnSpLocks/>
          </p:cNvCxnSpPr>
          <p:nvPr/>
        </p:nvCxnSpPr>
        <p:spPr>
          <a:xfrm>
            <a:off x="7956556" y="5736826"/>
            <a:ext cx="96234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p:cNvCxnSpPr>
            <a:cxnSpLocks/>
          </p:cNvCxnSpPr>
          <p:nvPr/>
        </p:nvCxnSpPr>
        <p:spPr>
          <a:xfrm flipH="1">
            <a:off x="9401028" y="5543770"/>
            <a:ext cx="4456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p:cNvCxnSpPr>
            <a:cxnSpLocks/>
          </p:cNvCxnSpPr>
          <p:nvPr/>
        </p:nvCxnSpPr>
        <p:spPr>
          <a:xfrm>
            <a:off x="5232785" y="4686082"/>
            <a:ext cx="1390347" cy="7163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5" name="Picture 24">
            <a:extLst>
              <a:ext uri="{FF2B5EF4-FFF2-40B4-BE49-F238E27FC236}">
                <a16:creationId xmlns:a16="http://schemas.microsoft.com/office/drawing/2014/main" id="{44FB1706-2DF8-F649-87D7-54A57756E8FE}"/>
              </a:ext>
            </a:extLst>
          </p:cNvPr>
          <p:cNvPicPr>
            <a:picLocks noChangeAspect="1"/>
          </p:cNvPicPr>
          <p:nvPr/>
        </p:nvPicPr>
        <p:blipFill>
          <a:blip r:embed="rId2"/>
          <a:stretch>
            <a:fillRect/>
          </a:stretch>
        </p:blipFill>
        <p:spPr>
          <a:xfrm>
            <a:off x="82616" y="-10011"/>
            <a:ext cx="1794150" cy="1716891"/>
          </a:xfrm>
          <a:prstGeom prst="rect">
            <a:avLst/>
          </a:prstGeom>
        </p:spPr>
      </p:pic>
      <p:pic>
        <p:nvPicPr>
          <p:cNvPr id="1026" name="Picture 2" descr="The Johns Hopkins Bloomberg School of Public Health - jhpda2">
            <a:extLst>
              <a:ext uri="{FF2B5EF4-FFF2-40B4-BE49-F238E27FC236}">
                <a16:creationId xmlns:a16="http://schemas.microsoft.com/office/drawing/2014/main" id="{6BC13530-D792-4848-897E-112555C40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8" y="4748102"/>
            <a:ext cx="3531304" cy="17878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conomic Research Service (@USDA_ERS) | Twitter">
            <a:extLst>
              <a:ext uri="{FF2B5EF4-FFF2-40B4-BE49-F238E27FC236}">
                <a16:creationId xmlns:a16="http://schemas.microsoft.com/office/drawing/2014/main" id="{60E4162A-5647-5340-9FC5-D2EFA2929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6117" y="4003042"/>
            <a:ext cx="1671410" cy="15174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93EF5BA-8FB7-8A4B-9BD9-CFE048B1C6CF}"/>
              </a:ext>
            </a:extLst>
          </p:cNvPr>
          <p:cNvSpPr/>
          <p:nvPr/>
        </p:nvSpPr>
        <p:spPr>
          <a:xfrm>
            <a:off x="3695538" y="5612633"/>
            <a:ext cx="2490992" cy="923330"/>
          </a:xfrm>
          <a:prstGeom prst="rect">
            <a:avLst/>
          </a:prstGeom>
          <a:solidFill>
            <a:schemeClr val="bg1"/>
          </a:solidFill>
        </p:spPr>
        <p:txBody>
          <a:bodyPr wrap="square">
            <a:spAutoFit/>
          </a:bodyPr>
          <a:lstStyle/>
          <a:p>
            <a:r>
              <a:rPr lang="en-US" dirty="0">
                <a:solidFill>
                  <a:srgbClr val="000066"/>
                </a:solidFill>
                <a:latin typeface="Calibri,Bold"/>
              </a:rPr>
              <a:t>Johnson &amp; Johnson Community Health Care Scholars Program at JHU</a:t>
            </a:r>
            <a:endParaRPr lang="en-US" dirty="0">
              <a:effectLst/>
            </a:endParaRPr>
          </a:p>
        </p:txBody>
      </p:sp>
      <p:pic>
        <p:nvPicPr>
          <p:cNvPr id="1030" name="Picture 6" descr="Westat - Improving Lives Through Research | LinkedIn">
            <a:extLst>
              <a:ext uri="{FF2B5EF4-FFF2-40B4-BE49-F238E27FC236}">
                <a16:creationId xmlns:a16="http://schemas.microsoft.com/office/drawing/2014/main" id="{00F84D6B-257F-1746-B94F-EC63BFE0E5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867" y="4842896"/>
            <a:ext cx="1787861" cy="17878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versity of North Carolina at Charlotte - Council on Education for Public  Health">
            <a:extLst>
              <a:ext uri="{FF2B5EF4-FFF2-40B4-BE49-F238E27FC236}">
                <a16:creationId xmlns:a16="http://schemas.microsoft.com/office/drawing/2014/main" id="{D978B130-BD3A-A240-9675-213070BAC1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6903" y="5127226"/>
            <a:ext cx="32766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B0A01545-02FD-3F48-9356-10BAE22493CE}"/>
              </a:ext>
            </a:extLst>
          </p:cNvPr>
          <p:cNvPicPr>
            <a:picLocks noChangeAspect="1"/>
          </p:cNvPicPr>
          <p:nvPr/>
        </p:nvPicPr>
        <p:blipFill>
          <a:blip r:embed="rId7"/>
          <a:stretch>
            <a:fillRect/>
          </a:stretch>
        </p:blipFill>
        <p:spPr>
          <a:xfrm>
            <a:off x="2626866" y="929352"/>
            <a:ext cx="3250691" cy="2438018"/>
          </a:xfrm>
          <a:prstGeom prst="rect">
            <a:avLst/>
          </a:prstGeom>
        </p:spPr>
      </p:pic>
      <p:cxnSp>
        <p:nvCxnSpPr>
          <p:cNvPr id="37" name="Straight Connector 36">
            <a:extLst>
              <a:ext uri="{FF2B5EF4-FFF2-40B4-BE49-F238E27FC236}">
                <a16:creationId xmlns:a16="http://schemas.microsoft.com/office/drawing/2014/main" id="{E27136A4-F6C5-824E-B0A3-5FC522DB75B9}"/>
              </a:ext>
            </a:extLst>
          </p:cNvPr>
          <p:cNvCxnSpPr/>
          <p:nvPr/>
        </p:nvCxnSpPr>
        <p:spPr>
          <a:xfrm>
            <a:off x="1876766" y="1112276"/>
            <a:ext cx="762015" cy="432044"/>
          </a:xfrm>
          <a:prstGeom prst="line">
            <a:avLst/>
          </a:prstGeom>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02028028-F414-154D-B4CB-B7A7169AFADE}"/>
              </a:ext>
            </a:extLst>
          </p:cNvPr>
          <p:cNvPicPr>
            <a:picLocks noChangeAspect="1"/>
          </p:cNvPicPr>
          <p:nvPr/>
        </p:nvPicPr>
        <p:blipFill>
          <a:blip r:embed="rId8"/>
          <a:stretch>
            <a:fillRect/>
          </a:stretch>
        </p:blipFill>
        <p:spPr>
          <a:xfrm>
            <a:off x="8725678" y="1033878"/>
            <a:ext cx="3276600" cy="2861162"/>
          </a:xfrm>
          <a:prstGeom prst="rect">
            <a:avLst/>
          </a:prstGeom>
        </p:spPr>
      </p:pic>
      <mc:AlternateContent xmlns:mc="http://schemas.openxmlformats.org/markup-compatibility/2006" xmlns:p14="http://schemas.microsoft.com/office/powerpoint/2010/main">
        <mc:Choice Requires="p14">
          <p:contentPart p14:bwMode="auto" r:id="rId9">
            <p14:nvContentPartPr>
              <p14:cNvPr id="52" name="Ink 51">
                <a:extLst>
                  <a:ext uri="{FF2B5EF4-FFF2-40B4-BE49-F238E27FC236}">
                    <a16:creationId xmlns:a16="http://schemas.microsoft.com/office/drawing/2014/main" id="{1B5E1EAA-E1F4-FF4E-98A1-CE64FF6000ED}"/>
                  </a:ext>
                </a:extLst>
              </p14:cNvPr>
              <p14:cNvContentPartPr/>
              <p14:nvPr/>
            </p14:nvContentPartPr>
            <p14:xfrm>
              <a:off x="8689280" y="1111880"/>
              <a:ext cx="360" cy="360"/>
            </p14:xfrm>
          </p:contentPart>
        </mc:Choice>
        <mc:Fallback xmlns="">
          <p:pic>
            <p:nvPicPr>
              <p:cNvPr id="52" name="Ink 51">
                <a:extLst>
                  <a:ext uri="{FF2B5EF4-FFF2-40B4-BE49-F238E27FC236}">
                    <a16:creationId xmlns:a16="http://schemas.microsoft.com/office/drawing/2014/main" id="{1B5E1EAA-E1F4-FF4E-98A1-CE64FF6000ED}"/>
                  </a:ext>
                </a:extLst>
              </p:cNvPr>
              <p:cNvPicPr/>
              <p:nvPr/>
            </p:nvPicPr>
            <p:blipFill>
              <a:blip r:embed="rId10"/>
              <a:stretch>
                <a:fillRect/>
              </a:stretch>
            </p:blipFill>
            <p:spPr>
              <a:xfrm>
                <a:off x="8680640" y="11028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3" name="Ink 52">
                <a:extLst>
                  <a:ext uri="{FF2B5EF4-FFF2-40B4-BE49-F238E27FC236}">
                    <a16:creationId xmlns:a16="http://schemas.microsoft.com/office/drawing/2014/main" id="{6EA4F915-3A20-D44F-B048-A0E23A96CE0D}"/>
                  </a:ext>
                </a:extLst>
              </p14:cNvPr>
              <p14:cNvContentPartPr/>
              <p14:nvPr/>
            </p14:nvContentPartPr>
            <p14:xfrm>
              <a:off x="5911160" y="533360"/>
              <a:ext cx="2843280" cy="3299760"/>
            </p14:xfrm>
          </p:contentPart>
        </mc:Choice>
        <mc:Fallback xmlns="">
          <p:pic>
            <p:nvPicPr>
              <p:cNvPr id="53" name="Ink 52">
                <a:extLst>
                  <a:ext uri="{FF2B5EF4-FFF2-40B4-BE49-F238E27FC236}">
                    <a16:creationId xmlns:a16="http://schemas.microsoft.com/office/drawing/2014/main" id="{6EA4F915-3A20-D44F-B048-A0E23A96CE0D}"/>
                  </a:ext>
                </a:extLst>
              </p:cNvPr>
              <p:cNvPicPr/>
              <p:nvPr/>
            </p:nvPicPr>
            <p:blipFill>
              <a:blip r:embed="rId12"/>
              <a:stretch>
                <a:fillRect/>
              </a:stretch>
            </p:blipFill>
            <p:spPr>
              <a:xfrm>
                <a:off x="5902520" y="524720"/>
                <a:ext cx="2860920" cy="3317400"/>
              </a:xfrm>
              <a:prstGeom prst="rect">
                <a:avLst/>
              </a:prstGeom>
            </p:spPr>
          </p:pic>
        </mc:Fallback>
      </mc:AlternateContent>
    </p:spTree>
    <p:extLst>
      <p:ext uri="{BB962C8B-B14F-4D97-AF65-F5344CB8AC3E}">
        <p14:creationId xmlns:p14="http://schemas.microsoft.com/office/powerpoint/2010/main" val="2365313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rocery store covid">
            <a:extLst>
              <a:ext uri="{FF2B5EF4-FFF2-40B4-BE49-F238E27FC236}">
                <a16:creationId xmlns:a16="http://schemas.microsoft.com/office/drawing/2014/main" id="{890842CB-19E9-465D-81A8-5EC6DFAE2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5309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E434DA5-A8A4-4D13-AF72-54DB419C6AE9}"/>
              </a:ext>
            </a:extLst>
          </p:cNvPr>
          <p:cNvSpPr>
            <a:spLocks noGrp="1"/>
          </p:cNvSpPr>
          <p:nvPr>
            <p:ph type="title"/>
          </p:nvPr>
        </p:nvSpPr>
        <p:spPr>
          <a:xfrm>
            <a:off x="0" y="5149522"/>
            <a:ext cx="12192000" cy="1708483"/>
          </a:xfrm>
          <a:solidFill>
            <a:schemeClr val="accent6">
              <a:lumMod val="50000"/>
            </a:schemeClr>
          </a:solidFill>
        </p:spPr>
        <p:txBody>
          <a:bodyPr>
            <a:normAutofit/>
          </a:bodyPr>
          <a:lstStyle/>
          <a:p>
            <a:r>
              <a:rPr lang="en-US" sz="3100" b="0" i="0" dirty="0">
                <a:solidFill>
                  <a:schemeClr val="bg1"/>
                </a:solidFill>
                <a:effectLst/>
                <a:latin typeface="Arial" panose="020B0604020202020204" pitchFamily="34" charset="0"/>
              </a:rPr>
              <a:t>The Coronavirus Disease of 2019 (COVID-19) pandemic has led to major changes in the distribution, sale, purchase, preparation, and consumption of food in the United States (US)</a:t>
            </a:r>
            <a:endParaRPr lang="en-US" dirty="0">
              <a:solidFill>
                <a:schemeClr val="bg1"/>
              </a:solidFill>
            </a:endParaRPr>
          </a:p>
        </p:txBody>
      </p:sp>
    </p:spTree>
    <p:extLst>
      <p:ext uri="{BB962C8B-B14F-4D97-AF65-F5344CB8AC3E}">
        <p14:creationId xmlns:p14="http://schemas.microsoft.com/office/powerpoint/2010/main" val="34933198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EC1F1-E7E1-4910-BF5E-DC571671839A}"/>
              </a:ext>
            </a:extLst>
          </p:cNvPr>
          <p:cNvSpPr>
            <a:spLocks noGrp="1"/>
          </p:cNvSpPr>
          <p:nvPr>
            <p:ph type="title"/>
          </p:nvPr>
        </p:nvSpPr>
        <p:spPr>
          <a:xfrm>
            <a:off x="0" y="-10757"/>
            <a:ext cx="12192000" cy="1191125"/>
          </a:xfrm>
          <a:solidFill>
            <a:schemeClr val="accent6">
              <a:lumMod val="50000"/>
            </a:schemeClr>
          </a:solidFill>
        </p:spPr>
        <p:txBody>
          <a:bodyPr>
            <a:normAutofit/>
          </a:bodyPr>
          <a:lstStyle/>
          <a:p>
            <a:pPr algn="ctr"/>
            <a:r>
              <a:rPr lang="en-US" sz="5400" b="1" dirty="0">
                <a:solidFill>
                  <a:schemeClr val="bg1"/>
                </a:solidFill>
              </a:rPr>
              <a:t>Commentary’s Aim</a:t>
            </a:r>
          </a:p>
        </p:txBody>
      </p:sp>
      <p:sp>
        <p:nvSpPr>
          <p:cNvPr id="3" name="Content Placeholder 2">
            <a:extLst>
              <a:ext uri="{FF2B5EF4-FFF2-40B4-BE49-F238E27FC236}">
                <a16:creationId xmlns:a16="http://schemas.microsoft.com/office/drawing/2014/main" id="{428DA70A-BB23-4C85-9A8B-31F99E47A143}"/>
              </a:ext>
            </a:extLst>
          </p:cNvPr>
          <p:cNvSpPr>
            <a:spLocks noGrp="1"/>
          </p:cNvSpPr>
          <p:nvPr>
            <p:ph idx="1"/>
          </p:nvPr>
        </p:nvSpPr>
        <p:spPr>
          <a:xfrm>
            <a:off x="106728" y="1423547"/>
            <a:ext cx="5809979" cy="4721142"/>
          </a:xfrm>
        </p:spPr>
        <p:txBody>
          <a:bodyPr>
            <a:normAutofit fontScale="85000" lnSpcReduction="20000"/>
          </a:bodyPr>
          <a:lstStyle/>
          <a:p>
            <a:pPr marL="0" indent="0">
              <a:buNone/>
            </a:pPr>
            <a:r>
              <a:rPr lang="en-US" sz="3600" b="1" i="0" dirty="0">
                <a:solidFill>
                  <a:srgbClr val="222222"/>
                </a:solidFill>
                <a:effectLst/>
                <a:latin typeface="Arial" panose="020B0604020202020204" pitchFamily="34" charset="0"/>
              </a:rPr>
              <a:t>Using the Retail Food Environment and Customer Interaction Model, we describe the impact of COVID-19 in four key areas: </a:t>
            </a:r>
          </a:p>
          <a:p>
            <a:pPr marL="514350" indent="-514350">
              <a:buAutoNum type="arabicParenBoth"/>
            </a:pPr>
            <a:r>
              <a:rPr lang="en-US" sz="3600" b="1" i="0" dirty="0">
                <a:solidFill>
                  <a:srgbClr val="222222"/>
                </a:solidFill>
                <a:effectLst/>
                <a:latin typeface="Arial" panose="020B0604020202020204" pitchFamily="34" charset="0"/>
              </a:rPr>
              <a:t> community, state, tribal, and federal policy; </a:t>
            </a:r>
          </a:p>
          <a:p>
            <a:pPr marL="514350" indent="-514350">
              <a:buAutoNum type="arabicParenBoth"/>
            </a:pPr>
            <a:r>
              <a:rPr lang="en-US" sz="3600" b="1" i="0" dirty="0">
                <a:solidFill>
                  <a:srgbClr val="222222"/>
                </a:solidFill>
                <a:effectLst/>
                <a:latin typeface="Arial" panose="020B0604020202020204" pitchFamily="34" charset="0"/>
              </a:rPr>
              <a:t> retail actors, business models, and sources; </a:t>
            </a:r>
          </a:p>
          <a:p>
            <a:pPr marL="514350" indent="-514350">
              <a:buAutoNum type="arabicParenBoth"/>
            </a:pPr>
            <a:r>
              <a:rPr lang="en-US" sz="3600" b="1" i="0" dirty="0">
                <a:solidFill>
                  <a:srgbClr val="222222"/>
                </a:solidFill>
                <a:effectLst/>
                <a:latin typeface="Arial" panose="020B0604020202020204" pitchFamily="34" charset="0"/>
              </a:rPr>
              <a:t> customer experiences; and </a:t>
            </a:r>
          </a:p>
          <a:p>
            <a:pPr marL="514350" indent="-514350">
              <a:buAutoNum type="arabicParenBoth"/>
            </a:pPr>
            <a:r>
              <a:rPr lang="en-US" sz="3600" b="1" i="0" dirty="0">
                <a:solidFill>
                  <a:srgbClr val="222222"/>
                </a:solidFill>
                <a:effectLst/>
                <a:latin typeface="Arial" panose="020B0604020202020204" pitchFamily="34" charset="0"/>
              </a:rPr>
              <a:t> dietary intake</a:t>
            </a:r>
            <a:endParaRPr lang="en-US" sz="3600" b="1" dirty="0"/>
          </a:p>
        </p:txBody>
      </p:sp>
      <p:pic>
        <p:nvPicPr>
          <p:cNvPr id="1026" name="Picture 2">
            <a:extLst>
              <a:ext uri="{FF2B5EF4-FFF2-40B4-BE49-F238E27FC236}">
                <a16:creationId xmlns:a16="http://schemas.microsoft.com/office/drawing/2014/main" id="{C647C40A-B466-426A-80CA-73ACB219C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1755" y="1832836"/>
            <a:ext cx="5978525"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7E1B3057-BD88-4C3C-850A-8824BA4A3032}"/>
              </a:ext>
            </a:extLst>
          </p:cNvPr>
          <p:cNvSpPr txBox="1">
            <a:spLocks/>
          </p:cNvSpPr>
          <p:nvPr/>
        </p:nvSpPr>
        <p:spPr>
          <a:xfrm>
            <a:off x="5217463" y="6004863"/>
            <a:ext cx="6986156" cy="5486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Winkler MR,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Zenk</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SN,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Baquero</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B, Steeves EA, Fleischhacker SE,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Gittelshon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J, Leone LA &amp; Racine EF. </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Int J Environ Res Public Health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2020;17(20):7591</a:t>
            </a:r>
          </a:p>
        </p:txBody>
      </p:sp>
    </p:spTree>
    <p:extLst>
      <p:ext uri="{BB962C8B-B14F-4D97-AF65-F5344CB8AC3E}">
        <p14:creationId xmlns:p14="http://schemas.microsoft.com/office/powerpoint/2010/main" val="2300297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39EEC-4634-42BB-A9B2-94F0AB132F93}"/>
              </a:ext>
            </a:extLst>
          </p:cNvPr>
          <p:cNvSpPr>
            <a:spLocks noGrp="1"/>
          </p:cNvSpPr>
          <p:nvPr>
            <p:ph type="title"/>
          </p:nvPr>
        </p:nvSpPr>
        <p:spPr>
          <a:xfrm>
            <a:off x="0" y="-30650"/>
            <a:ext cx="12192000" cy="1325563"/>
          </a:xfrm>
          <a:solidFill>
            <a:schemeClr val="accent6">
              <a:lumMod val="50000"/>
            </a:schemeClr>
          </a:solidFill>
        </p:spPr>
        <p:txBody>
          <a:bodyPr>
            <a:normAutofit/>
          </a:bodyPr>
          <a:lstStyle/>
          <a:p>
            <a:pPr algn="ctr"/>
            <a:r>
              <a:rPr lang="en-US" sz="3600" b="1" dirty="0">
                <a:solidFill>
                  <a:schemeClr val="bg1"/>
                </a:solidFill>
              </a:rPr>
              <a:t>Table 2: Selected US federal government COVID-19 initiatives targeting the retail food environment &amp; customers</a:t>
            </a:r>
          </a:p>
        </p:txBody>
      </p:sp>
      <p:sp>
        <p:nvSpPr>
          <p:cNvPr id="11" name="Content Placeholder 10">
            <a:extLst>
              <a:ext uri="{FF2B5EF4-FFF2-40B4-BE49-F238E27FC236}">
                <a16:creationId xmlns:a16="http://schemas.microsoft.com/office/drawing/2014/main" id="{C57CA5EB-2059-4E6A-8953-CAAC4D30D475}"/>
              </a:ext>
            </a:extLst>
          </p:cNvPr>
          <p:cNvSpPr>
            <a:spLocks noGrp="1"/>
          </p:cNvSpPr>
          <p:nvPr>
            <p:ph idx="1"/>
          </p:nvPr>
        </p:nvSpPr>
        <p:spPr>
          <a:xfrm>
            <a:off x="360947" y="1540043"/>
            <a:ext cx="11514221" cy="4054642"/>
          </a:xfrm>
        </p:spPr>
        <p:txBody>
          <a:bodyPr/>
          <a:lstStyle/>
          <a:p>
            <a:pPr>
              <a:buFont typeface="Wingdings" panose="05000000000000000000" pitchFamily="2" charset="2"/>
              <a:buChar char="§"/>
            </a:pPr>
            <a:r>
              <a:rPr lang="en-US" b="1" dirty="0"/>
              <a:t>Food Distribution &amp; Donations </a:t>
            </a:r>
          </a:p>
          <a:p>
            <a:pPr lvl="1">
              <a:buFont typeface="Wingdings" panose="05000000000000000000" pitchFamily="2" charset="2"/>
              <a:buChar char="§"/>
            </a:pPr>
            <a:r>
              <a:rPr lang="en-US" b="1" dirty="0"/>
              <a:t>Retail Food Establishments</a:t>
            </a:r>
          </a:p>
          <a:p>
            <a:pPr lvl="1">
              <a:buFont typeface="Wingdings" panose="05000000000000000000" pitchFamily="2" charset="2"/>
              <a:buChar char="§"/>
            </a:pPr>
            <a:r>
              <a:rPr lang="en-US" b="1" dirty="0"/>
              <a:t>Charitable Food Network</a:t>
            </a:r>
          </a:p>
          <a:p>
            <a:pPr lvl="1">
              <a:buFont typeface="Wingdings" panose="05000000000000000000" pitchFamily="2" charset="2"/>
              <a:buChar char="§"/>
            </a:pPr>
            <a:r>
              <a:rPr lang="en-US" b="1" dirty="0"/>
              <a:t>Home Delivery </a:t>
            </a:r>
          </a:p>
          <a:p>
            <a:pPr lvl="1">
              <a:buFont typeface="Wingdings" panose="05000000000000000000" pitchFamily="2" charset="2"/>
              <a:buChar char="§"/>
            </a:pPr>
            <a:r>
              <a:rPr lang="en-US" b="1" dirty="0"/>
              <a:t>Export Services</a:t>
            </a:r>
          </a:p>
          <a:p>
            <a:pPr lvl="1">
              <a:buFont typeface="Wingdings" panose="05000000000000000000" pitchFamily="2" charset="2"/>
              <a:buChar char="§"/>
            </a:pPr>
            <a:r>
              <a:rPr lang="en-US" b="1" dirty="0"/>
              <a:t>State, Tribal &amp; Local Governments </a:t>
            </a:r>
          </a:p>
          <a:p>
            <a:pPr>
              <a:buFont typeface="Wingdings" panose="05000000000000000000" pitchFamily="2" charset="2"/>
              <a:buChar char="§"/>
            </a:pPr>
            <a:r>
              <a:rPr lang="en-US" b="1" dirty="0"/>
              <a:t>Household Food Handling &amp; Eating Out </a:t>
            </a:r>
          </a:p>
          <a:p>
            <a:pPr>
              <a:buFont typeface="Wingdings" panose="05000000000000000000" pitchFamily="2" charset="2"/>
              <a:buChar char="§"/>
            </a:pPr>
            <a:r>
              <a:rPr lang="en-US" b="1" dirty="0"/>
              <a:t>Federal Nutrition Assistance – Local Access &amp; Purchasing </a:t>
            </a:r>
          </a:p>
          <a:p>
            <a:pPr>
              <a:buFont typeface="Wingdings" panose="05000000000000000000" pitchFamily="2" charset="2"/>
              <a:buChar char="§"/>
            </a:pPr>
            <a:r>
              <a:rPr lang="en-US" b="1" dirty="0"/>
              <a:t>Federal Nutrition Education &amp; Promotion </a:t>
            </a:r>
          </a:p>
        </p:txBody>
      </p:sp>
    </p:spTree>
    <p:extLst>
      <p:ext uri="{BB962C8B-B14F-4D97-AF65-F5344CB8AC3E}">
        <p14:creationId xmlns:p14="http://schemas.microsoft.com/office/powerpoint/2010/main" val="1592970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curbside delivery">
            <a:extLst>
              <a:ext uri="{FF2B5EF4-FFF2-40B4-BE49-F238E27FC236}">
                <a16:creationId xmlns:a16="http://schemas.microsoft.com/office/drawing/2014/main" id="{62A0175C-DE3A-4FD3-9F2F-286E16C34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1500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outdoor eating covid">
            <a:extLst>
              <a:ext uri="{FF2B5EF4-FFF2-40B4-BE49-F238E27FC236}">
                <a16:creationId xmlns:a16="http://schemas.microsoft.com/office/drawing/2014/main" id="{BFC835C5-933C-4BB3-88B1-56036796DE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1" y="0"/>
            <a:ext cx="647700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curb side pick up grocery">
            <a:extLst>
              <a:ext uri="{FF2B5EF4-FFF2-40B4-BE49-F238E27FC236}">
                <a16:creationId xmlns:a16="http://schemas.microsoft.com/office/drawing/2014/main" id="{BDA12A2D-65BC-4857-B783-F9C7A966C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571500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curb side pick up grocery">
            <a:extLst>
              <a:ext uri="{FF2B5EF4-FFF2-40B4-BE49-F238E27FC236}">
                <a16:creationId xmlns:a16="http://schemas.microsoft.com/office/drawing/2014/main" id="{A63760F9-11AD-44DC-9E6C-7B663FF7AA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419475"/>
            <a:ext cx="6477000" cy="343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957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D78ADA-E76B-4F4A-B320-92E203F78E36}"/>
              </a:ext>
            </a:extLst>
          </p:cNvPr>
          <p:cNvPicPr>
            <a:picLocks noChangeAspect="1"/>
          </p:cNvPicPr>
          <p:nvPr/>
        </p:nvPicPr>
        <p:blipFill rotWithShape="1">
          <a:blip r:embed="rId2">
            <a:extLst>
              <a:ext uri="{28A0092B-C50C-407E-A947-70E740481C1C}">
                <a14:useLocalDpi xmlns:a14="http://schemas.microsoft.com/office/drawing/2010/main" val="0"/>
              </a:ext>
            </a:extLst>
          </a:blip>
          <a:srcRect l="3257" t="6283" r="6448" b="5069"/>
          <a:stretch/>
        </p:blipFill>
        <p:spPr>
          <a:xfrm>
            <a:off x="591552" y="938463"/>
            <a:ext cx="11008895" cy="4391526"/>
          </a:xfrm>
          <a:prstGeom prst="rect">
            <a:avLst/>
          </a:prstGeom>
          <a:ln w="63500">
            <a:solidFill>
              <a:schemeClr val="accent6">
                <a:lumMod val="50000"/>
              </a:schemeClr>
            </a:solidFill>
          </a:ln>
        </p:spPr>
      </p:pic>
    </p:spTree>
    <p:extLst>
      <p:ext uri="{BB962C8B-B14F-4D97-AF65-F5344CB8AC3E}">
        <p14:creationId xmlns:p14="http://schemas.microsoft.com/office/powerpoint/2010/main" val="4279283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Image result for covid eating">
            <a:extLst>
              <a:ext uri="{FF2B5EF4-FFF2-40B4-BE49-F238E27FC236}">
                <a16:creationId xmlns:a16="http://schemas.microsoft.com/office/drawing/2014/main" id="{F5E3BEFA-0AC3-4999-8F18-0A18E602E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9378" y="2828925"/>
            <a:ext cx="6332622" cy="40290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eating during the pandemic">
            <a:extLst>
              <a:ext uri="{FF2B5EF4-FFF2-40B4-BE49-F238E27FC236}">
                <a16:creationId xmlns:a16="http://schemas.microsoft.com/office/drawing/2014/main" id="{1731D95C-8E6E-4C11-8082-4AE821CCA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85937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eating during the pandemic">
            <a:extLst>
              <a:ext uri="{FF2B5EF4-FFF2-40B4-BE49-F238E27FC236}">
                <a16:creationId xmlns:a16="http://schemas.microsoft.com/office/drawing/2014/main" id="{93A45C8E-69EC-413B-A601-C9151BFC6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378" y="0"/>
            <a:ext cx="6332621" cy="332071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RUCE ASATO / MARCH 23, 2020&#10;                                All children ages 18 and younger can receive one breakfast and one lunch daily as part of the Hawaii Department of Education’s Grab-and-Go school meals program. They do not have to be enrolled at the school site. Pictured are examples of the meals being served.">
            <a:extLst>
              <a:ext uri="{FF2B5EF4-FFF2-40B4-BE49-F238E27FC236}">
                <a16:creationId xmlns:a16="http://schemas.microsoft.com/office/drawing/2014/main" id="{998DE1A5-EAB8-443A-9B4E-5D9CAD8580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20715"/>
            <a:ext cx="5859378" cy="3537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814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D293C-51DF-42CE-AA65-565A3E3F74EA}"/>
              </a:ext>
            </a:extLst>
          </p:cNvPr>
          <p:cNvSpPr>
            <a:spLocks noGrp="1"/>
          </p:cNvSpPr>
          <p:nvPr>
            <p:ph type="title"/>
          </p:nvPr>
        </p:nvSpPr>
        <p:spPr>
          <a:xfrm>
            <a:off x="0" y="-5316"/>
            <a:ext cx="12192000" cy="1325563"/>
          </a:xfrm>
          <a:solidFill>
            <a:schemeClr val="accent6">
              <a:lumMod val="50000"/>
            </a:schemeClr>
          </a:solidFill>
        </p:spPr>
        <p:txBody>
          <a:bodyPr>
            <a:normAutofit/>
          </a:bodyPr>
          <a:lstStyle/>
          <a:p>
            <a:pPr algn="ctr"/>
            <a:r>
              <a:rPr lang="en-US" sz="6000" b="1" dirty="0">
                <a:solidFill>
                  <a:schemeClr val="bg1"/>
                </a:solidFill>
              </a:rPr>
              <a:t>Future Directions </a:t>
            </a:r>
          </a:p>
        </p:txBody>
      </p:sp>
      <p:sp>
        <p:nvSpPr>
          <p:cNvPr id="3" name="Content Placeholder 2">
            <a:extLst>
              <a:ext uri="{FF2B5EF4-FFF2-40B4-BE49-F238E27FC236}">
                <a16:creationId xmlns:a16="http://schemas.microsoft.com/office/drawing/2014/main" id="{4E6ACEF6-98A0-440A-BA36-4939B4A06C90}"/>
              </a:ext>
            </a:extLst>
          </p:cNvPr>
          <p:cNvSpPr>
            <a:spLocks noGrp="1"/>
          </p:cNvSpPr>
          <p:nvPr>
            <p:ph idx="1"/>
          </p:nvPr>
        </p:nvSpPr>
        <p:spPr>
          <a:xfrm>
            <a:off x="4195483" y="1833047"/>
            <a:ext cx="7410604" cy="3890023"/>
          </a:xfrm>
        </p:spPr>
        <p:txBody>
          <a:bodyPr>
            <a:normAutofit lnSpcReduction="10000"/>
          </a:bodyPr>
          <a:lstStyle/>
          <a:p>
            <a:pPr>
              <a:buClr>
                <a:schemeClr val="accent6">
                  <a:lumMod val="50000"/>
                </a:schemeClr>
              </a:buClr>
              <a:buFont typeface="Wingdings" panose="05000000000000000000" pitchFamily="2" charset="2"/>
              <a:buChar char="§"/>
            </a:pPr>
            <a:r>
              <a:rPr lang="en-US" b="1" dirty="0">
                <a:solidFill>
                  <a:srgbClr val="222222"/>
                </a:solidFill>
                <a:latin typeface="Arial" panose="020B0604020202020204" pitchFamily="34" charset="0"/>
              </a:rPr>
              <a:t>Study the d</a:t>
            </a:r>
            <a:r>
              <a:rPr lang="en-US" b="1" i="0" dirty="0">
                <a:solidFill>
                  <a:srgbClr val="222222"/>
                </a:solidFill>
                <a:effectLst/>
                <a:latin typeface="Arial" panose="020B0604020202020204" pitchFamily="34" charset="0"/>
              </a:rPr>
              <a:t>irect impact of changes to the RFE during the pandemic, but also look at the implications for building more resilient food systems following the pandemic</a:t>
            </a:r>
          </a:p>
          <a:p>
            <a:pPr marL="0" indent="0">
              <a:buClr>
                <a:schemeClr val="accent6">
                  <a:lumMod val="50000"/>
                </a:schemeClr>
              </a:buClr>
              <a:buNone/>
            </a:pPr>
            <a:endParaRPr lang="en-US" b="1" i="0" dirty="0">
              <a:solidFill>
                <a:srgbClr val="222222"/>
              </a:solidFill>
              <a:effectLst/>
              <a:latin typeface="Arial" panose="020B0604020202020204" pitchFamily="34" charset="0"/>
            </a:endParaRPr>
          </a:p>
          <a:p>
            <a:pPr>
              <a:buClr>
                <a:schemeClr val="accent6">
                  <a:lumMod val="50000"/>
                </a:schemeClr>
              </a:buClr>
              <a:buFont typeface="Wingdings" panose="05000000000000000000" pitchFamily="2" charset="2"/>
              <a:buChar char="§"/>
            </a:pPr>
            <a:r>
              <a:rPr lang="en-US" b="1" i="0" dirty="0">
                <a:solidFill>
                  <a:srgbClr val="222222"/>
                </a:solidFill>
                <a:effectLst/>
                <a:latin typeface="Arial" panose="020B0604020202020204" pitchFamily="34" charset="0"/>
              </a:rPr>
              <a:t>Fewer shopping trips due to pandemic exposure concerns may have led to less purchasing of fresh foods, such as fruits and vegetables </a:t>
            </a:r>
          </a:p>
        </p:txBody>
      </p:sp>
      <p:pic>
        <p:nvPicPr>
          <p:cNvPr id="1026" name="Picture 2" descr="Image result for covid staple foods">
            <a:extLst>
              <a:ext uri="{FF2B5EF4-FFF2-40B4-BE49-F238E27FC236}">
                <a16:creationId xmlns:a16="http://schemas.microsoft.com/office/drawing/2014/main" id="{F590E082-938E-4CA2-9EBF-6C4A1E3A9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206240"/>
            <a:ext cx="3861994"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ood system">
            <a:extLst>
              <a:ext uri="{FF2B5EF4-FFF2-40B4-BE49-F238E27FC236}">
                <a16:creationId xmlns:a16="http://schemas.microsoft.com/office/drawing/2014/main" id="{780EF2B0-D127-497D-B7E0-3C05E5C73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68" y="1374035"/>
            <a:ext cx="2643444" cy="2756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1444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D293C-51DF-42CE-AA65-565A3E3F74EA}"/>
              </a:ext>
            </a:extLst>
          </p:cNvPr>
          <p:cNvSpPr>
            <a:spLocks noGrp="1"/>
          </p:cNvSpPr>
          <p:nvPr>
            <p:ph type="title"/>
          </p:nvPr>
        </p:nvSpPr>
        <p:spPr>
          <a:xfrm>
            <a:off x="0" y="-16074"/>
            <a:ext cx="12192000" cy="1325563"/>
          </a:xfrm>
          <a:solidFill>
            <a:schemeClr val="accent6">
              <a:lumMod val="50000"/>
            </a:schemeClr>
          </a:solidFill>
        </p:spPr>
        <p:txBody>
          <a:bodyPr>
            <a:normAutofit/>
          </a:bodyPr>
          <a:lstStyle/>
          <a:p>
            <a:pPr algn="ctr"/>
            <a:r>
              <a:rPr lang="en-US" sz="6000" b="1" dirty="0">
                <a:solidFill>
                  <a:schemeClr val="bg1"/>
                </a:solidFill>
              </a:rPr>
              <a:t>Future Directions </a:t>
            </a:r>
          </a:p>
        </p:txBody>
      </p:sp>
      <p:sp>
        <p:nvSpPr>
          <p:cNvPr id="3" name="Content Placeholder 2">
            <a:extLst>
              <a:ext uri="{FF2B5EF4-FFF2-40B4-BE49-F238E27FC236}">
                <a16:creationId xmlns:a16="http://schemas.microsoft.com/office/drawing/2014/main" id="{4E6ACEF6-98A0-440A-BA36-4939B4A06C90}"/>
              </a:ext>
            </a:extLst>
          </p:cNvPr>
          <p:cNvSpPr>
            <a:spLocks noGrp="1"/>
          </p:cNvSpPr>
          <p:nvPr>
            <p:ph idx="1"/>
          </p:nvPr>
        </p:nvSpPr>
        <p:spPr>
          <a:xfrm>
            <a:off x="4743616" y="1600201"/>
            <a:ext cx="7361995" cy="4728412"/>
          </a:xfrm>
        </p:spPr>
        <p:txBody>
          <a:bodyPr>
            <a:normAutofit/>
          </a:bodyPr>
          <a:lstStyle/>
          <a:p>
            <a:pPr>
              <a:buClr>
                <a:schemeClr val="accent6">
                  <a:lumMod val="50000"/>
                </a:schemeClr>
              </a:buClr>
              <a:buFont typeface="Wingdings" panose="05000000000000000000" pitchFamily="2" charset="2"/>
              <a:buChar char="§"/>
            </a:pPr>
            <a:r>
              <a:rPr lang="en-US" b="1" i="0" dirty="0">
                <a:solidFill>
                  <a:srgbClr val="222222"/>
                </a:solidFill>
                <a:effectLst/>
                <a:latin typeface="Arial" panose="020B0604020202020204" pitchFamily="34" charset="0"/>
              </a:rPr>
              <a:t>Research on online food purchasing behaviors is still nascent </a:t>
            </a:r>
          </a:p>
          <a:p>
            <a:pPr>
              <a:buClr>
                <a:schemeClr val="accent6">
                  <a:lumMod val="50000"/>
                </a:schemeClr>
              </a:buClr>
              <a:buFont typeface="Wingdings" panose="05000000000000000000" pitchFamily="2" charset="2"/>
              <a:buChar char="§"/>
            </a:pPr>
            <a:r>
              <a:rPr lang="en-US" b="1" dirty="0">
                <a:solidFill>
                  <a:srgbClr val="222222"/>
                </a:solidFill>
                <a:latin typeface="Arial" panose="020B0604020202020204" pitchFamily="34" charset="0"/>
              </a:rPr>
              <a:t>U</a:t>
            </a:r>
            <a:r>
              <a:rPr lang="en-US" b="1" i="0" dirty="0">
                <a:solidFill>
                  <a:srgbClr val="222222"/>
                </a:solidFill>
                <a:effectLst/>
                <a:latin typeface="Arial" panose="020B0604020202020204" pitchFamily="34" charset="0"/>
              </a:rPr>
              <a:t>rgent need to better understand who is buying online and from what types of sellers (i.e., retailers, manufactures)</a:t>
            </a:r>
          </a:p>
          <a:p>
            <a:pPr>
              <a:buClr>
                <a:schemeClr val="accent6">
                  <a:lumMod val="50000"/>
                </a:schemeClr>
              </a:buClr>
              <a:buFont typeface="Wingdings" panose="05000000000000000000" pitchFamily="2" charset="2"/>
              <a:buChar char="§"/>
            </a:pPr>
            <a:r>
              <a:rPr lang="en-US" b="1" dirty="0">
                <a:solidFill>
                  <a:srgbClr val="222222"/>
                </a:solidFill>
                <a:latin typeface="Arial" panose="020B0604020202020204" pitchFamily="34" charset="0"/>
              </a:rPr>
              <a:t>N</a:t>
            </a:r>
            <a:r>
              <a:rPr lang="en-US" b="1" i="0" dirty="0">
                <a:solidFill>
                  <a:srgbClr val="222222"/>
                </a:solidFill>
                <a:effectLst/>
                <a:latin typeface="Arial" panose="020B0604020202020204" pitchFamily="34" charset="0"/>
              </a:rPr>
              <a:t>eed to better understand the role of marketing and other behavioral economic factors, especially given the reports of increased surveillance and marketing of unhealthy foods to SNAP participants shopping online </a:t>
            </a:r>
            <a:endParaRPr lang="en-US" b="1" dirty="0"/>
          </a:p>
        </p:txBody>
      </p:sp>
      <p:pic>
        <p:nvPicPr>
          <p:cNvPr id="3074" name="Picture 2" descr="Image result for online SNAP">
            <a:extLst>
              <a:ext uri="{FF2B5EF4-FFF2-40B4-BE49-F238E27FC236}">
                <a16:creationId xmlns:a16="http://schemas.microsoft.com/office/drawing/2014/main" id="{DEC64551-540C-40E6-B5B1-930EFD294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76" y="2323861"/>
            <a:ext cx="4464717" cy="2512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5413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4" name="Picture 2" descr="SNAP - Eligibility- Rhode Island -Department of Human Services">
            <a:extLst>
              <a:ext uri="{FF2B5EF4-FFF2-40B4-BE49-F238E27FC236}">
                <a16:creationId xmlns:a16="http://schemas.microsoft.com/office/drawing/2014/main" id="{5A750CF4-127B-4324-9095-9C22EA87D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966" y="233139"/>
            <a:ext cx="2100776" cy="21036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8" descr="Don't toss' Louisiana student meal P-EBT cards by mistake, state warns;  here's why | Education | theadvocate.com">
            <a:extLst>
              <a:ext uri="{FF2B5EF4-FFF2-40B4-BE49-F238E27FC236}">
                <a16:creationId xmlns:a16="http://schemas.microsoft.com/office/drawing/2014/main" id="{74A02CBB-BC92-4C28-A9DC-A72D61351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967" y="2633576"/>
            <a:ext cx="2100775" cy="1792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WIC Continues to Serve Families Through COVID-19 | San Diego WIC">
            <a:extLst>
              <a:ext uri="{FF2B5EF4-FFF2-40B4-BE49-F238E27FC236}">
                <a16:creationId xmlns:a16="http://schemas.microsoft.com/office/drawing/2014/main" id="{EBF84459-D550-42FB-9871-F841E03B77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24" r="8767" b="2519"/>
          <a:stretch/>
        </p:blipFill>
        <p:spPr bwMode="auto">
          <a:xfrm>
            <a:off x="1251967" y="4800647"/>
            <a:ext cx="2177448" cy="17248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Coronavirus: Despite closures, Columbus area schools feed kids at 215 'grab  and go' sites - News - The Columbus Dispatch - Columbus, OH">
            <a:extLst>
              <a:ext uri="{FF2B5EF4-FFF2-40B4-BE49-F238E27FC236}">
                <a16:creationId xmlns:a16="http://schemas.microsoft.com/office/drawing/2014/main" id="{74401A9B-210A-4FEE-A0C7-765E212E6B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068" t="5252" r="12272" b="22724"/>
          <a:stretch/>
        </p:blipFill>
        <p:spPr bwMode="auto">
          <a:xfrm>
            <a:off x="4704307" y="313720"/>
            <a:ext cx="2314227" cy="20230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oronavirus Heightens Threat of Child Hunger, Food Insecurity | Healthiest  Communities | US News">
            <a:extLst>
              <a:ext uri="{FF2B5EF4-FFF2-40B4-BE49-F238E27FC236}">
                <a16:creationId xmlns:a16="http://schemas.microsoft.com/office/drawing/2014/main" id="{F436FFD5-D9E7-4152-821C-316E42C9631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33" t="16359" r="5622" b="1066"/>
          <a:stretch/>
        </p:blipFill>
        <p:spPr bwMode="auto">
          <a:xfrm>
            <a:off x="4647342" y="2619621"/>
            <a:ext cx="2371192" cy="18207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Meals on Wheels sees increase in requests during COVID-19 pandemic | WHAM">
            <a:extLst>
              <a:ext uri="{FF2B5EF4-FFF2-40B4-BE49-F238E27FC236}">
                <a16:creationId xmlns:a16="http://schemas.microsoft.com/office/drawing/2014/main" id="{9F91DC92-8C47-474A-BFA8-163C46F1E1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8132" y="4800646"/>
            <a:ext cx="2371193" cy="17248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USDA Farmers To Families Food Box Program Reaches 5 Million Boxes  Distributed – WBIW">
            <a:extLst>
              <a:ext uri="{FF2B5EF4-FFF2-40B4-BE49-F238E27FC236}">
                <a16:creationId xmlns:a16="http://schemas.microsoft.com/office/drawing/2014/main" id="{6918CFA5-6CAB-46AE-9E01-91320A30F3E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9301"/>
          <a:stretch/>
        </p:blipFill>
        <p:spPr bwMode="auto">
          <a:xfrm>
            <a:off x="8398042" y="341925"/>
            <a:ext cx="2371192" cy="19948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ow School Districts Are Able to Feed More People Than Food Banks - Eater">
            <a:extLst>
              <a:ext uri="{FF2B5EF4-FFF2-40B4-BE49-F238E27FC236}">
                <a16:creationId xmlns:a16="http://schemas.microsoft.com/office/drawing/2014/main" id="{97FE83A5-884D-474A-959B-4C198AB707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8042" y="2626171"/>
            <a:ext cx="2371192" cy="180018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farmers to familes food box">
            <a:extLst>
              <a:ext uri="{FF2B5EF4-FFF2-40B4-BE49-F238E27FC236}">
                <a16:creationId xmlns:a16="http://schemas.microsoft.com/office/drawing/2014/main" id="{D4392D5B-C35C-465E-9546-3F5958E383C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125" t="-1" r="47368" b="2081"/>
          <a:stretch/>
        </p:blipFill>
        <p:spPr bwMode="auto">
          <a:xfrm>
            <a:off x="8398043" y="4800647"/>
            <a:ext cx="2371191" cy="1669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3022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small retail food outlets detroit">
            <a:extLst>
              <a:ext uri="{FF2B5EF4-FFF2-40B4-BE49-F238E27FC236}">
                <a16:creationId xmlns:a16="http://schemas.microsoft.com/office/drawing/2014/main" id="{A5D13523-4B66-4234-996D-E904D140D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56063"/>
            <a:ext cx="4059948" cy="35857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CCD293C-51DF-42CE-AA65-565A3E3F74EA}"/>
              </a:ext>
            </a:extLst>
          </p:cNvPr>
          <p:cNvSpPr>
            <a:spLocks noGrp="1"/>
          </p:cNvSpPr>
          <p:nvPr>
            <p:ph type="title"/>
          </p:nvPr>
        </p:nvSpPr>
        <p:spPr>
          <a:xfrm>
            <a:off x="0" y="-5316"/>
            <a:ext cx="12192000" cy="1325563"/>
          </a:xfrm>
          <a:solidFill>
            <a:schemeClr val="accent6">
              <a:lumMod val="50000"/>
            </a:schemeClr>
          </a:solidFill>
        </p:spPr>
        <p:txBody>
          <a:bodyPr>
            <a:normAutofit/>
          </a:bodyPr>
          <a:lstStyle/>
          <a:p>
            <a:pPr algn="ctr"/>
            <a:r>
              <a:rPr lang="en-US" sz="6000" b="1" dirty="0">
                <a:solidFill>
                  <a:schemeClr val="bg1"/>
                </a:solidFill>
              </a:rPr>
              <a:t>Future Directions </a:t>
            </a:r>
          </a:p>
        </p:txBody>
      </p:sp>
      <p:sp>
        <p:nvSpPr>
          <p:cNvPr id="3" name="Content Placeholder 2">
            <a:extLst>
              <a:ext uri="{FF2B5EF4-FFF2-40B4-BE49-F238E27FC236}">
                <a16:creationId xmlns:a16="http://schemas.microsoft.com/office/drawing/2014/main" id="{4E6ACEF6-98A0-440A-BA36-4939B4A06C90}"/>
              </a:ext>
            </a:extLst>
          </p:cNvPr>
          <p:cNvSpPr>
            <a:spLocks noGrp="1"/>
          </p:cNvSpPr>
          <p:nvPr>
            <p:ph idx="1"/>
          </p:nvPr>
        </p:nvSpPr>
        <p:spPr>
          <a:xfrm>
            <a:off x="4162926" y="1443789"/>
            <a:ext cx="7700213" cy="5137484"/>
          </a:xfrm>
        </p:spPr>
        <p:txBody>
          <a:bodyPr>
            <a:normAutofit/>
          </a:bodyPr>
          <a:lstStyle/>
          <a:p>
            <a:pPr>
              <a:buClr>
                <a:schemeClr val="accent6">
                  <a:lumMod val="50000"/>
                </a:schemeClr>
              </a:buClr>
              <a:buFont typeface="Wingdings" panose="05000000000000000000" pitchFamily="2" charset="2"/>
              <a:buChar char="§"/>
            </a:pPr>
            <a:r>
              <a:rPr lang="en-US" b="1" i="0" dirty="0">
                <a:solidFill>
                  <a:srgbClr val="222222"/>
                </a:solidFill>
                <a:effectLst/>
                <a:latin typeface="Arial" panose="020B0604020202020204" pitchFamily="34" charset="0"/>
              </a:rPr>
              <a:t>The movement of food retail towards alternative (and in some instances, more community-minded) models combined with the closure of many restaurants underscores a need for research looking at business sustainability, especially in lower-income and minority communities</a:t>
            </a:r>
          </a:p>
          <a:p>
            <a:pPr>
              <a:buClr>
                <a:schemeClr val="accent6">
                  <a:lumMod val="50000"/>
                </a:schemeClr>
              </a:buClr>
              <a:buFont typeface="Wingdings" panose="05000000000000000000" pitchFamily="2" charset="2"/>
              <a:buChar char="§"/>
            </a:pPr>
            <a:r>
              <a:rPr lang="en-US" b="1" i="0" dirty="0">
                <a:solidFill>
                  <a:srgbClr val="222222"/>
                </a:solidFill>
                <a:effectLst/>
                <a:latin typeface="Arial" panose="020B0604020202020204" pitchFamily="34" charset="0"/>
              </a:rPr>
              <a:t>In thinking about how we can build resilience in our food system and be better prepared for future crises, one possible food system adaptation may be referred to as “smaller is better.” </a:t>
            </a:r>
          </a:p>
          <a:p>
            <a:endParaRPr lang="en-US" dirty="0"/>
          </a:p>
        </p:txBody>
      </p:sp>
      <p:pic>
        <p:nvPicPr>
          <p:cNvPr id="5122" name="Picture 2" descr="Image result for small retail food outlets">
            <a:extLst>
              <a:ext uri="{FF2B5EF4-FFF2-40B4-BE49-F238E27FC236}">
                <a16:creationId xmlns:a16="http://schemas.microsoft.com/office/drawing/2014/main" id="{1C96256A-79C0-4570-8D4D-33C05CF73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20247"/>
            <a:ext cx="4059948" cy="2650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570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3C410-9583-7444-89CC-E72EEE5C3ECA}"/>
              </a:ext>
            </a:extLst>
          </p:cNvPr>
          <p:cNvSpPr>
            <a:spLocks noGrp="1"/>
          </p:cNvSpPr>
          <p:nvPr>
            <p:ph type="title" idx="4294967295"/>
          </p:nvPr>
        </p:nvSpPr>
        <p:spPr>
          <a:xfrm>
            <a:off x="0" y="685800"/>
            <a:ext cx="11236960" cy="5328920"/>
          </a:xfrm>
        </p:spPr>
        <p:txBody>
          <a:bodyPr/>
          <a:lstStyle/>
          <a:p>
            <a:r>
              <a:rPr lang="en-US" dirty="0"/>
              <a:t>Healthy Food Retail</a:t>
            </a:r>
            <a:br>
              <a:rPr lang="en-US" dirty="0"/>
            </a:br>
            <a:br>
              <a:rPr lang="en-US" dirty="0"/>
            </a:br>
            <a:br>
              <a:rPr lang="en-US" dirty="0"/>
            </a:br>
            <a:r>
              <a:rPr lang="en-US" dirty="0"/>
              <a:t>What is it?</a:t>
            </a:r>
          </a:p>
        </p:txBody>
      </p:sp>
      <p:sp>
        <p:nvSpPr>
          <p:cNvPr id="4" name="Text Placeholder 3">
            <a:extLst>
              <a:ext uri="{FF2B5EF4-FFF2-40B4-BE49-F238E27FC236}">
                <a16:creationId xmlns:a16="http://schemas.microsoft.com/office/drawing/2014/main" id="{858A1944-23BC-5E44-8BA9-B75560F7CC13}"/>
              </a:ext>
            </a:extLst>
          </p:cNvPr>
          <p:cNvSpPr>
            <a:spLocks noGrp="1"/>
          </p:cNvSpPr>
          <p:nvPr>
            <p:ph type="body" sz="half" idx="4294967295"/>
          </p:nvPr>
        </p:nvSpPr>
        <p:spPr>
          <a:xfrm>
            <a:off x="0" y="2855913"/>
            <a:ext cx="6258560" cy="3011487"/>
          </a:xfrm>
        </p:spPr>
        <p:txBody>
          <a:bodyPr>
            <a:normAutofit/>
          </a:bodyPr>
          <a:lstStyle/>
          <a:p>
            <a:pPr marL="0" indent="0">
              <a:buNone/>
            </a:pPr>
            <a:endParaRPr lang="en-US" sz="4400" dirty="0"/>
          </a:p>
          <a:p>
            <a:pPr marL="0" indent="0">
              <a:buNone/>
            </a:pPr>
            <a:r>
              <a:rPr lang="en-US" sz="4400" dirty="0"/>
              <a:t>Why is </a:t>
            </a:r>
            <a:r>
              <a:rPr lang="en-US" sz="4400"/>
              <a:t>this important? </a:t>
            </a:r>
            <a:endParaRPr lang="en-US" sz="4400" dirty="0"/>
          </a:p>
        </p:txBody>
      </p:sp>
    </p:spTree>
    <p:extLst>
      <p:ext uri="{BB962C8B-B14F-4D97-AF65-F5344CB8AC3E}">
        <p14:creationId xmlns:p14="http://schemas.microsoft.com/office/powerpoint/2010/main" val="1353129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67F12-188E-4DF5-A764-22824C983D98}"/>
              </a:ext>
            </a:extLst>
          </p:cNvPr>
          <p:cNvSpPr>
            <a:spLocks noGrp="1"/>
          </p:cNvSpPr>
          <p:nvPr>
            <p:ph type="ctrTitle"/>
          </p:nvPr>
        </p:nvSpPr>
        <p:spPr>
          <a:xfrm>
            <a:off x="950495" y="95126"/>
            <a:ext cx="10323094" cy="2371621"/>
          </a:xfrm>
        </p:spPr>
        <p:txBody>
          <a:bodyPr>
            <a:normAutofit fontScale="90000"/>
          </a:bodyPr>
          <a:lstStyle/>
          <a:p>
            <a:r>
              <a:rPr lang="en-US" b="1" dirty="0"/>
              <a:t>Healthy Food Retail during the COVID-19 Pandemic: </a:t>
            </a:r>
            <a:br>
              <a:rPr lang="en-US" b="1" dirty="0"/>
            </a:br>
            <a:r>
              <a:rPr lang="en-US" b="1" dirty="0"/>
              <a:t>Challenges &amp; Future Directions</a:t>
            </a:r>
          </a:p>
        </p:txBody>
      </p:sp>
      <p:sp>
        <p:nvSpPr>
          <p:cNvPr id="3" name="Subtitle 2">
            <a:extLst>
              <a:ext uri="{FF2B5EF4-FFF2-40B4-BE49-F238E27FC236}">
                <a16:creationId xmlns:a16="http://schemas.microsoft.com/office/drawing/2014/main" id="{F8525014-CD82-4F1B-AA53-7BE7A95D41BF}"/>
              </a:ext>
            </a:extLst>
          </p:cNvPr>
          <p:cNvSpPr>
            <a:spLocks noGrp="1"/>
          </p:cNvSpPr>
          <p:nvPr>
            <p:ph type="subTitle" idx="1"/>
          </p:nvPr>
        </p:nvSpPr>
        <p:spPr>
          <a:xfrm>
            <a:off x="1263317" y="2413362"/>
            <a:ext cx="10010272" cy="1655762"/>
          </a:xfrm>
        </p:spPr>
        <p:txBody>
          <a:bodyPr>
            <a:normAutofit lnSpcReduction="10000"/>
          </a:bodyPr>
          <a:lstStyle/>
          <a:p>
            <a:r>
              <a:rPr lang="en-US" b="1" dirty="0"/>
              <a:t>Lucia A. Leone, Sheila Fleischhacker, Betsy Anderson-Steeves, Kaitlyn Harper, Megan Winkler, Elizabeth Racine, Barbara Baquero, Joel Gittelsohn </a:t>
            </a:r>
          </a:p>
          <a:p>
            <a:r>
              <a:rPr lang="en-US" b="1" dirty="0"/>
              <a:t>The 2020 HER NOPREN Healthy Food Retail Leadership Team </a:t>
            </a:r>
          </a:p>
          <a:p>
            <a:r>
              <a:rPr lang="en-US" b="1" i="1" dirty="0"/>
              <a:t>Int J Environ Res Public Health</a:t>
            </a:r>
            <a:r>
              <a:rPr lang="en-US" b="1" dirty="0"/>
              <a:t>. 2020;17(20):7397</a:t>
            </a:r>
          </a:p>
          <a:p>
            <a:endParaRPr lang="en-US" b="1" dirty="0"/>
          </a:p>
        </p:txBody>
      </p:sp>
      <p:pic>
        <p:nvPicPr>
          <p:cNvPr id="1026" name="Picture 2" descr="Image result for covid grocery storing">
            <a:extLst>
              <a:ext uri="{FF2B5EF4-FFF2-40B4-BE49-F238E27FC236}">
                <a16:creationId xmlns:a16="http://schemas.microsoft.com/office/drawing/2014/main" id="{F76CE375-1244-4D78-BBA5-64A7081CDF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47" r="-5600"/>
          <a:stretch/>
        </p:blipFill>
        <p:spPr bwMode="auto">
          <a:xfrm>
            <a:off x="0" y="4809930"/>
            <a:ext cx="3169298" cy="20620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vid grocery storing">
            <a:extLst>
              <a:ext uri="{FF2B5EF4-FFF2-40B4-BE49-F238E27FC236}">
                <a16:creationId xmlns:a16="http://schemas.microsoft.com/office/drawing/2014/main" id="{353A1CBA-93E5-468F-98CB-EA65E8B96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887" y="4809930"/>
            <a:ext cx="3058366" cy="20620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ovid grocery storing">
            <a:extLst>
              <a:ext uri="{FF2B5EF4-FFF2-40B4-BE49-F238E27FC236}">
                <a16:creationId xmlns:a16="http://schemas.microsoft.com/office/drawing/2014/main" id="{34D3CA3E-7016-48CC-B0CD-2B5F6F39C5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253" y="4807248"/>
            <a:ext cx="3113832" cy="20620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ovid grocery storing">
            <a:extLst>
              <a:ext uri="{FF2B5EF4-FFF2-40B4-BE49-F238E27FC236}">
                <a16:creationId xmlns:a16="http://schemas.microsoft.com/office/drawing/2014/main" id="{9D0658E2-0B25-45A6-80AC-980FD250B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2140" y="4807248"/>
            <a:ext cx="3269860" cy="206206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F61AACD3-3439-40FA-BAE7-4BA71EC9F9B3}"/>
              </a:ext>
            </a:extLst>
          </p:cNvPr>
          <p:cNvCxnSpPr>
            <a:cxnSpLocks/>
          </p:cNvCxnSpPr>
          <p:nvPr/>
        </p:nvCxnSpPr>
        <p:spPr>
          <a:xfrm>
            <a:off x="0" y="4804566"/>
            <a:ext cx="12192000" cy="0"/>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8553378-8855-417C-A858-357973533701}"/>
              </a:ext>
            </a:extLst>
          </p:cNvPr>
          <p:cNvSpPr txBox="1"/>
          <p:nvPr/>
        </p:nvSpPr>
        <p:spPr>
          <a:xfrm>
            <a:off x="4475183" y="4080883"/>
            <a:ext cx="31385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C4043"/>
                </a:solidFill>
                <a:effectLst/>
                <a:uLnTx/>
                <a:uFillTx/>
                <a:latin typeface="Roboto"/>
                <a:ea typeface="+mn-ea"/>
                <a:cs typeface="+mn-cs"/>
                <a:hlinkClick r:id="rId6"/>
              </a:rPr>
              <a:t>lucialeo@buffalo.edu</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198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891280"/>
            <a:ext cx="12192000" cy="2966720"/>
          </a:xfrm>
          <a:prstGeom prst="rect">
            <a:avLst/>
          </a:prstGeom>
          <a:solidFill>
            <a:srgbClr val="5E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white"/>
                </a:solidFill>
                <a:effectLst/>
                <a:uLnTx/>
                <a:uFillTx/>
                <a:latin typeface="Calibri"/>
                <a:ea typeface="+mn-ea"/>
                <a:cs typeface="+mn-cs"/>
              </a:rPr>
              <a:t>Q&amp;A</a:t>
            </a:r>
          </a:p>
        </p:txBody>
      </p:sp>
      <p:sp>
        <p:nvSpPr>
          <p:cNvPr id="2" name="TextBox 1"/>
          <p:cNvSpPr txBox="1"/>
          <p:nvPr/>
        </p:nvSpPr>
        <p:spPr>
          <a:xfrm>
            <a:off x="1527544" y="4269562"/>
            <a:ext cx="8686800" cy="400110"/>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a:ea typeface="Calibri"/>
              <a:cs typeface="+mn-cs"/>
            </a:endParaRPr>
          </a:p>
          <a:p>
            <a:pPr marL="0" marR="0" lvl="0" indent="0" algn="ctr" defTabSz="914400" rtl="0" eaLnBrk="1" fontAlgn="auto" latinLnBrk="0" hangingPunct="1">
              <a:lnSpc>
                <a:spcPts val="12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a:ea typeface="Calibri"/>
              <a:cs typeface="+mn-cs"/>
            </a:endParaRPr>
          </a:p>
        </p:txBody>
      </p:sp>
      <p:sp>
        <p:nvSpPr>
          <p:cNvPr id="7" name="Rectangle 6"/>
          <p:cNvSpPr/>
          <p:nvPr/>
        </p:nvSpPr>
        <p:spPr>
          <a:xfrm>
            <a:off x="0" y="3717270"/>
            <a:ext cx="12192000" cy="1740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1916233" y="1055110"/>
            <a:ext cx="4748727" cy="1716770"/>
          </a:xfrm>
          <a:prstGeom prst="rect">
            <a:avLst/>
          </a:prstGeom>
        </p:spPr>
      </p:pic>
      <p:pic>
        <p:nvPicPr>
          <p:cNvPr id="6" name="Picture 5">
            <a:extLst>
              <a:ext uri="{FF2B5EF4-FFF2-40B4-BE49-F238E27FC236}">
                <a16:creationId xmlns:a16="http://schemas.microsoft.com/office/drawing/2014/main" id="{06033C9D-C5A9-49BD-AC69-D856CBF3AFA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4927" y="1258329"/>
            <a:ext cx="1499553" cy="1513200"/>
          </a:xfrm>
          <a:prstGeom prst="rect">
            <a:avLst/>
          </a:prstGeom>
          <a:noFill/>
          <a:ln>
            <a:noFill/>
          </a:ln>
        </p:spPr>
      </p:pic>
    </p:spTree>
    <p:extLst>
      <p:ext uri="{BB962C8B-B14F-4D97-AF65-F5344CB8AC3E}">
        <p14:creationId xmlns:p14="http://schemas.microsoft.com/office/powerpoint/2010/main" val="4216619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CB5BD-EF42-5C40-ACFC-8FA32FCCD054}"/>
              </a:ext>
            </a:extLst>
          </p:cNvPr>
          <p:cNvSpPr>
            <a:spLocks noGrp="1"/>
          </p:cNvSpPr>
          <p:nvPr>
            <p:ph type="title"/>
          </p:nvPr>
        </p:nvSpPr>
        <p:spPr>
          <a:xfrm>
            <a:off x="1295400" y="2169160"/>
            <a:ext cx="9601200" cy="1485900"/>
          </a:xfrm>
        </p:spPr>
        <p:txBody>
          <a:bodyPr>
            <a:normAutofit/>
          </a:bodyPr>
          <a:lstStyle/>
          <a:p>
            <a:r>
              <a:rPr lang="en-US" dirty="0"/>
              <a:t>How to make it a reality for everyone?</a:t>
            </a:r>
            <a:br>
              <a:rPr lang="en-US" dirty="0"/>
            </a:br>
            <a:endParaRPr lang="en-US" dirty="0"/>
          </a:p>
        </p:txBody>
      </p:sp>
    </p:spTree>
    <p:extLst>
      <p:ext uri="{BB962C8B-B14F-4D97-AF65-F5344CB8AC3E}">
        <p14:creationId xmlns:p14="http://schemas.microsoft.com/office/powerpoint/2010/main" val="1520576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AE4A31-062A-E344-B9D7-D3EA46B37106}"/>
              </a:ext>
            </a:extLst>
          </p:cNvPr>
          <p:cNvPicPr>
            <a:picLocks noChangeAspect="1"/>
          </p:cNvPicPr>
          <p:nvPr/>
        </p:nvPicPr>
        <p:blipFill>
          <a:blip r:embed="rId2"/>
          <a:stretch>
            <a:fillRect/>
          </a:stretch>
        </p:blipFill>
        <p:spPr>
          <a:xfrm>
            <a:off x="0" y="500529"/>
            <a:ext cx="12192000" cy="5856941"/>
          </a:xfrm>
          <a:prstGeom prst="rect">
            <a:avLst/>
          </a:prstGeom>
        </p:spPr>
      </p:pic>
    </p:spTree>
    <p:extLst>
      <p:ext uri="{BB962C8B-B14F-4D97-AF65-F5344CB8AC3E}">
        <p14:creationId xmlns:p14="http://schemas.microsoft.com/office/powerpoint/2010/main" val="3243382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02274" y="1010270"/>
            <a:ext cx="3632221" cy="2113958"/>
          </a:xfrm>
        </p:spPr>
        <p:txBody>
          <a:bodyPr>
            <a:noAutofit/>
          </a:bodyPr>
          <a:lstStyle/>
          <a:p>
            <a:r>
              <a:rPr lang="en-US" sz="3200" dirty="0">
                <a:solidFill>
                  <a:schemeClr val="bg1"/>
                </a:solidFill>
              </a:rPr>
              <a:t>DNPAO-FUNDED healthy retail strategies</a:t>
            </a:r>
          </a:p>
        </p:txBody>
      </p:sp>
      <p:sp>
        <p:nvSpPr>
          <p:cNvPr id="3" name="Subtitle 2"/>
          <p:cNvSpPr>
            <a:spLocks noGrp="1"/>
          </p:cNvSpPr>
          <p:nvPr>
            <p:ph type="subTitle" idx="1"/>
          </p:nvPr>
        </p:nvSpPr>
        <p:spPr>
          <a:xfrm>
            <a:off x="8202274" y="3733772"/>
            <a:ext cx="3457604" cy="1557782"/>
          </a:xfrm>
        </p:spPr>
        <p:txBody>
          <a:bodyPr>
            <a:normAutofit fontScale="92500" lnSpcReduction="20000"/>
          </a:bodyPr>
          <a:lstStyle/>
          <a:p>
            <a:r>
              <a:rPr lang="en-US" sz="2400" dirty="0">
                <a:solidFill>
                  <a:schemeClr val="bg1"/>
                </a:solidFill>
              </a:rPr>
              <a:t>Diane Harris, PhD MPH</a:t>
            </a:r>
          </a:p>
          <a:p>
            <a:r>
              <a:rPr lang="en-US" dirty="0">
                <a:solidFill>
                  <a:schemeClr val="bg1"/>
                </a:solidFill>
              </a:rPr>
              <a:t>Senior Health Scientist and Team Lead, Healthy food environments</a:t>
            </a:r>
          </a:p>
          <a:p>
            <a:r>
              <a:rPr lang="en-US" dirty="0">
                <a:solidFill>
                  <a:schemeClr val="bg1"/>
                </a:solidFill>
              </a:rPr>
              <a:t>Div. Nutrition, Physical Activity and Obesity</a:t>
            </a:r>
          </a:p>
        </p:txBody>
      </p:sp>
      <p:sp>
        <p:nvSpPr>
          <p:cNvPr id="6" name="TextBox 5">
            <a:extLst>
              <a:ext uri="{FF2B5EF4-FFF2-40B4-BE49-F238E27FC236}">
                <a16:creationId xmlns:a16="http://schemas.microsoft.com/office/drawing/2014/main" id="{B83D15B3-7853-4819-8119-3EE8CEBDF332}"/>
              </a:ext>
            </a:extLst>
          </p:cNvPr>
          <p:cNvSpPr txBox="1"/>
          <p:nvPr/>
        </p:nvSpPr>
        <p:spPr>
          <a:xfrm>
            <a:off x="448235" y="5911113"/>
            <a:ext cx="28160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2C41"/>
                </a:solidFill>
                <a:effectLst/>
                <a:uLnTx/>
                <a:uFillTx/>
                <a:latin typeface="Gadugi"/>
                <a:ea typeface="+mn-ea"/>
                <a:cs typeface="+mn-cs"/>
              </a:rPr>
              <a:t>NOPREN Summer Series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2C41"/>
                </a:solidFill>
                <a:effectLst/>
                <a:uLnTx/>
                <a:uFillTx/>
                <a:latin typeface="Gadugi"/>
                <a:ea typeface="+mn-ea"/>
                <a:cs typeface="+mn-cs"/>
              </a:rPr>
              <a:t>June 23, 2021 </a:t>
            </a:r>
          </a:p>
        </p:txBody>
      </p:sp>
      <p:pic>
        <p:nvPicPr>
          <p:cNvPr id="7" name="Picture 6">
            <a:extLst>
              <a:ext uri="{FF2B5EF4-FFF2-40B4-BE49-F238E27FC236}">
                <a16:creationId xmlns:a16="http://schemas.microsoft.com/office/drawing/2014/main" id="{D0289180-A120-435A-ABBB-EC4F755450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40281" y="623464"/>
            <a:ext cx="8497437" cy="4779809"/>
          </a:xfrm>
          <a:prstGeom prst="rect">
            <a:avLst/>
          </a:prstGeom>
        </p:spPr>
      </p:pic>
    </p:spTree>
    <p:extLst>
      <p:ext uri="{BB962C8B-B14F-4D97-AF65-F5344CB8AC3E}">
        <p14:creationId xmlns:p14="http://schemas.microsoft.com/office/powerpoint/2010/main" val="1659355109"/>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Dividend">
  <a:themeElements>
    <a:clrScheme name="NCCDPHP 1">
      <a:dk1>
        <a:srgbClr val="122C41"/>
      </a:dk1>
      <a:lt1>
        <a:sysClr val="window" lastClr="FFFFFF"/>
      </a:lt1>
      <a:dk2>
        <a:srgbClr val="3D3D3D"/>
      </a:dk2>
      <a:lt2>
        <a:srgbClr val="D3F9EB"/>
      </a:lt2>
      <a:accent1>
        <a:srgbClr val="2C5760"/>
      </a:accent1>
      <a:accent2>
        <a:srgbClr val="007A7C"/>
      </a:accent2>
      <a:accent3>
        <a:srgbClr val="24E0C5"/>
      </a:accent3>
      <a:accent4>
        <a:srgbClr val="969FA7"/>
      </a:accent4>
      <a:accent5>
        <a:srgbClr val="5ACC5A"/>
      </a:accent5>
      <a:accent6>
        <a:srgbClr val="0AA750"/>
      </a:accent6>
      <a:hlink>
        <a:srgbClr val="828282"/>
      </a:hlink>
      <a:folHlink>
        <a:srgbClr val="A5A5A5"/>
      </a:folHlink>
    </a:clrScheme>
    <a:fontScheme name="DNPAO Fonts">
      <a:majorFont>
        <a:latin typeface="Rockwell"/>
        <a:ea typeface=""/>
        <a:cs typeface=""/>
      </a:majorFont>
      <a:minorFont>
        <a:latin typeface="Gadugi"/>
        <a:ea typeface=""/>
        <a:cs typeface=""/>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Dividend">
  <a:themeElements>
    <a:clrScheme name="NCCDPHP 1">
      <a:dk1>
        <a:srgbClr val="122C41"/>
      </a:dk1>
      <a:lt1>
        <a:sysClr val="window" lastClr="FFFFFF"/>
      </a:lt1>
      <a:dk2>
        <a:srgbClr val="3D3D3D"/>
      </a:dk2>
      <a:lt2>
        <a:srgbClr val="D3F9EB"/>
      </a:lt2>
      <a:accent1>
        <a:srgbClr val="2C5760"/>
      </a:accent1>
      <a:accent2>
        <a:srgbClr val="007A7C"/>
      </a:accent2>
      <a:accent3>
        <a:srgbClr val="24E0C5"/>
      </a:accent3>
      <a:accent4>
        <a:srgbClr val="969FA7"/>
      </a:accent4>
      <a:accent5>
        <a:srgbClr val="5ACC5A"/>
      </a:accent5>
      <a:accent6>
        <a:srgbClr val="0AA750"/>
      </a:accent6>
      <a:hlink>
        <a:srgbClr val="828282"/>
      </a:hlink>
      <a:folHlink>
        <a:srgbClr val="A5A5A5"/>
      </a:folHlink>
    </a:clrScheme>
    <a:fontScheme name="DNPAO Fonts">
      <a:majorFont>
        <a:latin typeface="Rockwell"/>
        <a:ea typeface=""/>
        <a:cs typeface=""/>
      </a:majorFont>
      <a:minorFont>
        <a:latin typeface="Gadugi"/>
        <a:ea typeface=""/>
        <a:cs typeface=""/>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5.xml><?xml version="1.0" encoding="utf-8"?>
<a:theme xmlns:a="http://schemas.openxmlformats.org/drawingml/2006/main" name="2_Dividend">
  <a:themeElements>
    <a:clrScheme name="NCCDPHP 1">
      <a:dk1>
        <a:srgbClr val="122C41"/>
      </a:dk1>
      <a:lt1>
        <a:sysClr val="window" lastClr="FFFFFF"/>
      </a:lt1>
      <a:dk2>
        <a:srgbClr val="3D3D3D"/>
      </a:dk2>
      <a:lt2>
        <a:srgbClr val="D3F9EB"/>
      </a:lt2>
      <a:accent1>
        <a:srgbClr val="2C5760"/>
      </a:accent1>
      <a:accent2>
        <a:srgbClr val="007A7C"/>
      </a:accent2>
      <a:accent3>
        <a:srgbClr val="24E0C5"/>
      </a:accent3>
      <a:accent4>
        <a:srgbClr val="969FA7"/>
      </a:accent4>
      <a:accent5>
        <a:srgbClr val="5ACC5A"/>
      </a:accent5>
      <a:accent6>
        <a:srgbClr val="0AA750"/>
      </a:accent6>
      <a:hlink>
        <a:srgbClr val="828282"/>
      </a:hlink>
      <a:folHlink>
        <a:srgbClr val="A5A5A5"/>
      </a:folHlink>
    </a:clrScheme>
    <a:fontScheme name="DNPAO Fonts">
      <a:majorFont>
        <a:latin typeface="Rockwell"/>
        <a:ea typeface=""/>
        <a:cs typeface=""/>
      </a:majorFont>
      <a:minorFont>
        <a:latin typeface="Gadugi"/>
        <a:ea typeface=""/>
        <a:cs typeface=""/>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6.xml><?xml version="1.0" encoding="utf-8"?>
<a:theme xmlns:a="http://schemas.openxmlformats.org/drawingml/2006/main" name="Retrospect">
  <a:themeElements>
    <a:clrScheme name="Custom 9">
      <a:dk1>
        <a:srgbClr val="262626"/>
      </a:dk1>
      <a:lt1>
        <a:srgbClr val="FFFFFF"/>
      </a:lt1>
      <a:dk2>
        <a:srgbClr val="455F51"/>
      </a:dk2>
      <a:lt2>
        <a:srgbClr val="EBE9DD"/>
      </a:lt2>
      <a:accent1>
        <a:srgbClr val="76A12E"/>
      </a:accent1>
      <a:accent2>
        <a:srgbClr val="4B6C4E"/>
      </a:accent2>
      <a:accent3>
        <a:srgbClr val="37A76F"/>
      </a:accent3>
      <a:accent4>
        <a:srgbClr val="44C1A3"/>
      </a:accent4>
      <a:accent5>
        <a:srgbClr val="4EB3CF"/>
      </a:accent5>
      <a:accent6>
        <a:srgbClr val="51C3F9"/>
      </a:accent6>
      <a:hlink>
        <a:srgbClr val="76A12E"/>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{19EE962C-E88A-7145-8B76-5A18D053205F}tf10001072</Template>
  <TotalTime>108</TotalTime>
  <Words>6970</Words>
  <Application>Microsoft Office PowerPoint</Application>
  <PresentationFormat>Widescreen</PresentationFormat>
  <Paragraphs>524</Paragraphs>
  <Slides>61</Slides>
  <Notes>46</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61</vt:i4>
      </vt:variant>
    </vt:vector>
  </HeadingPairs>
  <TitlesOfParts>
    <vt:vector size="82" baseType="lpstr">
      <vt:lpstr>Arial</vt:lpstr>
      <vt:lpstr>Calibri</vt:lpstr>
      <vt:lpstr>Calibri Light</vt:lpstr>
      <vt:lpstr>Calibri,Bold</vt:lpstr>
      <vt:lpstr>Franklin Gothic Book</vt:lpstr>
      <vt:lpstr>Gadugi</vt:lpstr>
      <vt:lpstr>Lato</vt:lpstr>
      <vt:lpstr>Lato Black</vt:lpstr>
      <vt:lpstr>Palatino Linotype</vt:lpstr>
      <vt:lpstr>Roboto</vt:lpstr>
      <vt:lpstr>Rockwell</vt:lpstr>
      <vt:lpstr>Verdana</vt:lpstr>
      <vt:lpstr>Wingdings</vt:lpstr>
      <vt:lpstr>Wingdings 2</vt:lpstr>
      <vt:lpstr>Crop</vt:lpstr>
      <vt:lpstr>Office Theme</vt:lpstr>
      <vt:lpstr>9_Dividend</vt:lpstr>
      <vt:lpstr>Dividend</vt:lpstr>
      <vt:lpstr>2_Dividend</vt:lpstr>
      <vt:lpstr>Retrospect</vt:lpstr>
      <vt:lpstr>1_Office Theme</vt:lpstr>
      <vt:lpstr>PowerPoint Presentation</vt:lpstr>
      <vt:lpstr>PowerPoint Presentation</vt:lpstr>
      <vt:lpstr>PowerPoint Presentation</vt:lpstr>
      <vt:lpstr>Healthy Food Retail!!!</vt:lpstr>
      <vt:lpstr>About me…</vt:lpstr>
      <vt:lpstr>Healthy Food Retail   What is it?</vt:lpstr>
      <vt:lpstr>How to make it a reality for everyone? </vt:lpstr>
      <vt:lpstr>PowerPoint Presentation</vt:lpstr>
      <vt:lpstr>DNPAO-FUNDED healthy retail strategies</vt:lpstr>
      <vt:lpstr>disclaimer</vt:lpstr>
      <vt:lpstr>topics</vt:lpstr>
      <vt:lpstr>A little about me</vt:lpstr>
      <vt:lpstr>Public health strategies for increasing F&amp;V consumption</vt:lpstr>
      <vt:lpstr>Healthier food retail (HFR) Action Guide (2014)</vt:lpstr>
      <vt:lpstr>DNPAO’s funded Program recipients – FY20</vt:lpstr>
      <vt:lpstr>PowerPoint Presentation</vt:lpstr>
      <vt:lpstr>PowerPoint Presentation</vt:lpstr>
      <vt:lpstr>HOP/REACH Community Nutrition strategies</vt:lpstr>
      <vt:lpstr>Strategy 1: Distribution and retail - Group purchasing collective model</vt:lpstr>
      <vt:lpstr>Strategy 1: distribution and retail food hub Collaboration</vt:lpstr>
      <vt:lpstr>Strategy 3:  access – geographic transportation and community access</vt:lpstr>
      <vt:lpstr>Strategy 3:  access - financial Healthy/NUTRITION incentive programs</vt:lpstr>
      <vt:lpstr>PowerPoint Presentation</vt:lpstr>
      <vt:lpstr>PowerPoint Presentation</vt:lpstr>
      <vt:lpstr>PowerPoint Presentation</vt:lpstr>
      <vt:lpstr>BRIC food and nutrition security outcomes</vt:lpstr>
      <vt:lpstr>Summary: DNPAO-FUNDED healthy retail STRATEGIES</vt:lpstr>
      <vt:lpstr>Thank you</vt:lpstr>
      <vt:lpstr>NEW FUNDING –  Closing the Gap with Social Determinants of Health Accelerator Plans      CDC-RFA-DP21-2111 NOFO  Closes July 6, 2021</vt:lpstr>
      <vt:lpstr>NOFO OVERVIEW</vt:lpstr>
      <vt:lpstr>sdoH Accelerator Food and nutrition security strategies</vt:lpstr>
      <vt:lpstr>PowerPoint Presentation</vt:lpstr>
      <vt:lpstr>SPAN Food service guidelines strategies</vt:lpstr>
      <vt:lpstr>PowerPoint Presentation</vt:lpstr>
      <vt:lpstr>Developing a National Research Agenda to Support Healthy Food Retail</vt:lpstr>
      <vt:lpstr>Objective</vt:lpstr>
      <vt:lpstr>PowerPoint Presentation</vt:lpstr>
      <vt:lpstr>Steps 1 &amp; 2</vt:lpstr>
      <vt:lpstr>Steps 3 &amp; 4</vt:lpstr>
      <vt:lpstr>Step 5. Follow Up Survey</vt:lpstr>
      <vt:lpstr>Understanding the Current Food Retail Environment and Consumer Behavior</vt:lpstr>
      <vt:lpstr>Implementation and Effectiveness of Interventions and Policies</vt:lpstr>
      <vt:lpstr>Top 5 Questions by Composite Score</vt:lpstr>
      <vt:lpstr>PowerPoint Presentation</vt:lpstr>
      <vt:lpstr>Implications for Policy and Practice</vt:lpstr>
      <vt:lpstr>Related Publications</vt:lpstr>
      <vt:lpstr>Acknowledgments</vt:lpstr>
      <vt:lpstr>Megan.Lott@duke.edu healthyeatingresearch.org</vt:lpstr>
      <vt:lpstr>Healthy Food Retail during the COVID-19 Pandemic:  Challenges &amp; Future Directions</vt:lpstr>
      <vt:lpstr>The Coronavirus Disease of 2019 (COVID-19) pandemic has led to major changes in the distribution, sale, purchase, preparation, and consumption of food in the United States (US)</vt:lpstr>
      <vt:lpstr>Commentary’s Aim</vt:lpstr>
      <vt:lpstr>Table 2: Selected US federal government COVID-19 initiatives targeting the retail food environment &amp; customers</vt:lpstr>
      <vt:lpstr>PowerPoint Presentation</vt:lpstr>
      <vt:lpstr>PowerPoint Presentation</vt:lpstr>
      <vt:lpstr>PowerPoint Presentation</vt:lpstr>
      <vt:lpstr>Future Directions </vt:lpstr>
      <vt:lpstr>Future Directions </vt:lpstr>
      <vt:lpstr>PowerPoint Presentation</vt:lpstr>
      <vt:lpstr>Future Directions </vt:lpstr>
      <vt:lpstr>Healthy Food Retail during the COVID-19 Pandemic:  Challenges &amp; Future Directions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Food Retail!!!</dc:title>
  <dc:creator>Microsoft Office User</dc:creator>
  <cp:lastModifiedBy>Levi, Ronli</cp:lastModifiedBy>
  <cp:revision>11</cp:revision>
  <dcterms:created xsi:type="dcterms:W3CDTF">2021-06-23T12:58:55Z</dcterms:created>
  <dcterms:modified xsi:type="dcterms:W3CDTF">2021-06-23T19:52:32Z</dcterms:modified>
</cp:coreProperties>
</file>