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media/image36.jpg" ContentType="image/jpg"/>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46.jpg" ContentType="image/jpg"/>
  <Override PartName="/ppt/media/image49.jpg" ContentType="image/jpg"/>
  <Override PartName="/ppt/media/image52.jpg" ContentType="image/jpg"/>
  <Override PartName="/ppt/media/image55.jpg" ContentType="image/jpg"/>
  <Override PartName="/ppt/media/image60.jpg" ContentType="image/jpg"/>
  <Override PartName="/ppt/media/image62.jpg" ContentType="image/jpg"/>
  <Override PartName="/ppt/media/image63.jpg" ContentType="image/jpg"/>
  <Override PartName="/ppt/media/image75.jpg" ContentType="image/jpg"/>
  <Override PartName="/ppt/media/image76.jpg" ContentType="image/jpg"/>
  <Override PartName="/ppt/media/image77.jpg" ContentType="image/jpg"/>
  <Override PartName="/ppt/media/image78.jpg" ContentType="image/jpg"/>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5" r:id="rId2"/>
    <p:sldMasterId id="2147483717" r:id="rId3"/>
    <p:sldMasterId id="2147483729" r:id="rId4"/>
    <p:sldMasterId id="2147483757" r:id="rId5"/>
  </p:sldMasterIdLst>
  <p:notesMasterIdLst>
    <p:notesMasterId r:id="rId48"/>
  </p:notesMasterIdLst>
  <p:sldIdLst>
    <p:sldId id="257" r:id="rId6"/>
    <p:sldId id="258" r:id="rId7"/>
    <p:sldId id="260" r:id="rId8"/>
    <p:sldId id="259" r:id="rId9"/>
    <p:sldId id="327" r:id="rId10"/>
    <p:sldId id="328" r:id="rId11"/>
    <p:sldId id="256" r:id="rId12"/>
    <p:sldId id="329" r:id="rId13"/>
    <p:sldId id="263" r:id="rId14"/>
    <p:sldId id="265" r:id="rId15"/>
    <p:sldId id="266" r:id="rId16"/>
    <p:sldId id="330" r:id="rId17"/>
    <p:sldId id="261" r:id="rId18"/>
    <p:sldId id="267" r:id="rId19"/>
    <p:sldId id="269" r:id="rId20"/>
    <p:sldId id="262" r:id="rId21"/>
    <p:sldId id="268" r:id="rId22"/>
    <p:sldId id="379" r:id="rId23"/>
    <p:sldId id="395" r:id="rId24"/>
    <p:sldId id="303" r:id="rId25"/>
    <p:sldId id="288" r:id="rId26"/>
    <p:sldId id="391" r:id="rId27"/>
    <p:sldId id="309" r:id="rId28"/>
    <p:sldId id="310" r:id="rId29"/>
    <p:sldId id="394" r:id="rId30"/>
    <p:sldId id="396" r:id="rId31"/>
    <p:sldId id="385" r:id="rId32"/>
    <p:sldId id="283" r:id="rId33"/>
    <p:sldId id="397" r:id="rId34"/>
    <p:sldId id="398" r:id="rId35"/>
    <p:sldId id="399" r:id="rId36"/>
    <p:sldId id="400" r:id="rId37"/>
    <p:sldId id="401" r:id="rId38"/>
    <p:sldId id="402" r:id="rId39"/>
    <p:sldId id="403" r:id="rId40"/>
    <p:sldId id="404" r:id="rId41"/>
    <p:sldId id="264" r:id="rId42"/>
    <p:sldId id="405" r:id="rId43"/>
    <p:sldId id="406" r:id="rId44"/>
    <p:sldId id="407" r:id="rId45"/>
    <p:sldId id="408" r:id="rId46"/>
    <p:sldId id="32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evi, Ronli" initials="LR" lastIdx="1" clrIdx="0">
    <p:extLst>
      <p:ext uri="{19B8F6BF-5375-455C-9EA6-DF929625EA0E}">
        <p15:presenceInfo xmlns:p15="http://schemas.microsoft.com/office/powerpoint/2012/main" userId="S::Ronli.Levi@ucsf.edu::205e6bd3-9080-421c-92c0-e28d479976f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file:///\\Users\HollyAnne\Desktop\economic%20impact%20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C64-034C-8916-7CA8A40E80F4}"/>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C64-034C-8916-7CA8A40E80F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C64-034C-8916-7CA8A40E80F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C64-034C-8916-7CA8A40E80F4}"/>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C64-034C-8916-7CA8A40E80F4}"/>
              </c:ext>
            </c:extLst>
          </c:dPt>
          <c:cat>
            <c:strRef>
              <c:f>Sheet1!$A$2:$A$6</c:f>
              <c:strCache>
                <c:ptCount val="4"/>
                <c:pt idx="0">
                  <c:v>1st Qtr</c:v>
                </c:pt>
                <c:pt idx="1">
                  <c:v>2nd Qtr</c:v>
                </c:pt>
                <c:pt idx="2">
                  <c:v>3rd Qtr</c:v>
                </c:pt>
                <c:pt idx="3">
                  <c:v>commodity</c:v>
                </c:pt>
              </c:strCache>
            </c:strRef>
          </c:cat>
          <c:val>
            <c:numRef>
              <c:f>Sheet1!$B$2:$B$6</c:f>
              <c:numCache>
                <c:formatCode>0.00%</c:formatCode>
                <c:ptCount val="5"/>
                <c:pt idx="0">
                  <c:v>0.76100000000000001</c:v>
                </c:pt>
                <c:pt idx="1">
                  <c:v>8.8999999999999996E-2</c:v>
                </c:pt>
                <c:pt idx="2">
                  <c:v>7.2999999999999995E-2</c:v>
                </c:pt>
                <c:pt idx="3">
                  <c:v>6.8000000000000005E-2</c:v>
                </c:pt>
                <c:pt idx="4">
                  <c:v>8.9999999999999993E-3</c:v>
                </c:pt>
              </c:numCache>
            </c:numRef>
          </c:val>
          <c:extLst>
            <c:ext xmlns:c16="http://schemas.microsoft.com/office/drawing/2014/chart" uri="{C3380CC4-5D6E-409C-BE32-E72D297353CC}">
              <c16:uniqueId val="{0000000A-EC64-034C-8916-7CA8A40E80F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dLbls>
            <c:dLbl>
              <c:idx val="0"/>
              <c:layout>
                <c:manualLayout>
                  <c:x val="-0.24539074803149613"/>
                  <c:y val="2.7006539436807687E-2"/>
                </c:manualLayout>
              </c:layout>
              <c:spPr/>
              <c:txPr>
                <a:bodyPr/>
                <a:lstStyle/>
                <a:p>
                  <a:pPr>
                    <a:defRPr>
                      <a:solidFill>
                        <a:schemeClr val="bg1"/>
                      </a:solidFill>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0-E29E-4168-BBA7-F2DE4EAE46AC}"/>
                </c:ext>
              </c:extLst>
            </c:dLbl>
            <c:dLbl>
              <c:idx val="1"/>
              <c:layout>
                <c:manualLayout>
                  <c:x val="0.31848507217847755"/>
                  <c:y val="0"/>
                </c:manualLayout>
              </c:layout>
              <c:tx>
                <c:rich>
                  <a:bodyPr/>
                  <a:lstStyle/>
                  <a:p>
                    <a:pPr>
                      <a:defRPr>
                        <a:solidFill>
                          <a:schemeClr val="bg1"/>
                        </a:solidFill>
                      </a:defRPr>
                    </a:pPr>
                    <a:fld id="{A935F63D-65C6-4FB9-AC1D-8183B13371C9}" type="CATEGORYNAME">
                      <a:rPr lang="en-US" dirty="0">
                        <a:solidFill>
                          <a:schemeClr val="tx1"/>
                        </a:solidFill>
                      </a:rPr>
                      <a:pPr>
                        <a:defRPr>
                          <a:solidFill>
                            <a:schemeClr val="bg1"/>
                          </a:solidFill>
                        </a:defRPr>
                      </a:pPr>
                      <a:t>[CATEGORY NAME]</a:t>
                    </a:fld>
                    <a:r>
                      <a:rPr lang="en-US" baseline="0" dirty="0">
                        <a:solidFill>
                          <a:schemeClr val="tx1"/>
                        </a:solidFill>
                      </a:rPr>
                      <a:t>
</a:t>
                    </a:r>
                    <a:fld id="{35834018-9536-4A37-8792-04E5C809474A}" type="PERCENTAGE">
                      <a:rPr lang="en-US" baseline="0" dirty="0">
                        <a:solidFill>
                          <a:schemeClr val="tx1"/>
                        </a:solidFill>
                      </a:rPr>
                      <a:pPr>
                        <a:defRPr>
                          <a:solidFill>
                            <a:schemeClr val="bg1"/>
                          </a:solidFill>
                        </a:defRPr>
                      </a:pPr>
                      <a:t>[PERCENTAGE]</a:t>
                    </a:fld>
                    <a:endParaRPr lang="en-US" baseline="0" dirty="0">
                      <a:solidFill>
                        <a:schemeClr val="tx1"/>
                      </a:solidFill>
                    </a:endParaRPr>
                  </a:p>
                </c:rich>
              </c:tx>
              <c:sp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29E-4168-BBA7-F2DE4EAE46AC}"/>
                </c:ext>
              </c:extLst>
            </c:dLbl>
            <c:dLbl>
              <c:idx val="2"/>
              <c:layout>
                <c:manualLayout>
                  <c:x val="0.19608218503937008"/>
                  <c:y val="-0.11810111659771347"/>
                </c:manualLayout>
              </c:layout>
              <c:tx>
                <c:rich>
                  <a:bodyPr/>
                  <a:lstStyle/>
                  <a:p>
                    <a:fld id="{0A7F3743-6BE2-4F60-96FE-E872225A6FFB}" type="CATEGORYNAME">
                      <a:rPr lang="en-US" dirty="0">
                        <a:solidFill>
                          <a:schemeClr val="bg1"/>
                        </a:solidFill>
                      </a:rPr>
                      <a:pPr/>
                      <a:t>[CATEGORY NAME]</a:t>
                    </a:fld>
                    <a:r>
                      <a:rPr lang="en-US" baseline="0" dirty="0">
                        <a:solidFill>
                          <a:schemeClr val="bg1"/>
                        </a:solidFill>
                      </a:rPr>
                      <a:t>
</a:t>
                    </a:r>
                    <a:fld id="{1020670B-C93A-40CB-B812-82165340EBE0}" type="PERCENTAGE">
                      <a:rPr lang="en-US" baseline="0" dirty="0">
                        <a:solidFill>
                          <a:schemeClr val="bg1"/>
                        </a:solidFill>
                      </a:rPr>
                      <a:pPr/>
                      <a:t>[PERCENTAGE]</a:t>
                    </a:fld>
                    <a:endParaRPr lang="en-US" baseline="0" dirty="0">
                      <a:solidFill>
                        <a:schemeClr val="bg1"/>
                      </a:solidFill>
                    </a:endParaRPr>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E29E-4168-BBA7-F2DE4EAE46AC}"/>
                </c:ext>
              </c:extLst>
            </c:dLbl>
            <c:dLbl>
              <c:idx val="3"/>
              <c:layout>
                <c:manualLayout>
                  <c:x val="0.12979494750656168"/>
                  <c:y val="0.21461386182659367"/>
                </c:manualLayout>
              </c:layout>
              <c:tx>
                <c:rich>
                  <a:bodyPr/>
                  <a:lstStyle/>
                  <a:p>
                    <a:pPr>
                      <a:defRPr>
                        <a:solidFill>
                          <a:schemeClr val="tx1"/>
                        </a:solidFill>
                      </a:defRPr>
                    </a:pPr>
                    <a:r>
                      <a:rPr lang="en-US" baseline="0" dirty="0"/>
                      <a:t>Seniors </a:t>
                    </a:r>
                    <a:fld id="{8D29BA1D-3B38-4F59-808D-C6CDFEEBB144}" type="PERCENTAGE">
                      <a:rPr lang="en-US" baseline="0" smtClean="0"/>
                      <a:pPr>
                        <a:defRPr>
                          <a:solidFill>
                            <a:schemeClr val="tx1"/>
                          </a:solidFill>
                        </a:defRPr>
                      </a:pPr>
                      <a:t>[PERCENTAGE]</a:t>
                    </a:fld>
                    <a:endParaRPr lang="en-US" baseline="0" dirty="0"/>
                  </a:p>
                </c:rich>
              </c:tx>
              <c:spP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29E-4168-BBA7-F2DE4EAE46AC}"/>
                </c:ext>
              </c:extLst>
            </c:dLbl>
            <c:dLbl>
              <c:idx val="4"/>
              <c:layout>
                <c:manualLayout>
                  <c:x val="8.1642880577427981E-2"/>
                  <c:y val="0.15254237288135636"/>
                </c:manualLayout>
              </c:layout>
              <c:spPr/>
              <c:txPr>
                <a:bodyPr/>
                <a:lstStyle/>
                <a:p>
                  <a:pPr>
                    <a:defRPr>
                      <a:solidFill>
                        <a:schemeClr val="tx1"/>
                      </a:solidFill>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E29E-4168-BBA7-F2DE4EAE46AC}"/>
                </c:ext>
              </c:extLst>
            </c:dLbl>
            <c:spPr>
              <a:noFill/>
              <a:ln>
                <a:noFill/>
              </a:ln>
              <a:effectLst/>
            </c:spPr>
            <c:showLegendKey val="0"/>
            <c:showVal val="0"/>
            <c:showCatName val="1"/>
            <c:showSerName val="0"/>
            <c:showPercent val="1"/>
            <c:showBubbleSize val="0"/>
            <c:showLeaderLines val="1"/>
            <c:extLst>
              <c:ext xmlns:c15="http://schemas.microsoft.com/office/drawing/2012/chart" uri="{CE6537A1-D6FC-4f65-9D91-7224C49458BB}"/>
            </c:extLst>
          </c:dLbls>
          <c:cat>
            <c:strRef>
              <c:f>Sheet1!$A$2:$A$5</c:f>
              <c:strCache>
                <c:ptCount val="4"/>
                <c:pt idx="0">
                  <c:v>Children</c:v>
                </c:pt>
                <c:pt idx="1">
                  <c:v>Nonelderly Adults with disabilities</c:v>
                </c:pt>
                <c:pt idx="2">
                  <c:v>Able-bodied adults</c:v>
                </c:pt>
                <c:pt idx="3">
                  <c:v>Elderly</c:v>
                </c:pt>
              </c:strCache>
            </c:strRef>
          </c:cat>
          <c:val>
            <c:numRef>
              <c:f>Sheet1!$B$2:$B$5</c:f>
              <c:numCache>
                <c:formatCode>0.0%</c:formatCode>
                <c:ptCount val="4"/>
                <c:pt idx="0">
                  <c:v>0.42699999999999999</c:v>
                </c:pt>
                <c:pt idx="1">
                  <c:v>0.112</c:v>
                </c:pt>
                <c:pt idx="2">
                  <c:v>0.30499999999999994</c:v>
                </c:pt>
                <c:pt idx="3">
                  <c:v>0.156</c:v>
                </c:pt>
              </c:numCache>
            </c:numRef>
          </c:val>
          <c:extLst>
            <c:ext xmlns:c16="http://schemas.microsoft.com/office/drawing/2014/chart" uri="{C3380CC4-5D6E-409C-BE32-E72D297353CC}">
              <c16:uniqueId val="{00000005-E29E-4168-BBA7-F2DE4EAE46AC}"/>
            </c:ext>
          </c:extLst>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Sheet1!$A$14</c:f>
              <c:strCache>
                <c:ptCount val="1"/>
                <c:pt idx="0">
                  <c:v>Total Incentive Program Sales</c:v>
                </c:pt>
              </c:strCache>
            </c:strRef>
          </c:tx>
          <c:spPr>
            <a:solidFill>
              <a:srgbClr val="9D7FB9"/>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Helvetica"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Sheet1!$B$13</c:f>
              <c:strCache>
                <c:ptCount val="1"/>
                <c:pt idx="0">
                  <c:v>Nutrition Incentive Projects</c:v>
                </c:pt>
              </c:strCache>
            </c:strRef>
          </c:cat>
          <c:val>
            <c:numRef>
              <c:f>Sheet1!$B$14</c:f>
              <c:numCache>
                <c:formatCode>"$"#,##0</c:formatCode>
                <c:ptCount val="1"/>
                <c:pt idx="0">
                  <c:v>3891993</c:v>
                </c:pt>
              </c:numCache>
            </c:numRef>
          </c:val>
          <c:extLst>
            <c:ext xmlns:c16="http://schemas.microsoft.com/office/drawing/2014/chart" uri="{C3380CC4-5D6E-409C-BE32-E72D297353CC}">
              <c16:uniqueId val="{00000000-78E5-4D4E-BF7E-F91CA8B1A2E7}"/>
            </c:ext>
          </c:extLst>
        </c:ser>
        <c:ser>
          <c:idx val="1"/>
          <c:order val="1"/>
          <c:tx>
            <c:strRef>
              <c:f>Sheet1!$A$15</c:f>
              <c:strCache>
                <c:ptCount val="1"/>
                <c:pt idx="0">
                  <c:v>Local Economic Impact</c:v>
                </c:pt>
              </c:strCache>
            </c:strRef>
          </c:tx>
          <c:spPr>
            <a:solidFill>
              <a:srgbClr val="3B905E"/>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Helvetica"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Sheet1!$B$13</c:f>
              <c:strCache>
                <c:ptCount val="1"/>
                <c:pt idx="0">
                  <c:v>Nutrition Incentive Projects</c:v>
                </c:pt>
              </c:strCache>
            </c:strRef>
          </c:cat>
          <c:val>
            <c:numRef>
              <c:f>Sheet1!$B$15</c:f>
              <c:numCache>
                <c:formatCode>"$"#,##0</c:formatCode>
                <c:ptCount val="1"/>
                <c:pt idx="0">
                  <c:v>7633337</c:v>
                </c:pt>
              </c:numCache>
            </c:numRef>
          </c:val>
          <c:extLst>
            <c:ext xmlns:c16="http://schemas.microsoft.com/office/drawing/2014/chart" uri="{C3380CC4-5D6E-409C-BE32-E72D297353CC}">
              <c16:uniqueId val="{00000001-78E5-4D4E-BF7E-F91CA8B1A2E7}"/>
            </c:ext>
          </c:extLst>
        </c:ser>
        <c:dLbls>
          <c:showLegendKey val="0"/>
          <c:showVal val="0"/>
          <c:showCatName val="0"/>
          <c:showSerName val="0"/>
          <c:showPercent val="0"/>
          <c:showBubbleSize val="0"/>
        </c:dLbls>
        <c:gapWidth val="219"/>
        <c:overlap val="-27"/>
        <c:axId val="827476848"/>
        <c:axId val="827812384"/>
      </c:barChart>
      <c:catAx>
        <c:axId val="827476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Helvetica" pitchFamily="2" charset="0"/>
                <a:ea typeface="+mn-ea"/>
                <a:cs typeface="+mn-cs"/>
              </a:defRPr>
            </a:pPr>
            <a:endParaRPr lang="en-US"/>
          </a:p>
        </c:txPr>
        <c:crossAx val="827812384"/>
        <c:crosses val="autoZero"/>
        <c:auto val="1"/>
        <c:lblAlgn val="ctr"/>
        <c:lblOffset val="100"/>
        <c:noMultiLvlLbl val="0"/>
      </c:catAx>
      <c:valAx>
        <c:axId val="827812384"/>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Helvetica" pitchFamily="2" charset="0"/>
                <a:ea typeface="+mn-ea"/>
                <a:cs typeface="+mn-cs"/>
              </a:defRPr>
            </a:pPr>
            <a:endParaRPr lang="en-US"/>
          </a:p>
        </c:txPr>
        <c:crossAx val="82747684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Helvetica"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latin typeface="Helvetica" pitchFamily="2"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AAE2AB-111F-455C-AAEB-B62EEDC04BF0}" type="datetimeFigureOut">
              <a:rPr lang="en-US" smtClean="0"/>
              <a:t>7/28/2021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D082F3-1812-4C6B-877C-F8F916555A62}" type="slidenum">
              <a:rPr lang="en-US" smtClean="0"/>
              <a:t>‹#›</a:t>
            </a:fld>
            <a:endParaRPr lang="en-US"/>
          </a:p>
        </p:txBody>
      </p:sp>
    </p:spTree>
    <p:extLst>
      <p:ext uri="{BB962C8B-B14F-4D97-AF65-F5344CB8AC3E}">
        <p14:creationId xmlns:p14="http://schemas.microsoft.com/office/powerpoint/2010/main" val="4150747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83C4D4-788F-4C58-8D6F-AD5BEA204F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410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D9B30-3768-4BFC-8E32-0B91256FA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D9B30-3768-4BFC-8E32-0B91256FA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D9B30-3768-4BFC-8E32-0B91256FA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D9B30-3768-4BFC-8E32-0B91256FA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D9B30-3768-4BFC-8E32-0B91256FA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7A543-5356-B243-BE85-4DC37CBAA6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961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7A543-5356-B243-BE85-4DC37CBAA6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45539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7A543-5356-B243-BE85-4DC37CBAA6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060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7A543-5356-B243-BE85-4DC37CBAA6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9807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7A543-5356-B243-BE85-4DC37CBAA6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17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83C4D4-788F-4C58-8D6F-AD5BEA204F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379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7A543-5356-B243-BE85-4DC37CBAA6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36291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7A543-5356-B243-BE85-4DC37CBAA6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8436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7A543-5356-B243-BE85-4DC37CBAA6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9016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7A543-5356-B243-BE85-4DC37CBAA6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4984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7A543-5356-B243-BE85-4DC37CBAA6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6952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83C4D4-788F-4C58-8D6F-AD5BEA204F5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736992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83C4D4-788F-4C58-8D6F-AD5BEA204F5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189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D9B30-3768-4BFC-8E32-0B91256FA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D9B30-3768-4BFC-8E32-0B91256FA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D9B30-3768-4BFC-8E32-0B91256FA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D9B30-3768-4BFC-8E32-0B91256FA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D9B30-3768-4BFC-8E32-0B91256FA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8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0D9B30-3768-4BFC-8E32-0B91256FA9A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g"/><Relationship Id="rId1" Type="http://schemas.openxmlformats.org/officeDocument/2006/relationships/slideMaster" Target="../slideMasters/slideMaster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emf"/></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hyperlink" Target="https://fas.org/sgp/crs/misc/RS22131.pdf" TargetMode="External"/><Relationship Id="rId2" Type="http://schemas.openxmlformats.org/officeDocument/2006/relationships/chart" Target="../charts/chart1.xml"/><Relationship Id="rId1" Type="http://schemas.openxmlformats.org/officeDocument/2006/relationships/slideMaster" Target="../slideMasters/slideMaster4.xml"/><Relationship Id="rId4" Type="http://schemas.openxmlformats.org/officeDocument/2006/relationships/chart" Target="../charts/chart2.xml"/></Relationships>
</file>

<file path=ppt/slideLayouts/_rels/slideLayout3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hyperlink" Target="https://www.congress.gov/115/plaws/publ334/PLAW-115publ334.pdf" TargetMode="External"/><Relationship Id="rId5" Type="http://schemas.openxmlformats.org/officeDocument/2006/relationships/image" Target="../media/image11.jpeg"/><Relationship Id="rId4" Type="http://schemas.openxmlformats.org/officeDocument/2006/relationships/image" Target="../media/image10.jpe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jp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www.nutritionincentivehub.org/" TargetMode="External"/><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jpg"/><Relationship Id="rId2" Type="http://schemas.openxmlformats.org/officeDocument/2006/relationships/image" Target="../media/image26.png"/><Relationship Id="rId1" Type="http://schemas.openxmlformats.org/officeDocument/2006/relationships/slideMaster" Target="../slideMasters/slideMaster5.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27D6B-AB8D-4FA7-B3DE-0CC4236FEDE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F88A7F2-E6AB-46D4-8D34-6DD0422191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404F98-9A38-4B7F-9FE2-4FCEF1B2D6BD}"/>
              </a:ext>
            </a:extLst>
          </p:cNvPr>
          <p:cNvSpPr>
            <a:spLocks noGrp="1"/>
          </p:cNvSpPr>
          <p:nvPr>
            <p:ph type="dt" sz="half" idx="10"/>
          </p:nvPr>
        </p:nvSpPr>
        <p:spPr/>
        <p:txBody>
          <a:bodyPr/>
          <a:lstStyle/>
          <a:p>
            <a:fld id="{691B9A3F-3707-4AA2-BB04-89E9AD8F1117}" type="datetimeFigureOut">
              <a:rPr lang="en-US" smtClean="0"/>
              <a:t>7/28/2021</a:t>
            </a:fld>
            <a:endParaRPr lang="en-US"/>
          </a:p>
        </p:txBody>
      </p:sp>
      <p:sp>
        <p:nvSpPr>
          <p:cNvPr id="5" name="Footer Placeholder 4">
            <a:extLst>
              <a:ext uri="{FF2B5EF4-FFF2-40B4-BE49-F238E27FC236}">
                <a16:creationId xmlns:a16="http://schemas.microsoft.com/office/drawing/2014/main" id="{B448E490-F58B-4EE5-B4BA-8FFC767D76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254A06-69F9-48E4-A643-2B0E91B71590}"/>
              </a:ext>
            </a:extLst>
          </p:cNvPr>
          <p:cNvSpPr>
            <a:spLocks noGrp="1"/>
          </p:cNvSpPr>
          <p:nvPr>
            <p:ph type="sldNum" sz="quarter" idx="12"/>
          </p:nvPr>
        </p:nvSpPr>
        <p:spPr/>
        <p:txBody>
          <a:bodyPr/>
          <a:lstStyle/>
          <a:p>
            <a:fld id="{882B0DB5-E6D4-4127-9B27-75AC9701EC86}" type="slidenum">
              <a:rPr lang="en-US" smtClean="0"/>
              <a:t>‹#›</a:t>
            </a:fld>
            <a:endParaRPr lang="en-US"/>
          </a:p>
        </p:txBody>
      </p:sp>
    </p:spTree>
    <p:extLst>
      <p:ext uri="{BB962C8B-B14F-4D97-AF65-F5344CB8AC3E}">
        <p14:creationId xmlns:p14="http://schemas.microsoft.com/office/powerpoint/2010/main" val="16000299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8C1E9-6DCC-4F81-A64D-361FF54D26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9238DE5-6514-46D0-AAB9-B2165ECE1A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771B11-CDEC-48B2-8CE1-48E208908912}"/>
              </a:ext>
            </a:extLst>
          </p:cNvPr>
          <p:cNvSpPr>
            <a:spLocks noGrp="1"/>
          </p:cNvSpPr>
          <p:nvPr>
            <p:ph type="dt" sz="half" idx="10"/>
          </p:nvPr>
        </p:nvSpPr>
        <p:spPr/>
        <p:txBody>
          <a:bodyPr/>
          <a:lstStyle/>
          <a:p>
            <a:fld id="{691B9A3F-3707-4AA2-BB04-89E9AD8F1117}" type="datetimeFigureOut">
              <a:rPr lang="en-US" smtClean="0"/>
              <a:t>7/28/2021</a:t>
            </a:fld>
            <a:endParaRPr lang="en-US"/>
          </a:p>
        </p:txBody>
      </p:sp>
      <p:sp>
        <p:nvSpPr>
          <p:cNvPr id="5" name="Footer Placeholder 4">
            <a:extLst>
              <a:ext uri="{FF2B5EF4-FFF2-40B4-BE49-F238E27FC236}">
                <a16:creationId xmlns:a16="http://schemas.microsoft.com/office/drawing/2014/main" id="{2B8D9F1D-653F-4545-81C2-54E3757B42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F2C1A9-D769-47A7-B4F3-E3ED9D1A050E}"/>
              </a:ext>
            </a:extLst>
          </p:cNvPr>
          <p:cNvSpPr>
            <a:spLocks noGrp="1"/>
          </p:cNvSpPr>
          <p:nvPr>
            <p:ph type="sldNum" sz="quarter" idx="12"/>
          </p:nvPr>
        </p:nvSpPr>
        <p:spPr/>
        <p:txBody>
          <a:bodyPr/>
          <a:lstStyle/>
          <a:p>
            <a:fld id="{882B0DB5-E6D4-4127-9B27-75AC9701EC86}" type="slidenum">
              <a:rPr lang="en-US" smtClean="0"/>
              <a:t>‹#›</a:t>
            </a:fld>
            <a:endParaRPr lang="en-US"/>
          </a:p>
        </p:txBody>
      </p:sp>
    </p:spTree>
    <p:extLst>
      <p:ext uri="{BB962C8B-B14F-4D97-AF65-F5344CB8AC3E}">
        <p14:creationId xmlns:p14="http://schemas.microsoft.com/office/powerpoint/2010/main" val="238847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0AFFD5-FA40-4B33-B187-F69AF640B0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8695B18-3B50-427F-B736-A13C87E794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56F598-B4F8-4FFF-A233-67794A7C13F8}"/>
              </a:ext>
            </a:extLst>
          </p:cNvPr>
          <p:cNvSpPr>
            <a:spLocks noGrp="1"/>
          </p:cNvSpPr>
          <p:nvPr>
            <p:ph type="dt" sz="half" idx="10"/>
          </p:nvPr>
        </p:nvSpPr>
        <p:spPr/>
        <p:txBody>
          <a:bodyPr/>
          <a:lstStyle/>
          <a:p>
            <a:fld id="{691B9A3F-3707-4AA2-BB04-89E9AD8F1117}" type="datetimeFigureOut">
              <a:rPr lang="en-US" smtClean="0"/>
              <a:t>7/28/2021</a:t>
            </a:fld>
            <a:endParaRPr lang="en-US"/>
          </a:p>
        </p:txBody>
      </p:sp>
      <p:sp>
        <p:nvSpPr>
          <p:cNvPr id="5" name="Footer Placeholder 4">
            <a:extLst>
              <a:ext uri="{FF2B5EF4-FFF2-40B4-BE49-F238E27FC236}">
                <a16:creationId xmlns:a16="http://schemas.microsoft.com/office/drawing/2014/main" id="{115A5692-B1FD-49D8-8564-69FD5DE04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4E430F-70E9-429E-9559-61E6A5ED4348}"/>
              </a:ext>
            </a:extLst>
          </p:cNvPr>
          <p:cNvSpPr>
            <a:spLocks noGrp="1"/>
          </p:cNvSpPr>
          <p:nvPr>
            <p:ph type="sldNum" sz="quarter" idx="12"/>
          </p:nvPr>
        </p:nvSpPr>
        <p:spPr/>
        <p:txBody>
          <a:bodyPr/>
          <a:lstStyle/>
          <a:p>
            <a:fld id="{882B0DB5-E6D4-4127-9B27-75AC9701EC86}" type="slidenum">
              <a:rPr lang="en-US" smtClean="0"/>
              <a:t>‹#›</a:t>
            </a:fld>
            <a:endParaRPr lang="en-US"/>
          </a:p>
        </p:txBody>
      </p:sp>
    </p:spTree>
    <p:extLst>
      <p:ext uri="{BB962C8B-B14F-4D97-AF65-F5344CB8AC3E}">
        <p14:creationId xmlns:p14="http://schemas.microsoft.com/office/powerpoint/2010/main" val="1463975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6CAC1-18D1-436F-8A69-B3BC0F44711E}"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F441B-C602-45D7-8554-9B9855433572}" type="slidenum">
              <a:rPr lang="en-US" smtClean="0"/>
              <a:t>‹#›</a:t>
            </a:fld>
            <a:endParaRPr lang="en-US"/>
          </a:p>
        </p:txBody>
      </p:sp>
    </p:spTree>
    <p:extLst>
      <p:ext uri="{BB962C8B-B14F-4D97-AF65-F5344CB8AC3E}">
        <p14:creationId xmlns:p14="http://schemas.microsoft.com/office/powerpoint/2010/main" val="32506113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6CAC1-18D1-436F-8A69-B3BC0F44711E}"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F441B-C602-45D7-8554-9B9855433572}" type="slidenum">
              <a:rPr lang="en-US" smtClean="0"/>
              <a:t>‹#›</a:t>
            </a:fld>
            <a:endParaRPr lang="en-US"/>
          </a:p>
        </p:txBody>
      </p:sp>
    </p:spTree>
    <p:extLst>
      <p:ext uri="{BB962C8B-B14F-4D97-AF65-F5344CB8AC3E}">
        <p14:creationId xmlns:p14="http://schemas.microsoft.com/office/powerpoint/2010/main" val="1288968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6CAC1-18D1-436F-8A69-B3BC0F44711E}"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F441B-C602-45D7-8554-9B9855433572}" type="slidenum">
              <a:rPr lang="en-US" smtClean="0"/>
              <a:t>‹#›</a:t>
            </a:fld>
            <a:endParaRPr lang="en-US"/>
          </a:p>
        </p:txBody>
      </p:sp>
    </p:spTree>
    <p:extLst>
      <p:ext uri="{BB962C8B-B14F-4D97-AF65-F5344CB8AC3E}">
        <p14:creationId xmlns:p14="http://schemas.microsoft.com/office/powerpoint/2010/main" val="854457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6CAC1-18D1-436F-8A69-B3BC0F44711E}" type="datetimeFigureOut">
              <a:rPr lang="en-US" smtClean="0"/>
              <a:t>7/28/2021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F441B-C602-45D7-8554-9B9855433572}" type="slidenum">
              <a:rPr lang="en-US" smtClean="0"/>
              <a:t>‹#›</a:t>
            </a:fld>
            <a:endParaRPr lang="en-US"/>
          </a:p>
        </p:txBody>
      </p:sp>
    </p:spTree>
    <p:extLst>
      <p:ext uri="{BB962C8B-B14F-4D97-AF65-F5344CB8AC3E}">
        <p14:creationId xmlns:p14="http://schemas.microsoft.com/office/powerpoint/2010/main" val="1208999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6CAC1-18D1-436F-8A69-B3BC0F44711E}" type="datetimeFigureOut">
              <a:rPr lang="en-US" smtClean="0"/>
              <a:t>7/28/2021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FF441B-C602-45D7-8554-9B9855433572}" type="slidenum">
              <a:rPr lang="en-US" smtClean="0"/>
              <a:t>‹#›</a:t>
            </a:fld>
            <a:endParaRPr lang="en-US"/>
          </a:p>
        </p:txBody>
      </p:sp>
    </p:spTree>
    <p:extLst>
      <p:ext uri="{BB962C8B-B14F-4D97-AF65-F5344CB8AC3E}">
        <p14:creationId xmlns:p14="http://schemas.microsoft.com/office/powerpoint/2010/main" val="22856150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6CAC1-18D1-436F-8A69-B3BC0F44711E}" type="datetimeFigureOut">
              <a:rPr lang="en-US" smtClean="0"/>
              <a:t>7/28/2021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FF441B-C602-45D7-8554-9B9855433572}" type="slidenum">
              <a:rPr lang="en-US" smtClean="0"/>
              <a:t>‹#›</a:t>
            </a:fld>
            <a:endParaRPr lang="en-US"/>
          </a:p>
        </p:txBody>
      </p:sp>
    </p:spTree>
    <p:extLst>
      <p:ext uri="{BB962C8B-B14F-4D97-AF65-F5344CB8AC3E}">
        <p14:creationId xmlns:p14="http://schemas.microsoft.com/office/powerpoint/2010/main" val="26922630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6CAC1-18D1-436F-8A69-B3BC0F44711E}" type="datetimeFigureOut">
              <a:rPr lang="en-US" smtClean="0"/>
              <a:t>7/28/2021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FF441B-C602-45D7-8554-9B9855433572}" type="slidenum">
              <a:rPr lang="en-US" smtClean="0"/>
              <a:t>‹#›</a:t>
            </a:fld>
            <a:endParaRPr lang="en-US"/>
          </a:p>
        </p:txBody>
      </p:sp>
    </p:spTree>
    <p:extLst>
      <p:ext uri="{BB962C8B-B14F-4D97-AF65-F5344CB8AC3E}">
        <p14:creationId xmlns:p14="http://schemas.microsoft.com/office/powerpoint/2010/main" val="2140938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6CAC1-18D1-436F-8A69-B3BC0F44711E}" type="datetimeFigureOut">
              <a:rPr lang="en-US" smtClean="0"/>
              <a:t>7/28/2021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F441B-C602-45D7-8554-9B9855433572}" type="slidenum">
              <a:rPr lang="en-US" smtClean="0"/>
              <a:t>‹#›</a:t>
            </a:fld>
            <a:endParaRPr lang="en-US"/>
          </a:p>
        </p:txBody>
      </p:sp>
    </p:spTree>
    <p:extLst>
      <p:ext uri="{BB962C8B-B14F-4D97-AF65-F5344CB8AC3E}">
        <p14:creationId xmlns:p14="http://schemas.microsoft.com/office/powerpoint/2010/main" val="2394953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C4DDA-1652-4345-B64D-7A95656F17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DB2B1A-EF04-49B4-B676-24FC010554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423408-CE5C-42DB-A752-A2C01509A78D}"/>
              </a:ext>
            </a:extLst>
          </p:cNvPr>
          <p:cNvSpPr>
            <a:spLocks noGrp="1"/>
          </p:cNvSpPr>
          <p:nvPr>
            <p:ph type="dt" sz="half" idx="10"/>
          </p:nvPr>
        </p:nvSpPr>
        <p:spPr/>
        <p:txBody>
          <a:bodyPr/>
          <a:lstStyle/>
          <a:p>
            <a:fld id="{691B9A3F-3707-4AA2-BB04-89E9AD8F1117}" type="datetimeFigureOut">
              <a:rPr lang="en-US" smtClean="0"/>
              <a:t>7/28/2021</a:t>
            </a:fld>
            <a:endParaRPr lang="en-US"/>
          </a:p>
        </p:txBody>
      </p:sp>
      <p:sp>
        <p:nvSpPr>
          <p:cNvPr id="5" name="Footer Placeholder 4">
            <a:extLst>
              <a:ext uri="{FF2B5EF4-FFF2-40B4-BE49-F238E27FC236}">
                <a16:creationId xmlns:a16="http://schemas.microsoft.com/office/drawing/2014/main" id="{42A05D57-B772-462B-A670-1B1B4A42C6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97D1C1-BBD4-4894-8A03-45C007E42592}"/>
              </a:ext>
            </a:extLst>
          </p:cNvPr>
          <p:cNvSpPr>
            <a:spLocks noGrp="1"/>
          </p:cNvSpPr>
          <p:nvPr>
            <p:ph type="sldNum" sz="quarter" idx="12"/>
          </p:nvPr>
        </p:nvSpPr>
        <p:spPr/>
        <p:txBody>
          <a:bodyPr/>
          <a:lstStyle/>
          <a:p>
            <a:fld id="{882B0DB5-E6D4-4127-9B27-75AC9701EC86}" type="slidenum">
              <a:rPr lang="en-US" smtClean="0"/>
              <a:t>‹#›</a:t>
            </a:fld>
            <a:endParaRPr lang="en-US"/>
          </a:p>
        </p:txBody>
      </p:sp>
    </p:spTree>
    <p:extLst>
      <p:ext uri="{BB962C8B-B14F-4D97-AF65-F5344CB8AC3E}">
        <p14:creationId xmlns:p14="http://schemas.microsoft.com/office/powerpoint/2010/main" val="23321485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6CAC1-18D1-436F-8A69-B3BC0F44711E}" type="datetimeFigureOut">
              <a:rPr lang="en-US" smtClean="0"/>
              <a:t>7/28/2021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F441B-C602-45D7-8554-9B9855433572}" type="slidenum">
              <a:rPr lang="en-US" smtClean="0"/>
              <a:t>‹#›</a:t>
            </a:fld>
            <a:endParaRPr lang="en-US"/>
          </a:p>
        </p:txBody>
      </p:sp>
    </p:spTree>
    <p:extLst>
      <p:ext uri="{BB962C8B-B14F-4D97-AF65-F5344CB8AC3E}">
        <p14:creationId xmlns:p14="http://schemas.microsoft.com/office/powerpoint/2010/main" val="2637240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6CAC1-18D1-436F-8A69-B3BC0F44711E}"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F441B-C602-45D7-8554-9B9855433572}" type="slidenum">
              <a:rPr lang="en-US" smtClean="0"/>
              <a:t>‹#›</a:t>
            </a:fld>
            <a:endParaRPr lang="en-US"/>
          </a:p>
        </p:txBody>
      </p:sp>
    </p:spTree>
    <p:extLst>
      <p:ext uri="{BB962C8B-B14F-4D97-AF65-F5344CB8AC3E}">
        <p14:creationId xmlns:p14="http://schemas.microsoft.com/office/powerpoint/2010/main" val="3021631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6CAC1-18D1-436F-8A69-B3BC0F44711E}" type="datetimeFigureOut">
              <a:rPr lang="en-US" smtClean="0"/>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F441B-C602-45D7-8554-9B9855433572}" type="slidenum">
              <a:rPr lang="en-US" smtClean="0"/>
              <a:t>‹#›</a:t>
            </a:fld>
            <a:endParaRPr lang="en-US"/>
          </a:p>
        </p:txBody>
      </p:sp>
    </p:spTree>
    <p:extLst>
      <p:ext uri="{BB962C8B-B14F-4D97-AF65-F5344CB8AC3E}">
        <p14:creationId xmlns:p14="http://schemas.microsoft.com/office/powerpoint/2010/main" val="41498604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3" name="Rectangle 22"/>
          <p:cNvSpPr/>
          <p:nvPr/>
        </p:nvSpPr>
        <p:spPr>
          <a:xfrm flipV="1">
            <a:off x="7213577" y="3810001"/>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4" name="Rectangle 23"/>
          <p:cNvSpPr/>
          <p:nvPr/>
        </p:nvSpPr>
        <p:spPr>
          <a:xfrm flipV="1">
            <a:off x="7213601" y="3897010"/>
            <a:ext cx="49784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5" name="Rectangle 24"/>
          <p:cNvSpPr/>
          <p:nvPr/>
        </p:nvSpPr>
        <p:spPr>
          <a:xfrm flipV="1">
            <a:off x="7213601" y="4115167"/>
            <a:ext cx="49784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6" name="Rectangle 25"/>
          <p:cNvSpPr/>
          <p:nvPr/>
        </p:nvSpPr>
        <p:spPr>
          <a:xfrm flipV="1">
            <a:off x="7213600" y="4164403"/>
            <a:ext cx="262128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Rectangle 26"/>
          <p:cNvSpPr/>
          <p:nvPr/>
        </p:nvSpPr>
        <p:spPr>
          <a:xfrm flipV="1">
            <a:off x="7213600" y="4199572"/>
            <a:ext cx="262128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0" name="Rounded Rectangle 29"/>
          <p:cNvSpPr/>
          <p:nvPr/>
        </p:nvSpPr>
        <p:spPr bwMode="white">
          <a:xfrm>
            <a:off x="7213600" y="3962400"/>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1" name="Rounded Rectangle 30"/>
          <p:cNvSpPr/>
          <p:nvPr/>
        </p:nvSpPr>
        <p:spPr bwMode="white">
          <a:xfrm>
            <a:off x="9835343" y="406098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Rectangle 6"/>
          <p:cNvSpPr/>
          <p:nvPr/>
        </p:nvSpPr>
        <p:spPr>
          <a:xfrm>
            <a:off x="1" y="3649662"/>
            <a:ext cx="12192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1" y="3675528"/>
            <a:ext cx="12192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Rectangle 10"/>
          <p:cNvSpPr/>
          <p:nvPr/>
        </p:nvSpPr>
        <p:spPr>
          <a:xfrm flipV="1">
            <a:off x="8552068" y="3643090"/>
            <a:ext cx="3639933"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9" name="Rectangle 18"/>
          <p:cNvSpPr/>
          <p:nvPr/>
        </p:nvSpPr>
        <p:spPr>
          <a:xfrm>
            <a:off x="0" y="0"/>
            <a:ext cx="12192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Title 7"/>
          <p:cNvSpPr>
            <a:spLocks noGrp="1"/>
          </p:cNvSpPr>
          <p:nvPr>
            <p:ph type="ctrTitle"/>
          </p:nvPr>
        </p:nvSpPr>
        <p:spPr>
          <a:xfrm>
            <a:off x="609600" y="2401888"/>
            <a:ext cx="11277600" cy="1470025"/>
          </a:xfrm>
        </p:spPr>
        <p:txBody>
          <a:bodyPr anchor="b"/>
          <a:lstStyle>
            <a:lvl1pPr>
              <a:defRPr sz="4400">
                <a:solidFill>
                  <a:schemeClr val="bg1"/>
                </a:solidFill>
              </a:defRPr>
            </a:lvl1pPr>
          </a:lstStyle>
          <a:p>
            <a:r>
              <a:rPr kumimoji="0" lang="en-US"/>
              <a:t>Click to edit Master title style</a:t>
            </a:r>
          </a:p>
        </p:txBody>
      </p:sp>
      <p:sp>
        <p:nvSpPr>
          <p:cNvPr id="9" name="Subtitle 8"/>
          <p:cNvSpPr>
            <a:spLocks noGrp="1"/>
          </p:cNvSpPr>
          <p:nvPr>
            <p:ph type="subTitle" idx="1"/>
          </p:nvPr>
        </p:nvSpPr>
        <p:spPr>
          <a:xfrm>
            <a:off x="609600" y="3899938"/>
            <a:ext cx="6604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940800" y="4206240"/>
            <a:ext cx="1280160" cy="457200"/>
          </a:xfrm>
        </p:spPr>
        <p:txBody>
          <a:bodyPr/>
          <a:lstStyle/>
          <a:p>
            <a:fld id="{52D720E3-430A-4E8E-BF3D-079785519024}" type="datetimeFigureOut">
              <a:rPr lang="en-US" smtClean="0"/>
              <a:pPr/>
              <a:t>7/28/2021</a:t>
            </a:fld>
            <a:endParaRPr lang="en-US"/>
          </a:p>
        </p:txBody>
      </p:sp>
      <p:sp>
        <p:nvSpPr>
          <p:cNvPr id="17" name="Footer Placeholder 16"/>
          <p:cNvSpPr>
            <a:spLocks noGrp="1"/>
          </p:cNvSpPr>
          <p:nvPr>
            <p:ph type="ftr" sz="quarter" idx="11"/>
          </p:nvPr>
        </p:nvSpPr>
        <p:spPr>
          <a:xfrm>
            <a:off x="7213600" y="4205288"/>
            <a:ext cx="1727200" cy="457200"/>
          </a:xfrm>
        </p:spPr>
        <p:txBody>
          <a:bodyPr/>
          <a:lstStyle/>
          <a:p>
            <a:endParaRPr lang="en-US"/>
          </a:p>
        </p:txBody>
      </p:sp>
      <p:sp>
        <p:nvSpPr>
          <p:cNvPr id="29" name="Slide Number Placeholder 28"/>
          <p:cNvSpPr>
            <a:spLocks noGrp="1"/>
          </p:cNvSpPr>
          <p:nvPr>
            <p:ph type="sldNum" sz="quarter" idx="12"/>
          </p:nvPr>
        </p:nvSpPr>
        <p:spPr>
          <a:xfrm>
            <a:off x="11093451" y="1136"/>
            <a:ext cx="996949" cy="365760"/>
          </a:xfrm>
        </p:spPr>
        <p:txBody>
          <a:bodyPr/>
          <a:lstStyle>
            <a:lvl1pPr algn="r">
              <a:defRPr sz="1800">
                <a:solidFill>
                  <a:schemeClr val="bg1"/>
                </a:solidFill>
              </a:defRPr>
            </a:lvl1pPr>
          </a:lstStyle>
          <a:p>
            <a:fld id="{AF6DC009-CF5C-497E-96B8-3CCD411E65A8}" type="slidenum">
              <a:rPr lang="en-US" smtClean="0"/>
              <a:pPr/>
              <a:t>‹#›</a:t>
            </a:fld>
            <a:endParaRPr lang="en-US"/>
          </a:p>
        </p:txBody>
      </p:sp>
    </p:spTree>
    <p:extLst>
      <p:ext uri="{BB962C8B-B14F-4D97-AF65-F5344CB8AC3E}">
        <p14:creationId xmlns:p14="http://schemas.microsoft.com/office/powerpoint/2010/main" val="3966535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838200"/>
            <a:ext cx="10972800" cy="1066800"/>
          </a:xfrm>
        </p:spPr>
        <p:txBody>
          <a:bodyPr/>
          <a:lstStyle/>
          <a:p>
            <a:r>
              <a:rPr kumimoji="0" lang="en-US"/>
              <a:t>Click to edit Master title style</a:t>
            </a:r>
          </a:p>
        </p:txBody>
      </p:sp>
      <p:sp>
        <p:nvSpPr>
          <p:cNvPr id="3" name="Content Placeholder 2"/>
          <p:cNvSpPr>
            <a:spLocks noGrp="1"/>
          </p:cNvSpPr>
          <p:nvPr>
            <p:ph idx="1"/>
          </p:nvPr>
        </p:nvSpPr>
        <p:spPr>
          <a:xfrm>
            <a:off x="609600" y="1981200"/>
            <a:ext cx="10972800" cy="432511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2D720E3-430A-4E8E-BF3D-079785519024}" type="datetimeFigureOut">
              <a:rPr lang="en-US" smtClean="0"/>
              <a:pPr/>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6DC009-CF5C-497E-96B8-3CCD411E65A8}" type="slidenum">
              <a:rPr lang="en-US" smtClean="0"/>
              <a:pPr/>
              <a:t>‹#›</a:t>
            </a:fld>
            <a:endParaRPr lang="en-US"/>
          </a:p>
        </p:txBody>
      </p:sp>
    </p:spTree>
    <p:extLst>
      <p:ext uri="{BB962C8B-B14F-4D97-AF65-F5344CB8AC3E}">
        <p14:creationId xmlns:p14="http://schemas.microsoft.com/office/powerpoint/2010/main" val="20289154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1981201"/>
            <a:ext cx="103632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a:t>Click to edit Master title style</a:t>
            </a:r>
          </a:p>
        </p:txBody>
      </p:sp>
      <p:sp>
        <p:nvSpPr>
          <p:cNvPr id="3" name="Text Placeholder 2"/>
          <p:cNvSpPr>
            <a:spLocks noGrp="1"/>
          </p:cNvSpPr>
          <p:nvPr>
            <p:ph type="body" idx="1"/>
          </p:nvPr>
        </p:nvSpPr>
        <p:spPr>
          <a:xfrm>
            <a:off x="963084" y="3367088"/>
            <a:ext cx="103632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2D720E3-430A-4E8E-BF3D-079785519024}" type="datetimeFigureOut">
              <a:rPr lang="en-US" smtClean="0"/>
              <a:pPr/>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6DC009-CF5C-497E-96B8-3CCD411E65A8}" type="slidenum">
              <a:rPr lang="en-US" smtClean="0"/>
              <a:pPr/>
              <a:t>‹#›</a:t>
            </a:fld>
            <a:endParaRPr lang="en-US"/>
          </a:p>
        </p:txBody>
      </p:sp>
    </p:spTree>
    <p:extLst>
      <p:ext uri="{BB962C8B-B14F-4D97-AF65-F5344CB8AC3E}">
        <p14:creationId xmlns:p14="http://schemas.microsoft.com/office/powerpoint/2010/main" val="29851579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609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2249425"/>
            <a:ext cx="53848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2D720E3-430A-4E8E-BF3D-079785519024}" type="datetimeFigureOut">
              <a:rPr lang="en-US" smtClean="0"/>
              <a:pPr/>
              <a:t>7/28/2021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6DC009-CF5C-497E-96B8-3CCD411E65A8}" type="slidenum">
              <a:rPr lang="en-US" smtClean="0"/>
              <a:pPr/>
              <a:t>‹#›</a:t>
            </a:fld>
            <a:endParaRPr lang="en-US"/>
          </a:p>
        </p:txBody>
      </p:sp>
    </p:spTree>
    <p:extLst>
      <p:ext uri="{BB962C8B-B14F-4D97-AF65-F5344CB8AC3E}">
        <p14:creationId xmlns:p14="http://schemas.microsoft.com/office/powerpoint/2010/main" val="3888124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8000" y="1143000"/>
            <a:ext cx="11176000" cy="1069848"/>
          </a:xfrm>
        </p:spPr>
        <p:txBody>
          <a:bodyPr anchor="ctr"/>
          <a:lstStyle>
            <a:lvl1pPr>
              <a:defRPr sz="4000" b="0" i="0" cap="none" baseline="0"/>
            </a:lvl1pPr>
          </a:lstStyle>
          <a:p>
            <a:r>
              <a:rPr kumimoji="0" lang="en-US"/>
              <a:t>Click to edit Master title style</a:t>
            </a:r>
          </a:p>
        </p:txBody>
      </p:sp>
      <p:sp>
        <p:nvSpPr>
          <p:cNvPr id="3" name="Text Placeholder 2"/>
          <p:cNvSpPr>
            <a:spLocks noGrp="1"/>
          </p:cNvSpPr>
          <p:nvPr>
            <p:ph type="body" idx="1"/>
          </p:nvPr>
        </p:nvSpPr>
        <p:spPr>
          <a:xfrm>
            <a:off x="508000" y="2244970"/>
            <a:ext cx="5388864"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294968" y="2244970"/>
            <a:ext cx="5389033"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508000" y="2708519"/>
            <a:ext cx="5388864"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291073" y="2708519"/>
            <a:ext cx="5389033"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Date Placeholder 25"/>
          <p:cNvSpPr>
            <a:spLocks noGrp="1"/>
          </p:cNvSpPr>
          <p:nvPr>
            <p:ph type="dt" sz="half" idx="10"/>
          </p:nvPr>
        </p:nvSpPr>
        <p:spPr/>
        <p:txBody>
          <a:bodyPr rtlCol="0"/>
          <a:lstStyle/>
          <a:p>
            <a:fld id="{52D720E3-430A-4E8E-BF3D-079785519024}" type="datetimeFigureOut">
              <a:rPr lang="en-US" smtClean="0"/>
              <a:pPr/>
              <a:t>7/28/2021</a:t>
            </a:fld>
            <a:endParaRPr lang="en-US"/>
          </a:p>
        </p:txBody>
      </p:sp>
      <p:sp>
        <p:nvSpPr>
          <p:cNvPr id="27" name="Slide Number Placeholder 26"/>
          <p:cNvSpPr>
            <a:spLocks noGrp="1"/>
          </p:cNvSpPr>
          <p:nvPr>
            <p:ph type="sldNum" sz="quarter" idx="11"/>
          </p:nvPr>
        </p:nvSpPr>
        <p:spPr/>
        <p:txBody>
          <a:bodyPr rtlCol="0"/>
          <a:lstStyle/>
          <a:p>
            <a:fld id="{AF6DC009-CF5C-497E-96B8-3CCD411E65A8}" type="slidenum">
              <a:rPr lang="en-US" smtClean="0"/>
              <a:pPr/>
              <a:t>‹#›</a:t>
            </a:fld>
            <a:endParaRPr lang="en-US"/>
          </a:p>
        </p:txBody>
      </p:sp>
      <p:sp>
        <p:nvSpPr>
          <p:cNvPr id="28" name="Footer Placeholder 27"/>
          <p:cNvSpPr>
            <a:spLocks noGrp="1"/>
          </p:cNvSpPr>
          <p:nvPr>
            <p:ph type="ftr" sz="quarter" idx="12"/>
          </p:nvPr>
        </p:nvSpPr>
        <p:spPr/>
        <p:txBody>
          <a:bodyPr rtlCol="0"/>
          <a:lstStyle/>
          <a:p>
            <a:endParaRPr lang="en-US"/>
          </a:p>
        </p:txBody>
      </p:sp>
    </p:spTree>
    <p:extLst>
      <p:ext uri="{BB962C8B-B14F-4D97-AF65-F5344CB8AC3E}">
        <p14:creationId xmlns:p14="http://schemas.microsoft.com/office/powerpoint/2010/main" val="28995676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43000"/>
            <a:ext cx="10972800" cy="1069848"/>
          </a:xfrm>
        </p:spPr>
        <p:txBody>
          <a:bodyPr anchor="ctr"/>
          <a:lstStyle>
            <a:lvl1pPr>
              <a:defRPr sz="4000">
                <a:solidFill>
                  <a:schemeClr val="tx2"/>
                </a:solidFill>
              </a:defRPr>
            </a:lvl1pPr>
          </a:lstStyle>
          <a:p>
            <a:r>
              <a:rPr kumimoji="0" lang="en-US"/>
              <a:t>Click to edit Master title style</a:t>
            </a:r>
          </a:p>
        </p:txBody>
      </p:sp>
      <p:sp>
        <p:nvSpPr>
          <p:cNvPr id="3" name="Date Placeholder 2"/>
          <p:cNvSpPr>
            <a:spLocks noGrp="1"/>
          </p:cNvSpPr>
          <p:nvPr>
            <p:ph type="dt" sz="half" idx="10"/>
          </p:nvPr>
        </p:nvSpPr>
        <p:spPr>
          <a:xfrm>
            <a:off x="8778240" y="612648"/>
            <a:ext cx="1276352" cy="457200"/>
          </a:xfrm>
        </p:spPr>
        <p:txBody>
          <a:bodyPr/>
          <a:lstStyle/>
          <a:p>
            <a:fld id="{52D720E3-430A-4E8E-BF3D-079785519024}" type="datetimeFigureOut">
              <a:rPr lang="en-US" smtClean="0"/>
              <a:pPr/>
              <a:t>7/28/2021</a:t>
            </a:fld>
            <a:endParaRPr lang="en-US"/>
          </a:p>
        </p:txBody>
      </p:sp>
      <p:sp>
        <p:nvSpPr>
          <p:cNvPr id="4" name="Footer Placeholder 3"/>
          <p:cNvSpPr>
            <a:spLocks noGrp="1"/>
          </p:cNvSpPr>
          <p:nvPr>
            <p:ph type="ftr" sz="quarter" idx="11"/>
          </p:nvPr>
        </p:nvSpPr>
        <p:spPr>
          <a:xfrm>
            <a:off x="7010400" y="612648"/>
            <a:ext cx="1767840" cy="457200"/>
          </a:xfrm>
        </p:spPr>
        <p:txBody>
          <a:bodyPr/>
          <a:lstStyle/>
          <a:p>
            <a:endParaRPr lang="en-US"/>
          </a:p>
        </p:txBody>
      </p:sp>
      <p:sp>
        <p:nvSpPr>
          <p:cNvPr id="5" name="Slide Number Placeholder 4"/>
          <p:cNvSpPr>
            <a:spLocks noGrp="1"/>
          </p:cNvSpPr>
          <p:nvPr>
            <p:ph type="sldNum" sz="quarter" idx="12"/>
          </p:nvPr>
        </p:nvSpPr>
        <p:spPr>
          <a:xfrm>
            <a:off x="10899648" y="2272"/>
            <a:ext cx="1016000" cy="365760"/>
          </a:xfrm>
        </p:spPr>
        <p:txBody>
          <a:bodyPr/>
          <a:lstStyle/>
          <a:p>
            <a:fld id="{AF6DC009-CF5C-497E-96B8-3CCD411E65A8}" type="slidenum">
              <a:rPr lang="en-US" smtClean="0"/>
              <a:pPr/>
              <a:t>‹#›</a:t>
            </a:fld>
            <a:endParaRPr lang="en-US"/>
          </a:p>
        </p:txBody>
      </p:sp>
    </p:spTree>
    <p:extLst>
      <p:ext uri="{BB962C8B-B14F-4D97-AF65-F5344CB8AC3E}">
        <p14:creationId xmlns:p14="http://schemas.microsoft.com/office/powerpoint/2010/main" val="1546516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D720E3-430A-4E8E-BF3D-079785519024}" type="datetimeFigureOut">
              <a:rPr lang="en-US" smtClean="0"/>
              <a:pPr/>
              <a:t>7/28/2021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6DC009-CF5C-497E-96B8-3CCD411E65A8}" type="slidenum">
              <a:rPr lang="en-US" smtClean="0"/>
              <a:pPr/>
              <a:t>‹#›</a:t>
            </a:fld>
            <a:endParaRPr lang="en-US"/>
          </a:p>
        </p:txBody>
      </p:sp>
    </p:spTree>
    <p:extLst>
      <p:ext uri="{BB962C8B-B14F-4D97-AF65-F5344CB8AC3E}">
        <p14:creationId xmlns:p14="http://schemas.microsoft.com/office/powerpoint/2010/main" val="210718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47CD5-4FC9-44D2-B881-73447F4CBE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F48FDB3-66B6-4E13-9D25-41B2335E9E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208FE2-48C2-4767-9F21-2D9EBC9C1471}"/>
              </a:ext>
            </a:extLst>
          </p:cNvPr>
          <p:cNvSpPr>
            <a:spLocks noGrp="1"/>
          </p:cNvSpPr>
          <p:nvPr>
            <p:ph type="dt" sz="half" idx="10"/>
          </p:nvPr>
        </p:nvSpPr>
        <p:spPr/>
        <p:txBody>
          <a:bodyPr/>
          <a:lstStyle/>
          <a:p>
            <a:fld id="{691B9A3F-3707-4AA2-BB04-89E9AD8F1117}" type="datetimeFigureOut">
              <a:rPr lang="en-US" smtClean="0"/>
              <a:t>7/28/2021</a:t>
            </a:fld>
            <a:endParaRPr lang="en-US"/>
          </a:p>
        </p:txBody>
      </p:sp>
      <p:sp>
        <p:nvSpPr>
          <p:cNvPr id="5" name="Footer Placeholder 4">
            <a:extLst>
              <a:ext uri="{FF2B5EF4-FFF2-40B4-BE49-F238E27FC236}">
                <a16:creationId xmlns:a16="http://schemas.microsoft.com/office/drawing/2014/main" id="{116B5500-6F1C-41F0-A5F5-95D74A6545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1D0F15-1955-4CA1-9668-8763EDF85EEC}"/>
              </a:ext>
            </a:extLst>
          </p:cNvPr>
          <p:cNvSpPr>
            <a:spLocks noGrp="1"/>
          </p:cNvSpPr>
          <p:nvPr>
            <p:ph type="sldNum" sz="quarter" idx="12"/>
          </p:nvPr>
        </p:nvSpPr>
        <p:spPr/>
        <p:txBody>
          <a:bodyPr/>
          <a:lstStyle/>
          <a:p>
            <a:fld id="{882B0DB5-E6D4-4127-9B27-75AC9701EC86}" type="slidenum">
              <a:rPr lang="en-US" smtClean="0"/>
              <a:t>‹#›</a:t>
            </a:fld>
            <a:endParaRPr lang="en-US"/>
          </a:p>
        </p:txBody>
      </p:sp>
    </p:spTree>
    <p:extLst>
      <p:ext uri="{BB962C8B-B14F-4D97-AF65-F5344CB8AC3E}">
        <p14:creationId xmlns:p14="http://schemas.microsoft.com/office/powerpoint/2010/main" val="37994286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37995" y="1101970"/>
            <a:ext cx="4511040" cy="877824"/>
          </a:xfrm>
        </p:spPr>
        <p:txBody>
          <a:bodyPr anchor="b"/>
          <a:lstStyle>
            <a:lvl1pPr algn="l">
              <a:buNone/>
              <a:defRPr sz="1800" b="1"/>
            </a:lvl1pPr>
          </a:lstStyle>
          <a:p>
            <a:r>
              <a:rPr kumimoji="0" lang="en-US"/>
              <a:t>Click to edit Master title style</a:t>
            </a:r>
          </a:p>
        </p:txBody>
      </p:sp>
      <p:sp>
        <p:nvSpPr>
          <p:cNvPr id="3" name="Text Placeholder 2"/>
          <p:cNvSpPr>
            <a:spLocks noGrp="1"/>
          </p:cNvSpPr>
          <p:nvPr>
            <p:ph type="body" idx="2"/>
          </p:nvPr>
        </p:nvSpPr>
        <p:spPr>
          <a:xfrm>
            <a:off x="7137995" y="2010727"/>
            <a:ext cx="451104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203200" y="776287"/>
            <a:ext cx="6803136"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2D720E3-430A-4E8E-BF3D-079785519024}" type="datetimeFigureOut">
              <a:rPr lang="en-US" smtClean="0"/>
              <a:pPr/>
              <a:t>7/28/2021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6DC009-CF5C-497E-96B8-3CCD411E65A8}" type="slidenum">
              <a:rPr lang="en-US" smtClean="0"/>
              <a:pPr/>
              <a:t>‹#›</a:t>
            </a:fld>
            <a:endParaRPr lang="en-US"/>
          </a:p>
        </p:txBody>
      </p:sp>
    </p:spTree>
    <p:extLst>
      <p:ext uri="{BB962C8B-B14F-4D97-AF65-F5344CB8AC3E}">
        <p14:creationId xmlns:p14="http://schemas.microsoft.com/office/powerpoint/2010/main" val="3567579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53913" y="1109161"/>
            <a:ext cx="782404" cy="4681637"/>
          </a:xfrm>
        </p:spPr>
        <p:txBody>
          <a:bodyPr vert="vert270" lIns="45720" tIns="0" rIns="45720" anchor="t"/>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538228" y="1143000"/>
            <a:ext cx="6096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8117924" y="3274309"/>
            <a:ext cx="34544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52D720E3-430A-4E8E-BF3D-079785519024}" type="datetimeFigureOut">
              <a:rPr lang="en-US" smtClean="0"/>
              <a:pPr/>
              <a:t>7/28/2021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F6DC009-CF5C-497E-96B8-3CCD411E65A8}" type="slidenum">
              <a:rPr lang="en-US" smtClean="0"/>
              <a:pPr/>
              <a:t>‹#›</a:t>
            </a:fld>
            <a:endParaRPr lang="en-US"/>
          </a:p>
        </p:txBody>
      </p:sp>
    </p:spTree>
    <p:extLst>
      <p:ext uri="{BB962C8B-B14F-4D97-AF65-F5344CB8AC3E}">
        <p14:creationId xmlns:p14="http://schemas.microsoft.com/office/powerpoint/2010/main" val="26917115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2D720E3-430A-4E8E-BF3D-079785519024}" type="datetimeFigureOut">
              <a:rPr lang="en-US" smtClean="0"/>
              <a:pPr/>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6DC009-CF5C-497E-96B8-3CCD411E65A8}" type="slidenum">
              <a:rPr lang="en-US" smtClean="0"/>
              <a:pPr/>
              <a:t>‹#›</a:t>
            </a:fld>
            <a:endParaRPr lang="en-US"/>
          </a:p>
        </p:txBody>
      </p:sp>
    </p:spTree>
    <p:extLst>
      <p:ext uri="{BB962C8B-B14F-4D97-AF65-F5344CB8AC3E}">
        <p14:creationId xmlns:p14="http://schemas.microsoft.com/office/powerpoint/2010/main" val="39898113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1143000"/>
            <a:ext cx="2540000" cy="5486400"/>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1143000"/>
            <a:ext cx="8331200" cy="5486400"/>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2D720E3-430A-4E8E-BF3D-079785519024}" type="datetimeFigureOut">
              <a:rPr lang="en-US" smtClean="0"/>
              <a:pPr/>
              <a:t>7/28/2021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F6DC009-CF5C-497E-96B8-3CCD411E65A8}" type="slidenum">
              <a:rPr lang="en-US" smtClean="0"/>
              <a:pPr/>
              <a:t>‹#›</a:t>
            </a:fld>
            <a:endParaRPr lang="en-US"/>
          </a:p>
        </p:txBody>
      </p:sp>
    </p:spTree>
    <p:extLst>
      <p:ext uri="{BB962C8B-B14F-4D97-AF65-F5344CB8AC3E}">
        <p14:creationId xmlns:p14="http://schemas.microsoft.com/office/powerpoint/2010/main" val="10449759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5E364D0-00C0-EB48-8591-85B975A0F233}"/>
              </a:ext>
            </a:extLst>
          </p:cNvPr>
          <p:cNvGrpSpPr/>
          <p:nvPr/>
        </p:nvGrpSpPr>
        <p:grpSpPr>
          <a:xfrm>
            <a:off x="-1" y="2528"/>
            <a:ext cx="12370778" cy="6909999"/>
            <a:chOff x="-1" y="2528"/>
            <a:chExt cx="12370778" cy="6909999"/>
          </a:xfrm>
        </p:grpSpPr>
        <p:pic>
          <p:nvPicPr>
            <p:cNvPr id="7" name="Picture 6">
              <a:extLst>
                <a:ext uri="{FF2B5EF4-FFF2-40B4-BE49-F238E27FC236}">
                  <a16:creationId xmlns:a16="http://schemas.microsoft.com/office/drawing/2014/main" id="{3AB3B8A5-A2B4-C740-8062-F724E52C9CCD}"/>
                </a:ext>
              </a:extLst>
            </p:cNvPr>
            <p:cNvPicPr>
              <a:picLocks noChangeAspect="1"/>
            </p:cNvPicPr>
            <p:nvPr/>
          </p:nvPicPr>
          <p:blipFill>
            <a:blip r:embed="rId2"/>
            <a:srcRect/>
            <a:stretch/>
          </p:blipFill>
          <p:spPr>
            <a:xfrm>
              <a:off x="0" y="2528"/>
              <a:ext cx="12191999" cy="6852944"/>
            </a:xfrm>
            <a:prstGeom prst="rect">
              <a:avLst/>
            </a:prstGeom>
          </p:spPr>
        </p:pic>
        <p:sp>
          <p:nvSpPr>
            <p:cNvPr id="8" name="Rectangle 7">
              <a:extLst>
                <a:ext uri="{FF2B5EF4-FFF2-40B4-BE49-F238E27FC236}">
                  <a16:creationId xmlns:a16="http://schemas.microsoft.com/office/drawing/2014/main" id="{AB3F041B-848E-AF47-BA5C-7D8DE8DECE86}"/>
                </a:ext>
              </a:extLst>
            </p:cNvPr>
            <p:cNvSpPr/>
            <p:nvPr/>
          </p:nvSpPr>
          <p:spPr>
            <a:xfrm>
              <a:off x="0" y="1526519"/>
              <a:ext cx="12192000" cy="2796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AE4E295-6059-2C4A-8AFD-362EC792B6F5}"/>
                </a:ext>
              </a:extLst>
            </p:cNvPr>
            <p:cNvSpPr/>
            <p:nvPr/>
          </p:nvSpPr>
          <p:spPr>
            <a:xfrm>
              <a:off x="-1" y="1829089"/>
              <a:ext cx="12192000" cy="50289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CCC58B6-D63F-CE47-A8A1-8A28B577CF0A}"/>
                </a:ext>
              </a:extLst>
            </p:cNvPr>
            <p:cNvPicPr>
              <a:picLocks noChangeAspect="1"/>
            </p:cNvPicPr>
            <p:nvPr/>
          </p:nvPicPr>
          <p:blipFill rotWithShape="1">
            <a:blip r:embed="rId3"/>
            <a:srcRect l="1882" t="33798" r="89853" b="50000"/>
            <a:stretch/>
          </p:blipFill>
          <p:spPr>
            <a:xfrm>
              <a:off x="10547616" y="3338260"/>
              <a:ext cx="1823161" cy="3574267"/>
            </a:xfrm>
            <a:prstGeom prst="rect">
              <a:avLst/>
            </a:prstGeom>
          </p:spPr>
        </p:pic>
        <p:pic>
          <p:nvPicPr>
            <p:cNvPr id="13" name="Picture 12">
              <a:extLst>
                <a:ext uri="{FF2B5EF4-FFF2-40B4-BE49-F238E27FC236}">
                  <a16:creationId xmlns:a16="http://schemas.microsoft.com/office/drawing/2014/main" id="{EF71412D-C80F-194D-B23D-34E0FD91E4BC}"/>
                </a:ext>
              </a:extLst>
            </p:cNvPr>
            <p:cNvPicPr>
              <a:picLocks noChangeAspect="1"/>
            </p:cNvPicPr>
            <p:nvPr/>
          </p:nvPicPr>
          <p:blipFill rotWithShape="1">
            <a:blip r:embed="rId3"/>
            <a:srcRect l="90577" t="17656" r="1159" b="66092"/>
            <a:stretch/>
          </p:blipFill>
          <p:spPr>
            <a:xfrm rot="10800000">
              <a:off x="8378442" y="4552050"/>
              <a:ext cx="1143482" cy="2248554"/>
            </a:xfrm>
            <a:prstGeom prst="rect">
              <a:avLst/>
            </a:prstGeom>
          </p:spPr>
        </p:pic>
        <p:pic>
          <p:nvPicPr>
            <p:cNvPr id="14" name="Picture 13">
              <a:extLst>
                <a:ext uri="{FF2B5EF4-FFF2-40B4-BE49-F238E27FC236}">
                  <a16:creationId xmlns:a16="http://schemas.microsoft.com/office/drawing/2014/main" id="{99767775-7931-C348-B51F-561904ED44C9}"/>
                </a:ext>
              </a:extLst>
            </p:cNvPr>
            <p:cNvPicPr>
              <a:picLocks noChangeAspect="1"/>
            </p:cNvPicPr>
            <p:nvPr/>
          </p:nvPicPr>
          <p:blipFill rotWithShape="1">
            <a:blip r:embed="rId4"/>
            <a:srcRect l="90656" t="50006" r="90" b="33821"/>
            <a:stretch/>
          </p:blipFill>
          <p:spPr>
            <a:xfrm>
              <a:off x="9483319" y="4612779"/>
              <a:ext cx="1296412" cy="2265654"/>
            </a:xfrm>
            <a:prstGeom prst="rect">
              <a:avLst/>
            </a:prstGeom>
          </p:spPr>
        </p:pic>
      </p:grpSp>
      <p:sp>
        <p:nvSpPr>
          <p:cNvPr id="2" name="Title 1">
            <a:extLst>
              <a:ext uri="{FF2B5EF4-FFF2-40B4-BE49-F238E27FC236}">
                <a16:creationId xmlns:a16="http://schemas.microsoft.com/office/drawing/2014/main" id="{22BAE392-02BA-BD4A-82C3-4E8E727BDF35}"/>
              </a:ext>
            </a:extLst>
          </p:cNvPr>
          <p:cNvSpPr>
            <a:spLocks noGrp="1"/>
          </p:cNvSpPr>
          <p:nvPr>
            <p:ph type="ctrTitle" hasCustomPrompt="1"/>
          </p:nvPr>
        </p:nvSpPr>
        <p:spPr>
          <a:xfrm>
            <a:off x="987525" y="2169293"/>
            <a:ext cx="9560090" cy="2225669"/>
          </a:xfrm>
        </p:spPr>
        <p:txBody>
          <a:bodyPr anchor="b"/>
          <a:lstStyle>
            <a:lvl1pPr algn="l">
              <a:defRPr sz="6000">
                <a:solidFill>
                  <a:schemeClr val="bg2"/>
                </a:solidFill>
              </a:defRPr>
            </a:lvl1pPr>
          </a:lstStyle>
          <a:p>
            <a:r>
              <a:rPr lang="en-US" dirty="0"/>
              <a:t>Click to edit master title style</a:t>
            </a:r>
          </a:p>
        </p:txBody>
      </p:sp>
      <p:sp>
        <p:nvSpPr>
          <p:cNvPr id="3" name="Subtitle 2">
            <a:extLst>
              <a:ext uri="{FF2B5EF4-FFF2-40B4-BE49-F238E27FC236}">
                <a16:creationId xmlns:a16="http://schemas.microsoft.com/office/drawing/2014/main" id="{9FF076B7-AF22-454E-9A5D-0F7E719D438F}"/>
              </a:ext>
            </a:extLst>
          </p:cNvPr>
          <p:cNvSpPr>
            <a:spLocks noGrp="1"/>
          </p:cNvSpPr>
          <p:nvPr>
            <p:ph type="subTitle" idx="1"/>
          </p:nvPr>
        </p:nvSpPr>
        <p:spPr>
          <a:xfrm>
            <a:off x="987525" y="4765963"/>
            <a:ext cx="7277934" cy="1271133"/>
          </a:xfrm>
        </p:spPr>
        <p:txBody>
          <a:bodyPr/>
          <a:lstStyle>
            <a:lvl1pPr marL="0" indent="0" algn="l">
              <a:buNone/>
              <a:defRPr sz="2400" b="1">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Rectangle 3">
            <a:extLst>
              <a:ext uri="{FF2B5EF4-FFF2-40B4-BE49-F238E27FC236}">
                <a16:creationId xmlns:a16="http://schemas.microsoft.com/office/drawing/2014/main" id="{B7E2D3F4-CA21-5F47-BD3C-2E108F92EF5A}"/>
              </a:ext>
            </a:extLst>
          </p:cNvPr>
          <p:cNvSpPr/>
          <p:nvPr/>
        </p:nvSpPr>
        <p:spPr>
          <a:xfrm>
            <a:off x="987525" y="5994884"/>
            <a:ext cx="7532823" cy="646331"/>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1200" b="0" i="0" u="none" strike="noStrike" kern="1200" dirty="0">
                <a:solidFill>
                  <a:schemeClr val="bg1"/>
                </a:solidFill>
                <a:effectLst/>
                <a:latin typeface="+mn-lt"/>
                <a:ea typeface="+mn-ea"/>
                <a:cs typeface="+mn-cs"/>
              </a:rPr>
              <a:t>The National Training, Technical Assistance, Evaluation, and Information Center (NTAE) is </a:t>
            </a:r>
            <a:r>
              <a:rPr lang="en-US" sz="1200" dirty="0">
                <a:solidFill>
                  <a:schemeClr val="bg1"/>
                </a:solidFill>
                <a:effectLst/>
                <a:latin typeface="Helvetica" pitchFamily="2" charset="0"/>
                <a:ea typeface="Arial" panose="020B0604020202020204" pitchFamily="34" charset="0"/>
                <a:cs typeface="Times New Roman" panose="02020603050405020304" pitchFamily="18" charset="0"/>
              </a:rPr>
              <a:t>supported by Gus Schumacher Nutrition Incentive Grant Program grant no. 2019-70030-30415/project accession no. 1020863 from the USDA National Institute of Food and Agriculture.</a:t>
            </a:r>
          </a:p>
        </p:txBody>
      </p:sp>
      <p:pic>
        <p:nvPicPr>
          <p:cNvPr id="11" name="Picture 10">
            <a:extLst>
              <a:ext uri="{FF2B5EF4-FFF2-40B4-BE49-F238E27FC236}">
                <a16:creationId xmlns:a16="http://schemas.microsoft.com/office/drawing/2014/main" id="{77DFC97C-B1FD-E942-88F8-26A828171E85}"/>
              </a:ext>
            </a:extLst>
          </p:cNvPr>
          <p:cNvPicPr>
            <a:picLocks noChangeAspect="1"/>
          </p:cNvPicPr>
          <p:nvPr/>
        </p:nvPicPr>
        <p:blipFill>
          <a:blip r:embed="rId5"/>
          <a:stretch>
            <a:fillRect/>
          </a:stretch>
        </p:blipFill>
        <p:spPr>
          <a:xfrm>
            <a:off x="987525" y="206503"/>
            <a:ext cx="1830847" cy="1160626"/>
          </a:xfrm>
          <a:prstGeom prst="rect">
            <a:avLst/>
          </a:prstGeom>
        </p:spPr>
      </p:pic>
      <p:grpSp>
        <p:nvGrpSpPr>
          <p:cNvPr id="15" name="Group 14">
            <a:extLst>
              <a:ext uri="{FF2B5EF4-FFF2-40B4-BE49-F238E27FC236}">
                <a16:creationId xmlns:a16="http://schemas.microsoft.com/office/drawing/2014/main" id="{E8BB7DFF-DAFA-424C-A927-EC7FE835C7BE}"/>
              </a:ext>
            </a:extLst>
          </p:cNvPr>
          <p:cNvGrpSpPr/>
          <p:nvPr userDrawn="1"/>
        </p:nvGrpSpPr>
        <p:grpSpPr>
          <a:xfrm>
            <a:off x="-1" y="2528"/>
            <a:ext cx="12370778" cy="6909999"/>
            <a:chOff x="-1" y="2528"/>
            <a:chExt cx="12370778" cy="6909999"/>
          </a:xfrm>
        </p:grpSpPr>
        <p:pic>
          <p:nvPicPr>
            <p:cNvPr id="16" name="Picture 15" title="&quot; &quot;">
              <a:extLst>
                <a:ext uri="{FF2B5EF4-FFF2-40B4-BE49-F238E27FC236}">
                  <a16:creationId xmlns:a16="http://schemas.microsoft.com/office/drawing/2014/main" id="{C426E5B9-4CBE-1745-B397-8280A7226EC7}"/>
                </a:ext>
              </a:extLst>
            </p:cNvPr>
            <p:cNvPicPr>
              <a:picLocks noChangeAspect="1"/>
            </p:cNvPicPr>
            <p:nvPr userDrawn="1"/>
          </p:nvPicPr>
          <p:blipFill>
            <a:blip r:embed="rId2"/>
            <a:srcRect/>
            <a:stretch/>
          </p:blipFill>
          <p:spPr>
            <a:xfrm>
              <a:off x="0" y="2528"/>
              <a:ext cx="12191999" cy="6852944"/>
            </a:xfrm>
            <a:prstGeom prst="rect">
              <a:avLst/>
            </a:prstGeom>
          </p:spPr>
        </p:pic>
        <p:sp>
          <p:nvSpPr>
            <p:cNvPr id="17" name="Rectangle 16" title="&quot; &quot;">
              <a:extLst>
                <a:ext uri="{FF2B5EF4-FFF2-40B4-BE49-F238E27FC236}">
                  <a16:creationId xmlns:a16="http://schemas.microsoft.com/office/drawing/2014/main" id="{C4C475E8-749A-164D-A76A-7E2C75493B1E}"/>
                </a:ext>
              </a:extLst>
            </p:cNvPr>
            <p:cNvSpPr/>
            <p:nvPr userDrawn="1"/>
          </p:nvSpPr>
          <p:spPr>
            <a:xfrm>
              <a:off x="0" y="1526519"/>
              <a:ext cx="12192000" cy="2796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title="&quot; &quot;">
              <a:extLst>
                <a:ext uri="{FF2B5EF4-FFF2-40B4-BE49-F238E27FC236}">
                  <a16:creationId xmlns:a16="http://schemas.microsoft.com/office/drawing/2014/main" id="{B74B8F0C-31CB-B84B-B1C5-060B047E038B}"/>
                </a:ext>
              </a:extLst>
            </p:cNvPr>
            <p:cNvSpPr/>
            <p:nvPr userDrawn="1"/>
          </p:nvSpPr>
          <p:spPr>
            <a:xfrm>
              <a:off x="-1" y="1829089"/>
              <a:ext cx="12192000" cy="502891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title="&quot; &quot;">
              <a:extLst>
                <a:ext uri="{FF2B5EF4-FFF2-40B4-BE49-F238E27FC236}">
                  <a16:creationId xmlns:a16="http://schemas.microsoft.com/office/drawing/2014/main" id="{14D11EF4-EEBB-0141-9FDC-BEBF7DABFBCA}"/>
                </a:ext>
              </a:extLst>
            </p:cNvPr>
            <p:cNvPicPr>
              <a:picLocks noChangeAspect="1"/>
            </p:cNvPicPr>
            <p:nvPr userDrawn="1"/>
          </p:nvPicPr>
          <p:blipFill rotWithShape="1">
            <a:blip r:embed="rId3"/>
            <a:srcRect l="1882" t="33798" r="89853" b="50000"/>
            <a:stretch/>
          </p:blipFill>
          <p:spPr>
            <a:xfrm>
              <a:off x="10547616" y="3338260"/>
              <a:ext cx="1823161" cy="3574267"/>
            </a:xfrm>
            <a:prstGeom prst="rect">
              <a:avLst/>
            </a:prstGeom>
          </p:spPr>
        </p:pic>
        <p:pic>
          <p:nvPicPr>
            <p:cNvPr id="20" name="Picture 19" title="&quot; &quot;">
              <a:extLst>
                <a:ext uri="{FF2B5EF4-FFF2-40B4-BE49-F238E27FC236}">
                  <a16:creationId xmlns:a16="http://schemas.microsoft.com/office/drawing/2014/main" id="{3D0DC127-7F6E-9342-A8D9-129FF8D9F9EE}"/>
                </a:ext>
              </a:extLst>
            </p:cNvPr>
            <p:cNvPicPr>
              <a:picLocks noChangeAspect="1"/>
            </p:cNvPicPr>
            <p:nvPr userDrawn="1"/>
          </p:nvPicPr>
          <p:blipFill rotWithShape="1">
            <a:blip r:embed="rId3"/>
            <a:srcRect l="90577" t="17656" r="1159" b="66092"/>
            <a:stretch/>
          </p:blipFill>
          <p:spPr>
            <a:xfrm rot="10800000">
              <a:off x="8378442" y="4552050"/>
              <a:ext cx="1143482" cy="2248554"/>
            </a:xfrm>
            <a:prstGeom prst="rect">
              <a:avLst/>
            </a:prstGeom>
          </p:spPr>
        </p:pic>
        <p:pic>
          <p:nvPicPr>
            <p:cNvPr id="21" name="Picture 20" title="&quot; &quot;">
              <a:extLst>
                <a:ext uri="{FF2B5EF4-FFF2-40B4-BE49-F238E27FC236}">
                  <a16:creationId xmlns:a16="http://schemas.microsoft.com/office/drawing/2014/main" id="{6D78E396-A196-8548-8E9A-EBD5896617D9}"/>
                </a:ext>
              </a:extLst>
            </p:cNvPr>
            <p:cNvPicPr>
              <a:picLocks noChangeAspect="1"/>
            </p:cNvPicPr>
            <p:nvPr userDrawn="1"/>
          </p:nvPicPr>
          <p:blipFill rotWithShape="1">
            <a:blip r:embed="rId4"/>
            <a:srcRect l="90656" t="50006" r="90" b="33821"/>
            <a:stretch/>
          </p:blipFill>
          <p:spPr>
            <a:xfrm>
              <a:off x="9483319" y="4612779"/>
              <a:ext cx="1296412" cy="2265654"/>
            </a:xfrm>
            <a:prstGeom prst="rect">
              <a:avLst/>
            </a:prstGeom>
          </p:spPr>
        </p:pic>
      </p:grpSp>
      <p:sp>
        <p:nvSpPr>
          <p:cNvPr id="22" name="Rectangle 21">
            <a:extLst>
              <a:ext uri="{FF2B5EF4-FFF2-40B4-BE49-F238E27FC236}">
                <a16:creationId xmlns:a16="http://schemas.microsoft.com/office/drawing/2014/main" id="{1483E0D1-21A5-D040-AD37-90329CE3607E}"/>
              </a:ext>
            </a:extLst>
          </p:cNvPr>
          <p:cNvSpPr/>
          <p:nvPr userDrawn="1"/>
        </p:nvSpPr>
        <p:spPr>
          <a:xfrm>
            <a:off x="987525" y="5994884"/>
            <a:ext cx="7532823" cy="646331"/>
          </a:xfrm>
          <a:prstGeom prst="rect">
            <a:avLst/>
          </a:prstGeom>
        </p:spPr>
        <p:txBody>
          <a:bodyPr wrap="square">
            <a:spAutoFit/>
          </a:bodyPr>
          <a:lstStyle/>
          <a:p>
            <a:pPr marL="0" marR="0" indent="0" algn="l" defTabSz="914400" rtl="0" eaLnBrk="1" fontAlgn="auto" latinLnBrk="0" hangingPunct="1">
              <a:lnSpc>
                <a:spcPct val="100000"/>
              </a:lnSpc>
              <a:spcBef>
                <a:spcPts val="0"/>
              </a:spcBef>
              <a:spcAft>
                <a:spcPts val="600"/>
              </a:spcAft>
              <a:buClrTx/>
              <a:buSzTx/>
              <a:buFontTx/>
              <a:buNone/>
              <a:tabLst/>
              <a:defRPr/>
            </a:pPr>
            <a:r>
              <a:rPr lang="en-US" sz="1200" b="0" i="0" u="none" strike="noStrike" kern="1200" dirty="0">
                <a:solidFill>
                  <a:schemeClr val="bg1"/>
                </a:solidFill>
                <a:effectLst/>
                <a:latin typeface="Helvetica" pitchFamily="2" charset="0"/>
                <a:ea typeface="+mn-ea"/>
                <a:cs typeface="+mn-cs"/>
              </a:rPr>
              <a:t>The Nutrition Incentive Program Training, Technical Assistance, Evaluation, and Information Center (NTAE) </a:t>
            </a:r>
            <a:br>
              <a:rPr lang="en-US" sz="1200" b="0" i="0" u="none" strike="noStrike" kern="1200" dirty="0">
                <a:solidFill>
                  <a:schemeClr val="bg1"/>
                </a:solidFill>
                <a:effectLst/>
                <a:latin typeface="Helvetica" pitchFamily="2" charset="0"/>
                <a:ea typeface="+mn-ea"/>
                <a:cs typeface="+mn-cs"/>
              </a:rPr>
            </a:br>
            <a:r>
              <a:rPr lang="en-US" sz="1200" b="0" i="0" u="none" strike="noStrike" kern="1200" dirty="0">
                <a:solidFill>
                  <a:schemeClr val="bg1"/>
                </a:solidFill>
                <a:effectLst/>
                <a:latin typeface="Helvetica" pitchFamily="2" charset="0"/>
                <a:ea typeface="+mn-ea"/>
                <a:cs typeface="+mn-cs"/>
              </a:rPr>
              <a:t>is </a:t>
            </a:r>
            <a:r>
              <a:rPr lang="en-US" sz="1200" dirty="0">
                <a:solidFill>
                  <a:schemeClr val="bg1"/>
                </a:solidFill>
                <a:effectLst/>
                <a:latin typeface="Helvetica" pitchFamily="2" charset="0"/>
                <a:ea typeface="Arial" panose="020B0604020202020204" pitchFamily="34" charset="0"/>
                <a:cs typeface="Times New Roman" panose="02020603050405020304" pitchFamily="18" charset="0"/>
              </a:rPr>
              <a:t>supported by Gus Schumacher Nutrition Incentive Program grant no. 2019-70030-30415/project accession no. 1020863 from the USDA National Institute of Food and Agriculture.</a:t>
            </a:r>
          </a:p>
        </p:txBody>
      </p:sp>
      <p:pic>
        <p:nvPicPr>
          <p:cNvPr id="23" name="Picture 22" title="Nutrition Incentive Hub">
            <a:extLst>
              <a:ext uri="{FF2B5EF4-FFF2-40B4-BE49-F238E27FC236}">
                <a16:creationId xmlns:a16="http://schemas.microsoft.com/office/drawing/2014/main" id="{60738F3C-165B-214F-AF67-834DFA421CC6}"/>
              </a:ext>
            </a:extLst>
          </p:cNvPr>
          <p:cNvPicPr>
            <a:picLocks noChangeAspect="1"/>
          </p:cNvPicPr>
          <p:nvPr userDrawn="1"/>
        </p:nvPicPr>
        <p:blipFill>
          <a:blip r:embed="rId6"/>
          <a:stretch>
            <a:fillRect/>
          </a:stretch>
        </p:blipFill>
        <p:spPr>
          <a:xfrm>
            <a:off x="987525" y="229167"/>
            <a:ext cx="1880753" cy="1079535"/>
          </a:xfrm>
          <a:prstGeom prst="rect">
            <a:avLst/>
          </a:prstGeom>
        </p:spPr>
      </p:pic>
    </p:spTree>
    <p:extLst>
      <p:ext uri="{BB962C8B-B14F-4D97-AF65-F5344CB8AC3E}">
        <p14:creationId xmlns:p14="http://schemas.microsoft.com/office/powerpoint/2010/main" val="18864727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About the Hub 1">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76DBE2-046B-D94F-9097-3D6476ECC552}"/>
              </a:ext>
            </a:extLst>
          </p:cNvPr>
          <p:cNvSpPr/>
          <p:nvPr/>
        </p:nvSpPr>
        <p:spPr>
          <a:xfrm>
            <a:off x="0" y="0"/>
            <a:ext cx="12192000" cy="1688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175E93-5359-0640-A175-DF0386E6C213}"/>
              </a:ext>
            </a:extLst>
          </p:cNvPr>
          <p:cNvSpPr/>
          <p:nvPr/>
        </p:nvSpPr>
        <p:spPr>
          <a:xfrm>
            <a:off x="838199" y="4710359"/>
            <a:ext cx="10355664" cy="738664"/>
          </a:xfrm>
          <a:prstGeom prst="rect">
            <a:avLst/>
          </a:prstGeom>
        </p:spPr>
        <p:txBody>
          <a:bodyPr wrap="square">
            <a:spAutoFit/>
          </a:bodyPr>
          <a:lstStyle/>
          <a:p>
            <a:pPr lvl="0"/>
            <a:r>
              <a:rPr lang="en-US" sz="1400" dirty="0">
                <a:latin typeface="Helvetica" pitchFamily="2" charset="0"/>
              </a:rPr>
              <a:t>The Nutrition Incentive Program Training, Technical Assistance, Evaluation, and Information Center (NTAE) is supported by Gus Schumacher Nutrition Incentive Program grant no. 2019-70030-30415 project accession no. 1020863 from the USDA National Institute of Food and Agriculture.</a:t>
            </a:r>
          </a:p>
        </p:txBody>
      </p:sp>
      <p:sp>
        <p:nvSpPr>
          <p:cNvPr id="7" name="TextBox 6">
            <a:extLst>
              <a:ext uri="{FF2B5EF4-FFF2-40B4-BE49-F238E27FC236}">
                <a16:creationId xmlns:a16="http://schemas.microsoft.com/office/drawing/2014/main" id="{B47FBF51-A99C-1F43-8EB4-31D6113C9A69}"/>
              </a:ext>
            </a:extLst>
          </p:cNvPr>
          <p:cNvSpPr txBox="1"/>
          <p:nvPr/>
        </p:nvSpPr>
        <p:spPr>
          <a:xfrm>
            <a:off x="838199" y="1843891"/>
            <a:ext cx="9261144" cy="190821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b="0" i="0" u="none" strike="noStrike" kern="1200" dirty="0">
                <a:solidFill>
                  <a:srgbClr val="474B56"/>
                </a:solidFill>
                <a:effectLst/>
                <a:latin typeface="Helvetica" pitchFamily="2" charset="0"/>
                <a:ea typeface="+mn-ea"/>
                <a:cs typeface="+mn-cs"/>
              </a:rPr>
              <a:t>The Nutrition Incentive Hub is a coalition of partners, created by the Nutrition Incentive Program Training, Technical Assistance, Evaluation, and Information Center (NTAE), that supports nutrition incentive and produce prescription projects.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b="0" i="0" u="none" strike="noStrike" kern="1200" dirty="0">
              <a:solidFill>
                <a:srgbClr val="474B56"/>
              </a:solidFill>
              <a:effectLst/>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474B56"/>
              </a:solidFill>
              <a:latin typeface="Helvetica" pitchFamily="2" charset="0"/>
            </a:endParaRPr>
          </a:p>
        </p:txBody>
      </p:sp>
      <p:sp>
        <p:nvSpPr>
          <p:cNvPr id="9" name="TextBox 8">
            <a:extLst>
              <a:ext uri="{FF2B5EF4-FFF2-40B4-BE49-F238E27FC236}">
                <a16:creationId xmlns:a16="http://schemas.microsoft.com/office/drawing/2014/main" id="{D02294D9-0844-8C49-B1A1-92A5B279E77F}"/>
              </a:ext>
            </a:extLst>
          </p:cNvPr>
          <p:cNvSpPr txBox="1"/>
          <p:nvPr/>
        </p:nvSpPr>
        <p:spPr>
          <a:xfrm>
            <a:off x="838200" y="537225"/>
            <a:ext cx="10515600" cy="769441"/>
          </a:xfrm>
          <a:prstGeom prst="rect">
            <a:avLst/>
          </a:prstGeom>
          <a:noFill/>
        </p:spPr>
        <p:txBody>
          <a:bodyPr wrap="square" rtlCol="0">
            <a:spAutoFit/>
          </a:bodyPr>
          <a:lstStyle/>
          <a:p>
            <a:r>
              <a:rPr lang="en-US" sz="4400" b="1" dirty="0">
                <a:solidFill>
                  <a:schemeClr val="bg1"/>
                </a:solidFill>
              </a:rPr>
              <a:t>About the Nutrition Incentive Hub</a:t>
            </a:r>
          </a:p>
        </p:txBody>
      </p:sp>
      <p:sp>
        <p:nvSpPr>
          <p:cNvPr id="10" name="Rectangle 9" title="&quot; &quot;">
            <a:extLst>
              <a:ext uri="{FF2B5EF4-FFF2-40B4-BE49-F238E27FC236}">
                <a16:creationId xmlns:a16="http://schemas.microsoft.com/office/drawing/2014/main" id="{C05A0511-36E2-9A4E-AA02-B063ECF7C90C}"/>
              </a:ext>
            </a:extLst>
          </p:cNvPr>
          <p:cNvSpPr/>
          <p:nvPr userDrawn="1"/>
        </p:nvSpPr>
        <p:spPr>
          <a:xfrm>
            <a:off x="0" y="0"/>
            <a:ext cx="12192000" cy="1688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281C091-2161-0F47-8BD0-7759FDADF9C7}"/>
              </a:ext>
            </a:extLst>
          </p:cNvPr>
          <p:cNvSpPr txBox="1"/>
          <p:nvPr userDrawn="1"/>
        </p:nvSpPr>
        <p:spPr>
          <a:xfrm>
            <a:off x="838200" y="537225"/>
            <a:ext cx="10515600" cy="769441"/>
          </a:xfrm>
          <a:prstGeom prst="rect">
            <a:avLst/>
          </a:prstGeom>
          <a:noFill/>
        </p:spPr>
        <p:txBody>
          <a:bodyPr wrap="square" rtlCol="0">
            <a:spAutoFit/>
          </a:bodyPr>
          <a:lstStyle/>
          <a:p>
            <a:r>
              <a:rPr lang="en-US" sz="4400" b="1" dirty="0">
                <a:solidFill>
                  <a:schemeClr val="bg1"/>
                </a:solidFill>
              </a:rPr>
              <a:t>About the Nutrition Incentive Hub</a:t>
            </a:r>
          </a:p>
        </p:txBody>
      </p:sp>
    </p:spTree>
    <p:extLst>
      <p:ext uri="{BB962C8B-B14F-4D97-AF65-F5344CB8AC3E}">
        <p14:creationId xmlns:p14="http://schemas.microsoft.com/office/powerpoint/2010/main" val="42517511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bout the Hub 2">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9AB41B-A59D-EB4B-941A-F8E77275C5DB}"/>
              </a:ext>
            </a:extLst>
          </p:cNvPr>
          <p:cNvPicPr>
            <a:picLocks noChangeAspect="1"/>
          </p:cNvPicPr>
          <p:nvPr userDrawn="1"/>
        </p:nvPicPr>
        <p:blipFill rotWithShape="1">
          <a:blip r:embed="rId2"/>
          <a:srcRect t="9184" r="4525" b="7259"/>
          <a:stretch/>
        </p:blipFill>
        <p:spPr>
          <a:xfrm>
            <a:off x="5583382" y="548640"/>
            <a:ext cx="6547658" cy="5730240"/>
          </a:xfrm>
          <a:prstGeom prst="rect">
            <a:avLst/>
          </a:prstGeom>
        </p:spPr>
      </p:pic>
      <p:sp>
        <p:nvSpPr>
          <p:cNvPr id="18" name="TextBox 17">
            <a:extLst>
              <a:ext uri="{FF2B5EF4-FFF2-40B4-BE49-F238E27FC236}">
                <a16:creationId xmlns:a16="http://schemas.microsoft.com/office/drawing/2014/main" id="{CDC12059-2A3E-EB4E-9F0C-7868B3FE34AD}"/>
              </a:ext>
            </a:extLst>
          </p:cNvPr>
          <p:cNvSpPr txBox="1"/>
          <p:nvPr/>
        </p:nvSpPr>
        <p:spPr>
          <a:xfrm>
            <a:off x="802191" y="1708003"/>
            <a:ext cx="4842151" cy="2523768"/>
          </a:xfrm>
          <a:prstGeom prst="rect">
            <a:avLst/>
          </a:prstGeom>
          <a:noFill/>
        </p:spPr>
        <p:txBody>
          <a:bodyPr wrap="square" rtlCol="0">
            <a:spAutoFit/>
          </a:bodyPr>
          <a:lstStyle/>
          <a:p>
            <a:pPr lvl="0"/>
            <a:r>
              <a:rPr lang="en-US" sz="1400" b="1" dirty="0">
                <a:solidFill>
                  <a:srgbClr val="474B56"/>
                </a:solidFill>
                <a:latin typeface="Helvetica" pitchFamily="2" charset="0"/>
              </a:rPr>
              <a:t>Gretchen Swanson Center for Nutrition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474B56"/>
                </a:solidFill>
                <a:latin typeface="Helvetica" pitchFamily="2" charset="0"/>
              </a:rPr>
              <a:t>Leading the Nutrition Incentive Program </a:t>
            </a:r>
            <a:r>
              <a:rPr lang="en-US" sz="1400" dirty="0">
                <a:solidFill>
                  <a:srgbClr val="474B56"/>
                </a:solidFill>
                <a:effectLst/>
                <a:latin typeface="Helvetica" pitchFamily="2" charset="0"/>
                <a:ea typeface="Calibri" panose="020F0502020204030204" pitchFamily="34" charset="0"/>
                <a:cs typeface="Calibri" panose="020F0502020204030204" pitchFamily="34" charset="0"/>
              </a:rPr>
              <a:t>Training, Technical Assistance, Evaluation, and Information Center</a:t>
            </a:r>
            <a:r>
              <a:rPr lang="en-US" sz="1400" dirty="0">
                <a:solidFill>
                  <a:srgbClr val="474B56"/>
                </a:solidFill>
                <a:effectLst/>
              </a:rPr>
              <a:t> (NTAE)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474B56"/>
                </a:solidFill>
                <a:latin typeface="Helvetica" pitchFamily="2" charset="0"/>
              </a:rPr>
              <a:t>Leading reporting and evaluation</a:t>
            </a:r>
          </a:p>
          <a:p>
            <a:pPr marL="285750" lvl="0" indent="-285750">
              <a:buFont typeface="Arial" panose="020B0604020202020204" pitchFamily="34" charset="0"/>
              <a:buChar char="•"/>
            </a:pPr>
            <a:r>
              <a:rPr lang="en-US" sz="1400" dirty="0">
                <a:solidFill>
                  <a:srgbClr val="474B56"/>
                </a:solidFill>
                <a:latin typeface="Helvetica" pitchFamily="2" charset="0"/>
              </a:rPr>
              <a:t>Based in Omaha, Nebraska</a:t>
            </a:r>
          </a:p>
          <a:p>
            <a:pPr marL="285750" lvl="0" indent="-285750">
              <a:buFont typeface="Arial" panose="020B0604020202020204" pitchFamily="34" charset="0"/>
              <a:buChar char="•"/>
            </a:pPr>
            <a:endParaRPr lang="en-US" sz="1400" dirty="0">
              <a:solidFill>
                <a:srgbClr val="474B56"/>
              </a:solidFill>
              <a:latin typeface="Helvetica" pitchFamily="2" charset="0"/>
            </a:endParaRPr>
          </a:p>
          <a:p>
            <a:pPr lvl="0"/>
            <a:r>
              <a:rPr lang="en-US" sz="1400" b="1" dirty="0">
                <a:solidFill>
                  <a:srgbClr val="474B56"/>
                </a:solidFill>
                <a:latin typeface="Helvetica" pitchFamily="2" charset="0"/>
              </a:rPr>
              <a:t>Fair Food Network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solidFill>
                  <a:srgbClr val="474B56"/>
                </a:solidFill>
                <a:latin typeface="Helvetica" pitchFamily="2" charset="0"/>
              </a:rPr>
              <a:t>Leading technical assistance and fostering innovation</a:t>
            </a:r>
          </a:p>
          <a:p>
            <a:pPr marL="285750" lvl="0" indent="-285750">
              <a:buFont typeface="Arial" panose="020B0604020202020204" pitchFamily="34" charset="0"/>
              <a:buChar char="•"/>
            </a:pPr>
            <a:r>
              <a:rPr lang="en-US" sz="1400" dirty="0">
                <a:solidFill>
                  <a:srgbClr val="474B56"/>
                </a:solidFill>
                <a:latin typeface="Helvetica" pitchFamily="2" charset="0"/>
              </a:rPr>
              <a:t>Based in Michigan</a:t>
            </a:r>
          </a:p>
          <a:p>
            <a:endParaRPr lang="en-US" dirty="0">
              <a:solidFill>
                <a:srgbClr val="474B56"/>
              </a:solidFill>
              <a:latin typeface="Helvetica" pitchFamily="2" charset="0"/>
            </a:endParaRPr>
          </a:p>
        </p:txBody>
      </p:sp>
      <p:sp>
        <p:nvSpPr>
          <p:cNvPr id="17" name="Title 2">
            <a:extLst>
              <a:ext uri="{FF2B5EF4-FFF2-40B4-BE49-F238E27FC236}">
                <a16:creationId xmlns:a16="http://schemas.microsoft.com/office/drawing/2014/main" id="{B96D8C8F-7E32-5D45-9716-8CD1C0A0C8B3}"/>
              </a:ext>
            </a:extLst>
          </p:cNvPr>
          <p:cNvSpPr>
            <a:spLocks noGrp="1"/>
          </p:cNvSpPr>
          <p:nvPr>
            <p:ph type="title"/>
          </p:nvPr>
        </p:nvSpPr>
        <p:spPr>
          <a:xfrm>
            <a:off x="838200" y="365125"/>
            <a:ext cx="6070600" cy="1325563"/>
          </a:xfrm>
        </p:spPr>
        <p:txBody>
          <a:bodyPr/>
          <a:lstStyle/>
          <a:p>
            <a:r>
              <a:rPr lang="en-US" dirty="0"/>
              <a:t>Coalition of Partners</a:t>
            </a:r>
          </a:p>
        </p:txBody>
      </p:sp>
    </p:spTree>
    <p:extLst>
      <p:ext uri="{BB962C8B-B14F-4D97-AF65-F5344CB8AC3E}">
        <p14:creationId xmlns:p14="http://schemas.microsoft.com/office/powerpoint/2010/main" val="30798968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About the Farm Bill">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6F292E5-3476-DB4A-8B7A-917FE3EC2621}"/>
              </a:ext>
            </a:extLst>
          </p:cNvPr>
          <p:cNvSpPr txBox="1">
            <a:spLocks/>
          </p:cNvSpPr>
          <p:nvPr/>
        </p:nvSpPr>
        <p:spPr>
          <a:xfrm>
            <a:off x="532383" y="656960"/>
            <a:ext cx="4911391" cy="2417012"/>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mj-cs"/>
              </a:defRPr>
            </a:lvl1pPr>
          </a:lstStyle>
          <a:p>
            <a:r>
              <a:rPr lang="en-US" sz="4000" dirty="0">
                <a:latin typeface="Helvetica" panose="020B0604020202020204" pitchFamily="34" charset="0"/>
                <a:cs typeface="Helvetica" panose="020B0604020202020204" pitchFamily="34" charset="0"/>
              </a:rPr>
              <a:t>The 2018 Farm Bill</a:t>
            </a:r>
          </a:p>
        </p:txBody>
      </p:sp>
      <p:sp>
        <p:nvSpPr>
          <p:cNvPr id="4" name="Title 2">
            <a:extLst>
              <a:ext uri="{FF2B5EF4-FFF2-40B4-BE49-F238E27FC236}">
                <a16:creationId xmlns:a16="http://schemas.microsoft.com/office/drawing/2014/main" id="{292E6B34-6CCB-684F-94DC-A201EF71407C}"/>
              </a:ext>
            </a:extLst>
          </p:cNvPr>
          <p:cNvSpPr txBox="1">
            <a:spLocks/>
          </p:cNvSpPr>
          <p:nvPr/>
        </p:nvSpPr>
        <p:spPr bwMode="auto">
          <a:xfrm>
            <a:off x="3529957" y="3257698"/>
            <a:ext cx="2575032" cy="158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1" fontAlgn="base" hangingPunct="1">
              <a:spcBef>
                <a:spcPct val="0"/>
              </a:spcBef>
              <a:spcAft>
                <a:spcPct val="0"/>
              </a:spcAft>
              <a:defRPr sz="3800" b="1" kern="1200" baseline="0">
                <a:solidFill>
                  <a:srgbClr val="4E4E50"/>
                </a:solidFill>
                <a:latin typeface="Georgia" panose="02040502050405020303" pitchFamily="18" charset="0"/>
                <a:ea typeface="+mj-ea"/>
                <a:cs typeface="Arial" panose="020B0604020202020204" pitchFamily="34" charset="0"/>
              </a:defRPr>
            </a:lvl1pPr>
            <a:lvl2pPr algn="ctr" defTabSz="457200" rtl="0" eaLnBrk="1" fontAlgn="base" hangingPunct="1">
              <a:spcBef>
                <a:spcPct val="0"/>
              </a:spcBef>
              <a:spcAft>
                <a:spcPct val="0"/>
              </a:spcAft>
              <a:defRPr sz="4400">
                <a:solidFill>
                  <a:schemeClr val="tx1"/>
                </a:solidFill>
                <a:latin typeface="Calibri" panose="020F0502020204030204" pitchFamily="34" charset="0"/>
              </a:defRPr>
            </a:lvl2pPr>
            <a:lvl3pPr algn="ctr" defTabSz="457200" rtl="0" eaLnBrk="1" fontAlgn="base" hangingPunct="1">
              <a:spcBef>
                <a:spcPct val="0"/>
              </a:spcBef>
              <a:spcAft>
                <a:spcPct val="0"/>
              </a:spcAft>
              <a:defRPr sz="4400">
                <a:solidFill>
                  <a:schemeClr val="tx1"/>
                </a:solidFill>
                <a:latin typeface="Calibri" panose="020F0502020204030204" pitchFamily="34" charset="0"/>
              </a:defRPr>
            </a:lvl3pPr>
            <a:lvl4pPr algn="ctr" defTabSz="457200" rtl="0" eaLnBrk="1" fontAlgn="base" hangingPunct="1">
              <a:spcBef>
                <a:spcPct val="0"/>
              </a:spcBef>
              <a:spcAft>
                <a:spcPct val="0"/>
              </a:spcAft>
              <a:defRPr sz="4400">
                <a:solidFill>
                  <a:schemeClr val="tx1"/>
                </a:solidFill>
                <a:latin typeface="Calibri" panose="020F0502020204030204" pitchFamily="34" charset="0"/>
              </a:defRPr>
            </a:lvl4pPr>
            <a:lvl5pPr algn="ctr" defTabSz="457200" rtl="0" eaLnBrk="1" fontAlgn="base" hangingPunct="1">
              <a:spcBef>
                <a:spcPct val="0"/>
              </a:spcBef>
              <a:spcAft>
                <a:spcPct val="0"/>
              </a:spcAft>
              <a:defRPr sz="4400">
                <a:solidFill>
                  <a:schemeClr val="tx1"/>
                </a:solidFill>
                <a:latin typeface="Calibri" panose="020F0502020204030204" pitchFamily="34" charset="0"/>
              </a:defRPr>
            </a:lvl5pPr>
            <a:lvl6pPr marL="457200" algn="ctr" defTabSz="457200" rtl="0" eaLnBrk="1" fontAlgn="base" hangingPunct="1">
              <a:spcBef>
                <a:spcPct val="0"/>
              </a:spcBef>
              <a:spcAft>
                <a:spcPct val="0"/>
              </a:spcAft>
              <a:defRPr sz="4400">
                <a:solidFill>
                  <a:schemeClr val="tx1"/>
                </a:solidFill>
                <a:latin typeface="Calibri" panose="020F0502020204030204" pitchFamily="34" charset="0"/>
              </a:defRPr>
            </a:lvl6pPr>
            <a:lvl7pPr marL="914400" algn="ctr" defTabSz="457200" rtl="0" eaLnBrk="1" fontAlgn="base" hangingPunct="1">
              <a:spcBef>
                <a:spcPct val="0"/>
              </a:spcBef>
              <a:spcAft>
                <a:spcPct val="0"/>
              </a:spcAft>
              <a:defRPr sz="4400">
                <a:solidFill>
                  <a:schemeClr val="tx1"/>
                </a:solidFill>
                <a:latin typeface="Calibri" panose="020F0502020204030204" pitchFamily="34" charset="0"/>
              </a:defRPr>
            </a:lvl7pPr>
            <a:lvl8pPr marL="1371600" algn="ctr" defTabSz="457200" rtl="0" eaLnBrk="1" fontAlgn="base" hangingPunct="1">
              <a:spcBef>
                <a:spcPct val="0"/>
              </a:spcBef>
              <a:spcAft>
                <a:spcPct val="0"/>
              </a:spcAft>
              <a:defRPr sz="4400">
                <a:solidFill>
                  <a:schemeClr val="tx1"/>
                </a:solidFill>
                <a:latin typeface="Calibri" panose="020F0502020204030204" pitchFamily="34" charset="0"/>
              </a:defRPr>
            </a:lvl8pPr>
            <a:lvl9pPr marL="1828800" algn="ctr" defTabSz="457200" rtl="0" eaLnBrk="1" fontAlgn="base" hangingPunct="1">
              <a:spcBef>
                <a:spcPct val="0"/>
              </a:spcBef>
              <a:spcAft>
                <a:spcPct val="0"/>
              </a:spcAft>
              <a:defRPr sz="4400">
                <a:solidFill>
                  <a:schemeClr val="tx1"/>
                </a:solidFill>
                <a:latin typeface="Calibri" panose="020F0502020204030204" pitchFamily="34" charset="0"/>
              </a:defRPr>
            </a:lvl9pPr>
          </a:lstStyle>
          <a:p>
            <a:pPr algn="r"/>
            <a:r>
              <a:rPr lang="en-US" sz="5400" dirty="0">
                <a:solidFill>
                  <a:schemeClr val="accent1"/>
                </a:solidFill>
                <a:latin typeface="Helvetica" panose="020B0604020202020204" pitchFamily="34" charset="0"/>
                <a:cs typeface="Helvetica" panose="020B0604020202020204" pitchFamily="34" charset="0"/>
              </a:rPr>
              <a:t>76.1%</a:t>
            </a:r>
          </a:p>
        </p:txBody>
      </p:sp>
      <p:sp>
        <p:nvSpPr>
          <p:cNvPr id="5" name="Text Placeholder 3">
            <a:extLst>
              <a:ext uri="{FF2B5EF4-FFF2-40B4-BE49-F238E27FC236}">
                <a16:creationId xmlns:a16="http://schemas.microsoft.com/office/drawing/2014/main" id="{E821DC9D-5B01-4F47-85CA-721DEC774ADE}"/>
              </a:ext>
            </a:extLst>
          </p:cNvPr>
          <p:cNvSpPr txBox="1">
            <a:spLocks/>
          </p:cNvSpPr>
          <p:nvPr/>
        </p:nvSpPr>
        <p:spPr bwMode="auto">
          <a:xfrm>
            <a:off x="2157905" y="4498597"/>
            <a:ext cx="5706598" cy="137950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l" defTabSz="457200" rtl="0" eaLnBrk="1" fontAlgn="base" hangingPunct="1">
              <a:spcBef>
                <a:spcPct val="20000"/>
              </a:spcBef>
              <a:spcAft>
                <a:spcPct val="0"/>
              </a:spcAft>
              <a:buFont typeface="Arial" panose="020B0604020202020204" pitchFamily="34" charset="0"/>
              <a:buNone/>
              <a:defRPr sz="2500" b="1" kern="1200" baseline="0">
                <a:solidFill>
                  <a:srgbClr val="5AAA35"/>
                </a:solidFill>
                <a:latin typeface="+mn-lt"/>
                <a:ea typeface="+mn-ea"/>
                <a:cs typeface="Arial" panose="020B0604020202020204" pitchFamily="34" charset="0"/>
              </a:defRPr>
            </a:lvl1pPr>
            <a:lvl2pPr marL="742950" indent="-285750" algn="l" defTabSz="457200" rtl="0" eaLnBrk="1" fontAlgn="base" hangingPunct="1">
              <a:spcBef>
                <a:spcPct val="20000"/>
              </a:spcBef>
              <a:spcAft>
                <a:spcPct val="0"/>
              </a:spcAft>
              <a:buSzPct val="50000"/>
              <a:buFont typeface="Wingdings" charset="2"/>
              <a:buChar char="u"/>
              <a:defRPr sz="2800" kern="1200">
                <a:solidFill>
                  <a:schemeClr val="tx1"/>
                </a:solidFill>
                <a:latin typeface="+mn-lt"/>
                <a:ea typeface="+mn-ea"/>
                <a:cs typeface="+mn-cs"/>
              </a:defRPr>
            </a:lvl2pPr>
            <a:lvl3pPr marL="1143000" indent="-228600" algn="l" defTabSz="457200" rtl="0" eaLnBrk="1" fontAlgn="base" hangingPunct="1">
              <a:spcBef>
                <a:spcPct val="20000"/>
              </a:spcBef>
              <a:spcAft>
                <a:spcPct val="0"/>
              </a:spcAft>
              <a:buFont typeface="Wingdings" charset="2"/>
              <a:buChar char="§"/>
              <a:defRPr sz="2400" kern="1200">
                <a:solidFill>
                  <a:schemeClr val="tx1"/>
                </a:solidFill>
                <a:latin typeface="+mn-lt"/>
                <a:ea typeface="+mn-ea"/>
                <a:cs typeface="+mn-cs"/>
              </a:defRPr>
            </a:lvl3pPr>
            <a:lvl4pPr marL="1600200" indent="-228600" algn="l" defTabSz="457200" rtl="0" eaLnBrk="1" fontAlgn="base" hangingPunct="1">
              <a:spcBef>
                <a:spcPct val="20000"/>
              </a:spcBef>
              <a:spcAft>
                <a:spcPct val="0"/>
              </a:spcAft>
              <a:buFont typeface="Wingdings" charset="2"/>
              <a:buChar char="§"/>
              <a:defRPr sz="2000" kern="1200">
                <a:solidFill>
                  <a:schemeClr val="tx1"/>
                </a:solidFill>
                <a:latin typeface="+mn-lt"/>
                <a:ea typeface="+mn-ea"/>
                <a:cs typeface="+mn-cs"/>
              </a:defRPr>
            </a:lvl4pPr>
            <a:lvl5pPr marL="2057400" indent="-228600" algn="l" defTabSz="457200" rtl="0" eaLnBrk="1" fontAlgn="base" hangingPunct="1">
              <a:spcBef>
                <a:spcPct val="20000"/>
              </a:spcBef>
              <a:spcAft>
                <a:spcPct val="0"/>
              </a:spcAft>
              <a:buFont typeface="Wingdings" charset="2"/>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dirty="0">
                <a:solidFill>
                  <a:schemeClr val="accent1"/>
                </a:solidFill>
                <a:latin typeface="Helvetica" panose="020B0604020202020204" pitchFamily="34" charset="0"/>
                <a:cs typeface="Helvetica" panose="020B0604020202020204" pitchFamily="34" charset="0"/>
              </a:rPr>
              <a:t>SNAP &amp; NUTRITION</a:t>
            </a:r>
          </a:p>
          <a:p>
            <a:pPr algn="ctr"/>
            <a:r>
              <a:rPr lang="en-US" dirty="0">
                <a:solidFill>
                  <a:schemeClr val="accent1"/>
                </a:solidFill>
                <a:latin typeface="Helvetica" panose="020B0604020202020204" pitchFamily="34" charset="0"/>
                <a:cs typeface="Helvetica" panose="020B0604020202020204" pitchFamily="34" charset="0"/>
              </a:rPr>
              <a:t>$65B per year</a:t>
            </a:r>
          </a:p>
        </p:txBody>
      </p:sp>
      <p:graphicFrame>
        <p:nvGraphicFramePr>
          <p:cNvPr id="6" name="Content Placeholder 5">
            <a:extLst>
              <a:ext uri="{FF2B5EF4-FFF2-40B4-BE49-F238E27FC236}">
                <a16:creationId xmlns:a16="http://schemas.microsoft.com/office/drawing/2014/main" id="{7898A6B4-34A5-1542-ADF1-993474A94522}"/>
              </a:ext>
            </a:extLst>
          </p:cNvPr>
          <p:cNvGraphicFramePr>
            <a:graphicFrameLocks/>
          </p:cNvGraphicFramePr>
          <p:nvPr>
            <p:extLst>
              <p:ext uri="{D42A27DB-BD31-4B8C-83A1-F6EECF244321}">
                <p14:modId xmlns:p14="http://schemas.microsoft.com/office/powerpoint/2010/main" val="62025727"/>
              </p:ext>
            </p:extLst>
          </p:nvPr>
        </p:nvGraphicFramePr>
        <p:xfrm>
          <a:off x="7130097" y="2299386"/>
          <a:ext cx="5061903" cy="383614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3">
            <a:extLst>
              <a:ext uri="{FF2B5EF4-FFF2-40B4-BE49-F238E27FC236}">
                <a16:creationId xmlns:a16="http://schemas.microsoft.com/office/drawing/2014/main" id="{C76DB977-6648-364C-956F-BC97BCBBE384}"/>
              </a:ext>
            </a:extLst>
          </p:cNvPr>
          <p:cNvSpPr txBox="1">
            <a:spLocks/>
          </p:cNvSpPr>
          <p:nvPr/>
        </p:nvSpPr>
        <p:spPr>
          <a:xfrm>
            <a:off x="4111946" y="2668373"/>
            <a:ext cx="1798517" cy="600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rgbClr val="FFD66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D7B6FF"/>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D7B6FF"/>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rgbClr val="D7B6FF"/>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rgbClr val="D7B6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800" dirty="0">
                <a:solidFill>
                  <a:schemeClr val="accent2"/>
                </a:solidFill>
                <a:latin typeface="Helvetica" panose="020B0604020202020204" pitchFamily="34" charset="0"/>
                <a:cs typeface="Helvetica" panose="020B0604020202020204" pitchFamily="34" charset="0"/>
              </a:rPr>
              <a:t>8.9</a:t>
            </a:r>
            <a:r>
              <a:rPr kumimoji="0" lang="en-US" sz="1800" b="0" i="0" u="none" strike="noStrike" kern="1200" cap="none" spc="0" normalizeH="0" baseline="0" noProof="0" dirty="0">
                <a:ln>
                  <a:noFill/>
                </a:ln>
                <a:solidFill>
                  <a:schemeClr val="accent2"/>
                </a:solidFill>
                <a:effectLst/>
                <a:uLnTx/>
                <a:uFillTx/>
                <a:latin typeface="Helvetica" panose="020B0604020202020204" pitchFamily="34" charset="0"/>
                <a:cs typeface="Helvetica" panose="020B0604020202020204" pitchFamily="34" charset="0"/>
              </a:rPr>
              <a:t>%</a:t>
            </a: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accent2"/>
                </a:solidFill>
                <a:effectLst/>
                <a:uLnTx/>
                <a:uFillTx/>
                <a:latin typeface="Helvetica" panose="020B0604020202020204" pitchFamily="34" charset="0"/>
                <a:cs typeface="Helvetica" panose="020B0604020202020204" pitchFamily="34" charset="0"/>
              </a:rPr>
              <a:t>Crop Insurance</a:t>
            </a:r>
          </a:p>
        </p:txBody>
      </p:sp>
      <p:grpSp>
        <p:nvGrpSpPr>
          <p:cNvPr id="8" name="Group 7">
            <a:extLst>
              <a:ext uri="{FF2B5EF4-FFF2-40B4-BE49-F238E27FC236}">
                <a16:creationId xmlns:a16="http://schemas.microsoft.com/office/drawing/2014/main" id="{63A889B0-EC67-EE42-99EC-6E717D435FF1}"/>
              </a:ext>
            </a:extLst>
          </p:cNvPr>
          <p:cNvGrpSpPr/>
          <p:nvPr/>
        </p:nvGrpSpPr>
        <p:grpSpPr>
          <a:xfrm>
            <a:off x="5910463" y="2947124"/>
            <a:ext cx="2397741" cy="743678"/>
            <a:chOff x="5565769" y="2845681"/>
            <a:chExt cx="2483029" cy="1133195"/>
          </a:xfrm>
        </p:grpSpPr>
        <p:cxnSp>
          <p:nvCxnSpPr>
            <p:cNvPr id="9" name="Straight Connector 8">
              <a:extLst>
                <a:ext uri="{FF2B5EF4-FFF2-40B4-BE49-F238E27FC236}">
                  <a16:creationId xmlns:a16="http://schemas.microsoft.com/office/drawing/2014/main" id="{E3488CF0-BB9C-F146-A2DD-E15720604ED0}"/>
                </a:ext>
              </a:extLst>
            </p:cNvPr>
            <p:cNvCxnSpPr>
              <a:cxnSpLocks/>
            </p:cNvCxnSpPr>
            <p:nvPr/>
          </p:nvCxnSpPr>
          <p:spPr>
            <a:xfrm flipH="1" flipV="1">
              <a:off x="6123595" y="2845681"/>
              <a:ext cx="1925203" cy="1133195"/>
            </a:xfrm>
            <a:prstGeom prst="line">
              <a:avLst/>
            </a:prstGeom>
            <a:ln w="3175">
              <a:solidFill>
                <a:srgbClr val="4D4D4F"/>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6D81554D-D7FF-F94B-BD60-089DECD88A14}"/>
                </a:ext>
              </a:extLst>
            </p:cNvPr>
            <p:cNvCxnSpPr>
              <a:cxnSpLocks/>
            </p:cNvCxnSpPr>
            <p:nvPr/>
          </p:nvCxnSpPr>
          <p:spPr>
            <a:xfrm flipH="1">
              <a:off x="5565769" y="2845681"/>
              <a:ext cx="564995" cy="0"/>
            </a:xfrm>
            <a:prstGeom prst="line">
              <a:avLst/>
            </a:prstGeom>
            <a:ln w="3175">
              <a:solidFill>
                <a:srgbClr val="4D4D4F"/>
              </a:solidFill>
            </a:ln>
          </p:spPr>
          <p:style>
            <a:lnRef idx="1">
              <a:schemeClr val="dk1"/>
            </a:lnRef>
            <a:fillRef idx="0">
              <a:schemeClr val="dk1"/>
            </a:fillRef>
            <a:effectRef idx="0">
              <a:schemeClr val="dk1"/>
            </a:effectRef>
            <a:fontRef idx="minor">
              <a:schemeClr val="tx1"/>
            </a:fontRef>
          </p:style>
        </p:cxnSp>
      </p:grpSp>
      <p:sp>
        <p:nvSpPr>
          <p:cNvPr id="11" name="Text Placeholder 3">
            <a:extLst>
              <a:ext uri="{FF2B5EF4-FFF2-40B4-BE49-F238E27FC236}">
                <a16:creationId xmlns:a16="http://schemas.microsoft.com/office/drawing/2014/main" id="{49BB6722-0FAD-E44F-B98C-FE4151072C9E}"/>
              </a:ext>
            </a:extLst>
          </p:cNvPr>
          <p:cNvSpPr txBox="1">
            <a:spLocks/>
          </p:cNvSpPr>
          <p:nvPr/>
        </p:nvSpPr>
        <p:spPr>
          <a:xfrm>
            <a:off x="4845146" y="1731743"/>
            <a:ext cx="1798517" cy="600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rgbClr val="FFD66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D7B6FF"/>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D7B6FF"/>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rgbClr val="D7B6FF"/>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rgbClr val="D7B6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800" dirty="0">
                <a:solidFill>
                  <a:schemeClr val="accent3"/>
                </a:solidFill>
                <a:latin typeface="Helvetica" panose="020B0604020202020204" pitchFamily="34" charset="0"/>
                <a:cs typeface="Helvetica" panose="020B0604020202020204" pitchFamily="34" charset="0"/>
              </a:rPr>
              <a:t>7.3</a:t>
            </a:r>
            <a:r>
              <a:rPr kumimoji="0" lang="en-US" sz="1800" b="0" i="0" u="none" strike="noStrike" kern="1200" cap="none" spc="0" normalizeH="0" baseline="0" noProof="0" dirty="0">
                <a:ln>
                  <a:noFill/>
                </a:ln>
                <a:solidFill>
                  <a:schemeClr val="accent3"/>
                </a:solidFill>
                <a:effectLst/>
                <a:uLnTx/>
                <a:uFillTx/>
                <a:latin typeface="Helvetica" panose="020B0604020202020204" pitchFamily="34" charset="0"/>
                <a:cs typeface="Helvetica" panose="020B0604020202020204" pitchFamily="34" charset="0"/>
              </a:rPr>
              <a:t>%</a:t>
            </a: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sz="1800" b="1" dirty="0">
                <a:solidFill>
                  <a:schemeClr val="accent3"/>
                </a:solidFill>
                <a:latin typeface="Helvetica" panose="020B0604020202020204" pitchFamily="34" charset="0"/>
                <a:cs typeface="Helvetica" panose="020B0604020202020204" pitchFamily="34" charset="0"/>
              </a:rPr>
              <a:t>Commodities </a:t>
            </a:r>
            <a:endParaRPr kumimoji="0" lang="en-US" sz="1800" b="1" i="0" u="none" strike="noStrike" kern="1200" cap="none" spc="0" normalizeH="0" baseline="0" noProof="0" dirty="0">
              <a:ln>
                <a:noFill/>
              </a:ln>
              <a:solidFill>
                <a:schemeClr val="accent3"/>
              </a:solidFill>
              <a:effectLst/>
              <a:uLnTx/>
              <a:uFillTx/>
              <a:latin typeface="Helvetica" panose="020B0604020202020204" pitchFamily="34" charset="0"/>
              <a:cs typeface="Helvetica" panose="020B0604020202020204" pitchFamily="34" charset="0"/>
            </a:endParaRPr>
          </a:p>
        </p:txBody>
      </p:sp>
      <p:sp>
        <p:nvSpPr>
          <p:cNvPr id="12" name="Text Placeholder 3">
            <a:extLst>
              <a:ext uri="{FF2B5EF4-FFF2-40B4-BE49-F238E27FC236}">
                <a16:creationId xmlns:a16="http://schemas.microsoft.com/office/drawing/2014/main" id="{8DDAF260-F7E8-3941-AB97-8FB0184E8D1D}"/>
              </a:ext>
            </a:extLst>
          </p:cNvPr>
          <p:cNvSpPr txBox="1">
            <a:spLocks/>
          </p:cNvSpPr>
          <p:nvPr/>
        </p:nvSpPr>
        <p:spPr>
          <a:xfrm>
            <a:off x="6222801" y="975171"/>
            <a:ext cx="1898878" cy="600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rgbClr val="FFD66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D7B6FF"/>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D7B6FF"/>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rgbClr val="D7B6FF"/>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rgbClr val="D7B6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accent4"/>
                </a:solidFill>
                <a:effectLst/>
                <a:uLnTx/>
                <a:uFillTx/>
                <a:latin typeface="Helvetica" panose="020B0604020202020204" pitchFamily="34" charset="0"/>
                <a:cs typeface="Helvetica" panose="020B0604020202020204" pitchFamily="34" charset="0"/>
              </a:rPr>
              <a:t>6.8%</a:t>
            </a: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accent4"/>
                </a:solidFill>
                <a:effectLst/>
                <a:uLnTx/>
                <a:uFillTx/>
                <a:latin typeface="Helvetica" panose="020B0604020202020204" pitchFamily="34" charset="0"/>
                <a:cs typeface="Helvetica" panose="020B0604020202020204" pitchFamily="34" charset="0"/>
              </a:rPr>
              <a:t>Conservation Programs </a:t>
            </a:r>
          </a:p>
        </p:txBody>
      </p:sp>
      <p:grpSp>
        <p:nvGrpSpPr>
          <p:cNvPr id="13" name="Group 12">
            <a:extLst>
              <a:ext uri="{FF2B5EF4-FFF2-40B4-BE49-F238E27FC236}">
                <a16:creationId xmlns:a16="http://schemas.microsoft.com/office/drawing/2014/main" id="{6A7B1D62-AEA1-CE4A-B0FA-C9A9660C913D}"/>
              </a:ext>
            </a:extLst>
          </p:cNvPr>
          <p:cNvGrpSpPr/>
          <p:nvPr/>
        </p:nvGrpSpPr>
        <p:grpSpPr>
          <a:xfrm>
            <a:off x="6682751" y="2064534"/>
            <a:ext cx="1995654" cy="957233"/>
            <a:chOff x="5565769" y="2845681"/>
            <a:chExt cx="2483029" cy="1133195"/>
          </a:xfrm>
        </p:grpSpPr>
        <p:cxnSp>
          <p:nvCxnSpPr>
            <p:cNvPr id="14" name="Straight Connector 13">
              <a:extLst>
                <a:ext uri="{FF2B5EF4-FFF2-40B4-BE49-F238E27FC236}">
                  <a16:creationId xmlns:a16="http://schemas.microsoft.com/office/drawing/2014/main" id="{6E782E81-A5AA-684C-8CEB-38241774B3BA}"/>
                </a:ext>
              </a:extLst>
            </p:cNvPr>
            <p:cNvCxnSpPr>
              <a:cxnSpLocks/>
            </p:cNvCxnSpPr>
            <p:nvPr/>
          </p:nvCxnSpPr>
          <p:spPr>
            <a:xfrm flipH="1" flipV="1">
              <a:off x="6123595" y="2845681"/>
              <a:ext cx="1925203" cy="1133195"/>
            </a:xfrm>
            <a:prstGeom prst="line">
              <a:avLst/>
            </a:prstGeom>
            <a:ln w="3175">
              <a:solidFill>
                <a:srgbClr val="4D4D4F"/>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56F76B25-EFBF-DE4B-A756-42619FB98402}"/>
                </a:ext>
              </a:extLst>
            </p:cNvPr>
            <p:cNvCxnSpPr>
              <a:cxnSpLocks/>
            </p:cNvCxnSpPr>
            <p:nvPr/>
          </p:nvCxnSpPr>
          <p:spPr>
            <a:xfrm flipH="1">
              <a:off x="5565769" y="2845681"/>
              <a:ext cx="564995" cy="0"/>
            </a:xfrm>
            <a:prstGeom prst="line">
              <a:avLst/>
            </a:prstGeom>
            <a:ln w="3175">
              <a:solidFill>
                <a:srgbClr val="4D4D4F"/>
              </a:solidFill>
            </a:ln>
          </p:spPr>
          <p:style>
            <a:lnRef idx="1">
              <a:schemeClr val="dk1"/>
            </a:lnRef>
            <a:fillRef idx="0">
              <a:schemeClr val="dk1"/>
            </a:fillRef>
            <a:effectRef idx="0">
              <a:schemeClr val="dk1"/>
            </a:effectRef>
            <a:fontRef idx="minor">
              <a:schemeClr val="tx1"/>
            </a:fontRef>
          </p:style>
        </p:cxnSp>
      </p:grpSp>
      <p:grpSp>
        <p:nvGrpSpPr>
          <p:cNvPr id="16" name="Group 15">
            <a:extLst>
              <a:ext uri="{FF2B5EF4-FFF2-40B4-BE49-F238E27FC236}">
                <a16:creationId xmlns:a16="http://schemas.microsoft.com/office/drawing/2014/main" id="{E1D8546B-96E5-AC49-BB69-3EB835860F98}"/>
              </a:ext>
            </a:extLst>
          </p:cNvPr>
          <p:cNvGrpSpPr/>
          <p:nvPr/>
        </p:nvGrpSpPr>
        <p:grpSpPr>
          <a:xfrm>
            <a:off x="8121679" y="1601721"/>
            <a:ext cx="1046190" cy="1087530"/>
            <a:chOff x="5565769" y="2845681"/>
            <a:chExt cx="2544233" cy="1107678"/>
          </a:xfrm>
        </p:grpSpPr>
        <p:cxnSp>
          <p:nvCxnSpPr>
            <p:cNvPr id="17" name="Straight Connector 16">
              <a:extLst>
                <a:ext uri="{FF2B5EF4-FFF2-40B4-BE49-F238E27FC236}">
                  <a16:creationId xmlns:a16="http://schemas.microsoft.com/office/drawing/2014/main" id="{94E75CC7-D80D-2C41-A7D0-A020FA03FB91}"/>
                </a:ext>
              </a:extLst>
            </p:cNvPr>
            <p:cNvCxnSpPr>
              <a:cxnSpLocks/>
            </p:cNvCxnSpPr>
            <p:nvPr/>
          </p:nvCxnSpPr>
          <p:spPr>
            <a:xfrm flipH="1" flipV="1">
              <a:off x="6123596" y="2845682"/>
              <a:ext cx="1986406" cy="1107677"/>
            </a:xfrm>
            <a:prstGeom prst="line">
              <a:avLst/>
            </a:prstGeom>
            <a:ln w="3175">
              <a:solidFill>
                <a:srgbClr val="4D4D4F"/>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B94E1E0E-1623-3B42-B6D8-99BF7E0F267C}"/>
                </a:ext>
              </a:extLst>
            </p:cNvPr>
            <p:cNvCxnSpPr>
              <a:cxnSpLocks/>
            </p:cNvCxnSpPr>
            <p:nvPr/>
          </p:nvCxnSpPr>
          <p:spPr>
            <a:xfrm flipH="1">
              <a:off x="5565769" y="2845681"/>
              <a:ext cx="564995" cy="0"/>
            </a:xfrm>
            <a:prstGeom prst="line">
              <a:avLst/>
            </a:prstGeom>
            <a:ln w="3175">
              <a:solidFill>
                <a:srgbClr val="4D4D4F"/>
              </a:solidFill>
            </a:ln>
          </p:spPr>
          <p:style>
            <a:lnRef idx="1">
              <a:schemeClr val="dk1"/>
            </a:lnRef>
            <a:fillRef idx="0">
              <a:schemeClr val="dk1"/>
            </a:fillRef>
            <a:effectRef idx="0">
              <a:schemeClr val="dk1"/>
            </a:effectRef>
            <a:fontRef idx="minor">
              <a:schemeClr val="tx1"/>
            </a:fontRef>
          </p:style>
        </p:cxnSp>
      </p:grpSp>
      <p:grpSp>
        <p:nvGrpSpPr>
          <p:cNvPr id="19" name="Group 18">
            <a:extLst>
              <a:ext uri="{FF2B5EF4-FFF2-40B4-BE49-F238E27FC236}">
                <a16:creationId xmlns:a16="http://schemas.microsoft.com/office/drawing/2014/main" id="{89FA6636-E5F3-8E43-98F8-87A8BD102722}"/>
              </a:ext>
            </a:extLst>
          </p:cNvPr>
          <p:cNvGrpSpPr/>
          <p:nvPr/>
        </p:nvGrpSpPr>
        <p:grpSpPr>
          <a:xfrm>
            <a:off x="6116986" y="4126729"/>
            <a:ext cx="2233235" cy="609599"/>
            <a:chOff x="5565769" y="2845681"/>
            <a:chExt cx="2532509" cy="722068"/>
          </a:xfrm>
        </p:grpSpPr>
        <p:cxnSp>
          <p:nvCxnSpPr>
            <p:cNvPr id="20" name="Straight Connector 19">
              <a:extLst>
                <a:ext uri="{FF2B5EF4-FFF2-40B4-BE49-F238E27FC236}">
                  <a16:creationId xmlns:a16="http://schemas.microsoft.com/office/drawing/2014/main" id="{422B07DC-299C-A247-BBB2-711B562F3F9C}"/>
                </a:ext>
              </a:extLst>
            </p:cNvPr>
            <p:cNvCxnSpPr>
              <a:cxnSpLocks/>
            </p:cNvCxnSpPr>
            <p:nvPr/>
          </p:nvCxnSpPr>
          <p:spPr>
            <a:xfrm flipH="1" flipV="1">
              <a:off x="6123596" y="2845682"/>
              <a:ext cx="1974682" cy="722067"/>
            </a:xfrm>
            <a:prstGeom prst="line">
              <a:avLst/>
            </a:prstGeom>
            <a:ln w="3175">
              <a:solidFill>
                <a:srgbClr val="4D4D4F"/>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DB099308-2D1E-F04F-BBE9-CA4092DCE18F}"/>
                </a:ext>
              </a:extLst>
            </p:cNvPr>
            <p:cNvCxnSpPr>
              <a:cxnSpLocks/>
            </p:cNvCxnSpPr>
            <p:nvPr/>
          </p:nvCxnSpPr>
          <p:spPr>
            <a:xfrm flipH="1">
              <a:off x="5565769" y="2845681"/>
              <a:ext cx="564995" cy="0"/>
            </a:xfrm>
            <a:prstGeom prst="line">
              <a:avLst/>
            </a:prstGeom>
            <a:ln w="3175">
              <a:solidFill>
                <a:srgbClr val="4D4D4F"/>
              </a:solidFill>
            </a:ln>
          </p:spPr>
          <p:style>
            <a:lnRef idx="1">
              <a:schemeClr val="dk1"/>
            </a:lnRef>
            <a:fillRef idx="0">
              <a:schemeClr val="dk1"/>
            </a:fillRef>
            <a:effectRef idx="0">
              <a:schemeClr val="dk1"/>
            </a:effectRef>
            <a:fontRef idx="minor">
              <a:schemeClr val="tx1"/>
            </a:fontRef>
          </p:style>
        </p:cxnSp>
      </p:grpSp>
      <p:sp>
        <p:nvSpPr>
          <p:cNvPr id="22" name="Text Placeholder 3">
            <a:extLst>
              <a:ext uri="{FF2B5EF4-FFF2-40B4-BE49-F238E27FC236}">
                <a16:creationId xmlns:a16="http://schemas.microsoft.com/office/drawing/2014/main" id="{439C21F6-4BEF-024E-91A0-A3CACB8F87E8}"/>
              </a:ext>
            </a:extLst>
          </p:cNvPr>
          <p:cNvSpPr txBox="1">
            <a:spLocks/>
          </p:cNvSpPr>
          <p:nvPr/>
        </p:nvSpPr>
        <p:spPr>
          <a:xfrm>
            <a:off x="7836040" y="1005573"/>
            <a:ext cx="1798517" cy="60012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200" kern="1200">
                <a:solidFill>
                  <a:srgbClr val="FFD66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rgbClr val="D7B6FF"/>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D7B6FF"/>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rgbClr val="D7B6FF"/>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rgbClr val="D7B6FF"/>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chemeClr val="accent5"/>
                </a:solidFill>
                <a:effectLst/>
                <a:uLnTx/>
                <a:uFillTx/>
                <a:latin typeface="Helvetica" panose="020B0604020202020204" pitchFamily="34" charset="0"/>
                <a:cs typeface="Helvetica" panose="020B0604020202020204" pitchFamily="34" charset="0"/>
              </a:rPr>
              <a:t>0.9%</a:t>
            </a: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accent5"/>
                </a:solidFill>
                <a:effectLst/>
                <a:uLnTx/>
                <a:uFillTx/>
                <a:latin typeface="Helvetica" panose="020B0604020202020204" pitchFamily="34" charset="0"/>
                <a:cs typeface="Helvetica" panose="020B0604020202020204" pitchFamily="34" charset="0"/>
              </a:rPr>
              <a:t>Everything </a:t>
            </a:r>
          </a:p>
          <a:p>
            <a:pPr marL="0" marR="0" lvl="0" indent="0" algn="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800" b="1" i="0" u="none" strike="noStrike" kern="1200" cap="none" spc="0" normalizeH="0" baseline="0" noProof="0" dirty="0">
                <a:ln>
                  <a:noFill/>
                </a:ln>
                <a:solidFill>
                  <a:schemeClr val="accent5"/>
                </a:solidFill>
                <a:effectLst/>
                <a:uLnTx/>
                <a:uFillTx/>
                <a:latin typeface="Helvetica" panose="020B0604020202020204" pitchFamily="34" charset="0"/>
                <a:cs typeface="Helvetica" panose="020B0604020202020204" pitchFamily="34" charset="0"/>
              </a:rPr>
              <a:t>Else</a:t>
            </a:r>
          </a:p>
        </p:txBody>
      </p:sp>
      <p:cxnSp>
        <p:nvCxnSpPr>
          <p:cNvPr id="23" name="Straight Connector 22">
            <a:extLst>
              <a:ext uri="{FF2B5EF4-FFF2-40B4-BE49-F238E27FC236}">
                <a16:creationId xmlns:a16="http://schemas.microsoft.com/office/drawing/2014/main" id="{2E969DC9-0D33-374B-806F-3B207B724289}"/>
              </a:ext>
            </a:extLst>
          </p:cNvPr>
          <p:cNvCxnSpPr>
            <a:cxnSpLocks/>
          </p:cNvCxnSpPr>
          <p:nvPr/>
        </p:nvCxnSpPr>
        <p:spPr>
          <a:xfrm flipH="1" flipV="1">
            <a:off x="9496106" y="1821678"/>
            <a:ext cx="138451" cy="714838"/>
          </a:xfrm>
          <a:prstGeom prst="line">
            <a:avLst/>
          </a:prstGeom>
          <a:ln w="3175">
            <a:solidFill>
              <a:srgbClr val="4D4D4F"/>
            </a:solidFill>
          </a:ln>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44F8E2B3-A69B-A34B-B7B5-676AF748AE5C}"/>
              </a:ext>
            </a:extLst>
          </p:cNvPr>
          <p:cNvSpPr txBox="1"/>
          <p:nvPr/>
        </p:nvSpPr>
        <p:spPr>
          <a:xfrm>
            <a:off x="4025214" y="6381249"/>
            <a:ext cx="8650014" cy="246221"/>
          </a:xfrm>
          <a:prstGeom prst="rect">
            <a:avLst/>
          </a:prstGeom>
          <a:noFill/>
        </p:spPr>
        <p:txBody>
          <a:bodyPr wrap="square" rtlCol="0">
            <a:spAutoFit/>
          </a:bodyPr>
          <a:lstStyle/>
          <a:p>
            <a:r>
              <a:rPr lang="en-US" sz="1000" dirty="0">
                <a:solidFill>
                  <a:srgbClr val="474B56"/>
                </a:solidFill>
                <a:latin typeface="Helvetica" pitchFamily="2" charset="0"/>
              </a:rPr>
              <a:t>Source: Congressional Research Service. (2019, September 26). </a:t>
            </a:r>
            <a:r>
              <a:rPr lang="en-US" sz="1000" i="1" dirty="0">
                <a:solidFill>
                  <a:srgbClr val="474B56"/>
                </a:solidFill>
                <a:latin typeface="Helvetica" pitchFamily="2" charset="0"/>
              </a:rPr>
              <a:t>What is the Farm Bill? </a:t>
            </a:r>
            <a:r>
              <a:rPr lang="en-US" sz="1000" dirty="0">
                <a:latin typeface="Helvetica" pitchFamily="2" charset="0"/>
                <a:hlinkClick r:id="rId3"/>
              </a:rPr>
              <a:t>https://fas.org/sgp/crs/misc/RS22131.pdf</a:t>
            </a:r>
            <a:r>
              <a:rPr lang="en-US" sz="1000" dirty="0">
                <a:latin typeface="Helvetica" pitchFamily="2" charset="0"/>
              </a:rPr>
              <a:t> </a:t>
            </a:r>
          </a:p>
        </p:txBody>
      </p:sp>
      <p:graphicFrame>
        <p:nvGraphicFramePr>
          <p:cNvPr id="28" name="Content Placeholder 5" descr="2018 Farm Bill included 76.1% for SNAP and nutrition." title="Components of the 2018 Farm Bill">
            <a:extLst>
              <a:ext uri="{FF2B5EF4-FFF2-40B4-BE49-F238E27FC236}">
                <a16:creationId xmlns:a16="http://schemas.microsoft.com/office/drawing/2014/main" id="{80AE2CAC-A1AF-4F48-911F-73573145E19C}"/>
              </a:ext>
            </a:extLst>
          </p:cNvPr>
          <p:cNvGraphicFramePr>
            <a:graphicFrameLocks/>
          </p:cNvGraphicFramePr>
          <p:nvPr userDrawn="1">
            <p:extLst>
              <p:ext uri="{D42A27DB-BD31-4B8C-83A1-F6EECF244321}">
                <p14:modId xmlns:p14="http://schemas.microsoft.com/office/powerpoint/2010/main" val="2139796547"/>
              </p:ext>
            </p:extLst>
          </p:nvPr>
        </p:nvGraphicFramePr>
        <p:xfrm>
          <a:off x="7130097" y="2299386"/>
          <a:ext cx="5061903" cy="3836145"/>
        </p:xfrm>
        <a:graphic>
          <a:graphicData uri="http://schemas.openxmlformats.org/drawingml/2006/chart">
            <c:chart xmlns:c="http://schemas.openxmlformats.org/drawingml/2006/chart" xmlns:r="http://schemas.openxmlformats.org/officeDocument/2006/relationships" r:id="rId4"/>
          </a:graphicData>
        </a:graphic>
      </p:graphicFrame>
      <p:grpSp>
        <p:nvGrpSpPr>
          <p:cNvPr id="30" name="Group 29">
            <a:extLst>
              <a:ext uri="{FF2B5EF4-FFF2-40B4-BE49-F238E27FC236}">
                <a16:creationId xmlns:a16="http://schemas.microsoft.com/office/drawing/2014/main" id="{A0F46BDC-63F4-AD42-A21D-AADAA05397C6}"/>
              </a:ext>
            </a:extLst>
          </p:cNvPr>
          <p:cNvGrpSpPr/>
          <p:nvPr userDrawn="1"/>
        </p:nvGrpSpPr>
        <p:grpSpPr>
          <a:xfrm>
            <a:off x="5910463" y="2947124"/>
            <a:ext cx="2397741" cy="743678"/>
            <a:chOff x="5565769" y="2845681"/>
            <a:chExt cx="2483029" cy="1133195"/>
          </a:xfrm>
        </p:grpSpPr>
        <p:cxnSp>
          <p:nvCxnSpPr>
            <p:cNvPr id="31" name="Straight Connector 30">
              <a:extLst>
                <a:ext uri="{FF2B5EF4-FFF2-40B4-BE49-F238E27FC236}">
                  <a16:creationId xmlns:a16="http://schemas.microsoft.com/office/drawing/2014/main" id="{67B360BF-439E-B74A-92A0-41AF1DB3D977}"/>
                </a:ext>
              </a:extLst>
            </p:cNvPr>
            <p:cNvCxnSpPr>
              <a:cxnSpLocks/>
            </p:cNvCxnSpPr>
            <p:nvPr/>
          </p:nvCxnSpPr>
          <p:spPr>
            <a:xfrm flipH="1" flipV="1">
              <a:off x="6123595" y="2845681"/>
              <a:ext cx="1925203" cy="1133195"/>
            </a:xfrm>
            <a:prstGeom prst="line">
              <a:avLst/>
            </a:prstGeom>
            <a:ln w="3175">
              <a:solidFill>
                <a:srgbClr val="4D4D4F"/>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60D23A41-3381-DC41-AE73-0A2EC5F158A8}"/>
                </a:ext>
              </a:extLst>
            </p:cNvPr>
            <p:cNvCxnSpPr>
              <a:cxnSpLocks/>
            </p:cNvCxnSpPr>
            <p:nvPr/>
          </p:nvCxnSpPr>
          <p:spPr>
            <a:xfrm flipH="1">
              <a:off x="5565769" y="2845681"/>
              <a:ext cx="564995" cy="0"/>
            </a:xfrm>
            <a:prstGeom prst="line">
              <a:avLst/>
            </a:prstGeom>
            <a:ln w="3175">
              <a:solidFill>
                <a:srgbClr val="4D4D4F"/>
              </a:solidFill>
            </a:ln>
          </p:spPr>
          <p:style>
            <a:lnRef idx="1">
              <a:schemeClr val="dk1"/>
            </a:lnRef>
            <a:fillRef idx="0">
              <a:schemeClr val="dk1"/>
            </a:fillRef>
            <a:effectRef idx="0">
              <a:schemeClr val="dk1"/>
            </a:effectRef>
            <a:fontRef idx="minor">
              <a:schemeClr val="tx1"/>
            </a:fontRef>
          </p:style>
        </p:cxnSp>
      </p:grpSp>
      <p:grpSp>
        <p:nvGrpSpPr>
          <p:cNvPr id="35" name="Group 34">
            <a:extLst>
              <a:ext uri="{FF2B5EF4-FFF2-40B4-BE49-F238E27FC236}">
                <a16:creationId xmlns:a16="http://schemas.microsoft.com/office/drawing/2014/main" id="{A34AC7D0-E6F1-1644-A15A-19335B939725}"/>
              </a:ext>
            </a:extLst>
          </p:cNvPr>
          <p:cNvGrpSpPr/>
          <p:nvPr userDrawn="1"/>
        </p:nvGrpSpPr>
        <p:grpSpPr>
          <a:xfrm>
            <a:off x="6682751" y="2064534"/>
            <a:ext cx="1995654" cy="957233"/>
            <a:chOff x="5565769" y="2845681"/>
            <a:chExt cx="2483029" cy="1133195"/>
          </a:xfrm>
        </p:grpSpPr>
        <p:cxnSp>
          <p:nvCxnSpPr>
            <p:cNvPr id="36" name="Straight Connector 35">
              <a:extLst>
                <a:ext uri="{FF2B5EF4-FFF2-40B4-BE49-F238E27FC236}">
                  <a16:creationId xmlns:a16="http://schemas.microsoft.com/office/drawing/2014/main" id="{F2ECAF1D-7C3D-314B-85C2-982AD989225A}"/>
                </a:ext>
              </a:extLst>
            </p:cNvPr>
            <p:cNvCxnSpPr>
              <a:cxnSpLocks/>
            </p:cNvCxnSpPr>
            <p:nvPr/>
          </p:nvCxnSpPr>
          <p:spPr>
            <a:xfrm flipH="1" flipV="1">
              <a:off x="6123595" y="2845681"/>
              <a:ext cx="1925203" cy="1133195"/>
            </a:xfrm>
            <a:prstGeom prst="line">
              <a:avLst/>
            </a:prstGeom>
            <a:ln w="3175">
              <a:solidFill>
                <a:srgbClr val="4D4D4F"/>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437E7867-8A09-FD4C-A7C2-C30975753E1C}"/>
                </a:ext>
              </a:extLst>
            </p:cNvPr>
            <p:cNvCxnSpPr>
              <a:cxnSpLocks/>
            </p:cNvCxnSpPr>
            <p:nvPr/>
          </p:nvCxnSpPr>
          <p:spPr>
            <a:xfrm flipH="1">
              <a:off x="5565769" y="2845681"/>
              <a:ext cx="564995" cy="0"/>
            </a:xfrm>
            <a:prstGeom prst="line">
              <a:avLst/>
            </a:prstGeom>
            <a:ln w="3175">
              <a:solidFill>
                <a:srgbClr val="4D4D4F"/>
              </a:solidFill>
            </a:ln>
          </p:spPr>
          <p:style>
            <a:lnRef idx="1">
              <a:schemeClr val="dk1"/>
            </a:lnRef>
            <a:fillRef idx="0">
              <a:schemeClr val="dk1"/>
            </a:fillRef>
            <a:effectRef idx="0">
              <a:schemeClr val="dk1"/>
            </a:effectRef>
            <a:fontRef idx="minor">
              <a:schemeClr val="tx1"/>
            </a:fontRef>
          </p:style>
        </p:cxnSp>
      </p:grpSp>
      <p:grpSp>
        <p:nvGrpSpPr>
          <p:cNvPr id="38" name="Group 37">
            <a:extLst>
              <a:ext uri="{FF2B5EF4-FFF2-40B4-BE49-F238E27FC236}">
                <a16:creationId xmlns:a16="http://schemas.microsoft.com/office/drawing/2014/main" id="{189A8580-E31F-F54A-A1E2-AAB256E4B6F4}"/>
              </a:ext>
            </a:extLst>
          </p:cNvPr>
          <p:cNvGrpSpPr/>
          <p:nvPr userDrawn="1"/>
        </p:nvGrpSpPr>
        <p:grpSpPr>
          <a:xfrm>
            <a:off x="8121679" y="1601721"/>
            <a:ext cx="1046190" cy="1087530"/>
            <a:chOff x="5565769" y="2845681"/>
            <a:chExt cx="2544233" cy="1107678"/>
          </a:xfrm>
        </p:grpSpPr>
        <p:cxnSp>
          <p:nvCxnSpPr>
            <p:cNvPr id="39" name="Straight Connector 38">
              <a:extLst>
                <a:ext uri="{FF2B5EF4-FFF2-40B4-BE49-F238E27FC236}">
                  <a16:creationId xmlns:a16="http://schemas.microsoft.com/office/drawing/2014/main" id="{E44A89A4-8DCC-D241-A09A-C7C764B3C3FA}"/>
                </a:ext>
              </a:extLst>
            </p:cNvPr>
            <p:cNvCxnSpPr>
              <a:cxnSpLocks/>
            </p:cNvCxnSpPr>
            <p:nvPr/>
          </p:nvCxnSpPr>
          <p:spPr>
            <a:xfrm flipH="1" flipV="1">
              <a:off x="6123596" y="2845682"/>
              <a:ext cx="1986406" cy="1107677"/>
            </a:xfrm>
            <a:prstGeom prst="line">
              <a:avLst/>
            </a:prstGeom>
            <a:ln w="3175">
              <a:solidFill>
                <a:srgbClr val="4D4D4F"/>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9823B29D-3EE9-0A41-971E-50ACDEA3C890}"/>
                </a:ext>
              </a:extLst>
            </p:cNvPr>
            <p:cNvCxnSpPr>
              <a:cxnSpLocks/>
            </p:cNvCxnSpPr>
            <p:nvPr/>
          </p:nvCxnSpPr>
          <p:spPr>
            <a:xfrm flipH="1">
              <a:off x="5565769" y="2845681"/>
              <a:ext cx="564995" cy="0"/>
            </a:xfrm>
            <a:prstGeom prst="line">
              <a:avLst/>
            </a:prstGeom>
            <a:ln w="3175">
              <a:solidFill>
                <a:srgbClr val="4D4D4F"/>
              </a:solidFill>
            </a:ln>
          </p:spPr>
          <p:style>
            <a:lnRef idx="1">
              <a:schemeClr val="dk1"/>
            </a:lnRef>
            <a:fillRef idx="0">
              <a:schemeClr val="dk1"/>
            </a:fillRef>
            <a:effectRef idx="0">
              <a:schemeClr val="dk1"/>
            </a:effectRef>
            <a:fontRef idx="minor">
              <a:schemeClr val="tx1"/>
            </a:fontRef>
          </p:style>
        </p:cxnSp>
      </p:grpSp>
      <p:grpSp>
        <p:nvGrpSpPr>
          <p:cNvPr id="41" name="Group 40">
            <a:extLst>
              <a:ext uri="{FF2B5EF4-FFF2-40B4-BE49-F238E27FC236}">
                <a16:creationId xmlns:a16="http://schemas.microsoft.com/office/drawing/2014/main" id="{EF2F8D30-1376-CB4A-A9D5-EE548E7F0BB6}"/>
              </a:ext>
            </a:extLst>
          </p:cNvPr>
          <p:cNvGrpSpPr/>
          <p:nvPr userDrawn="1"/>
        </p:nvGrpSpPr>
        <p:grpSpPr>
          <a:xfrm>
            <a:off x="6116986" y="4126729"/>
            <a:ext cx="2233235" cy="609599"/>
            <a:chOff x="5565769" y="2845681"/>
            <a:chExt cx="2532509" cy="722068"/>
          </a:xfrm>
        </p:grpSpPr>
        <p:cxnSp>
          <p:nvCxnSpPr>
            <p:cNvPr id="42" name="Straight Connector 41">
              <a:extLst>
                <a:ext uri="{FF2B5EF4-FFF2-40B4-BE49-F238E27FC236}">
                  <a16:creationId xmlns:a16="http://schemas.microsoft.com/office/drawing/2014/main" id="{A15DBB50-7B1C-5341-AE06-A7CD9114728E}"/>
                </a:ext>
              </a:extLst>
            </p:cNvPr>
            <p:cNvCxnSpPr>
              <a:cxnSpLocks/>
            </p:cNvCxnSpPr>
            <p:nvPr/>
          </p:nvCxnSpPr>
          <p:spPr>
            <a:xfrm flipH="1" flipV="1">
              <a:off x="6123596" y="2845682"/>
              <a:ext cx="1974682" cy="722067"/>
            </a:xfrm>
            <a:prstGeom prst="line">
              <a:avLst/>
            </a:prstGeom>
            <a:ln w="3175">
              <a:solidFill>
                <a:srgbClr val="4D4D4F"/>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D26F6C89-7F73-E742-952E-99132BDCE99C}"/>
                </a:ext>
              </a:extLst>
            </p:cNvPr>
            <p:cNvCxnSpPr>
              <a:cxnSpLocks/>
            </p:cNvCxnSpPr>
            <p:nvPr/>
          </p:nvCxnSpPr>
          <p:spPr>
            <a:xfrm flipH="1">
              <a:off x="5565769" y="2845681"/>
              <a:ext cx="564995" cy="0"/>
            </a:xfrm>
            <a:prstGeom prst="line">
              <a:avLst/>
            </a:prstGeom>
            <a:ln w="3175">
              <a:solidFill>
                <a:srgbClr val="4D4D4F"/>
              </a:solidFill>
            </a:ln>
          </p:spPr>
          <p:style>
            <a:lnRef idx="1">
              <a:schemeClr val="dk1"/>
            </a:lnRef>
            <a:fillRef idx="0">
              <a:schemeClr val="dk1"/>
            </a:fillRef>
            <a:effectRef idx="0">
              <a:schemeClr val="dk1"/>
            </a:effectRef>
            <a:fontRef idx="minor">
              <a:schemeClr val="tx1"/>
            </a:fontRef>
          </p:style>
        </p:cxnSp>
      </p:grpSp>
      <p:cxnSp>
        <p:nvCxnSpPr>
          <p:cNvPr id="45" name="Straight Connector 44">
            <a:extLst>
              <a:ext uri="{FF2B5EF4-FFF2-40B4-BE49-F238E27FC236}">
                <a16:creationId xmlns:a16="http://schemas.microsoft.com/office/drawing/2014/main" id="{AD304622-8B07-2D41-820C-FA4EEDC32DD8}"/>
              </a:ext>
            </a:extLst>
          </p:cNvPr>
          <p:cNvCxnSpPr>
            <a:cxnSpLocks/>
          </p:cNvCxnSpPr>
          <p:nvPr userDrawn="1"/>
        </p:nvCxnSpPr>
        <p:spPr>
          <a:xfrm flipH="1" flipV="1">
            <a:off x="9496106" y="1821678"/>
            <a:ext cx="138451" cy="714838"/>
          </a:xfrm>
          <a:prstGeom prst="line">
            <a:avLst/>
          </a:prstGeom>
          <a:ln w="3175">
            <a:solidFill>
              <a:srgbClr val="4D4D4F"/>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521350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About Funding 1">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B274567-E5CC-AA48-9323-42DA0C08F488}"/>
              </a:ext>
            </a:extLst>
          </p:cNvPr>
          <p:cNvSpPr/>
          <p:nvPr/>
        </p:nvSpPr>
        <p:spPr>
          <a:xfrm>
            <a:off x="0" y="0"/>
            <a:ext cx="12192000" cy="1688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062FB6DA-992A-3643-83D6-15E2BB1A2459}"/>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mj-cs"/>
              </a:defRPr>
            </a:lvl1pPr>
          </a:lstStyle>
          <a:p>
            <a:r>
              <a:rPr lang="en-US" dirty="0">
                <a:solidFill>
                  <a:schemeClr val="bg1"/>
                </a:solidFill>
              </a:rPr>
              <a:t>From HIP to FINI to GusNIP</a:t>
            </a:r>
          </a:p>
        </p:txBody>
      </p:sp>
      <p:pic>
        <p:nvPicPr>
          <p:cNvPr id="4" name="Picture Placeholder 6" descr="President Barock Obama signs 2014 Farm Bill">
            <a:extLst>
              <a:ext uri="{FF2B5EF4-FFF2-40B4-BE49-F238E27FC236}">
                <a16:creationId xmlns:a16="http://schemas.microsoft.com/office/drawing/2014/main" id="{0EEAF922-2C08-9242-9F5C-9A5D597A097F}"/>
              </a:ext>
            </a:extLst>
          </p:cNvPr>
          <p:cNvPicPr>
            <a:picLocks noChangeAspect="1" noChangeArrowheads="1"/>
          </p:cNvPicPr>
          <p:nvPr/>
        </p:nvPicPr>
        <p:blipFill rotWithShape="1">
          <a:blip r:embed="rId2" cstate="email">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b="22837"/>
          <a:stretch/>
        </p:blipFill>
        <p:spPr bwMode="auto">
          <a:xfrm>
            <a:off x="5264497" y="2270499"/>
            <a:ext cx="2121503" cy="254019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2FE2787-67D0-5646-A534-0C828CD98D6D}"/>
              </a:ext>
            </a:extLst>
          </p:cNvPr>
          <p:cNvSpPr txBox="1"/>
          <p:nvPr/>
        </p:nvSpPr>
        <p:spPr>
          <a:xfrm>
            <a:off x="4848215" y="4971259"/>
            <a:ext cx="2976215"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2"/>
                </a:solidFill>
                <a:latin typeface="Helvetica" panose="020B0604020202020204" pitchFamily="34" charset="0"/>
                <a:cs typeface="Helvetica" panose="020B0604020202020204" pitchFamily="34" charset="0"/>
              </a:rPr>
              <a:t>$100M over 5 years</a:t>
            </a:r>
          </a:p>
          <a:p>
            <a:pPr marL="285750" indent="-285750">
              <a:buFont typeface="Arial" panose="020B0604020202020204" pitchFamily="34" charset="0"/>
              <a:buChar char="•"/>
            </a:pPr>
            <a:r>
              <a:rPr lang="en-US" sz="1600" dirty="0">
                <a:solidFill>
                  <a:schemeClr val="tx2"/>
                </a:solidFill>
                <a:latin typeface="Helvetica" panose="020B0604020202020204" pitchFamily="34" charset="0"/>
                <a:cs typeface="Helvetica" panose="020B0604020202020204" pitchFamily="34" charset="0"/>
              </a:rPr>
              <a:t>Requires a 1:1 non-federal match</a:t>
            </a:r>
          </a:p>
        </p:txBody>
      </p:sp>
      <p:sp>
        <p:nvSpPr>
          <p:cNvPr id="6" name="TextBox 5">
            <a:extLst>
              <a:ext uri="{FF2B5EF4-FFF2-40B4-BE49-F238E27FC236}">
                <a16:creationId xmlns:a16="http://schemas.microsoft.com/office/drawing/2014/main" id="{28D26BF2-3F41-7148-A072-0DAA0CEBAB34}"/>
              </a:ext>
            </a:extLst>
          </p:cNvPr>
          <p:cNvSpPr txBox="1"/>
          <p:nvPr/>
        </p:nvSpPr>
        <p:spPr>
          <a:xfrm>
            <a:off x="1118862" y="4971260"/>
            <a:ext cx="2499903" cy="83099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2"/>
                </a:solidFill>
                <a:latin typeface="Helvetica" panose="020B0604020202020204" pitchFamily="34" charset="0"/>
                <a:cs typeface="Helvetica" panose="020B0604020202020204" pitchFamily="34" charset="0"/>
              </a:rPr>
              <a:t>$4.4M</a:t>
            </a:r>
          </a:p>
          <a:p>
            <a:pPr marL="285750" indent="-285750">
              <a:buFont typeface="Arial" panose="020B0604020202020204" pitchFamily="34" charset="0"/>
              <a:buChar char="•"/>
            </a:pPr>
            <a:r>
              <a:rPr lang="en-US" sz="1600" dirty="0">
                <a:solidFill>
                  <a:schemeClr val="tx2"/>
                </a:solidFill>
                <a:latin typeface="Helvetica" panose="020B0604020202020204" pitchFamily="34" charset="0"/>
                <a:cs typeface="Helvetica" panose="020B0604020202020204" pitchFamily="34" charset="0"/>
              </a:rPr>
              <a:t>30 cents on the dollar</a:t>
            </a:r>
          </a:p>
          <a:p>
            <a:pPr marL="285750" indent="-285750" algn="ctr">
              <a:buFont typeface="Wingdings" panose="05000000000000000000" pitchFamily="2" charset="2"/>
              <a:buChar char="Ø"/>
            </a:pPr>
            <a:endParaRPr lang="en-US" sz="1600" dirty="0">
              <a:solidFill>
                <a:schemeClr val="tx2"/>
              </a:solidFill>
              <a:latin typeface="Helvetica" panose="020B0604020202020204" pitchFamily="34" charset="0"/>
              <a:cs typeface="Helvetica" panose="020B0604020202020204" pitchFamily="34" charset="0"/>
            </a:endParaRPr>
          </a:p>
        </p:txBody>
      </p:sp>
      <p:sp>
        <p:nvSpPr>
          <p:cNvPr id="7" name="Pentagon 67" title="&quot; &quot;">
            <a:extLst>
              <a:ext uri="{FF2B5EF4-FFF2-40B4-BE49-F238E27FC236}">
                <a16:creationId xmlns:a16="http://schemas.microsoft.com/office/drawing/2014/main" id="{755479AA-7C61-1546-862D-486A315C30C9}"/>
              </a:ext>
            </a:extLst>
          </p:cNvPr>
          <p:cNvSpPr/>
          <p:nvPr/>
        </p:nvSpPr>
        <p:spPr>
          <a:xfrm>
            <a:off x="7968498" y="3363410"/>
            <a:ext cx="734990" cy="467529"/>
          </a:xfrm>
          <a:prstGeom prst="homePlate">
            <a:avLst>
              <a:gd name="adj" fmla="val 3841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 name="Pentagon 67" title="&quot; &quot;">
            <a:extLst>
              <a:ext uri="{FF2B5EF4-FFF2-40B4-BE49-F238E27FC236}">
                <a16:creationId xmlns:a16="http://schemas.microsoft.com/office/drawing/2014/main" id="{AB662838-4DEA-0247-A17C-676E17E48554}"/>
              </a:ext>
            </a:extLst>
          </p:cNvPr>
          <p:cNvSpPr/>
          <p:nvPr/>
        </p:nvSpPr>
        <p:spPr>
          <a:xfrm>
            <a:off x="4053885" y="3363410"/>
            <a:ext cx="752117" cy="467529"/>
          </a:xfrm>
          <a:prstGeom prst="homePlate">
            <a:avLst>
              <a:gd name="adj" fmla="val 3841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1"/>
              </a:solidFill>
              <a:effectLst/>
              <a:uLnTx/>
              <a:uFillTx/>
              <a:latin typeface="Calibri" panose="020F0502020204030204"/>
              <a:ea typeface="+mn-ea"/>
              <a:cs typeface="+mn-cs"/>
            </a:endParaRPr>
          </a:p>
        </p:txBody>
      </p:sp>
      <p:pic>
        <p:nvPicPr>
          <p:cNvPr id="9" name="Picture 6" descr="President Donald Trump signs 2018 Farm Bill">
            <a:extLst>
              <a:ext uri="{FF2B5EF4-FFF2-40B4-BE49-F238E27FC236}">
                <a16:creationId xmlns:a16="http://schemas.microsoft.com/office/drawing/2014/main" id="{3477BC70-0771-A14B-8735-5D97ADC347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325" t="21883" r="6409" b="7058"/>
          <a:stretch/>
        </p:blipFill>
        <p:spPr bwMode="auto">
          <a:xfrm>
            <a:off x="9104243" y="2270499"/>
            <a:ext cx="1966985" cy="254019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373AEFE-3697-2B42-814A-DB682DB9DA39}"/>
              </a:ext>
            </a:extLst>
          </p:cNvPr>
          <p:cNvSpPr txBox="1"/>
          <p:nvPr/>
        </p:nvSpPr>
        <p:spPr>
          <a:xfrm>
            <a:off x="8476103" y="4957620"/>
            <a:ext cx="3223261" cy="1354217"/>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2"/>
                </a:solidFill>
                <a:latin typeface="Helvetica" panose="020B0604020202020204" pitchFamily="34" charset="0"/>
                <a:cs typeface="Helvetica" panose="020B0604020202020204" pitchFamily="34" charset="0"/>
              </a:rPr>
              <a:t>$250M budgeted over 5 years</a:t>
            </a:r>
          </a:p>
          <a:p>
            <a:pPr marL="285750" indent="-285750">
              <a:buFont typeface="Arial" panose="020B0604020202020204" pitchFamily="34" charset="0"/>
              <a:buChar char="•"/>
            </a:pPr>
            <a:r>
              <a:rPr lang="en-US" sz="1600" dirty="0">
                <a:solidFill>
                  <a:schemeClr val="tx2"/>
                </a:solidFill>
                <a:latin typeface="Helvetica" panose="020B0604020202020204" pitchFamily="34" charset="0"/>
                <a:cs typeface="Helvetica" panose="020B0604020202020204" pitchFamily="34" charset="0"/>
              </a:rPr>
              <a:t>Requires a 1:1 non-federal match (for nutrition incentive programs)</a:t>
            </a:r>
          </a:p>
          <a:p>
            <a:pPr marL="285750" indent="-285750">
              <a:buFont typeface="Arial" panose="020B0604020202020204" pitchFamily="34" charset="0"/>
              <a:buChar char="•"/>
            </a:pPr>
            <a:endParaRPr lang="en-US" dirty="0">
              <a:solidFill>
                <a:schemeClr val="tx2"/>
              </a:solidFill>
              <a:latin typeface="Helvetica" panose="020B0604020202020204" pitchFamily="34" charset="0"/>
              <a:cs typeface="Helvetica" panose="020B0604020202020204" pitchFamily="34" charset="0"/>
            </a:endParaRPr>
          </a:p>
        </p:txBody>
      </p:sp>
      <p:pic>
        <p:nvPicPr>
          <p:cNvPr id="11" name="Picture 2" descr="President George W Bush signs 2008 farm bill">
            <a:extLst>
              <a:ext uri="{FF2B5EF4-FFF2-40B4-BE49-F238E27FC236}">
                <a16:creationId xmlns:a16="http://schemas.microsoft.com/office/drawing/2014/main" id="{32348E31-153A-AE4B-85BE-C4DE99834C4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797" r="9009"/>
          <a:stretch/>
        </p:blipFill>
        <p:spPr bwMode="auto">
          <a:xfrm>
            <a:off x="1337316" y="2270499"/>
            <a:ext cx="2121502" cy="254341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351A756-0535-2342-9488-83BA6587B460}"/>
              </a:ext>
            </a:extLst>
          </p:cNvPr>
          <p:cNvSpPr txBox="1"/>
          <p:nvPr/>
        </p:nvSpPr>
        <p:spPr>
          <a:xfrm>
            <a:off x="1004324" y="1790765"/>
            <a:ext cx="2787486" cy="523220"/>
          </a:xfrm>
          <a:prstGeom prst="rect">
            <a:avLst/>
          </a:prstGeom>
          <a:noFill/>
        </p:spPr>
        <p:txBody>
          <a:bodyPr wrap="square" rtlCol="0">
            <a:spAutoFit/>
          </a:bodyPr>
          <a:lstStyle/>
          <a:p>
            <a:pPr algn="ctr"/>
            <a:r>
              <a:rPr lang="en-US" sz="2800" b="1" dirty="0">
                <a:latin typeface="Helvetica" panose="020B0604020202020204" pitchFamily="34" charset="0"/>
                <a:cs typeface="Helvetica" panose="020B0604020202020204" pitchFamily="34" charset="0"/>
              </a:rPr>
              <a:t>HIP Pilot: 2008</a:t>
            </a:r>
          </a:p>
        </p:txBody>
      </p:sp>
      <p:sp>
        <p:nvSpPr>
          <p:cNvPr id="13" name="TextBox 12">
            <a:extLst>
              <a:ext uri="{FF2B5EF4-FFF2-40B4-BE49-F238E27FC236}">
                <a16:creationId xmlns:a16="http://schemas.microsoft.com/office/drawing/2014/main" id="{2874FB15-2C1C-6340-8BF5-B3619946AFC1}"/>
              </a:ext>
            </a:extLst>
          </p:cNvPr>
          <p:cNvSpPr txBox="1"/>
          <p:nvPr/>
        </p:nvSpPr>
        <p:spPr>
          <a:xfrm>
            <a:off x="8792893" y="1760286"/>
            <a:ext cx="2589683" cy="523220"/>
          </a:xfrm>
          <a:prstGeom prst="rect">
            <a:avLst/>
          </a:prstGeom>
          <a:noFill/>
        </p:spPr>
        <p:txBody>
          <a:bodyPr wrap="square" rtlCol="0">
            <a:spAutoFit/>
          </a:bodyPr>
          <a:lstStyle/>
          <a:p>
            <a:pPr algn="ctr"/>
            <a:r>
              <a:rPr lang="en-US" sz="2800" b="1" dirty="0">
                <a:latin typeface="Helvetica" panose="020B0604020202020204" pitchFamily="34" charset="0"/>
                <a:cs typeface="Helvetica" panose="020B0604020202020204" pitchFamily="34" charset="0"/>
              </a:rPr>
              <a:t>GusNIP: 2018</a:t>
            </a:r>
          </a:p>
        </p:txBody>
      </p:sp>
      <p:sp>
        <p:nvSpPr>
          <p:cNvPr id="14" name="TextBox 13">
            <a:extLst>
              <a:ext uri="{FF2B5EF4-FFF2-40B4-BE49-F238E27FC236}">
                <a16:creationId xmlns:a16="http://schemas.microsoft.com/office/drawing/2014/main" id="{0A8DAEEE-417A-BC4B-9514-F977183EC6E3}"/>
              </a:ext>
            </a:extLst>
          </p:cNvPr>
          <p:cNvSpPr txBox="1"/>
          <p:nvPr/>
        </p:nvSpPr>
        <p:spPr>
          <a:xfrm>
            <a:off x="5264497" y="1789831"/>
            <a:ext cx="2121502" cy="523220"/>
          </a:xfrm>
          <a:prstGeom prst="rect">
            <a:avLst/>
          </a:prstGeom>
          <a:noFill/>
        </p:spPr>
        <p:txBody>
          <a:bodyPr wrap="square" rtlCol="0">
            <a:spAutoFit/>
          </a:bodyPr>
          <a:lstStyle/>
          <a:p>
            <a:pPr algn="ctr"/>
            <a:r>
              <a:rPr lang="en-US" sz="2800" b="1" dirty="0">
                <a:latin typeface="Helvetica" panose="020B0604020202020204" pitchFamily="34" charset="0"/>
                <a:cs typeface="Helvetica" panose="020B0604020202020204" pitchFamily="34" charset="0"/>
              </a:rPr>
              <a:t>FINI: 2014</a:t>
            </a:r>
          </a:p>
        </p:txBody>
      </p:sp>
      <p:sp>
        <p:nvSpPr>
          <p:cNvPr id="15" name="TextBox 14">
            <a:extLst>
              <a:ext uri="{FF2B5EF4-FFF2-40B4-BE49-F238E27FC236}">
                <a16:creationId xmlns:a16="http://schemas.microsoft.com/office/drawing/2014/main" id="{0ED992D5-1132-924C-BC18-B90ACBA155CC}"/>
              </a:ext>
            </a:extLst>
          </p:cNvPr>
          <p:cNvSpPr txBox="1"/>
          <p:nvPr userDrawn="1"/>
        </p:nvSpPr>
        <p:spPr>
          <a:xfrm>
            <a:off x="4053884" y="6368256"/>
            <a:ext cx="7645480" cy="523220"/>
          </a:xfrm>
          <a:prstGeom prst="rect">
            <a:avLst/>
          </a:prstGeom>
          <a:noFill/>
        </p:spPr>
        <p:txBody>
          <a:bodyPr wrap="square" rtlCol="0">
            <a:spAutoFit/>
          </a:bodyPr>
          <a:lstStyle/>
          <a:p>
            <a:r>
              <a:rPr lang="en-US" sz="900" dirty="0">
                <a:solidFill>
                  <a:srgbClr val="474B56"/>
                </a:solidFill>
                <a:latin typeface="Helvetica" pitchFamily="2" charset="0"/>
              </a:rPr>
              <a:t>Source: Agriculture Improvement Act of 2018, Public Law 115-334. (2018, December 20).</a:t>
            </a:r>
            <a:r>
              <a:rPr lang="en-US" sz="900" i="1" dirty="0">
                <a:solidFill>
                  <a:srgbClr val="474B56"/>
                </a:solidFill>
                <a:latin typeface="Helvetica" pitchFamily="2" charset="0"/>
              </a:rPr>
              <a:t> </a:t>
            </a:r>
            <a:r>
              <a:rPr lang="en-US" sz="900" dirty="0">
                <a:solidFill>
                  <a:srgbClr val="474B56"/>
                </a:solidFill>
                <a:latin typeface="Helvetica" pitchFamily="2" charset="0"/>
                <a:hlinkClick r:id="rId6"/>
              </a:rPr>
              <a:t>https://www.congress.gov/115/plaws/publ334/PLAW-115publ334.pdf</a:t>
            </a:r>
            <a:endParaRPr lang="en-US" sz="900" dirty="0">
              <a:solidFill>
                <a:srgbClr val="474B56"/>
              </a:solidFill>
              <a:latin typeface="Helvetica" pitchFamily="2" charset="0"/>
            </a:endParaRPr>
          </a:p>
          <a:p>
            <a:r>
              <a:rPr lang="en-US" sz="1000" dirty="0">
                <a:solidFill>
                  <a:srgbClr val="474B56"/>
                </a:solidFill>
                <a:latin typeface="Helvetica" pitchFamily="2" charset="0"/>
              </a:rPr>
              <a:t> </a:t>
            </a:r>
          </a:p>
        </p:txBody>
      </p:sp>
      <p:sp>
        <p:nvSpPr>
          <p:cNvPr id="17" name="Rectangle 16" title="&quot; &quot;">
            <a:extLst>
              <a:ext uri="{FF2B5EF4-FFF2-40B4-BE49-F238E27FC236}">
                <a16:creationId xmlns:a16="http://schemas.microsoft.com/office/drawing/2014/main" id="{4F038213-34BC-524C-8B9D-00120CAB7159}"/>
              </a:ext>
            </a:extLst>
          </p:cNvPr>
          <p:cNvSpPr/>
          <p:nvPr userDrawn="1"/>
        </p:nvSpPr>
        <p:spPr>
          <a:xfrm>
            <a:off x="0" y="0"/>
            <a:ext cx="12192000" cy="1688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D9FE988A-035E-E14C-B7DD-E755CABC8ED2}"/>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mj-cs"/>
              </a:defRPr>
            </a:lvl1pPr>
          </a:lstStyle>
          <a:p>
            <a:r>
              <a:rPr lang="en-US" dirty="0">
                <a:solidFill>
                  <a:schemeClr val="bg1"/>
                </a:solidFill>
              </a:rPr>
              <a:t>From HIP to FINI to GusNIP</a:t>
            </a:r>
          </a:p>
        </p:txBody>
      </p:sp>
    </p:spTree>
    <p:extLst>
      <p:ext uri="{BB962C8B-B14F-4D97-AF65-F5344CB8AC3E}">
        <p14:creationId xmlns:p14="http://schemas.microsoft.com/office/powerpoint/2010/main" val="41609282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1_About Funding 2">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B274567-E5CC-AA48-9323-42DA0C08F488}"/>
              </a:ext>
            </a:extLst>
          </p:cNvPr>
          <p:cNvSpPr/>
          <p:nvPr/>
        </p:nvSpPr>
        <p:spPr>
          <a:xfrm>
            <a:off x="0" y="0"/>
            <a:ext cx="12192000" cy="1688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134047C7-46A5-D047-B918-0F0593D66A93}"/>
              </a:ext>
            </a:extLst>
          </p:cNvPr>
          <p:cNvCxnSpPr/>
          <p:nvPr/>
        </p:nvCxnSpPr>
        <p:spPr>
          <a:xfrm>
            <a:off x="8070560" y="1986912"/>
            <a:ext cx="0" cy="3488527"/>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1780CB6F-CF3C-A944-88D2-0D315E72B82A}"/>
              </a:ext>
            </a:extLst>
          </p:cNvPr>
          <p:cNvSpPr txBox="1"/>
          <p:nvPr/>
        </p:nvSpPr>
        <p:spPr>
          <a:xfrm>
            <a:off x="838200" y="4343400"/>
            <a:ext cx="3232086" cy="923330"/>
          </a:xfrm>
          <a:prstGeom prst="rect">
            <a:avLst/>
          </a:prstGeom>
          <a:noFill/>
        </p:spPr>
        <p:txBody>
          <a:bodyPr wrap="square" rtlCol="0">
            <a:spAutoFit/>
          </a:bodyPr>
          <a:lstStyle/>
          <a:p>
            <a:r>
              <a:rPr lang="en-US" dirty="0"/>
              <a:t>*Avg. per year: $21.4M</a:t>
            </a:r>
          </a:p>
          <a:p>
            <a:r>
              <a:rPr lang="en-US" dirty="0"/>
              <a:t>**Avg per year: 28.5 projects</a:t>
            </a:r>
          </a:p>
          <a:p>
            <a:endParaRPr lang="en-US" dirty="0"/>
          </a:p>
        </p:txBody>
      </p:sp>
      <p:sp>
        <p:nvSpPr>
          <p:cNvPr id="23" name="Rectangle 22">
            <a:extLst>
              <a:ext uri="{FF2B5EF4-FFF2-40B4-BE49-F238E27FC236}">
                <a16:creationId xmlns:a16="http://schemas.microsoft.com/office/drawing/2014/main" id="{DA78D670-7D84-EF41-AF3B-A1C31A9BA0F1}"/>
              </a:ext>
            </a:extLst>
          </p:cNvPr>
          <p:cNvSpPr/>
          <p:nvPr/>
        </p:nvSpPr>
        <p:spPr>
          <a:xfrm>
            <a:off x="838200" y="2066562"/>
            <a:ext cx="3069657" cy="1910523"/>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474C55"/>
                </a:solidFill>
                <a:effectLst/>
                <a:uLnTx/>
                <a:uFillTx/>
                <a:latin typeface="Helvetica" pitchFamily="2" charset="0"/>
                <a:ea typeface="+mn-ea"/>
                <a:cs typeface="+mn-cs"/>
              </a:rPr>
              <a:t>FINI (2015-2018)</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rPr>
              <a:t> $86M*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rPr>
              <a:t> 114 projects**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74C55"/>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8C7ADB2B-8ACB-6A43-80A7-FA13CE265F02}"/>
              </a:ext>
            </a:extLst>
          </p:cNvPr>
          <p:cNvSpPr/>
          <p:nvPr/>
        </p:nvSpPr>
        <p:spPr>
          <a:xfrm>
            <a:off x="4451588" y="1986912"/>
            <a:ext cx="3555932" cy="3461717"/>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474C55"/>
                </a:solidFill>
                <a:effectLst/>
                <a:uLnTx/>
                <a:uFillTx/>
                <a:latin typeface="Helvetica" pitchFamily="2" charset="0"/>
                <a:ea typeface="+mn-ea"/>
                <a:cs typeface="+mn-cs"/>
              </a:rPr>
              <a:t>GusNIP (2019)</a:t>
            </a:r>
          </a:p>
          <a:p>
            <a:pPr marL="403225" marR="0" lvl="0" indent="-40322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74C55"/>
                </a:solidFill>
                <a:effectLst/>
                <a:uLnTx/>
                <a:uFillTx/>
                <a:latin typeface="Helvetica" pitchFamily="2" charset="0"/>
                <a:ea typeface="+mn-ea"/>
                <a:cs typeface="+mn-cs"/>
              </a:rPr>
              <a:t>$32.9M in grants for  22 projects  </a:t>
            </a:r>
          </a:p>
          <a:p>
            <a:pPr marL="403225" marR="0" lvl="0" indent="-4032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74C55"/>
                </a:solidFill>
                <a:effectLst/>
                <a:uLnTx/>
                <a:uFillTx/>
                <a:latin typeface="Helvetica" pitchFamily="2" charset="0"/>
                <a:ea typeface="+mn-ea"/>
                <a:cs typeface="+mn-cs"/>
              </a:rPr>
              <a:t>Added Produce  Prescription </a:t>
            </a:r>
          </a:p>
          <a:p>
            <a:pPr marL="403225" marR="0" lvl="0" indent="-4032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74C55"/>
                </a:solidFill>
                <a:effectLst/>
                <a:uLnTx/>
                <a:uFillTx/>
                <a:latin typeface="Helvetica" pitchFamily="2" charset="0"/>
                <a:ea typeface="+mn-ea"/>
                <a:cs typeface="+mn-cs"/>
              </a:rPr>
              <a:t>Created GusNIP </a:t>
            </a:r>
            <a:br>
              <a:rPr kumimoji="0" lang="en-US" sz="2400" b="0" i="0" u="none" strike="noStrike" kern="1200" cap="none" spc="0" normalizeH="0" baseline="0" noProof="0" dirty="0">
                <a:ln>
                  <a:noFill/>
                </a:ln>
                <a:solidFill>
                  <a:srgbClr val="474C55"/>
                </a:solidFill>
                <a:effectLst/>
                <a:uLnTx/>
                <a:uFillTx/>
                <a:latin typeface="Helvetica" pitchFamily="2" charset="0"/>
                <a:ea typeface="+mn-ea"/>
                <a:cs typeface="+mn-cs"/>
              </a:rPr>
            </a:br>
            <a:r>
              <a:rPr kumimoji="0" lang="en-US" sz="2400" b="0" i="0" u="none" strike="noStrike" kern="1200" cap="none" spc="0" normalizeH="0" baseline="0" noProof="0" dirty="0">
                <a:ln>
                  <a:noFill/>
                </a:ln>
                <a:solidFill>
                  <a:srgbClr val="474C55"/>
                </a:solidFill>
                <a:effectLst/>
                <a:uLnTx/>
                <a:uFillTx/>
                <a:latin typeface="Helvetica" pitchFamily="2" charset="0"/>
                <a:ea typeface="+mn-ea"/>
                <a:cs typeface="+mn-cs"/>
              </a:rPr>
              <a:t>NTAE Center ($8.5M) </a:t>
            </a:r>
          </a:p>
          <a:p>
            <a:pPr marL="403225" marR="0" lvl="0" indent="-4032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74C55"/>
                </a:solidFill>
                <a:effectLst/>
                <a:uLnTx/>
                <a:uFillTx/>
                <a:latin typeface="Helvetica" pitchFamily="2" charset="0"/>
                <a:ea typeface="+mn-ea"/>
                <a:cs typeface="+mn-cs"/>
              </a:rPr>
              <a:t>Total 2019 funding: $41.4M</a:t>
            </a:r>
          </a:p>
        </p:txBody>
      </p:sp>
      <p:sp>
        <p:nvSpPr>
          <p:cNvPr id="26" name="Rectangle 25">
            <a:extLst>
              <a:ext uri="{FF2B5EF4-FFF2-40B4-BE49-F238E27FC236}">
                <a16:creationId xmlns:a16="http://schemas.microsoft.com/office/drawing/2014/main" id="{CEC948B5-A26C-084C-9EFE-B9CF22D17856}"/>
              </a:ext>
            </a:extLst>
          </p:cNvPr>
          <p:cNvSpPr/>
          <p:nvPr/>
        </p:nvSpPr>
        <p:spPr>
          <a:xfrm>
            <a:off x="718457" y="590299"/>
            <a:ext cx="5737468" cy="769441"/>
          </a:xfrm>
          <a:prstGeom prst="rect">
            <a:avLst/>
          </a:prstGeom>
        </p:spPr>
        <p:txBody>
          <a:bodyPr wrap="none">
            <a:spAutoFit/>
          </a:bodyPr>
          <a:lstStyle/>
          <a:p>
            <a:r>
              <a:rPr kumimoji="0" lang="en-US" sz="4400" b="1" i="0" u="none" strike="noStrike" kern="1200" cap="none" spc="0" normalizeH="0" baseline="0" noProof="0" dirty="0">
                <a:ln>
                  <a:noFill/>
                </a:ln>
                <a:solidFill>
                  <a:schemeClr val="bg1"/>
                </a:solidFill>
                <a:effectLst/>
                <a:uLnTx/>
                <a:uFillTx/>
                <a:latin typeface="Helvetica" pitchFamily="2" charset="0"/>
                <a:ea typeface="+mj-ea"/>
                <a:cs typeface="+mj-cs"/>
              </a:rPr>
              <a:t>The Field is Growing</a:t>
            </a:r>
            <a:endParaRPr lang="en-US" dirty="0">
              <a:solidFill>
                <a:schemeClr val="bg1"/>
              </a:solidFill>
            </a:endParaRPr>
          </a:p>
        </p:txBody>
      </p:sp>
      <p:sp>
        <p:nvSpPr>
          <p:cNvPr id="9" name="Rectangle 8" title="&quot; &quot;">
            <a:extLst>
              <a:ext uri="{FF2B5EF4-FFF2-40B4-BE49-F238E27FC236}">
                <a16:creationId xmlns:a16="http://schemas.microsoft.com/office/drawing/2014/main" id="{DBC1C446-7E4F-C943-91B3-49AABF6758C5}"/>
              </a:ext>
            </a:extLst>
          </p:cNvPr>
          <p:cNvSpPr/>
          <p:nvPr userDrawn="1"/>
        </p:nvSpPr>
        <p:spPr>
          <a:xfrm>
            <a:off x="0" y="0"/>
            <a:ext cx="12192000" cy="1688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7221A3D-B0EF-8E41-897D-B18EBB5FDB1E}"/>
              </a:ext>
            </a:extLst>
          </p:cNvPr>
          <p:cNvSpPr/>
          <p:nvPr userDrawn="1"/>
        </p:nvSpPr>
        <p:spPr>
          <a:xfrm>
            <a:off x="718457" y="590299"/>
            <a:ext cx="5737468" cy="769441"/>
          </a:xfrm>
          <a:prstGeom prst="rect">
            <a:avLst/>
          </a:prstGeom>
        </p:spPr>
        <p:txBody>
          <a:bodyPr wrap="none">
            <a:spAutoFit/>
          </a:bodyPr>
          <a:lstStyle/>
          <a:p>
            <a:r>
              <a:rPr kumimoji="0" lang="en-US" sz="4400" b="1" i="0" u="none" strike="noStrike" kern="1200" cap="none" spc="0" normalizeH="0" baseline="0" noProof="0" dirty="0">
                <a:ln>
                  <a:noFill/>
                </a:ln>
                <a:solidFill>
                  <a:schemeClr val="bg1"/>
                </a:solidFill>
                <a:effectLst/>
                <a:uLnTx/>
                <a:uFillTx/>
                <a:latin typeface="Helvetica" pitchFamily="2" charset="0"/>
                <a:ea typeface="+mj-ea"/>
                <a:cs typeface="+mj-cs"/>
              </a:rPr>
              <a:t>The Field is Growing</a:t>
            </a:r>
            <a:endParaRPr lang="en-US" dirty="0">
              <a:solidFill>
                <a:schemeClr val="bg1"/>
              </a:solidFill>
            </a:endParaRPr>
          </a:p>
        </p:txBody>
      </p:sp>
      <p:cxnSp>
        <p:nvCxnSpPr>
          <p:cNvPr id="12" name="Straight Connector 11">
            <a:extLst>
              <a:ext uri="{FF2B5EF4-FFF2-40B4-BE49-F238E27FC236}">
                <a16:creationId xmlns:a16="http://schemas.microsoft.com/office/drawing/2014/main" id="{9FA60A73-554D-DC40-815E-F26AF5749AAC}"/>
              </a:ext>
            </a:extLst>
          </p:cNvPr>
          <p:cNvCxnSpPr/>
          <p:nvPr userDrawn="1"/>
        </p:nvCxnSpPr>
        <p:spPr>
          <a:xfrm>
            <a:off x="4169676" y="1986912"/>
            <a:ext cx="0" cy="3488527"/>
          </a:xfrm>
          <a:prstGeom prst="line">
            <a:avLst/>
          </a:prstGeom>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DAE2338-2FB2-F146-8074-17E4DADBB5A2}"/>
              </a:ext>
            </a:extLst>
          </p:cNvPr>
          <p:cNvSpPr/>
          <p:nvPr userDrawn="1"/>
        </p:nvSpPr>
        <p:spPr>
          <a:xfrm>
            <a:off x="8392122" y="1986912"/>
            <a:ext cx="3555932" cy="3645357"/>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474C55"/>
                </a:solidFill>
                <a:effectLst/>
                <a:uLnTx/>
                <a:uFillTx/>
                <a:latin typeface="Helvetica" pitchFamily="2" charset="0"/>
                <a:ea typeface="+mn-ea"/>
                <a:cs typeface="+mn-cs"/>
              </a:rPr>
              <a:t>GusNIP (2020)</a:t>
            </a:r>
          </a:p>
          <a:p>
            <a:pPr marL="344488" marR="0" lvl="0" indent="-34448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74C55"/>
                </a:solidFill>
                <a:effectLst/>
                <a:uLnTx/>
                <a:uFillTx/>
                <a:latin typeface="Helvetica" pitchFamily="2" charset="0"/>
                <a:ea typeface="+mn-ea"/>
                <a:cs typeface="+mn-cs"/>
              </a:rPr>
              <a:t>$32.5M in grants for   30 projects</a:t>
            </a:r>
          </a:p>
          <a:p>
            <a:pPr marL="344488" marR="0" lvl="0" indent="-344488"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74C55"/>
                </a:solidFill>
                <a:effectLst/>
                <a:uLnTx/>
                <a:uFillTx/>
                <a:latin typeface="Helvetica" pitchFamily="2" charset="0"/>
                <a:ea typeface="+mn-ea"/>
                <a:cs typeface="+mn-cs"/>
              </a:rPr>
              <a:t>Continued funding   for GusNIP NTAE  Center ($8.5M)</a:t>
            </a:r>
          </a:p>
          <a:p>
            <a:pPr marL="295275" marR="0" lvl="0" indent="-295275"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74C55"/>
                </a:solidFill>
                <a:effectLst/>
                <a:uLnTx/>
                <a:uFillTx/>
                <a:latin typeface="Helvetica" pitchFamily="2" charset="0"/>
                <a:ea typeface="+mn-ea"/>
                <a:cs typeface="+mn-cs"/>
              </a:rPr>
              <a:t>Total 2020 funding:   $41.0M</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74C55"/>
              </a:solidFill>
              <a:effectLst/>
              <a:uLnTx/>
              <a:uFillTx/>
              <a:latin typeface="Helvetica" pitchFamily="2" charset="0"/>
              <a:ea typeface="+mn-ea"/>
              <a:cs typeface="+mn-cs"/>
            </a:endParaRPr>
          </a:p>
        </p:txBody>
      </p:sp>
    </p:spTree>
    <p:extLst>
      <p:ext uri="{BB962C8B-B14F-4D97-AF65-F5344CB8AC3E}">
        <p14:creationId xmlns:p14="http://schemas.microsoft.com/office/powerpoint/2010/main" val="261343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622CA-8D4D-4D9D-ABB4-D600FA4E4C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FAADF1-845E-463D-936C-D3682DAD48C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BDD5F3-8E92-4D55-80D5-0E66DAE8BEC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98083AB-3228-4232-A9DD-5D85FC71AD8C}"/>
              </a:ext>
            </a:extLst>
          </p:cNvPr>
          <p:cNvSpPr>
            <a:spLocks noGrp="1"/>
          </p:cNvSpPr>
          <p:nvPr>
            <p:ph type="dt" sz="half" idx="10"/>
          </p:nvPr>
        </p:nvSpPr>
        <p:spPr/>
        <p:txBody>
          <a:bodyPr/>
          <a:lstStyle/>
          <a:p>
            <a:fld id="{691B9A3F-3707-4AA2-BB04-89E9AD8F1117}" type="datetimeFigureOut">
              <a:rPr lang="en-US" smtClean="0"/>
              <a:t>7/28/2021</a:t>
            </a:fld>
            <a:endParaRPr lang="en-US"/>
          </a:p>
        </p:txBody>
      </p:sp>
      <p:sp>
        <p:nvSpPr>
          <p:cNvPr id="6" name="Footer Placeholder 5">
            <a:extLst>
              <a:ext uri="{FF2B5EF4-FFF2-40B4-BE49-F238E27FC236}">
                <a16:creationId xmlns:a16="http://schemas.microsoft.com/office/drawing/2014/main" id="{C80C3030-B3EF-4853-A9A1-E6865990A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AAF867-80A5-465A-9E63-E3501442A066}"/>
              </a:ext>
            </a:extLst>
          </p:cNvPr>
          <p:cNvSpPr>
            <a:spLocks noGrp="1"/>
          </p:cNvSpPr>
          <p:nvPr>
            <p:ph type="sldNum" sz="quarter" idx="12"/>
          </p:nvPr>
        </p:nvSpPr>
        <p:spPr/>
        <p:txBody>
          <a:bodyPr/>
          <a:lstStyle/>
          <a:p>
            <a:fld id="{882B0DB5-E6D4-4127-9B27-75AC9701EC86}" type="slidenum">
              <a:rPr lang="en-US" smtClean="0"/>
              <a:t>‹#›</a:t>
            </a:fld>
            <a:endParaRPr lang="en-US"/>
          </a:p>
        </p:txBody>
      </p:sp>
    </p:spTree>
    <p:extLst>
      <p:ext uri="{BB962C8B-B14F-4D97-AF65-F5344CB8AC3E}">
        <p14:creationId xmlns:p14="http://schemas.microsoft.com/office/powerpoint/2010/main" val="31602196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About Funding 3">
    <p:spTree>
      <p:nvGrpSpPr>
        <p:cNvPr id="1" name=""/>
        <p:cNvGrpSpPr/>
        <p:nvPr/>
      </p:nvGrpSpPr>
      <p:grpSpPr>
        <a:xfrm>
          <a:off x="0" y="0"/>
          <a:ext cx="0" cy="0"/>
          <a:chOff x="0" y="0"/>
          <a:chExt cx="0" cy="0"/>
        </a:xfrm>
      </p:grpSpPr>
      <p:pic>
        <p:nvPicPr>
          <p:cNvPr id="5" name="Picture 4" title="FINI/GusNIP Funding History">
            <a:extLst>
              <a:ext uri="{FF2B5EF4-FFF2-40B4-BE49-F238E27FC236}">
                <a16:creationId xmlns:a16="http://schemas.microsoft.com/office/drawing/2014/main" id="{6ECFDBB7-29CC-3041-8FE7-E10B4C05F8E6}"/>
              </a:ext>
            </a:extLst>
          </p:cNvPr>
          <p:cNvPicPr>
            <a:picLocks noChangeAspect="1"/>
          </p:cNvPicPr>
          <p:nvPr userDrawn="1"/>
        </p:nvPicPr>
        <p:blipFill>
          <a:blip r:embed="rId2"/>
          <a:stretch>
            <a:fillRect/>
          </a:stretch>
        </p:blipFill>
        <p:spPr>
          <a:xfrm>
            <a:off x="5513944" y="533437"/>
            <a:ext cx="6411757" cy="4047025"/>
          </a:xfrm>
          <a:prstGeom prst="rect">
            <a:avLst/>
          </a:prstGeom>
        </p:spPr>
      </p:pic>
      <p:sp>
        <p:nvSpPr>
          <p:cNvPr id="25" name="Title 1">
            <a:extLst>
              <a:ext uri="{FF2B5EF4-FFF2-40B4-BE49-F238E27FC236}">
                <a16:creationId xmlns:a16="http://schemas.microsoft.com/office/drawing/2014/main" id="{4C41CB3C-7661-2141-9F2E-C565D2EDFDE8}"/>
              </a:ext>
            </a:extLst>
          </p:cNvPr>
          <p:cNvSpPr txBox="1">
            <a:spLocks/>
          </p:cNvSpPr>
          <p:nvPr/>
        </p:nvSpPr>
        <p:spPr>
          <a:xfrm>
            <a:off x="826625" y="669006"/>
            <a:ext cx="4601901" cy="1325563"/>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mj-cs"/>
              </a:defRPr>
            </a:lvl1pPr>
          </a:lstStyle>
          <a:p>
            <a:r>
              <a:rPr lang="en-US" dirty="0"/>
              <a:t>Six Year Funding History of FINI/GusNIP</a:t>
            </a:r>
          </a:p>
        </p:txBody>
      </p:sp>
      <p:pic>
        <p:nvPicPr>
          <p:cNvPr id="12" name="Picture 11" descr="Bar chart showing the history of FINI/GusNIP funding. &#10;2015: $31 million&#10;2016: $16.8 million&#10;2017: $16.8 million&#10;2018: $21 million&#10;2019: $41 million&#10;2020: $32.5 million" title="History of FINI/GusNIP Funding">
            <a:extLst>
              <a:ext uri="{FF2B5EF4-FFF2-40B4-BE49-F238E27FC236}">
                <a16:creationId xmlns:a16="http://schemas.microsoft.com/office/drawing/2014/main" id="{2D24FF9B-D344-DE4B-8B15-B1644EF3FC6F}"/>
              </a:ext>
            </a:extLst>
          </p:cNvPr>
          <p:cNvPicPr>
            <a:picLocks noChangeAspect="1"/>
          </p:cNvPicPr>
          <p:nvPr userDrawn="1"/>
        </p:nvPicPr>
        <p:blipFill rotWithShape="1">
          <a:blip r:embed="rId3"/>
          <a:srcRect l="29893" t="82866" r="17332" b="2773"/>
          <a:stretch/>
        </p:blipFill>
        <p:spPr>
          <a:xfrm>
            <a:off x="5899753" y="4456253"/>
            <a:ext cx="3404681" cy="717235"/>
          </a:xfrm>
          <a:prstGeom prst="rect">
            <a:avLst/>
          </a:prstGeom>
        </p:spPr>
      </p:pic>
      <p:sp>
        <p:nvSpPr>
          <p:cNvPr id="6" name="Rectangle 5">
            <a:extLst>
              <a:ext uri="{FF2B5EF4-FFF2-40B4-BE49-F238E27FC236}">
                <a16:creationId xmlns:a16="http://schemas.microsoft.com/office/drawing/2014/main" id="{C69A3020-39F8-924B-ABDD-745112851319}"/>
              </a:ext>
            </a:extLst>
          </p:cNvPr>
          <p:cNvSpPr/>
          <p:nvPr userDrawn="1"/>
        </p:nvSpPr>
        <p:spPr>
          <a:xfrm>
            <a:off x="10294536" y="1304437"/>
            <a:ext cx="266140" cy="48768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C7FD2321-010B-A341-B23E-85B38E8EF041}"/>
              </a:ext>
            </a:extLst>
          </p:cNvPr>
          <p:cNvSpPr/>
          <p:nvPr userDrawn="1"/>
        </p:nvSpPr>
        <p:spPr>
          <a:xfrm>
            <a:off x="11185867" y="1345449"/>
            <a:ext cx="258042" cy="487680"/>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77410C3-3DAE-A24A-9149-BAC23DB6FD0E}"/>
              </a:ext>
            </a:extLst>
          </p:cNvPr>
          <p:cNvSpPr/>
          <p:nvPr userDrawn="1"/>
        </p:nvSpPr>
        <p:spPr>
          <a:xfrm>
            <a:off x="9346732" y="4815840"/>
            <a:ext cx="122565" cy="115723"/>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A990D8E-C4A8-604C-84E7-5AE80DA5BE19}"/>
              </a:ext>
            </a:extLst>
          </p:cNvPr>
          <p:cNvSpPr txBox="1"/>
          <p:nvPr userDrawn="1"/>
        </p:nvSpPr>
        <p:spPr>
          <a:xfrm>
            <a:off x="9469297" y="4734716"/>
            <a:ext cx="2238149" cy="646331"/>
          </a:xfrm>
          <a:prstGeom prst="rect">
            <a:avLst/>
          </a:prstGeom>
          <a:noFill/>
        </p:spPr>
        <p:txBody>
          <a:bodyPr wrap="square" rtlCol="0">
            <a:spAutoFit/>
          </a:bodyPr>
          <a:lstStyle/>
          <a:p>
            <a:r>
              <a:rPr lang="en-US" sz="1200" dirty="0">
                <a:solidFill>
                  <a:schemeClr val="accent1"/>
                </a:solidFill>
              </a:rPr>
              <a:t>GusNIP NTAE Center</a:t>
            </a:r>
          </a:p>
          <a:p>
            <a:r>
              <a:rPr lang="en-US" sz="1200" dirty="0">
                <a:solidFill>
                  <a:schemeClr val="accent1"/>
                </a:solidFill>
              </a:rPr>
              <a:t>Awarded in 2019 for 4 years;</a:t>
            </a:r>
          </a:p>
          <a:p>
            <a:r>
              <a:rPr lang="en-US" sz="1200" dirty="0">
                <a:solidFill>
                  <a:schemeClr val="accent1"/>
                </a:solidFill>
              </a:rPr>
              <a:t>$8.5 million in 2019 and 2020</a:t>
            </a:r>
          </a:p>
        </p:txBody>
      </p:sp>
    </p:spTree>
    <p:extLst>
      <p:ext uri="{BB962C8B-B14F-4D97-AF65-F5344CB8AC3E}">
        <p14:creationId xmlns:p14="http://schemas.microsoft.com/office/powerpoint/2010/main" val="26324803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FINI Grantee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B274567-E5CC-AA48-9323-42DA0C08F488}"/>
              </a:ext>
            </a:extLst>
          </p:cNvPr>
          <p:cNvSpPr/>
          <p:nvPr/>
        </p:nvSpPr>
        <p:spPr>
          <a:xfrm>
            <a:off x="0" y="0"/>
            <a:ext cx="12192000" cy="1688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3037E88-AAAB-754C-9948-2FF135E96F70}"/>
              </a:ext>
            </a:extLst>
          </p:cNvPr>
          <p:cNvSpPr/>
          <p:nvPr/>
        </p:nvSpPr>
        <p:spPr>
          <a:xfrm>
            <a:off x="906437" y="2217395"/>
            <a:ext cx="6096000" cy="3062441"/>
          </a:xfrm>
          <a:prstGeom prst="rect">
            <a:avLst/>
          </a:prstGeom>
        </p:spPr>
        <p:txBody>
          <a:bodyPr>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474C55"/>
                </a:solidFill>
                <a:effectLst/>
                <a:uLnTx/>
                <a:uFillTx/>
                <a:latin typeface="Helvetica" pitchFamily="2" charset="0"/>
                <a:ea typeface="+mn-ea"/>
                <a:cs typeface="+mn-cs"/>
              </a:rPr>
              <a:t>FINI 2015-2018</a:t>
            </a:r>
            <a:endPar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rPr>
              <a:t> $86M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rPr>
              <a:t> 114 projects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endParaRPr>
          </a:p>
        </p:txBody>
      </p:sp>
      <p:sp>
        <p:nvSpPr>
          <p:cNvPr id="3" name="Rectangle 2">
            <a:extLst>
              <a:ext uri="{FF2B5EF4-FFF2-40B4-BE49-F238E27FC236}">
                <a16:creationId xmlns:a16="http://schemas.microsoft.com/office/drawing/2014/main" id="{25ACAD00-F472-EB42-8D5C-C502AD08EBB5}"/>
              </a:ext>
            </a:extLst>
          </p:cNvPr>
          <p:cNvSpPr/>
          <p:nvPr/>
        </p:nvSpPr>
        <p:spPr>
          <a:xfrm>
            <a:off x="797922" y="635436"/>
            <a:ext cx="9621813" cy="769441"/>
          </a:xfrm>
          <a:prstGeom prst="rect">
            <a:avLst/>
          </a:prstGeom>
        </p:spPr>
        <p:txBody>
          <a:bodyPr wrap="square">
            <a:spAutoFit/>
          </a:bodyPr>
          <a:lstStyle/>
          <a:p>
            <a:r>
              <a:rPr kumimoji="0" lang="en-US" sz="4400" b="1" i="0" u="none" strike="noStrike" kern="1200" cap="none" spc="0" normalizeH="0" baseline="0" noProof="0" dirty="0">
                <a:ln>
                  <a:noFill/>
                </a:ln>
                <a:solidFill>
                  <a:schemeClr val="bg1"/>
                </a:solidFill>
                <a:effectLst/>
                <a:uLnTx/>
                <a:uFillTx/>
                <a:latin typeface="Helvetica" pitchFamily="2" charset="0"/>
                <a:ea typeface="+mj-ea"/>
                <a:cs typeface="+mj-cs"/>
              </a:rPr>
              <a:t>FINI 2015-2018 Grantees</a:t>
            </a:r>
            <a:endParaRPr lang="en-US" dirty="0">
              <a:solidFill>
                <a:schemeClr val="bg1"/>
              </a:solidFill>
            </a:endParaRPr>
          </a:p>
        </p:txBody>
      </p:sp>
      <p:sp>
        <p:nvSpPr>
          <p:cNvPr id="7" name="Rectangle 6" title="&quot; &quot;">
            <a:extLst>
              <a:ext uri="{FF2B5EF4-FFF2-40B4-BE49-F238E27FC236}">
                <a16:creationId xmlns:a16="http://schemas.microsoft.com/office/drawing/2014/main" id="{DFCB066A-91BF-2042-AE38-75FB65B2AD6A}"/>
              </a:ext>
            </a:extLst>
          </p:cNvPr>
          <p:cNvSpPr/>
          <p:nvPr userDrawn="1"/>
        </p:nvSpPr>
        <p:spPr>
          <a:xfrm>
            <a:off x="0" y="0"/>
            <a:ext cx="12192000" cy="1688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478C9F4-DE9D-D64B-B3E1-0AF96A627198}"/>
              </a:ext>
            </a:extLst>
          </p:cNvPr>
          <p:cNvSpPr/>
          <p:nvPr userDrawn="1"/>
        </p:nvSpPr>
        <p:spPr>
          <a:xfrm>
            <a:off x="797922" y="635436"/>
            <a:ext cx="9621813" cy="769441"/>
          </a:xfrm>
          <a:prstGeom prst="rect">
            <a:avLst/>
          </a:prstGeom>
        </p:spPr>
        <p:txBody>
          <a:bodyPr wrap="square">
            <a:spAutoFit/>
          </a:bodyPr>
          <a:lstStyle/>
          <a:p>
            <a:r>
              <a:rPr kumimoji="0" lang="en-US" sz="4400" b="1" i="0" u="none" strike="noStrike" kern="1200" cap="none" spc="0" normalizeH="0" baseline="0" noProof="0" dirty="0">
                <a:ln>
                  <a:noFill/>
                </a:ln>
                <a:solidFill>
                  <a:schemeClr val="bg1"/>
                </a:solidFill>
                <a:effectLst/>
                <a:uLnTx/>
                <a:uFillTx/>
                <a:latin typeface="Helvetica" pitchFamily="2" charset="0"/>
                <a:ea typeface="+mj-ea"/>
                <a:cs typeface="+mj-cs"/>
              </a:rPr>
              <a:t>FINI 2015-2018 Grantees</a:t>
            </a:r>
            <a:endParaRPr lang="en-US" dirty="0">
              <a:solidFill>
                <a:schemeClr val="bg1"/>
              </a:solidFill>
            </a:endParaRPr>
          </a:p>
        </p:txBody>
      </p:sp>
      <p:pic>
        <p:nvPicPr>
          <p:cNvPr id="5" name="Picture 4" descr="From 2015-2018, all states except 10 received FINI funding. Those states are Alaska, Wyoming, North Dakota, Nebraska, Kansas, Mississippi, Alabama, South Carolina, New Jersey, and New Hampshire." title="FINI Funding 2015-2018 Map">
            <a:extLst>
              <a:ext uri="{FF2B5EF4-FFF2-40B4-BE49-F238E27FC236}">
                <a16:creationId xmlns:a16="http://schemas.microsoft.com/office/drawing/2014/main" id="{EB4F67C1-071B-9B48-99A9-330011F12D3C}"/>
              </a:ext>
            </a:extLst>
          </p:cNvPr>
          <p:cNvPicPr>
            <a:picLocks noChangeAspect="1"/>
          </p:cNvPicPr>
          <p:nvPr userDrawn="1"/>
        </p:nvPicPr>
        <p:blipFill>
          <a:blip r:embed="rId2"/>
          <a:stretch>
            <a:fillRect/>
          </a:stretch>
        </p:blipFill>
        <p:spPr>
          <a:xfrm>
            <a:off x="5019988" y="1949257"/>
            <a:ext cx="6149368" cy="4202161"/>
          </a:xfrm>
          <a:prstGeom prst="rect">
            <a:avLst/>
          </a:prstGeom>
        </p:spPr>
      </p:pic>
    </p:spTree>
    <p:extLst>
      <p:ext uri="{BB962C8B-B14F-4D97-AF65-F5344CB8AC3E}">
        <p14:creationId xmlns:p14="http://schemas.microsoft.com/office/powerpoint/2010/main" val="3877222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About 2019 GusNIP Grantee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B274567-E5CC-AA48-9323-42DA0C08F488}"/>
              </a:ext>
            </a:extLst>
          </p:cNvPr>
          <p:cNvSpPr/>
          <p:nvPr/>
        </p:nvSpPr>
        <p:spPr>
          <a:xfrm>
            <a:off x="0" y="0"/>
            <a:ext cx="12192000" cy="1688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3037E88-AAAB-754C-9948-2FF135E96F70}"/>
              </a:ext>
            </a:extLst>
          </p:cNvPr>
          <p:cNvSpPr/>
          <p:nvPr/>
        </p:nvSpPr>
        <p:spPr>
          <a:xfrm>
            <a:off x="906437" y="2217395"/>
            <a:ext cx="6096000" cy="3773918"/>
          </a:xfrm>
          <a:prstGeom prst="rect">
            <a:avLst/>
          </a:prstGeom>
        </p:spPr>
        <p:txBody>
          <a:bodyPr>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474C55"/>
                </a:solidFill>
                <a:effectLst/>
                <a:uLnTx/>
                <a:uFillTx/>
                <a:latin typeface="Helvetica" pitchFamily="2" charset="0"/>
                <a:ea typeface="+mn-ea"/>
                <a:cs typeface="+mn-cs"/>
              </a:rPr>
              <a:t>GusNIP 2019</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rPr>
              <a:t> $41.4M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rPr>
              <a:t> 22 projects </a:t>
            </a:r>
            <a:r>
              <a:rPr kumimoji="0" lang="en-US" sz="1600" b="0" i="0" u="none" strike="noStrike" kern="1200" cap="none" spc="0" normalizeH="0" baseline="0" noProof="0" dirty="0">
                <a:ln>
                  <a:noFill/>
                </a:ln>
                <a:solidFill>
                  <a:srgbClr val="474C55"/>
                </a:solidFill>
                <a:effectLst/>
                <a:uLnTx/>
                <a:uFillTx/>
                <a:latin typeface="Helvetica" pitchFamily="2" charset="0"/>
                <a:ea typeface="+mn-ea"/>
                <a:cs typeface="+mn-cs"/>
              </a:rPr>
              <a:t>(awarded in 2019)</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74C55"/>
                </a:solidFill>
                <a:effectLst/>
                <a:uLnTx/>
                <a:uFillTx/>
                <a:latin typeface="Helvetica" pitchFamily="2" charset="0"/>
                <a:ea typeface="+mn-ea"/>
                <a:cs typeface="+mn-cs"/>
              </a:rPr>
              <a:t>13 Nutrition Incentives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74C55"/>
                </a:solidFill>
                <a:effectLst/>
                <a:uLnTx/>
                <a:uFillTx/>
                <a:latin typeface="Helvetica" pitchFamily="2" charset="0"/>
                <a:ea typeface="+mn-ea"/>
                <a:cs typeface="+mn-cs"/>
              </a:rPr>
              <a:t> 9 Produce Prescription</a:t>
            </a:r>
          </a:p>
          <a:p>
            <a:pPr marL="228600" marR="0" lvl="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74C55"/>
                </a:solidFill>
                <a:effectLst/>
                <a:uLnTx/>
                <a:uFillTx/>
                <a:latin typeface="Helvetica" pitchFamily="2" charset="0"/>
                <a:ea typeface="+mn-ea"/>
                <a:cs typeface="+mn-cs"/>
              </a:rPr>
              <a:t> 1 GusNIP NTAE Center </a:t>
            </a:r>
            <a:br>
              <a:rPr kumimoji="0" lang="en-US" sz="2400" b="0" i="0" u="none" strike="noStrike" kern="1200" cap="none" spc="0" normalizeH="0" baseline="0" noProof="0" dirty="0">
                <a:ln>
                  <a:noFill/>
                </a:ln>
                <a:solidFill>
                  <a:srgbClr val="474C55"/>
                </a:solidFill>
                <a:effectLst/>
                <a:uLnTx/>
                <a:uFillTx/>
                <a:latin typeface="Helvetica" pitchFamily="2" charset="0"/>
                <a:ea typeface="+mn-ea"/>
                <a:cs typeface="+mn-cs"/>
              </a:rPr>
            </a:br>
            <a:r>
              <a:rPr kumimoji="0" lang="en-US" sz="2000" b="0" i="0" u="none" strike="noStrike" kern="1200" cap="none" spc="0" normalizeH="0" baseline="0" noProof="0" dirty="0">
                <a:ln>
                  <a:noFill/>
                </a:ln>
                <a:solidFill>
                  <a:srgbClr val="474C55"/>
                </a:solidFill>
                <a:effectLst/>
                <a:uLnTx/>
                <a:uFillTx/>
                <a:latin typeface="Helvetica" pitchFamily="2" charset="0"/>
                <a:ea typeface="+mn-ea"/>
                <a:cs typeface="+mn-cs"/>
              </a:rPr>
              <a:t>  awarded as cooperative agreement</a:t>
            </a:r>
            <a:br>
              <a:rPr kumimoji="0" lang="en-US" sz="2000" b="0" i="0" u="none" strike="noStrike" kern="1200" cap="none" spc="0" normalizeH="0" baseline="0" noProof="0" dirty="0">
                <a:ln>
                  <a:noFill/>
                </a:ln>
                <a:solidFill>
                  <a:srgbClr val="474C55"/>
                </a:solidFill>
                <a:effectLst/>
                <a:uLnTx/>
                <a:uFillTx/>
                <a:latin typeface="Helvetica" pitchFamily="2" charset="0"/>
                <a:ea typeface="+mn-ea"/>
                <a:cs typeface="+mn-cs"/>
              </a:rPr>
            </a:br>
            <a:r>
              <a:rPr kumimoji="0" lang="en-US" sz="1600" b="0" i="0" u="none" strike="noStrike" kern="1200" cap="none" spc="0" normalizeH="0" baseline="0" noProof="0" dirty="0">
                <a:ln>
                  <a:noFill/>
                </a:ln>
                <a:solidFill>
                  <a:srgbClr val="474C55"/>
                </a:solidFill>
                <a:effectLst/>
                <a:uLnTx/>
                <a:uFillTx/>
                <a:latin typeface="Helvetica" pitchFamily="2" charset="0"/>
                <a:ea typeface="+mn-ea"/>
                <a:cs typeface="+mn-cs"/>
              </a:rPr>
              <a:t>  (2019-2023)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endParaRPr>
          </a:p>
        </p:txBody>
      </p:sp>
      <p:sp>
        <p:nvSpPr>
          <p:cNvPr id="3" name="Rectangle 2">
            <a:extLst>
              <a:ext uri="{FF2B5EF4-FFF2-40B4-BE49-F238E27FC236}">
                <a16:creationId xmlns:a16="http://schemas.microsoft.com/office/drawing/2014/main" id="{25ACAD00-F472-EB42-8D5C-C502AD08EBB5}"/>
              </a:ext>
            </a:extLst>
          </p:cNvPr>
          <p:cNvSpPr/>
          <p:nvPr/>
        </p:nvSpPr>
        <p:spPr>
          <a:xfrm>
            <a:off x="797922" y="635436"/>
            <a:ext cx="6313029" cy="769441"/>
          </a:xfrm>
          <a:prstGeom prst="rect">
            <a:avLst/>
          </a:prstGeom>
        </p:spPr>
        <p:txBody>
          <a:bodyPr wrap="square">
            <a:spAutoFit/>
          </a:bodyPr>
          <a:lstStyle/>
          <a:p>
            <a:r>
              <a:rPr kumimoji="0" lang="en-US" sz="4400" b="1" i="0" u="none" strike="noStrike" kern="1200" cap="none" spc="0" normalizeH="0" baseline="0" noProof="0" dirty="0">
                <a:ln>
                  <a:noFill/>
                </a:ln>
                <a:solidFill>
                  <a:schemeClr val="bg1"/>
                </a:solidFill>
                <a:effectLst/>
                <a:uLnTx/>
                <a:uFillTx/>
                <a:latin typeface="Helvetica" pitchFamily="2" charset="0"/>
                <a:ea typeface="+mj-ea"/>
                <a:cs typeface="+mj-cs"/>
              </a:rPr>
              <a:t>GusNIP 2019 Grantees</a:t>
            </a:r>
            <a:endParaRPr lang="en-US" dirty="0">
              <a:solidFill>
                <a:schemeClr val="bg1"/>
              </a:solidFill>
            </a:endParaRPr>
          </a:p>
        </p:txBody>
      </p:sp>
      <p:sp>
        <p:nvSpPr>
          <p:cNvPr id="6" name="Rectangle 5">
            <a:extLst>
              <a:ext uri="{FF2B5EF4-FFF2-40B4-BE49-F238E27FC236}">
                <a16:creationId xmlns:a16="http://schemas.microsoft.com/office/drawing/2014/main" id="{030218A4-DD5E-5546-B310-C99082EDDAEC}"/>
              </a:ext>
            </a:extLst>
          </p:cNvPr>
          <p:cNvSpPr/>
          <p:nvPr userDrawn="1"/>
        </p:nvSpPr>
        <p:spPr>
          <a:xfrm>
            <a:off x="0" y="0"/>
            <a:ext cx="12192000" cy="1688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7B0E869-20C9-184C-9599-780D1698D9B2}"/>
              </a:ext>
            </a:extLst>
          </p:cNvPr>
          <p:cNvSpPr/>
          <p:nvPr userDrawn="1"/>
        </p:nvSpPr>
        <p:spPr>
          <a:xfrm>
            <a:off x="797922" y="635436"/>
            <a:ext cx="6313029" cy="769441"/>
          </a:xfrm>
          <a:prstGeom prst="rect">
            <a:avLst/>
          </a:prstGeom>
        </p:spPr>
        <p:txBody>
          <a:bodyPr wrap="square">
            <a:spAutoFit/>
          </a:bodyPr>
          <a:lstStyle/>
          <a:p>
            <a:r>
              <a:rPr kumimoji="0" lang="en-US" sz="4400" b="1" i="0" u="none" strike="noStrike" kern="1200" cap="none" spc="0" normalizeH="0" baseline="0" noProof="0" dirty="0">
                <a:ln>
                  <a:noFill/>
                </a:ln>
                <a:solidFill>
                  <a:schemeClr val="bg1"/>
                </a:solidFill>
                <a:effectLst/>
                <a:uLnTx/>
                <a:uFillTx/>
                <a:latin typeface="Helvetica" pitchFamily="2" charset="0"/>
                <a:ea typeface="+mj-ea"/>
                <a:cs typeface="+mj-cs"/>
              </a:rPr>
              <a:t>GusNIP 2019 Grantees</a:t>
            </a:r>
            <a:endParaRPr lang="en-US" dirty="0">
              <a:solidFill>
                <a:schemeClr val="bg1"/>
              </a:solidFill>
            </a:endParaRPr>
          </a:p>
        </p:txBody>
      </p:sp>
      <p:pic>
        <p:nvPicPr>
          <p:cNvPr id="7" name="Picture 6" title="Map of GusNIP 2019 Grantees by Project Type">
            <a:extLst>
              <a:ext uri="{FF2B5EF4-FFF2-40B4-BE49-F238E27FC236}">
                <a16:creationId xmlns:a16="http://schemas.microsoft.com/office/drawing/2014/main" id="{49AFF88E-2EF7-DB44-B59E-9E5C464C919C}"/>
              </a:ext>
            </a:extLst>
          </p:cNvPr>
          <p:cNvPicPr>
            <a:picLocks noChangeAspect="1"/>
          </p:cNvPicPr>
          <p:nvPr userDrawn="1"/>
        </p:nvPicPr>
        <p:blipFill>
          <a:blip r:embed="rId2"/>
          <a:stretch>
            <a:fillRect/>
          </a:stretch>
        </p:blipFill>
        <p:spPr>
          <a:xfrm>
            <a:off x="5508108" y="1892575"/>
            <a:ext cx="6554420" cy="4555726"/>
          </a:xfrm>
          <a:prstGeom prst="rect">
            <a:avLst/>
          </a:prstGeom>
        </p:spPr>
      </p:pic>
    </p:spTree>
    <p:extLst>
      <p:ext uri="{BB962C8B-B14F-4D97-AF65-F5344CB8AC3E}">
        <p14:creationId xmlns:p14="http://schemas.microsoft.com/office/powerpoint/2010/main" val="11083561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2_About 2020 GusNIP Grantee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B274567-E5CC-AA48-9323-42DA0C08F488}"/>
              </a:ext>
            </a:extLst>
          </p:cNvPr>
          <p:cNvSpPr/>
          <p:nvPr/>
        </p:nvSpPr>
        <p:spPr>
          <a:xfrm>
            <a:off x="0" y="0"/>
            <a:ext cx="12192000" cy="1688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3037E88-AAAB-754C-9948-2FF135E96F70}"/>
              </a:ext>
            </a:extLst>
          </p:cNvPr>
          <p:cNvSpPr/>
          <p:nvPr/>
        </p:nvSpPr>
        <p:spPr>
          <a:xfrm>
            <a:off x="906437" y="2217395"/>
            <a:ext cx="5369317" cy="2823402"/>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474C55"/>
                </a:solidFill>
                <a:effectLst/>
                <a:uLnTx/>
                <a:uFillTx/>
                <a:latin typeface="Helvetica" pitchFamily="2" charset="0"/>
                <a:ea typeface="+mn-ea"/>
                <a:cs typeface="+mn-cs"/>
              </a:rPr>
              <a:t>GusNIP 2020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rPr>
              <a:t> $32.5M in grants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rPr>
              <a:t> 30 projects </a:t>
            </a:r>
            <a:r>
              <a:rPr kumimoji="0" lang="en-US" sz="1600" b="0" i="0" u="none" strike="noStrike" kern="1200" cap="none" spc="0" normalizeH="0" baseline="0" noProof="0" dirty="0">
                <a:ln>
                  <a:noFill/>
                </a:ln>
                <a:solidFill>
                  <a:srgbClr val="474C55"/>
                </a:solidFill>
                <a:effectLst/>
                <a:uLnTx/>
                <a:uFillTx/>
                <a:latin typeface="Helvetica" pitchFamily="2" charset="0"/>
                <a:ea typeface="+mn-ea"/>
                <a:cs typeface="+mn-cs"/>
              </a:rPr>
              <a:t>(awarded in 2020)</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74C55"/>
                </a:solidFill>
                <a:effectLst/>
                <a:uLnTx/>
                <a:uFillTx/>
                <a:latin typeface="Helvetica" pitchFamily="2" charset="0"/>
                <a:ea typeface="+mn-ea"/>
                <a:cs typeface="+mn-cs"/>
              </a:rPr>
              <a:t>20 Nutrition Incentives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74C55"/>
                </a:solidFill>
                <a:effectLst/>
                <a:uLnTx/>
                <a:uFillTx/>
                <a:latin typeface="Helvetica" pitchFamily="2" charset="0"/>
                <a:ea typeface="+mn-ea"/>
                <a:cs typeface="+mn-cs"/>
              </a:rPr>
              <a:t>10 Produce Prescription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endParaRPr>
          </a:p>
        </p:txBody>
      </p:sp>
      <p:sp>
        <p:nvSpPr>
          <p:cNvPr id="3" name="Rectangle 2">
            <a:extLst>
              <a:ext uri="{FF2B5EF4-FFF2-40B4-BE49-F238E27FC236}">
                <a16:creationId xmlns:a16="http://schemas.microsoft.com/office/drawing/2014/main" id="{25ACAD00-F472-EB42-8D5C-C502AD08EBB5}"/>
              </a:ext>
            </a:extLst>
          </p:cNvPr>
          <p:cNvSpPr/>
          <p:nvPr/>
        </p:nvSpPr>
        <p:spPr>
          <a:xfrm>
            <a:off x="797922" y="635436"/>
            <a:ext cx="6313029" cy="769441"/>
          </a:xfrm>
          <a:prstGeom prst="rect">
            <a:avLst/>
          </a:prstGeom>
        </p:spPr>
        <p:txBody>
          <a:bodyPr wrap="square">
            <a:spAutoFit/>
          </a:bodyPr>
          <a:lstStyle/>
          <a:p>
            <a:r>
              <a:rPr kumimoji="0" lang="en-US" sz="4400" b="1" i="0" u="none" strike="noStrike" kern="1200" cap="none" spc="0" normalizeH="0" baseline="0" noProof="0" dirty="0">
                <a:ln>
                  <a:noFill/>
                </a:ln>
                <a:solidFill>
                  <a:schemeClr val="bg1"/>
                </a:solidFill>
                <a:effectLst/>
                <a:uLnTx/>
                <a:uFillTx/>
                <a:latin typeface="Helvetica" pitchFamily="2" charset="0"/>
                <a:ea typeface="+mj-ea"/>
                <a:cs typeface="+mj-cs"/>
              </a:rPr>
              <a:t>GusNIP 2019 Grantees</a:t>
            </a:r>
            <a:endParaRPr lang="en-US" dirty="0">
              <a:solidFill>
                <a:schemeClr val="bg1"/>
              </a:solidFill>
            </a:endParaRPr>
          </a:p>
        </p:txBody>
      </p:sp>
      <p:sp>
        <p:nvSpPr>
          <p:cNvPr id="6" name="Rectangle 5">
            <a:extLst>
              <a:ext uri="{FF2B5EF4-FFF2-40B4-BE49-F238E27FC236}">
                <a16:creationId xmlns:a16="http://schemas.microsoft.com/office/drawing/2014/main" id="{030218A4-DD5E-5546-B310-C99082EDDAEC}"/>
              </a:ext>
            </a:extLst>
          </p:cNvPr>
          <p:cNvSpPr/>
          <p:nvPr userDrawn="1"/>
        </p:nvSpPr>
        <p:spPr>
          <a:xfrm>
            <a:off x="0" y="0"/>
            <a:ext cx="12192000" cy="1688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7B0E869-20C9-184C-9599-780D1698D9B2}"/>
              </a:ext>
            </a:extLst>
          </p:cNvPr>
          <p:cNvSpPr/>
          <p:nvPr userDrawn="1"/>
        </p:nvSpPr>
        <p:spPr>
          <a:xfrm>
            <a:off x="797922" y="635436"/>
            <a:ext cx="6313029" cy="769441"/>
          </a:xfrm>
          <a:prstGeom prst="rect">
            <a:avLst/>
          </a:prstGeom>
        </p:spPr>
        <p:txBody>
          <a:bodyPr wrap="square">
            <a:spAutoFit/>
          </a:bodyPr>
          <a:lstStyle/>
          <a:p>
            <a:r>
              <a:rPr kumimoji="0" lang="en-US" sz="4400" b="1" i="0" u="none" strike="noStrike" kern="1200" cap="none" spc="0" normalizeH="0" baseline="0" noProof="0" dirty="0">
                <a:ln>
                  <a:noFill/>
                </a:ln>
                <a:solidFill>
                  <a:schemeClr val="bg1"/>
                </a:solidFill>
                <a:effectLst/>
                <a:uLnTx/>
                <a:uFillTx/>
                <a:latin typeface="Helvetica" pitchFamily="2" charset="0"/>
                <a:ea typeface="+mj-ea"/>
                <a:cs typeface="+mj-cs"/>
              </a:rPr>
              <a:t>GusNIP 2020 Grantees</a:t>
            </a:r>
            <a:endParaRPr lang="en-US" dirty="0">
              <a:solidFill>
                <a:schemeClr val="bg1"/>
              </a:solidFill>
            </a:endParaRPr>
          </a:p>
        </p:txBody>
      </p:sp>
      <p:pic>
        <p:nvPicPr>
          <p:cNvPr id="5" name="Picture 4" title="Map of GusNIP 2020 Grantees by Project Type">
            <a:extLst>
              <a:ext uri="{FF2B5EF4-FFF2-40B4-BE49-F238E27FC236}">
                <a16:creationId xmlns:a16="http://schemas.microsoft.com/office/drawing/2014/main" id="{8C1F7329-7B3E-7F49-B634-7B1878E2CE33}"/>
              </a:ext>
            </a:extLst>
          </p:cNvPr>
          <p:cNvPicPr>
            <a:picLocks noChangeAspect="1"/>
          </p:cNvPicPr>
          <p:nvPr userDrawn="1"/>
        </p:nvPicPr>
        <p:blipFill>
          <a:blip r:embed="rId2"/>
          <a:stretch>
            <a:fillRect/>
          </a:stretch>
        </p:blipFill>
        <p:spPr>
          <a:xfrm>
            <a:off x="5211234" y="1861134"/>
            <a:ext cx="6800067" cy="4640605"/>
          </a:xfrm>
          <a:prstGeom prst="rect">
            <a:avLst/>
          </a:prstGeom>
        </p:spPr>
      </p:pic>
    </p:spTree>
    <p:extLst>
      <p:ext uri="{BB962C8B-B14F-4D97-AF65-F5344CB8AC3E}">
        <p14:creationId xmlns:p14="http://schemas.microsoft.com/office/powerpoint/2010/main" val="343842628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3_About 2019-2020 GusNIP Grantees">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B274567-E5CC-AA48-9323-42DA0C08F488}"/>
              </a:ext>
            </a:extLst>
          </p:cNvPr>
          <p:cNvSpPr/>
          <p:nvPr/>
        </p:nvSpPr>
        <p:spPr>
          <a:xfrm>
            <a:off x="0" y="0"/>
            <a:ext cx="12192000" cy="1688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3037E88-AAAB-754C-9948-2FF135E96F70}"/>
              </a:ext>
            </a:extLst>
          </p:cNvPr>
          <p:cNvSpPr/>
          <p:nvPr/>
        </p:nvSpPr>
        <p:spPr>
          <a:xfrm>
            <a:off x="906437" y="2217395"/>
            <a:ext cx="4753962" cy="3219920"/>
          </a:xfrm>
          <a:prstGeom prst="rect">
            <a:avLst/>
          </a:prstGeom>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474C55"/>
                </a:solidFill>
                <a:effectLst/>
                <a:uLnTx/>
                <a:uFillTx/>
                <a:latin typeface="Helvetica" pitchFamily="2" charset="0"/>
                <a:ea typeface="+mn-ea"/>
                <a:cs typeface="+mn-cs"/>
              </a:rPr>
              <a:t>GusNIP 2019-2020</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rPr>
              <a:t> $82.4M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rPr>
              <a:t> 52 grants </a:t>
            </a:r>
            <a:r>
              <a:rPr kumimoji="0" lang="en-US" sz="1600" b="0" i="0" u="none" strike="noStrike" kern="1200" cap="none" spc="0" normalizeH="0" baseline="0" noProof="0" dirty="0">
                <a:ln>
                  <a:noFill/>
                </a:ln>
                <a:solidFill>
                  <a:srgbClr val="474C55"/>
                </a:solidFill>
                <a:effectLst/>
                <a:uLnTx/>
                <a:uFillTx/>
                <a:latin typeface="Helvetica" pitchFamily="2" charset="0"/>
                <a:ea typeface="+mn-ea"/>
                <a:cs typeface="+mn-cs"/>
              </a:rPr>
              <a:t>(awarded in 2019-2020)</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74C55"/>
                </a:solidFill>
                <a:effectLst/>
                <a:uLnTx/>
                <a:uFillTx/>
                <a:latin typeface="Helvetica" pitchFamily="2" charset="0"/>
                <a:ea typeface="+mn-ea"/>
                <a:cs typeface="+mn-cs"/>
              </a:rPr>
              <a:t>33 Nutrition Incentives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74C55"/>
                </a:solidFill>
                <a:effectLst/>
                <a:uLnTx/>
                <a:uFillTx/>
                <a:latin typeface="Helvetica" pitchFamily="2" charset="0"/>
                <a:ea typeface="+mn-ea"/>
                <a:cs typeface="+mn-cs"/>
              </a:rPr>
              <a:t>19 Produce Prescription</a:t>
            </a:r>
          </a:p>
          <a:p>
            <a:pPr marL="228600" marR="0" lvl="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74C55"/>
                </a:solidFill>
                <a:effectLst/>
                <a:uLnTx/>
                <a:uFillTx/>
                <a:latin typeface="Helvetica" pitchFamily="2" charset="0"/>
                <a:ea typeface="+mn-ea"/>
                <a:cs typeface="+mn-cs"/>
              </a:rPr>
              <a:t> 1 GusNIP NTAE Center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endParaRPr>
          </a:p>
        </p:txBody>
      </p:sp>
      <p:sp>
        <p:nvSpPr>
          <p:cNvPr id="3" name="Rectangle 2">
            <a:extLst>
              <a:ext uri="{FF2B5EF4-FFF2-40B4-BE49-F238E27FC236}">
                <a16:creationId xmlns:a16="http://schemas.microsoft.com/office/drawing/2014/main" id="{25ACAD00-F472-EB42-8D5C-C502AD08EBB5}"/>
              </a:ext>
            </a:extLst>
          </p:cNvPr>
          <p:cNvSpPr/>
          <p:nvPr/>
        </p:nvSpPr>
        <p:spPr>
          <a:xfrm>
            <a:off x="797922" y="635436"/>
            <a:ext cx="6313029" cy="769441"/>
          </a:xfrm>
          <a:prstGeom prst="rect">
            <a:avLst/>
          </a:prstGeom>
        </p:spPr>
        <p:txBody>
          <a:bodyPr wrap="square">
            <a:spAutoFit/>
          </a:bodyPr>
          <a:lstStyle/>
          <a:p>
            <a:r>
              <a:rPr kumimoji="0" lang="en-US" sz="4400" b="1" i="0" u="none" strike="noStrike" kern="1200" cap="none" spc="0" normalizeH="0" baseline="0" noProof="0" dirty="0">
                <a:ln>
                  <a:noFill/>
                </a:ln>
                <a:solidFill>
                  <a:schemeClr val="bg1"/>
                </a:solidFill>
                <a:effectLst/>
                <a:uLnTx/>
                <a:uFillTx/>
                <a:latin typeface="Helvetica" pitchFamily="2" charset="0"/>
                <a:ea typeface="+mj-ea"/>
                <a:cs typeface="+mj-cs"/>
              </a:rPr>
              <a:t>GusNIP 2019 Grantees</a:t>
            </a:r>
            <a:endParaRPr lang="en-US" dirty="0">
              <a:solidFill>
                <a:schemeClr val="bg1"/>
              </a:solidFill>
            </a:endParaRPr>
          </a:p>
        </p:txBody>
      </p:sp>
      <p:sp>
        <p:nvSpPr>
          <p:cNvPr id="6" name="Rectangle 5">
            <a:extLst>
              <a:ext uri="{FF2B5EF4-FFF2-40B4-BE49-F238E27FC236}">
                <a16:creationId xmlns:a16="http://schemas.microsoft.com/office/drawing/2014/main" id="{030218A4-DD5E-5546-B310-C99082EDDAEC}"/>
              </a:ext>
            </a:extLst>
          </p:cNvPr>
          <p:cNvSpPr/>
          <p:nvPr userDrawn="1"/>
        </p:nvSpPr>
        <p:spPr>
          <a:xfrm>
            <a:off x="0" y="0"/>
            <a:ext cx="12192000" cy="1688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7B0E869-20C9-184C-9599-780D1698D9B2}"/>
              </a:ext>
            </a:extLst>
          </p:cNvPr>
          <p:cNvSpPr/>
          <p:nvPr userDrawn="1"/>
        </p:nvSpPr>
        <p:spPr>
          <a:xfrm>
            <a:off x="797922" y="635436"/>
            <a:ext cx="8740525" cy="769441"/>
          </a:xfrm>
          <a:prstGeom prst="rect">
            <a:avLst/>
          </a:prstGeom>
        </p:spPr>
        <p:txBody>
          <a:bodyPr wrap="square">
            <a:spAutoFit/>
          </a:bodyPr>
          <a:lstStyle/>
          <a:p>
            <a:r>
              <a:rPr kumimoji="0" lang="en-US" sz="4400" b="1" i="0" u="none" strike="noStrike" kern="1200" cap="none" spc="0" normalizeH="0" baseline="0" noProof="0" dirty="0">
                <a:ln>
                  <a:noFill/>
                </a:ln>
                <a:solidFill>
                  <a:schemeClr val="bg1"/>
                </a:solidFill>
                <a:effectLst/>
                <a:uLnTx/>
                <a:uFillTx/>
                <a:latin typeface="Helvetica" pitchFamily="2" charset="0"/>
                <a:ea typeface="+mj-ea"/>
                <a:cs typeface="+mj-cs"/>
              </a:rPr>
              <a:t>GusNIP 2019-2020 Awards</a:t>
            </a:r>
            <a:endParaRPr lang="en-US" dirty="0">
              <a:solidFill>
                <a:schemeClr val="bg1"/>
              </a:solidFill>
            </a:endParaRPr>
          </a:p>
        </p:txBody>
      </p:sp>
      <p:pic>
        <p:nvPicPr>
          <p:cNvPr id="5" name="Picture 4" title="Map of GusNIP 2019-2020 Grantees by Project Type">
            <a:extLst>
              <a:ext uri="{FF2B5EF4-FFF2-40B4-BE49-F238E27FC236}">
                <a16:creationId xmlns:a16="http://schemas.microsoft.com/office/drawing/2014/main" id="{46672BF7-0DA8-684F-B97E-786DEFA10AF3}"/>
              </a:ext>
            </a:extLst>
          </p:cNvPr>
          <p:cNvPicPr>
            <a:picLocks noChangeAspect="1"/>
          </p:cNvPicPr>
          <p:nvPr userDrawn="1"/>
        </p:nvPicPr>
        <p:blipFill>
          <a:blip r:embed="rId2"/>
          <a:stretch>
            <a:fillRect/>
          </a:stretch>
        </p:blipFill>
        <p:spPr>
          <a:xfrm>
            <a:off x="5567632" y="2040313"/>
            <a:ext cx="6364267" cy="4423558"/>
          </a:xfrm>
          <a:prstGeom prst="rect">
            <a:avLst/>
          </a:prstGeom>
        </p:spPr>
      </p:pic>
    </p:spTree>
    <p:extLst>
      <p:ext uri="{BB962C8B-B14F-4D97-AF65-F5344CB8AC3E}">
        <p14:creationId xmlns:p14="http://schemas.microsoft.com/office/powerpoint/2010/main" val="25121400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FINI and GusNIP">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B274567-E5CC-AA48-9323-42DA0C08F488}"/>
              </a:ext>
            </a:extLst>
          </p:cNvPr>
          <p:cNvSpPr/>
          <p:nvPr/>
        </p:nvSpPr>
        <p:spPr>
          <a:xfrm>
            <a:off x="0" y="0"/>
            <a:ext cx="12192000" cy="1688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0AEC9FC-5160-2749-B898-6E20F129BAE9}"/>
              </a:ext>
            </a:extLst>
          </p:cNvPr>
          <p:cNvSpPr/>
          <p:nvPr/>
        </p:nvSpPr>
        <p:spPr>
          <a:xfrm>
            <a:off x="375434" y="2225957"/>
            <a:ext cx="4785032" cy="1838004"/>
          </a:xfrm>
          <a:prstGeom prst="rect">
            <a:avLst/>
          </a:prstGeom>
        </p:spPr>
        <p:txBody>
          <a:bodyPr wrap="square">
            <a:sp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474C55"/>
                </a:solidFill>
                <a:effectLst/>
                <a:uLnTx/>
                <a:uFillTx/>
                <a:latin typeface="Helvetica" pitchFamily="2" charset="0"/>
                <a:ea typeface="+mn-ea"/>
                <a:cs typeface="+mn-cs"/>
              </a:rPr>
              <a:t>Total (2015-2020)</a:t>
            </a:r>
            <a:endParaRPr kumimoji="0" lang="en-US" sz="2400" b="1" i="0" u="none" strike="noStrike" kern="1200" cap="none" spc="0" normalizeH="0" baseline="0" noProof="0" dirty="0">
              <a:ln>
                <a:noFill/>
              </a:ln>
              <a:solidFill>
                <a:srgbClr val="474C55"/>
              </a:solidFill>
              <a:effectLst/>
              <a:uLnTx/>
              <a:uFillTx/>
              <a:latin typeface="Helvetica" pitchFamily="2"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rPr>
              <a:t>$159M</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rPr>
              <a:t>167 projects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rPr>
              <a:t>43 states funded</a:t>
            </a:r>
          </a:p>
        </p:txBody>
      </p:sp>
      <p:sp>
        <p:nvSpPr>
          <p:cNvPr id="26" name="Rectangle 25">
            <a:extLst>
              <a:ext uri="{FF2B5EF4-FFF2-40B4-BE49-F238E27FC236}">
                <a16:creationId xmlns:a16="http://schemas.microsoft.com/office/drawing/2014/main" id="{CEC948B5-A26C-084C-9EFE-B9CF22D17856}"/>
              </a:ext>
            </a:extLst>
          </p:cNvPr>
          <p:cNvSpPr/>
          <p:nvPr/>
        </p:nvSpPr>
        <p:spPr>
          <a:xfrm>
            <a:off x="718457" y="590299"/>
            <a:ext cx="4607352" cy="769441"/>
          </a:xfrm>
          <a:prstGeom prst="rect">
            <a:avLst/>
          </a:prstGeom>
        </p:spPr>
        <p:txBody>
          <a:bodyPr wrap="none">
            <a:spAutoFit/>
          </a:bodyPr>
          <a:lstStyle/>
          <a:p>
            <a:r>
              <a:rPr kumimoji="0" lang="en-US" sz="4400" b="1" i="0" u="none" strike="noStrike" kern="1200" cap="none" spc="0" normalizeH="0" baseline="0" noProof="0" dirty="0">
                <a:ln>
                  <a:noFill/>
                </a:ln>
                <a:solidFill>
                  <a:schemeClr val="bg1"/>
                </a:solidFill>
                <a:effectLst/>
                <a:uLnTx/>
                <a:uFillTx/>
                <a:latin typeface="Helvetica" pitchFamily="2" charset="0"/>
                <a:ea typeface="+mj-ea"/>
                <a:cs typeface="+mj-cs"/>
              </a:rPr>
              <a:t>FINI and GusNIP</a:t>
            </a:r>
            <a:endParaRPr lang="en-US" dirty="0">
              <a:solidFill>
                <a:schemeClr val="bg1"/>
              </a:solidFill>
            </a:endParaRPr>
          </a:p>
        </p:txBody>
      </p:sp>
      <p:sp>
        <p:nvSpPr>
          <p:cNvPr id="6" name="Rectangle 5" title="&quot; &quot;">
            <a:extLst>
              <a:ext uri="{FF2B5EF4-FFF2-40B4-BE49-F238E27FC236}">
                <a16:creationId xmlns:a16="http://schemas.microsoft.com/office/drawing/2014/main" id="{5AF6CEA5-0373-8745-A4F0-8C2B6A258DAC}"/>
              </a:ext>
            </a:extLst>
          </p:cNvPr>
          <p:cNvSpPr/>
          <p:nvPr userDrawn="1"/>
        </p:nvSpPr>
        <p:spPr>
          <a:xfrm>
            <a:off x="0" y="0"/>
            <a:ext cx="12192000" cy="1688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E3EDDF-F806-2C4C-81F5-5CBF0C8758DA}"/>
              </a:ext>
            </a:extLst>
          </p:cNvPr>
          <p:cNvSpPr/>
          <p:nvPr userDrawn="1"/>
        </p:nvSpPr>
        <p:spPr>
          <a:xfrm>
            <a:off x="776977" y="590299"/>
            <a:ext cx="4607352" cy="769441"/>
          </a:xfrm>
          <a:prstGeom prst="rect">
            <a:avLst/>
          </a:prstGeom>
        </p:spPr>
        <p:txBody>
          <a:bodyPr wrap="none">
            <a:spAutoFit/>
          </a:bodyPr>
          <a:lstStyle/>
          <a:p>
            <a:r>
              <a:rPr kumimoji="0" lang="en-US" sz="4400" b="1" i="0" u="none" strike="noStrike" kern="1200" cap="none" spc="0" normalizeH="0" baseline="0" noProof="0" dirty="0">
                <a:ln>
                  <a:noFill/>
                </a:ln>
                <a:solidFill>
                  <a:schemeClr val="bg1"/>
                </a:solidFill>
                <a:effectLst/>
                <a:uLnTx/>
                <a:uFillTx/>
                <a:latin typeface="Helvetica" pitchFamily="2" charset="0"/>
                <a:ea typeface="+mj-ea"/>
                <a:cs typeface="+mj-cs"/>
              </a:rPr>
              <a:t>FINI and GusNIP</a:t>
            </a:r>
            <a:endParaRPr lang="en-US" dirty="0">
              <a:solidFill>
                <a:schemeClr val="bg1"/>
              </a:solidFill>
            </a:endParaRPr>
          </a:p>
        </p:txBody>
      </p:sp>
      <p:pic>
        <p:nvPicPr>
          <p:cNvPr id="4" name="Picture 3" title="Map of FINI/GusNIP Grantees 2015-2020">
            <a:extLst>
              <a:ext uri="{FF2B5EF4-FFF2-40B4-BE49-F238E27FC236}">
                <a16:creationId xmlns:a16="http://schemas.microsoft.com/office/drawing/2014/main" id="{42987FB0-D92F-8B4C-8C58-3991A81AD655}"/>
              </a:ext>
            </a:extLst>
          </p:cNvPr>
          <p:cNvPicPr>
            <a:picLocks noChangeAspect="1"/>
          </p:cNvPicPr>
          <p:nvPr userDrawn="1"/>
        </p:nvPicPr>
        <p:blipFill>
          <a:blip r:embed="rId2"/>
          <a:stretch>
            <a:fillRect/>
          </a:stretch>
        </p:blipFill>
        <p:spPr>
          <a:xfrm>
            <a:off x="5412596" y="1902540"/>
            <a:ext cx="6188512" cy="4545764"/>
          </a:xfrm>
          <a:prstGeom prst="rect">
            <a:avLst/>
          </a:prstGeom>
        </p:spPr>
      </p:pic>
    </p:spTree>
    <p:extLst>
      <p:ext uri="{BB962C8B-B14F-4D97-AF65-F5344CB8AC3E}">
        <p14:creationId xmlns:p14="http://schemas.microsoft.com/office/powerpoint/2010/main" val="29378963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Total Reach of FINI and GusNIP">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B274567-E5CC-AA48-9323-42DA0C08F488}"/>
              </a:ext>
            </a:extLst>
          </p:cNvPr>
          <p:cNvSpPr/>
          <p:nvPr/>
        </p:nvSpPr>
        <p:spPr>
          <a:xfrm>
            <a:off x="0" y="0"/>
            <a:ext cx="12192000" cy="1688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0AEC9FC-5160-2749-B898-6E20F129BAE9}"/>
              </a:ext>
            </a:extLst>
          </p:cNvPr>
          <p:cNvSpPr/>
          <p:nvPr/>
        </p:nvSpPr>
        <p:spPr>
          <a:xfrm>
            <a:off x="375434" y="2225957"/>
            <a:ext cx="4785032" cy="2677721"/>
          </a:xfrm>
          <a:prstGeom prst="rect">
            <a:avLst/>
          </a:prstGeom>
        </p:spPr>
        <p:txBody>
          <a:bodyPr wrap="square">
            <a:sp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474C55"/>
                </a:solidFill>
                <a:effectLst/>
                <a:uLnTx/>
                <a:uFillTx/>
                <a:latin typeface="Helvetica" pitchFamily="2" charset="0"/>
                <a:ea typeface="+mn-ea"/>
                <a:cs typeface="+mn-cs"/>
              </a:rPr>
              <a:t>Total (2015-2020)</a:t>
            </a:r>
            <a:endParaRPr kumimoji="0" lang="en-US" sz="2400" b="1" i="0" u="none" strike="noStrike" kern="1200" cap="none" spc="0" normalizeH="0" baseline="0" noProof="0" dirty="0">
              <a:ln>
                <a:noFill/>
              </a:ln>
              <a:solidFill>
                <a:srgbClr val="474C55"/>
              </a:solidFill>
              <a:effectLst/>
              <a:uLnTx/>
              <a:uFillTx/>
              <a:latin typeface="Helvetica" pitchFamily="2" charset="0"/>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rPr>
              <a:t>$159M</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rPr>
              <a:t>167 projects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rPr>
              <a:t>43 states funded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rPr>
              <a:t>48 states with funded project activities</a:t>
            </a:r>
          </a:p>
        </p:txBody>
      </p:sp>
      <p:sp>
        <p:nvSpPr>
          <p:cNvPr id="26" name="Rectangle 25">
            <a:extLst>
              <a:ext uri="{FF2B5EF4-FFF2-40B4-BE49-F238E27FC236}">
                <a16:creationId xmlns:a16="http://schemas.microsoft.com/office/drawing/2014/main" id="{CEC948B5-A26C-084C-9EFE-B9CF22D17856}"/>
              </a:ext>
            </a:extLst>
          </p:cNvPr>
          <p:cNvSpPr/>
          <p:nvPr/>
        </p:nvSpPr>
        <p:spPr>
          <a:xfrm>
            <a:off x="718457" y="590299"/>
            <a:ext cx="4607352" cy="769441"/>
          </a:xfrm>
          <a:prstGeom prst="rect">
            <a:avLst/>
          </a:prstGeom>
        </p:spPr>
        <p:txBody>
          <a:bodyPr wrap="none">
            <a:spAutoFit/>
          </a:bodyPr>
          <a:lstStyle/>
          <a:p>
            <a:r>
              <a:rPr kumimoji="0" lang="en-US" sz="4400" b="1" i="0" u="none" strike="noStrike" kern="1200" cap="none" spc="0" normalizeH="0" baseline="0" noProof="0" dirty="0">
                <a:ln>
                  <a:noFill/>
                </a:ln>
                <a:solidFill>
                  <a:schemeClr val="bg1"/>
                </a:solidFill>
                <a:effectLst/>
                <a:uLnTx/>
                <a:uFillTx/>
                <a:latin typeface="Helvetica" pitchFamily="2" charset="0"/>
                <a:ea typeface="+mj-ea"/>
                <a:cs typeface="+mj-cs"/>
              </a:rPr>
              <a:t>FINI and GusNIP</a:t>
            </a:r>
            <a:endParaRPr lang="en-US" dirty="0">
              <a:solidFill>
                <a:schemeClr val="bg1"/>
              </a:solidFill>
            </a:endParaRPr>
          </a:p>
        </p:txBody>
      </p:sp>
      <p:sp>
        <p:nvSpPr>
          <p:cNvPr id="6" name="Rectangle 5" title="&quot; &quot;">
            <a:extLst>
              <a:ext uri="{FF2B5EF4-FFF2-40B4-BE49-F238E27FC236}">
                <a16:creationId xmlns:a16="http://schemas.microsoft.com/office/drawing/2014/main" id="{5AF6CEA5-0373-8745-A4F0-8C2B6A258DAC}"/>
              </a:ext>
            </a:extLst>
          </p:cNvPr>
          <p:cNvSpPr/>
          <p:nvPr userDrawn="1"/>
        </p:nvSpPr>
        <p:spPr>
          <a:xfrm>
            <a:off x="0" y="0"/>
            <a:ext cx="12192000" cy="1688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EE3EDDF-F806-2C4C-81F5-5CBF0C8758DA}"/>
              </a:ext>
            </a:extLst>
          </p:cNvPr>
          <p:cNvSpPr/>
          <p:nvPr userDrawn="1"/>
        </p:nvSpPr>
        <p:spPr>
          <a:xfrm>
            <a:off x="776977" y="590299"/>
            <a:ext cx="8611716" cy="769441"/>
          </a:xfrm>
          <a:prstGeom prst="rect">
            <a:avLst/>
          </a:prstGeom>
        </p:spPr>
        <p:txBody>
          <a:bodyPr wrap="none">
            <a:spAutoFit/>
          </a:bodyPr>
          <a:lstStyle/>
          <a:p>
            <a:r>
              <a:rPr kumimoji="0" lang="en-US" sz="4400" b="1" i="0" u="none" strike="noStrike" kern="1200" cap="none" spc="0" normalizeH="0" baseline="0" noProof="0" dirty="0">
                <a:ln>
                  <a:noFill/>
                </a:ln>
                <a:solidFill>
                  <a:schemeClr val="bg1"/>
                </a:solidFill>
                <a:effectLst/>
                <a:uLnTx/>
                <a:uFillTx/>
                <a:latin typeface="Helvetica" pitchFamily="2" charset="0"/>
                <a:ea typeface="+mj-ea"/>
                <a:cs typeface="+mj-cs"/>
              </a:rPr>
              <a:t>Total Reach of FINI and GusNIP</a:t>
            </a:r>
            <a:endParaRPr lang="en-US" dirty="0">
              <a:solidFill>
                <a:schemeClr val="bg1"/>
              </a:solidFill>
            </a:endParaRPr>
          </a:p>
        </p:txBody>
      </p:sp>
      <p:pic>
        <p:nvPicPr>
          <p:cNvPr id="4" name="Picture 3" title="Map of Total Reach of FINI/GusNIP 2015-2020">
            <a:extLst>
              <a:ext uri="{FF2B5EF4-FFF2-40B4-BE49-F238E27FC236}">
                <a16:creationId xmlns:a16="http://schemas.microsoft.com/office/drawing/2014/main" id="{5DF5E99A-8B7F-184A-89DC-FD9CC8AB9AEB}"/>
              </a:ext>
            </a:extLst>
          </p:cNvPr>
          <p:cNvPicPr>
            <a:picLocks noChangeAspect="1"/>
          </p:cNvPicPr>
          <p:nvPr userDrawn="1"/>
        </p:nvPicPr>
        <p:blipFill>
          <a:blip r:embed="rId2"/>
          <a:stretch>
            <a:fillRect/>
          </a:stretch>
        </p:blipFill>
        <p:spPr>
          <a:xfrm>
            <a:off x="5423121" y="1950039"/>
            <a:ext cx="6170010" cy="4531444"/>
          </a:xfrm>
          <a:prstGeom prst="rect">
            <a:avLst/>
          </a:prstGeom>
        </p:spPr>
      </p:pic>
    </p:spTree>
    <p:extLst>
      <p:ext uri="{BB962C8B-B14F-4D97-AF65-F5344CB8AC3E}">
        <p14:creationId xmlns:p14="http://schemas.microsoft.com/office/powerpoint/2010/main" val="150100722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About GusNIP Goal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AC952B-7D64-BB4F-ABD5-1DBB9796DE30}"/>
              </a:ext>
            </a:extLst>
          </p:cNvPr>
          <p:cNvSpPr/>
          <p:nvPr/>
        </p:nvSpPr>
        <p:spPr>
          <a:xfrm>
            <a:off x="3906982" y="0"/>
            <a:ext cx="828499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85A3839-0824-D24C-A3D2-0A5BAAF29723}"/>
              </a:ext>
            </a:extLst>
          </p:cNvPr>
          <p:cNvPicPr>
            <a:picLocks noChangeAspect="1"/>
          </p:cNvPicPr>
          <p:nvPr/>
        </p:nvPicPr>
        <p:blipFill rotWithShape="1">
          <a:blip r:embed="rId2"/>
          <a:srcRect t="7645" r="49955" b="7733"/>
          <a:stretch/>
        </p:blipFill>
        <p:spPr>
          <a:xfrm>
            <a:off x="7900416" y="0"/>
            <a:ext cx="4059936" cy="6865114"/>
          </a:xfrm>
          <a:prstGeom prst="rect">
            <a:avLst/>
          </a:prstGeom>
        </p:spPr>
      </p:pic>
      <p:sp>
        <p:nvSpPr>
          <p:cNvPr id="6" name="Rectangle 5">
            <a:extLst>
              <a:ext uri="{FF2B5EF4-FFF2-40B4-BE49-F238E27FC236}">
                <a16:creationId xmlns:a16="http://schemas.microsoft.com/office/drawing/2014/main" id="{38458AA6-E44A-9649-BB8C-BAFF57A55AC8}"/>
              </a:ext>
            </a:extLst>
          </p:cNvPr>
          <p:cNvSpPr/>
          <p:nvPr userDrawn="1"/>
        </p:nvSpPr>
        <p:spPr>
          <a:xfrm>
            <a:off x="4152841" y="0"/>
            <a:ext cx="848625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title="&quot; &quot;">
            <a:extLst>
              <a:ext uri="{FF2B5EF4-FFF2-40B4-BE49-F238E27FC236}">
                <a16:creationId xmlns:a16="http://schemas.microsoft.com/office/drawing/2014/main" id="{CEBEB631-710C-7848-A7DE-FC517C415CF7}"/>
              </a:ext>
            </a:extLst>
          </p:cNvPr>
          <p:cNvPicPr>
            <a:picLocks noChangeAspect="1"/>
          </p:cNvPicPr>
          <p:nvPr userDrawn="1"/>
        </p:nvPicPr>
        <p:blipFill rotWithShape="1">
          <a:blip r:embed="rId2"/>
          <a:srcRect t="7645" r="49955" b="7733"/>
          <a:stretch/>
        </p:blipFill>
        <p:spPr>
          <a:xfrm>
            <a:off x="7900416" y="0"/>
            <a:ext cx="4059936" cy="6865114"/>
          </a:xfrm>
          <a:prstGeom prst="rect">
            <a:avLst/>
          </a:prstGeom>
        </p:spPr>
      </p:pic>
      <p:sp>
        <p:nvSpPr>
          <p:cNvPr id="5" name="Title 1">
            <a:extLst>
              <a:ext uri="{FF2B5EF4-FFF2-40B4-BE49-F238E27FC236}">
                <a16:creationId xmlns:a16="http://schemas.microsoft.com/office/drawing/2014/main" id="{76B9727F-99AC-674B-BC1E-D8C2E67C26FD}"/>
              </a:ext>
            </a:extLst>
          </p:cNvPr>
          <p:cNvSpPr txBox="1">
            <a:spLocks/>
          </p:cNvSpPr>
          <p:nvPr/>
        </p:nvSpPr>
        <p:spPr>
          <a:xfrm>
            <a:off x="814753" y="595629"/>
            <a:ext cx="6676176" cy="4954507"/>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mj-cs"/>
              </a:defRPr>
            </a:lvl1pPr>
          </a:lstStyle>
          <a:p>
            <a:pPr>
              <a:spcAft>
                <a:spcPts val="1800"/>
              </a:spcAft>
            </a:pPr>
            <a:r>
              <a:rPr lang="en-US" sz="4000" dirty="0"/>
              <a:t>GusNIP Goals</a:t>
            </a:r>
            <a:endParaRPr lang="en-US" sz="3600" dirty="0"/>
          </a:p>
          <a:p>
            <a:pPr marL="457200" indent="-457200">
              <a:lnSpc>
                <a:spcPct val="100000"/>
              </a:lnSpc>
              <a:spcAft>
                <a:spcPts val="1800"/>
              </a:spcAft>
              <a:buFont typeface="Arial" panose="020B0604020202020204" pitchFamily="34" charset="0"/>
              <a:buChar char="•"/>
            </a:pPr>
            <a:r>
              <a:rPr lang="en-US" sz="2400" b="0" dirty="0">
                <a:solidFill>
                  <a:srgbClr val="474B56"/>
                </a:solidFill>
              </a:rPr>
              <a:t>Increase the purchase and consumption of fruits and vegetables among participating households</a:t>
            </a:r>
          </a:p>
          <a:p>
            <a:pPr marL="457200" indent="-457200">
              <a:lnSpc>
                <a:spcPct val="100000"/>
              </a:lnSpc>
              <a:spcAft>
                <a:spcPts val="1800"/>
              </a:spcAft>
              <a:buFont typeface="Arial" panose="020B0604020202020204" pitchFamily="34" charset="0"/>
              <a:buChar char="•"/>
            </a:pPr>
            <a:r>
              <a:rPr lang="en-US" sz="2400" b="0" dirty="0">
                <a:solidFill>
                  <a:srgbClr val="474B56"/>
                </a:solidFill>
              </a:rPr>
              <a:t>Reduce individual and household food insecurity</a:t>
            </a:r>
          </a:p>
          <a:p>
            <a:pPr marL="457200" indent="-457200">
              <a:lnSpc>
                <a:spcPct val="100000"/>
              </a:lnSpc>
              <a:spcAft>
                <a:spcPts val="1800"/>
              </a:spcAft>
              <a:buFont typeface="Arial" panose="020B0604020202020204" pitchFamily="34" charset="0"/>
              <a:buChar char="•"/>
            </a:pPr>
            <a:r>
              <a:rPr lang="en-US" sz="2400" b="0" dirty="0">
                <a:solidFill>
                  <a:srgbClr val="474B56"/>
                </a:solidFill>
              </a:rPr>
              <a:t>Improve health outcomes of participating households</a:t>
            </a:r>
          </a:p>
          <a:p>
            <a:pPr marL="457200" indent="-457200">
              <a:lnSpc>
                <a:spcPct val="100000"/>
              </a:lnSpc>
              <a:spcAft>
                <a:spcPts val="1800"/>
              </a:spcAft>
              <a:buFont typeface="Arial" panose="020B0604020202020204" pitchFamily="34" charset="0"/>
              <a:buChar char="•"/>
            </a:pPr>
            <a:r>
              <a:rPr lang="en-US" sz="2400" b="0" dirty="0">
                <a:solidFill>
                  <a:srgbClr val="474B56"/>
                </a:solidFill>
              </a:rPr>
              <a:t>Decrease associated healthcare use and costs</a:t>
            </a:r>
          </a:p>
        </p:txBody>
      </p:sp>
    </p:spTree>
    <p:extLst>
      <p:ext uri="{BB962C8B-B14F-4D97-AF65-F5344CB8AC3E}">
        <p14:creationId xmlns:p14="http://schemas.microsoft.com/office/powerpoint/2010/main" val="3591898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776DBE2-046B-D94F-9097-3D6476ECC552}"/>
              </a:ext>
            </a:extLst>
          </p:cNvPr>
          <p:cNvSpPr/>
          <p:nvPr/>
        </p:nvSpPr>
        <p:spPr>
          <a:xfrm>
            <a:off x="0" y="0"/>
            <a:ext cx="12192000" cy="1688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AADC9D-758E-9B4E-A7F0-4D5CC0DCE13D}"/>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0360E6D0-C1EC-5445-A817-5215B8378B08}"/>
              </a:ext>
            </a:extLst>
          </p:cNvPr>
          <p:cNvSpPr>
            <a:spLocks noGrp="1"/>
          </p:cNvSpPr>
          <p:nvPr>
            <p:ph idx="1"/>
          </p:nvPr>
        </p:nvSpPr>
        <p:spPr/>
        <p:txBody>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Rectangle 5" title="&quot; &quot;">
            <a:extLst>
              <a:ext uri="{FF2B5EF4-FFF2-40B4-BE49-F238E27FC236}">
                <a16:creationId xmlns:a16="http://schemas.microsoft.com/office/drawing/2014/main" id="{5DCFE66E-0AE4-B046-9EBC-E80E4BDFD5C3}"/>
              </a:ext>
            </a:extLst>
          </p:cNvPr>
          <p:cNvSpPr/>
          <p:nvPr userDrawn="1"/>
        </p:nvSpPr>
        <p:spPr>
          <a:xfrm>
            <a:off x="0" y="0"/>
            <a:ext cx="12192000" cy="16887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03969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9E3EAAD5-99A8-8245-8650-193E748DA8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DAB93B64-F631-FF4C-B693-BD41B0CA8769}"/>
              </a:ext>
            </a:extLst>
          </p:cNvPr>
          <p:cNvSpPr>
            <a:spLocks noGrp="1"/>
          </p:cNvSpPr>
          <p:nvPr>
            <p:ph idx="1"/>
          </p:nvPr>
        </p:nvSpPr>
        <p:spPr>
          <a:xfrm>
            <a:off x="838200" y="1988820"/>
            <a:ext cx="10515600" cy="3589020"/>
          </a:xfrm>
          <a:prstGeom prst="rect">
            <a:avLst/>
          </a:prstGeom>
        </p:spPr>
        <p:txBody>
          <a:bodyPr vert="horz" lIns="91440" tIns="45720" rIns="91440" bIns="45720" rtlCol="0">
            <a:normAutofit/>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A784910F-F592-DF44-B147-899DE54A6C66}"/>
              </a:ext>
            </a:extLst>
          </p:cNvPr>
          <p:cNvCxnSpPr/>
          <p:nvPr/>
        </p:nvCxnSpPr>
        <p:spPr>
          <a:xfrm>
            <a:off x="838200" y="1690688"/>
            <a:ext cx="10515600" cy="0"/>
          </a:xfrm>
          <a:prstGeom prst="line">
            <a:avLst/>
          </a:prstGeom>
          <a:ln w="3810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title="&quot; &quot;">
            <a:extLst>
              <a:ext uri="{FF2B5EF4-FFF2-40B4-BE49-F238E27FC236}">
                <a16:creationId xmlns:a16="http://schemas.microsoft.com/office/drawing/2014/main" id="{BDF35D82-4445-FE4A-B7E5-C787C722C5F7}"/>
              </a:ext>
            </a:extLst>
          </p:cNvPr>
          <p:cNvCxnSpPr/>
          <p:nvPr userDrawn="1"/>
        </p:nvCxnSpPr>
        <p:spPr>
          <a:xfrm>
            <a:off x="838200" y="1690688"/>
            <a:ext cx="10515600" cy="0"/>
          </a:xfrm>
          <a:prstGeom prst="line">
            <a:avLst/>
          </a:prstGeom>
          <a:ln w="38100">
            <a:solidFill>
              <a:schemeClr val="accent4">
                <a:alpha val="50000"/>
              </a:schemeClr>
            </a:solidFill>
          </a:ln>
        </p:spPr>
        <p:style>
          <a:lnRef idx="1">
            <a:schemeClr val="accent1"/>
          </a:lnRef>
          <a:fillRef idx="0">
            <a:schemeClr val="accent1"/>
          </a:fillRef>
          <a:effectRef idx="0">
            <a:schemeClr val="accent1"/>
          </a:effectRef>
          <a:fontRef idx="minor">
            <a:schemeClr val="tx1"/>
          </a:fontRef>
        </p:style>
      </p:cxnSp>
      <p:sp>
        <p:nvSpPr>
          <p:cNvPr id="9" name="Rectangle 8" title="&quot; &quot;">
            <a:extLst>
              <a:ext uri="{FF2B5EF4-FFF2-40B4-BE49-F238E27FC236}">
                <a16:creationId xmlns:a16="http://schemas.microsoft.com/office/drawing/2014/main" id="{F08342FA-B6E7-424B-869C-3E82AA8B3395}"/>
              </a:ext>
            </a:extLst>
          </p:cNvPr>
          <p:cNvSpPr/>
          <p:nvPr userDrawn="1"/>
        </p:nvSpPr>
        <p:spPr>
          <a:xfrm>
            <a:off x="4082901" y="5992238"/>
            <a:ext cx="7434647" cy="564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6281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61697-9F55-42E0-8751-AD795EDD55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B1D08E-2040-4B82-958C-97D665B9EE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6CC264E-5443-4A6B-913B-B974A5F64F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23EDADF-F901-409D-978E-C8B622588D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ADDDD7-4E7A-4F85-AE23-FB2B6B2E43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682AB8-D35F-4AFB-9B23-59259FBDF3D9}"/>
              </a:ext>
            </a:extLst>
          </p:cNvPr>
          <p:cNvSpPr>
            <a:spLocks noGrp="1"/>
          </p:cNvSpPr>
          <p:nvPr>
            <p:ph type="dt" sz="half" idx="10"/>
          </p:nvPr>
        </p:nvSpPr>
        <p:spPr/>
        <p:txBody>
          <a:bodyPr/>
          <a:lstStyle/>
          <a:p>
            <a:fld id="{691B9A3F-3707-4AA2-BB04-89E9AD8F1117}" type="datetimeFigureOut">
              <a:rPr lang="en-US" smtClean="0"/>
              <a:t>7/28/2021</a:t>
            </a:fld>
            <a:endParaRPr lang="en-US"/>
          </a:p>
        </p:txBody>
      </p:sp>
      <p:sp>
        <p:nvSpPr>
          <p:cNvPr id="8" name="Footer Placeholder 7">
            <a:extLst>
              <a:ext uri="{FF2B5EF4-FFF2-40B4-BE49-F238E27FC236}">
                <a16:creationId xmlns:a16="http://schemas.microsoft.com/office/drawing/2014/main" id="{7A4BF1DD-ECC4-4D0F-BB29-EABF1752D0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F6A07C-271B-4873-AF6F-4B971649B875}"/>
              </a:ext>
            </a:extLst>
          </p:cNvPr>
          <p:cNvSpPr>
            <a:spLocks noGrp="1"/>
          </p:cNvSpPr>
          <p:nvPr>
            <p:ph type="sldNum" sz="quarter" idx="12"/>
          </p:nvPr>
        </p:nvSpPr>
        <p:spPr/>
        <p:txBody>
          <a:bodyPr/>
          <a:lstStyle/>
          <a:p>
            <a:fld id="{882B0DB5-E6D4-4127-9B27-75AC9701EC86}" type="slidenum">
              <a:rPr lang="en-US" smtClean="0"/>
              <a:t>‹#›</a:t>
            </a:fld>
            <a:endParaRPr lang="en-US"/>
          </a:p>
        </p:txBody>
      </p:sp>
    </p:spTree>
    <p:extLst>
      <p:ext uri="{BB962C8B-B14F-4D97-AF65-F5344CB8AC3E}">
        <p14:creationId xmlns:p14="http://schemas.microsoft.com/office/powerpoint/2010/main" val="102976381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Logo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9E3EAAD5-99A8-8245-8650-193E748DA8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Text Placeholder 2">
            <a:extLst>
              <a:ext uri="{FF2B5EF4-FFF2-40B4-BE49-F238E27FC236}">
                <a16:creationId xmlns:a16="http://schemas.microsoft.com/office/drawing/2014/main" id="{DAB93B64-F631-FF4C-B693-BD41B0CA8769}"/>
              </a:ext>
            </a:extLst>
          </p:cNvPr>
          <p:cNvSpPr>
            <a:spLocks noGrp="1"/>
          </p:cNvSpPr>
          <p:nvPr>
            <p:ph idx="1"/>
          </p:nvPr>
        </p:nvSpPr>
        <p:spPr>
          <a:xfrm>
            <a:off x="838200" y="1988820"/>
            <a:ext cx="10515600" cy="3589020"/>
          </a:xfrm>
          <a:prstGeom prst="rect">
            <a:avLst/>
          </a:prstGeom>
        </p:spPr>
        <p:txBody>
          <a:bodyPr vert="horz" lIns="91440" tIns="45720" rIns="91440" bIns="45720" rtlCol="0">
            <a:normAutofit/>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title="&quot; &quot;">
            <a:extLst>
              <a:ext uri="{FF2B5EF4-FFF2-40B4-BE49-F238E27FC236}">
                <a16:creationId xmlns:a16="http://schemas.microsoft.com/office/drawing/2014/main" id="{4924121E-C3CE-3A46-A3AE-09CF6C07A955}"/>
              </a:ext>
            </a:extLst>
          </p:cNvPr>
          <p:cNvSpPr/>
          <p:nvPr/>
        </p:nvSpPr>
        <p:spPr>
          <a:xfrm>
            <a:off x="4082901" y="5992238"/>
            <a:ext cx="7434648" cy="564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228FED21-7F6C-534D-BC12-40A40F1FE144}"/>
              </a:ext>
            </a:extLst>
          </p:cNvPr>
          <p:cNvSpPr/>
          <p:nvPr userDrawn="1"/>
        </p:nvSpPr>
        <p:spPr>
          <a:xfrm>
            <a:off x="4082901" y="5992238"/>
            <a:ext cx="7434647" cy="564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20591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Content_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AC952B-7D64-BB4F-ABD5-1DBB9796DE30}"/>
              </a:ext>
            </a:extLst>
          </p:cNvPr>
          <p:cNvSpPr/>
          <p:nvPr/>
        </p:nvSpPr>
        <p:spPr>
          <a:xfrm>
            <a:off x="4091552" y="0"/>
            <a:ext cx="810042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85A3839-0824-D24C-A3D2-0A5BAAF29723}"/>
              </a:ext>
            </a:extLst>
          </p:cNvPr>
          <p:cNvPicPr>
            <a:picLocks noChangeAspect="1"/>
          </p:cNvPicPr>
          <p:nvPr/>
        </p:nvPicPr>
        <p:blipFill rotWithShape="1">
          <a:blip r:embed="rId2"/>
          <a:srcRect t="7645" r="49955" b="7733"/>
          <a:stretch/>
        </p:blipFill>
        <p:spPr>
          <a:xfrm>
            <a:off x="7900416" y="0"/>
            <a:ext cx="4059936" cy="6865114"/>
          </a:xfrm>
          <a:prstGeom prst="rect">
            <a:avLst/>
          </a:prstGeom>
        </p:spPr>
      </p:pic>
      <p:sp>
        <p:nvSpPr>
          <p:cNvPr id="7" name="Rectangle 6">
            <a:extLst>
              <a:ext uri="{FF2B5EF4-FFF2-40B4-BE49-F238E27FC236}">
                <a16:creationId xmlns:a16="http://schemas.microsoft.com/office/drawing/2014/main" id="{834632F5-DF78-8743-824F-E7DAC95DC50F}"/>
              </a:ext>
            </a:extLst>
          </p:cNvPr>
          <p:cNvSpPr/>
          <p:nvPr userDrawn="1"/>
        </p:nvSpPr>
        <p:spPr>
          <a:xfrm>
            <a:off x="3955312" y="0"/>
            <a:ext cx="823666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title="&quot; &quot;">
            <a:extLst>
              <a:ext uri="{FF2B5EF4-FFF2-40B4-BE49-F238E27FC236}">
                <a16:creationId xmlns:a16="http://schemas.microsoft.com/office/drawing/2014/main" id="{A5A5CEFC-A6B5-F841-9E85-6F719312EFE8}"/>
              </a:ext>
            </a:extLst>
          </p:cNvPr>
          <p:cNvPicPr>
            <a:picLocks noChangeAspect="1"/>
          </p:cNvPicPr>
          <p:nvPr userDrawn="1"/>
        </p:nvPicPr>
        <p:blipFill rotWithShape="1">
          <a:blip r:embed="rId2"/>
          <a:srcRect t="7645" r="49955" b="7733"/>
          <a:stretch/>
        </p:blipFill>
        <p:spPr>
          <a:xfrm>
            <a:off x="7900416" y="0"/>
            <a:ext cx="4059936" cy="6865114"/>
          </a:xfrm>
          <a:prstGeom prst="rect">
            <a:avLst/>
          </a:prstGeom>
        </p:spPr>
      </p:pic>
      <p:sp>
        <p:nvSpPr>
          <p:cNvPr id="5" name="Title Placeholder 1">
            <a:extLst>
              <a:ext uri="{FF2B5EF4-FFF2-40B4-BE49-F238E27FC236}">
                <a16:creationId xmlns:a16="http://schemas.microsoft.com/office/drawing/2014/main" id="{9566B23E-9557-AF49-95B2-B8DBA833968E}"/>
              </a:ext>
            </a:extLst>
          </p:cNvPr>
          <p:cNvSpPr>
            <a:spLocks noGrp="1"/>
          </p:cNvSpPr>
          <p:nvPr>
            <p:ph type="title"/>
          </p:nvPr>
        </p:nvSpPr>
        <p:spPr>
          <a:xfrm>
            <a:off x="838200" y="524151"/>
            <a:ext cx="6496878"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6" name="Text Placeholder 2">
            <a:extLst>
              <a:ext uri="{FF2B5EF4-FFF2-40B4-BE49-F238E27FC236}">
                <a16:creationId xmlns:a16="http://schemas.microsoft.com/office/drawing/2014/main" id="{E9F577BF-5F41-7E48-BCD0-642D2A77580B}"/>
              </a:ext>
            </a:extLst>
          </p:cNvPr>
          <p:cNvSpPr>
            <a:spLocks noGrp="1"/>
          </p:cNvSpPr>
          <p:nvPr>
            <p:ph idx="1"/>
          </p:nvPr>
        </p:nvSpPr>
        <p:spPr>
          <a:xfrm>
            <a:off x="838200" y="2147846"/>
            <a:ext cx="6496878" cy="3589020"/>
          </a:xfrm>
          <a:prstGeom prst="rect">
            <a:avLst/>
          </a:prstGeom>
        </p:spPr>
        <p:txBody>
          <a:bodyPr vert="horz" lIns="91440" tIns="45720" rIns="91440" bIns="45720" rtlCol="0">
            <a:normAutofit/>
          </a:bodyPr>
          <a:lstStyle>
            <a:lvl1pPr>
              <a:defRPr>
                <a:latin typeface="Helvetica" pitchFamily="2" charset="0"/>
              </a:defRPr>
            </a:lvl1pPr>
            <a:lvl2pPr>
              <a:defRPr>
                <a:latin typeface="Helvetica" pitchFamily="2" charset="0"/>
              </a:defRPr>
            </a:lvl2pPr>
            <a:lvl3pPr>
              <a:defRPr>
                <a:latin typeface="Helvetica" pitchFamily="2" charset="0"/>
              </a:defRPr>
            </a:lvl3pPr>
            <a:lvl4pPr>
              <a:defRPr>
                <a:latin typeface="Helvetica" pitchFamily="2" charset="0"/>
              </a:defRPr>
            </a:lvl4pPr>
            <a:lvl5pPr>
              <a:defRPr>
                <a:latin typeface="Helvetica" pitchFamily="2"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08745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BFDA90-2F9F-3F4C-93B8-49A2C03D3CF9}"/>
              </a:ext>
            </a:extLst>
          </p:cNvPr>
          <p:cNvSpPr/>
          <p:nvPr userDrawn="1"/>
        </p:nvSpPr>
        <p:spPr>
          <a:xfrm>
            <a:off x="4082901" y="5992238"/>
            <a:ext cx="7434647" cy="5642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73180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Title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A99770-3E1D-8543-96E9-52F87259DB7D}"/>
              </a:ext>
            </a:extLst>
          </p:cNvPr>
          <p:cNvPicPr>
            <a:picLocks noChangeAspect="1"/>
          </p:cNvPicPr>
          <p:nvPr/>
        </p:nvPicPr>
        <p:blipFill rotWithShape="1">
          <a:blip r:embed="rId2"/>
          <a:srcRect r="51216"/>
          <a:stretch/>
        </p:blipFill>
        <p:spPr>
          <a:xfrm>
            <a:off x="7168488" y="0"/>
            <a:ext cx="5023512" cy="6858000"/>
          </a:xfrm>
          <a:prstGeom prst="rect">
            <a:avLst/>
          </a:prstGeom>
        </p:spPr>
      </p:pic>
      <p:sp>
        <p:nvSpPr>
          <p:cNvPr id="4" name="Rectangle 3">
            <a:extLst>
              <a:ext uri="{FF2B5EF4-FFF2-40B4-BE49-F238E27FC236}">
                <a16:creationId xmlns:a16="http://schemas.microsoft.com/office/drawing/2014/main" id="{F09AD29B-05EC-DF4B-97B0-2BBCA46F3892}"/>
              </a:ext>
            </a:extLst>
          </p:cNvPr>
          <p:cNvSpPr/>
          <p:nvPr/>
        </p:nvSpPr>
        <p:spPr>
          <a:xfrm>
            <a:off x="0" y="0"/>
            <a:ext cx="7633716"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147A5FC-31BB-B141-8D8E-16084245090F}"/>
              </a:ext>
            </a:extLst>
          </p:cNvPr>
          <p:cNvPicPr>
            <a:picLocks noChangeAspect="1"/>
          </p:cNvPicPr>
          <p:nvPr/>
        </p:nvPicPr>
        <p:blipFill>
          <a:blip r:embed="rId3"/>
          <a:stretch>
            <a:fillRect/>
          </a:stretch>
        </p:blipFill>
        <p:spPr>
          <a:xfrm>
            <a:off x="5833593" y="1847088"/>
            <a:ext cx="3383280" cy="3383280"/>
          </a:xfrm>
          <a:prstGeom prst="rect">
            <a:avLst/>
          </a:prstGeom>
        </p:spPr>
      </p:pic>
      <p:pic>
        <p:nvPicPr>
          <p:cNvPr id="6" name="Picture 5" title="&quot; &quot;">
            <a:extLst>
              <a:ext uri="{FF2B5EF4-FFF2-40B4-BE49-F238E27FC236}">
                <a16:creationId xmlns:a16="http://schemas.microsoft.com/office/drawing/2014/main" id="{DA021AA8-2440-904F-A641-AFF94732E630}"/>
              </a:ext>
            </a:extLst>
          </p:cNvPr>
          <p:cNvPicPr>
            <a:picLocks noChangeAspect="1"/>
          </p:cNvPicPr>
          <p:nvPr userDrawn="1"/>
        </p:nvPicPr>
        <p:blipFill rotWithShape="1">
          <a:blip r:embed="rId2"/>
          <a:srcRect r="51216"/>
          <a:stretch/>
        </p:blipFill>
        <p:spPr>
          <a:xfrm>
            <a:off x="7168488" y="0"/>
            <a:ext cx="5023512" cy="6858000"/>
          </a:xfrm>
          <a:prstGeom prst="rect">
            <a:avLst/>
          </a:prstGeom>
        </p:spPr>
      </p:pic>
      <p:sp>
        <p:nvSpPr>
          <p:cNvPr id="7" name="Rectangle 6" title="&quot; &quot;">
            <a:extLst>
              <a:ext uri="{FF2B5EF4-FFF2-40B4-BE49-F238E27FC236}">
                <a16:creationId xmlns:a16="http://schemas.microsoft.com/office/drawing/2014/main" id="{5A1F0012-4F18-8E44-ABFD-925A766B9F3A}"/>
              </a:ext>
            </a:extLst>
          </p:cNvPr>
          <p:cNvSpPr/>
          <p:nvPr userDrawn="1"/>
        </p:nvSpPr>
        <p:spPr>
          <a:xfrm>
            <a:off x="0" y="0"/>
            <a:ext cx="7633716"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8" name="Picture 7" title="&quot; &quot;">
            <a:extLst>
              <a:ext uri="{FF2B5EF4-FFF2-40B4-BE49-F238E27FC236}">
                <a16:creationId xmlns:a16="http://schemas.microsoft.com/office/drawing/2014/main" id="{86D3F684-6B33-6048-81A2-BE6FA4AC4745}"/>
              </a:ext>
            </a:extLst>
          </p:cNvPr>
          <p:cNvPicPr>
            <a:picLocks noChangeAspect="1"/>
          </p:cNvPicPr>
          <p:nvPr userDrawn="1"/>
        </p:nvPicPr>
        <p:blipFill>
          <a:blip r:embed="rId3"/>
          <a:stretch>
            <a:fillRect/>
          </a:stretch>
        </p:blipFill>
        <p:spPr>
          <a:xfrm>
            <a:off x="5833593" y="1847088"/>
            <a:ext cx="3383280" cy="3383280"/>
          </a:xfrm>
          <a:prstGeom prst="rect">
            <a:avLst/>
          </a:prstGeom>
        </p:spPr>
      </p:pic>
      <p:sp>
        <p:nvSpPr>
          <p:cNvPr id="9" name="Title 8">
            <a:extLst>
              <a:ext uri="{FF2B5EF4-FFF2-40B4-BE49-F238E27FC236}">
                <a16:creationId xmlns:a16="http://schemas.microsoft.com/office/drawing/2014/main" id="{DEBC17CA-9552-D84C-918E-C29159A1FD1E}"/>
              </a:ext>
            </a:extLst>
          </p:cNvPr>
          <p:cNvSpPr>
            <a:spLocks noGrp="1"/>
          </p:cNvSpPr>
          <p:nvPr>
            <p:ph type="title"/>
          </p:nvPr>
        </p:nvSpPr>
        <p:spPr>
          <a:xfrm>
            <a:off x="838200" y="681925"/>
            <a:ext cx="4338234" cy="5486400"/>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576912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Title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C2FF1E-DF68-974D-9B67-B8B399CA1404}"/>
              </a:ext>
            </a:extLst>
          </p:cNvPr>
          <p:cNvPicPr>
            <a:picLocks noChangeAspect="1"/>
          </p:cNvPicPr>
          <p:nvPr/>
        </p:nvPicPr>
        <p:blipFill rotWithShape="1">
          <a:blip r:embed="rId2"/>
          <a:srcRect l="-242" t="121" r="55930" b="-121"/>
          <a:stretch/>
        </p:blipFill>
        <p:spPr>
          <a:xfrm>
            <a:off x="7608777" y="8313"/>
            <a:ext cx="4558284" cy="6858000"/>
          </a:xfrm>
          <a:prstGeom prst="rect">
            <a:avLst/>
          </a:prstGeom>
        </p:spPr>
      </p:pic>
      <p:sp>
        <p:nvSpPr>
          <p:cNvPr id="4" name="Rectangle 3">
            <a:extLst>
              <a:ext uri="{FF2B5EF4-FFF2-40B4-BE49-F238E27FC236}">
                <a16:creationId xmlns:a16="http://schemas.microsoft.com/office/drawing/2014/main" id="{62E87571-0C14-884D-91C8-E182ADB1376B}"/>
              </a:ext>
            </a:extLst>
          </p:cNvPr>
          <p:cNvSpPr/>
          <p:nvPr/>
        </p:nvSpPr>
        <p:spPr>
          <a:xfrm>
            <a:off x="0" y="0"/>
            <a:ext cx="7633716"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BF3BD58-8846-8042-B795-1D07E9D87860}"/>
              </a:ext>
            </a:extLst>
          </p:cNvPr>
          <p:cNvPicPr>
            <a:picLocks noChangeAspect="1"/>
          </p:cNvPicPr>
          <p:nvPr/>
        </p:nvPicPr>
        <p:blipFill>
          <a:blip r:embed="rId3"/>
          <a:stretch>
            <a:fillRect/>
          </a:stretch>
        </p:blipFill>
        <p:spPr>
          <a:xfrm>
            <a:off x="5831068" y="1847088"/>
            <a:ext cx="3383280" cy="3383280"/>
          </a:xfrm>
          <a:prstGeom prst="rect">
            <a:avLst/>
          </a:prstGeom>
        </p:spPr>
      </p:pic>
      <p:pic>
        <p:nvPicPr>
          <p:cNvPr id="6" name="Picture 5" title="&quot; &quot;">
            <a:extLst>
              <a:ext uri="{FF2B5EF4-FFF2-40B4-BE49-F238E27FC236}">
                <a16:creationId xmlns:a16="http://schemas.microsoft.com/office/drawing/2014/main" id="{A161FBD8-9F4C-5C49-8EB0-A259EB9D1FF4}"/>
              </a:ext>
            </a:extLst>
          </p:cNvPr>
          <p:cNvPicPr>
            <a:picLocks noChangeAspect="1"/>
          </p:cNvPicPr>
          <p:nvPr userDrawn="1"/>
        </p:nvPicPr>
        <p:blipFill rotWithShape="1">
          <a:blip r:embed="rId2"/>
          <a:srcRect l="-242" t="121" r="55930" b="-121"/>
          <a:stretch/>
        </p:blipFill>
        <p:spPr>
          <a:xfrm>
            <a:off x="7608777" y="8313"/>
            <a:ext cx="4558284" cy="6858000"/>
          </a:xfrm>
          <a:prstGeom prst="rect">
            <a:avLst/>
          </a:prstGeom>
        </p:spPr>
      </p:pic>
      <p:sp>
        <p:nvSpPr>
          <p:cNvPr id="7" name="Rectangle 6" title="&quot; &quot;">
            <a:extLst>
              <a:ext uri="{FF2B5EF4-FFF2-40B4-BE49-F238E27FC236}">
                <a16:creationId xmlns:a16="http://schemas.microsoft.com/office/drawing/2014/main" id="{192BFD4A-2F53-814C-A37E-86D25222027F}"/>
              </a:ext>
            </a:extLst>
          </p:cNvPr>
          <p:cNvSpPr/>
          <p:nvPr userDrawn="1"/>
        </p:nvSpPr>
        <p:spPr>
          <a:xfrm>
            <a:off x="0" y="0"/>
            <a:ext cx="7633716" cy="6858000"/>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9" name="Picture 8" title="&quot; &quot;">
            <a:extLst>
              <a:ext uri="{FF2B5EF4-FFF2-40B4-BE49-F238E27FC236}">
                <a16:creationId xmlns:a16="http://schemas.microsoft.com/office/drawing/2014/main" id="{D3F03130-C634-CB44-9E99-2E988A3803F2}"/>
              </a:ext>
            </a:extLst>
          </p:cNvPr>
          <p:cNvPicPr>
            <a:picLocks noChangeAspect="1"/>
          </p:cNvPicPr>
          <p:nvPr userDrawn="1"/>
        </p:nvPicPr>
        <p:blipFill>
          <a:blip r:embed="rId3"/>
          <a:stretch>
            <a:fillRect/>
          </a:stretch>
        </p:blipFill>
        <p:spPr>
          <a:xfrm>
            <a:off x="5831068" y="1847088"/>
            <a:ext cx="3383280" cy="3383280"/>
          </a:xfrm>
          <a:prstGeom prst="rect">
            <a:avLst/>
          </a:prstGeom>
        </p:spPr>
      </p:pic>
      <p:sp>
        <p:nvSpPr>
          <p:cNvPr id="3" name="Title 2">
            <a:extLst>
              <a:ext uri="{FF2B5EF4-FFF2-40B4-BE49-F238E27FC236}">
                <a16:creationId xmlns:a16="http://schemas.microsoft.com/office/drawing/2014/main" id="{54B4167C-70CB-EA4A-9837-ED86935FDE6E}"/>
              </a:ext>
            </a:extLst>
          </p:cNvPr>
          <p:cNvSpPr>
            <a:spLocks noGrp="1"/>
          </p:cNvSpPr>
          <p:nvPr>
            <p:ph type="title"/>
          </p:nvPr>
        </p:nvSpPr>
        <p:spPr>
          <a:xfrm>
            <a:off x="838200" y="666427"/>
            <a:ext cx="4338234" cy="5501898"/>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79697893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ection Title 3">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9D24AD-0137-8845-AE28-415438AADD35}"/>
              </a:ext>
            </a:extLst>
          </p:cNvPr>
          <p:cNvPicPr>
            <a:picLocks noChangeAspect="1"/>
          </p:cNvPicPr>
          <p:nvPr/>
        </p:nvPicPr>
        <p:blipFill>
          <a:blip r:embed="rId2"/>
          <a:stretch>
            <a:fillRect/>
          </a:stretch>
        </p:blipFill>
        <p:spPr>
          <a:xfrm>
            <a:off x="7634142" y="0"/>
            <a:ext cx="4558284" cy="6858000"/>
          </a:xfrm>
          <a:prstGeom prst="rect">
            <a:avLst/>
          </a:prstGeom>
        </p:spPr>
      </p:pic>
      <p:sp>
        <p:nvSpPr>
          <p:cNvPr id="4" name="Rectangle 3">
            <a:extLst>
              <a:ext uri="{FF2B5EF4-FFF2-40B4-BE49-F238E27FC236}">
                <a16:creationId xmlns:a16="http://schemas.microsoft.com/office/drawing/2014/main" id="{62E87571-0C14-884D-91C8-E182ADB1376B}"/>
              </a:ext>
            </a:extLst>
          </p:cNvPr>
          <p:cNvSpPr/>
          <p:nvPr/>
        </p:nvSpPr>
        <p:spPr>
          <a:xfrm>
            <a:off x="0" y="0"/>
            <a:ext cx="763371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BF3BD58-8846-8042-B795-1D07E9D87860}"/>
              </a:ext>
            </a:extLst>
          </p:cNvPr>
          <p:cNvPicPr>
            <a:picLocks noChangeAspect="1"/>
          </p:cNvPicPr>
          <p:nvPr/>
        </p:nvPicPr>
        <p:blipFill>
          <a:blip r:embed="rId3"/>
          <a:stretch>
            <a:fillRect/>
          </a:stretch>
        </p:blipFill>
        <p:spPr>
          <a:xfrm>
            <a:off x="5831068" y="1847088"/>
            <a:ext cx="3383280" cy="3383280"/>
          </a:xfrm>
          <a:prstGeom prst="rect">
            <a:avLst/>
          </a:prstGeom>
        </p:spPr>
      </p:pic>
      <p:pic>
        <p:nvPicPr>
          <p:cNvPr id="6" name="Picture 5" title="&quot; &quot;">
            <a:extLst>
              <a:ext uri="{FF2B5EF4-FFF2-40B4-BE49-F238E27FC236}">
                <a16:creationId xmlns:a16="http://schemas.microsoft.com/office/drawing/2014/main" id="{9F2ED3E6-B4D4-0248-95BD-B3BBCD781B16}"/>
              </a:ext>
            </a:extLst>
          </p:cNvPr>
          <p:cNvPicPr>
            <a:picLocks noChangeAspect="1"/>
          </p:cNvPicPr>
          <p:nvPr userDrawn="1"/>
        </p:nvPicPr>
        <p:blipFill>
          <a:blip r:embed="rId2"/>
          <a:stretch>
            <a:fillRect/>
          </a:stretch>
        </p:blipFill>
        <p:spPr>
          <a:xfrm>
            <a:off x="7634142" y="0"/>
            <a:ext cx="4558284" cy="6858000"/>
          </a:xfrm>
          <a:prstGeom prst="rect">
            <a:avLst/>
          </a:prstGeom>
        </p:spPr>
      </p:pic>
      <p:sp>
        <p:nvSpPr>
          <p:cNvPr id="7" name="Rectangle 6" title="&quot; &quot;">
            <a:extLst>
              <a:ext uri="{FF2B5EF4-FFF2-40B4-BE49-F238E27FC236}">
                <a16:creationId xmlns:a16="http://schemas.microsoft.com/office/drawing/2014/main" id="{D45D33C1-AC2F-4540-8860-5D14610DFD6A}"/>
              </a:ext>
            </a:extLst>
          </p:cNvPr>
          <p:cNvSpPr/>
          <p:nvPr userDrawn="1"/>
        </p:nvSpPr>
        <p:spPr>
          <a:xfrm>
            <a:off x="0" y="0"/>
            <a:ext cx="763371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title="&quot; &quot;">
            <a:extLst>
              <a:ext uri="{FF2B5EF4-FFF2-40B4-BE49-F238E27FC236}">
                <a16:creationId xmlns:a16="http://schemas.microsoft.com/office/drawing/2014/main" id="{FB71B033-30F8-D541-B94C-9ECC00C6778D}"/>
              </a:ext>
            </a:extLst>
          </p:cNvPr>
          <p:cNvPicPr>
            <a:picLocks noChangeAspect="1"/>
          </p:cNvPicPr>
          <p:nvPr userDrawn="1"/>
        </p:nvPicPr>
        <p:blipFill>
          <a:blip r:embed="rId3"/>
          <a:stretch>
            <a:fillRect/>
          </a:stretch>
        </p:blipFill>
        <p:spPr>
          <a:xfrm>
            <a:off x="5831068" y="1847088"/>
            <a:ext cx="3383280" cy="3383280"/>
          </a:xfrm>
          <a:prstGeom prst="rect">
            <a:avLst/>
          </a:prstGeom>
        </p:spPr>
      </p:pic>
      <p:sp>
        <p:nvSpPr>
          <p:cNvPr id="9" name="Title 8">
            <a:extLst>
              <a:ext uri="{FF2B5EF4-FFF2-40B4-BE49-F238E27FC236}">
                <a16:creationId xmlns:a16="http://schemas.microsoft.com/office/drawing/2014/main" id="{F983D399-ADB0-9C41-9EAD-A4D00687A320}"/>
              </a:ext>
            </a:extLst>
          </p:cNvPr>
          <p:cNvSpPr>
            <a:spLocks noGrp="1"/>
          </p:cNvSpPr>
          <p:nvPr>
            <p:ph type="title"/>
          </p:nvPr>
        </p:nvSpPr>
        <p:spPr>
          <a:xfrm>
            <a:off x="838200" y="681925"/>
            <a:ext cx="4338234" cy="5455404"/>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7949121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7">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228F6E7-E12C-2B43-B4ED-935AC7F58D2B}"/>
              </a:ext>
            </a:extLst>
          </p:cNvPr>
          <p:cNvPicPr>
            <a:picLocks noChangeAspect="1"/>
          </p:cNvPicPr>
          <p:nvPr/>
        </p:nvPicPr>
        <p:blipFill rotWithShape="1">
          <a:blip r:embed="rId2"/>
          <a:srcRect l="42355" r="13307"/>
          <a:stretch/>
        </p:blipFill>
        <p:spPr>
          <a:xfrm>
            <a:off x="7633716" y="0"/>
            <a:ext cx="4558284" cy="6858000"/>
          </a:xfrm>
          <a:prstGeom prst="rect">
            <a:avLst/>
          </a:prstGeom>
        </p:spPr>
      </p:pic>
      <p:sp>
        <p:nvSpPr>
          <p:cNvPr id="4" name="Rectangle 3">
            <a:extLst>
              <a:ext uri="{FF2B5EF4-FFF2-40B4-BE49-F238E27FC236}">
                <a16:creationId xmlns:a16="http://schemas.microsoft.com/office/drawing/2014/main" id="{F8E8B976-826E-634A-B9B9-D3894A258157}"/>
              </a:ext>
            </a:extLst>
          </p:cNvPr>
          <p:cNvSpPr/>
          <p:nvPr/>
        </p:nvSpPr>
        <p:spPr>
          <a:xfrm>
            <a:off x="0" y="0"/>
            <a:ext cx="7633716" cy="6858000"/>
          </a:xfrm>
          <a:prstGeom prst="rect">
            <a:avLst/>
          </a:prstGeom>
          <a:solidFill>
            <a:srgbClr val="474B5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37E8E4-9596-8B41-840B-D2BC39A51842}"/>
              </a:ext>
            </a:extLst>
          </p:cNvPr>
          <p:cNvPicPr>
            <a:picLocks noChangeAspect="1"/>
          </p:cNvPicPr>
          <p:nvPr/>
        </p:nvPicPr>
        <p:blipFill>
          <a:blip r:embed="rId3"/>
          <a:stretch>
            <a:fillRect/>
          </a:stretch>
        </p:blipFill>
        <p:spPr>
          <a:xfrm>
            <a:off x="5830755" y="1847088"/>
            <a:ext cx="3383280" cy="3383280"/>
          </a:xfrm>
          <a:prstGeom prst="rect">
            <a:avLst/>
          </a:prstGeom>
        </p:spPr>
      </p:pic>
      <p:pic>
        <p:nvPicPr>
          <p:cNvPr id="6" name="Picture 5" title="&quot; &quot;">
            <a:extLst>
              <a:ext uri="{FF2B5EF4-FFF2-40B4-BE49-F238E27FC236}">
                <a16:creationId xmlns:a16="http://schemas.microsoft.com/office/drawing/2014/main" id="{D7CBDEAA-588D-EB42-A63C-6F54AD5FD04C}"/>
              </a:ext>
            </a:extLst>
          </p:cNvPr>
          <p:cNvPicPr>
            <a:picLocks noChangeAspect="1"/>
          </p:cNvPicPr>
          <p:nvPr userDrawn="1"/>
        </p:nvPicPr>
        <p:blipFill rotWithShape="1">
          <a:blip r:embed="rId2"/>
          <a:srcRect l="42355" r="13307"/>
          <a:stretch/>
        </p:blipFill>
        <p:spPr>
          <a:xfrm>
            <a:off x="7633716" y="0"/>
            <a:ext cx="4558284" cy="6858000"/>
          </a:xfrm>
          <a:prstGeom prst="rect">
            <a:avLst/>
          </a:prstGeom>
        </p:spPr>
      </p:pic>
      <p:sp>
        <p:nvSpPr>
          <p:cNvPr id="7" name="Rectangle 6" title="&quot; &quot;">
            <a:extLst>
              <a:ext uri="{FF2B5EF4-FFF2-40B4-BE49-F238E27FC236}">
                <a16:creationId xmlns:a16="http://schemas.microsoft.com/office/drawing/2014/main" id="{CF25DBB3-1228-8644-853A-CF9F07978850}"/>
              </a:ext>
            </a:extLst>
          </p:cNvPr>
          <p:cNvSpPr/>
          <p:nvPr userDrawn="1"/>
        </p:nvSpPr>
        <p:spPr>
          <a:xfrm>
            <a:off x="0" y="0"/>
            <a:ext cx="7633716" cy="6858000"/>
          </a:xfrm>
          <a:prstGeom prst="rect">
            <a:avLst/>
          </a:prstGeom>
          <a:solidFill>
            <a:srgbClr val="474B5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8" name="Picture 7" title="&quot; &quot;">
            <a:extLst>
              <a:ext uri="{FF2B5EF4-FFF2-40B4-BE49-F238E27FC236}">
                <a16:creationId xmlns:a16="http://schemas.microsoft.com/office/drawing/2014/main" id="{C6F1F38C-C979-FE47-86DD-A5CF35DDA9A5}"/>
              </a:ext>
            </a:extLst>
          </p:cNvPr>
          <p:cNvPicPr>
            <a:picLocks noChangeAspect="1"/>
          </p:cNvPicPr>
          <p:nvPr userDrawn="1"/>
        </p:nvPicPr>
        <p:blipFill>
          <a:blip r:embed="rId3"/>
          <a:stretch>
            <a:fillRect/>
          </a:stretch>
        </p:blipFill>
        <p:spPr>
          <a:xfrm>
            <a:off x="5830755" y="1847088"/>
            <a:ext cx="3383280" cy="3383280"/>
          </a:xfrm>
          <a:prstGeom prst="rect">
            <a:avLst/>
          </a:prstGeom>
        </p:spPr>
      </p:pic>
      <p:sp>
        <p:nvSpPr>
          <p:cNvPr id="3" name="Title 2">
            <a:extLst>
              <a:ext uri="{FF2B5EF4-FFF2-40B4-BE49-F238E27FC236}">
                <a16:creationId xmlns:a16="http://schemas.microsoft.com/office/drawing/2014/main" id="{CFB5DC0D-A6ED-1947-9D0D-31512BB0A576}"/>
              </a:ext>
            </a:extLst>
          </p:cNvPr>
          <p:cNvSpPr>
            <a:spLocks noGrp="1"/>
          </p:cNvSpPr>
          <p:nvPr>
            <p:ph type="title"/>
          </p:nvPr>
        </p:nvSpPr>
        <p:spPr>
          <a:xfrm>
            <a:off x="838200" y="681925"/>
            <a:ext cx="4338234" cy="5470902"/>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771996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Quote 1">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7D80B105-98EE-D24C-B6FF-3E8851F72BAA}"/>
              </a:ext>
            </a:extLst>
          </p:cNvPr>
          <p:cNvGrpSpPr/>
          <p:nvPr/>
        </p:nvGrpSpPr>
        <p:grpSpPr>
          <a:xfrm>
            <a:off x="0" y="-17009"/>
            <a:ext cx="12258650" cy="6872482"/>
            <a:chOff x="0" y="-17009"/>
            <a:chExt cx="12258650" cy="6872482"/>
          </a:xfrm>
        </p:grpSpPr>
        <p:grpSp>
          <p:nvGrpSpPr>
            <p:cNvPr id="3" name="Group 2">
              <a:extLst>
                <a:ext uri="{FF2B5EF4-FFF2-40B4-BE49-F238E27FC236}">
                  <a16:creationId xmlns:a16="http://schemas.microsoft.com/office/drawing/2014/main" id="{81299B6E-CB38-B349-A291-B97BE18ED37B}"/>
                </a:ext>
              </a:extLst>
            </p:cNvPr>
            <p:cNvGrpSpPr/>
            <p:nvPr/>
          </p:nvGrpSpPr>
          <p:grpSpPr>
            <a:xfrm>
              <a:off x="0" y="-17009"/>
              <a:ext cx="12258650" cy="6872482"/>
              <a:chOff x="0" y="-17009"/>
              <a:chExt cx="12258650" cy="6872482"/>
            </a:xfrm>
          </p:grpSpPr>
          <p:sp>
            <p:nvSpPr>
              <p:cNvPr id="4" name="Rectangle 3">
                <a:extLst>
                  <a:ext uri="{FF2B5EF4-FFF2-40B4-BE49-F238E27FC236}">
                    <a16:creationId xmlns:a16="http://schemas.microsoft.com/office/drawing/2014/main" id="{1F7D4ED5-FFAD-E347-B458-0DFE3E9C9A54}"/>
                  </a:ext>
                </a:extLst>
              </p:cNvPr>
              <p:cNvSpPr/>
              <p:nvPr/>
            </p:nvSpPr>
            <p:spPr>
              <a:xfrm>
                <a:off x="0" y="0"/>
                <a:ext cx="12192000" cy="685547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18E68B2-3D2C-0A45-BAC7-F84FE22417B2}"/>
                  </a:ext>
                </a:extLst>
              </p:cNvPr>
              <p:cNvPicPr>
                <a:picLocks noChangeAspect="1"/>
              </p:cNvPicPr>
              <p:nvPr/>
            </p:nvPicPr>
            <p:blipFill rotWithShape="1">
              <a:blip r:embed="rId2"/>
              <a:srcRect l="53404" b="38141"/>
              <a:stretch/>
            </p:blipFill>
            <p:spPr>
              <a:xfrm>
                <a:off x="0" y="3636220"/>
                <a:ext cx="2412135" cy="3202245"/>
              </a:xfrm>
              <a:prstGeom prst="rect">
                <a:avLst/>
              </a:prstGeom>
            </p:spPr>
          </p:pic>
          <p:pic>
            <p:nvPicPr>
              <p:cNvPr id="6" name="Picture 5">
                <a:extLst>
                  <a:ext uri="{FF2B5EF4-FFF2-40B4-BE49-F238E27FC236}">
                    <a16:creationId xmlns:a16="http://schemas.microsoft.com/office/drawing/2014/main" id="{F256C6B8-DB45-F749-B782-993DBD095BC6}"/>
                  </a:ext>
                </a:extLst>
              </p:cNvPr>
              <p:cNvPicPr>
                <a:picLocks noChangeAspect="1"/>
              </p:cNvPicPr>
              <p:nvPr/>
            </p:nvPicPr>
            <p:blipFill rotWithShape="1">
              <a:blip r:embed="rId2">
                <a:alphaModFix/>
              </a:blip>
              <a:srcRect t="21897" r="51966"/>
              <a:stretch/>
            </p:blipFill>
            <p:spPr>
              <a:xfrm>
                <a:off x="10011845" y="-17009"/>
                <a:ext cx="2246805" cy="3653229"/>
              </a:xfrm>
              <a:prstGeom prst="rect">
                <a:avLst/>
              </a:prstGeom>
            </p:spPr>
          </p:pic>
        </p:grpSp>
        <p:sp>
          <p:nvSpPr>
            <p:cNvPr id="7" name="TextBox 6">
              <a:extLst>
                <a:ext uri="{FF2B5EF4-FFF2-40B4-BE49-F238E27FC236}">
                  <a16:creationId xmlns:a16="http://schemas.microsoft.com/office/drawing/2014/main" id="{4921BB7F-C5AC-2B4F-9440-16F142F8ECD3}"/>
                </a:ext>
              </a:extLst>
            </p:cNvPr>
            <p:cNvSpPr txBox="1"/>
            <p:nvPr/>
          </p:nvSpPr>
          <p:spPr>
            <a:xfrm rot="10800000">
              <a:off x="6404559" y="3921424"/>
              <a:ext cx="4720641" cy="2862322"/>
            </a:xfrm>
            <a:prstGeom prst="rect">
              <a:avLst/>
            </a:prstGeom>
            <a:noFill/>
          </p:spPr>
          <p:txBody>
            <a:bodyPr wrap="square" rtlCol="0">
              <a:spAutoFit/>
            </a:bodyPr>
            <a:lstStyle/>
            <a:p>
              <a:r>
                <a:rPr lang="en-US" sz="18000" b="1" dirty="0">
                  <a:solidFill>
                    <a:schemeClr val="accent1"/>
                  </a:solidFill>
                  <a:latin typeface="Helvetica" pitchFamily="2" charset="0"/>
                </a:rPr>
                <a:t>“</a:t>
              </a:r>
            </a:p>
          </p:txBody>
        </p:sp>
        <p:sp>
          <p:nvSpPr>
            <p:cNvPr id="9" name="TextBox 8">
              <a:extLst>
                <a:ext uri="{FF2B5EF4-FFF2-40B4-BE49-F238E27FC236}">
                  <a16:creationId xmlns:a16="http://schemas.microsoft.com/office/drawing/2014/main" id="{1AB5DC29-B46D-A94D-8381-A2EE9D5AA0EC}"/>
                </a:ext>
              </a:extLst>
            </p:cNvPr>
            <p:cNvSpPr txBox="1"/>
            <p:nvPr/>
          </p:nvSpPr>
          <p:spPr>
            <a:xfrm>
              <a:off x="1263804" y="1084363"/>
              <a:ext cx="4720641" cy="2862322"/>
            </a:xfrm>
            <a:prstGeom prst="rect">
              <a:avLst/>
            </a:prstGeom>
            <a:noFill/>
          </p:spPr>
          <p:txBody>
            <a:bodyPr wrap="square" rtlCol="0">
              <a:spAutoFit/>
            </a:bodyPr>
            <a:lstStyle/>
            <a:p>
              <a:r>
                <a:rPr lang="en-US" sz="18000" b="1" dirty="0">
                  <a:solidFill>
                    <a:schemeClr val="accent1"/>
                  </a:solidFill>
                  <a:latin typeface="Helvetica" pitchFamily="2" charset="0"/>
                </a:rPr>
                <a:t>“</a:t>
              </a:r>
            </a:p>
          </p:txBody>
        </p:sp>
      </p:grpSp>
      <p:sp>
        <p:nvSpPr>
          <p:cNvPr id="2" name="Title 1">
            <a:extLst>
              <a:ext uri="{FF2B5EF4-FFF2-40B4-BE49-F238E27FC236}">
                <a16:creationId xmlns:a16="http://schemas.microsoft.com/office/drawing/2014/main" id="{5F4B2875-C31D-7441-AF0A-0CEEEFA41182}"/>
              </a:ext>
            </a:extLst>
          </p:cNvPr>
          <p:cNvSpPr>
            <a:spLocks noGrp="1"/>
          </p:cNvSpPr>
          <p:nvPr>
            <p:ph type="title"/>
          </p:nvPr>
        </p:nvSpPr>
        <p:spPr>
          <a:xfrm>
            <a:off x="2810435" y="2273794"/>
            <a:ext cx="6925236" cy="3202245"/>
          </a:xfrm>
        </p:spPr>
        <p:txBody>
          <a:bodyPr>
            <a:normAutofit/>
          </a:bodyPr>
          <a:lstStyle>
            <a:lvl1pPr>
              <a:defRPr sz="3600">
                <a:solidFill>
                  <a:schemeClr val="accent3"/>
                </a:solidFill>
              </a:defRPr>
            </a:lvl1pPr>
          </a:lstStyle>
          <a:p>
            <a:r>
              <a:rPr lang="en-US"/>
              <a:t>Click to edit Master title style</a:t>
            </a:r>
            <a:endParaRPr lang="en-US" dirty="0"/>
          </a:p>
        </p:txBody>
      </p:sp>
      <p:grpSp>
        <p:nvGrpSpPr>
          <p:cNvPr id="11" name="Group 10" title="&quot; &quot;">
            <a:extLst>
              <a:ext uri="{FF2B5EF4-FFF2-40B4-BE49-F238E27FC236}">
                <a16:creationId xmlns:a16="http://schemas.microsoft.com/office/drawing/2014/main" id="{EC5126AD-558F-0E4D-8F15-091841C9D66E}"/>
              </a:ext>
            </a:extLst>
          </p:cNvPr>
          <p:cNvGrpSpPr/>
          <p:nvPr userDrawn="1"/>
        </p:nvGrpSpPr>
        <p:grpSpPr>
          <a:xfrm>
            <a:off x="0" y="-17009"/>
            <a:ext cx="12258650" cy="6872482"/>
            <a:chOff x="0" y="-17009"/>
            <a:chExt cx="12258650" cy="6872482"/>
          </a:xfrm>
        </p:grpSpPr>
        <p:grpSp>
          <p:nvGrpSpPr>
            <p:cNvPr id="12" name="Group 11">
              <a:extLst>
                <a:ext uri="{FF2B5EF4-FFF2-40B4-BE49-F238E27FC236}">
                  <a16:creationId xmlns:a16="http://schemas.microsoft.com/office/drawing/2014/main" id="{3257F2F1-EFA9-D748-9985-EC6749C4C422}"/>
                </a:ext>
              </a:extLst>
            </p:cNvPr>
            <p:cNvGrpSpPr/>
            <p:nvPr userDrawn="1"/>
          </p:nvGrpSpPr>
          <p:grpSpPr>
            <a:xfrm>
              <a:off x="0" y="-17009"/>
              <a:ext cx="12258650" cy="6872482"/>
              <a:chOff x="0" y="-17009"/>
              <a:chExt cx="12258650" cy="6872482"/>
            </a:xfrm>
          </p:grpSpPr>
          <p:sp>
            <p:nvSpPr>
              <p:cNvPr id="15" name="Rectangle 14">
                <a:extLst>
                  <a:ext uri="{FF2B5EF4-FFF2-40B4-BE49-F238E27FC236}">
                    <a16:creationId xmlns:a16="http://schemas.microsoft.com/office/drawing/2014/main" id="{211EF5E5-D544-7B4C-B69F-FAC2FB4854DE}"/>
                  </a:ext>
                </a:extLst>
              </p:cNvPr>
              <p:cNvSpPr/>
              <p:nvPr/>
            </p:nvSpPr>
            <p:spPr>
              <a:xfrm>
                <a:off x="0" y="0"/>
                <a:ext cx="12192000" cy="6855473"/>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6" name="Picture 15" title="&quot; &quot;">
                <a:extLst>
                  <a:ext uri="{FF2B5EF4-FFF2-40B4-BE49-F238E27FC236}">
                    <a16:creationId xmlns:a16="http://schemas.microsoft.com/office/drawing/2014/main" id="{55EFD638-C3AF-E344-B6C6-3CAF8254E132}"/>
                  </a:ext>
                </a:extLst>
              </p:cNvPr>
              <p:cNvPicPr>
                <a:picLocks noChangeAspect="1"/>
              </p:cNvPicPr>
              <p:nvPr/>
            </p:nvPicPr>
            <p:blipFill rotWithShape="1">
              <a:blip r:embed="rId2"/>
              <a:srcRect l="53404" b="38141"/>
              <a:stretch/>
            </p:blipFill>
            <p:spPr>
              <a:xfrm>
                <a:off x="0" y="3636220"/>
                <a:ext cx="2412135" cy="3202245"/>
              </a:xfrm>
              <a:prstGeom prst="rect">
                <a:avLst/>
              </a:prstGeom>
            </p:spPr>
          </p:pic>
          <p:pic>
            <p:nvPicPr>
              <p:cNvPr id="17" name="Picture 16" title="&quot; &quot;">
                <a:extLst>
                  <a:ext uri="{FF2B5EF4-FFF2-40B4-BE49-F238E27FC236}">
                    <a16:creationId xmlns:a16="http://schemas.microsoft.com/office/drawing/2014/main" id="{2756186D-3DA6-AC4D-B61F-B1403577C75A}"/>
                  </a:ext>
                </a:extLst>
              </p:cNvPr>
              <p:cNvPicPr>
                <a:picLocks noChangeAspect="1"/>
              </p:cNvPicPr>
              <p:nvPr/>
            </p:nvPicPr>
            <p:blipFill rotWithShape="1">
              <a:blip r:embed="rId2">
                <a:alphaModFix/>
              </a:blip>
              <a:srcRect t="21897" r="51966"/>
              <a:stretch/>
            </p:blipFill>
            <p:spPr>
              <a:xfrm>
                <a:off x="10011845" y="-17009"/>
                <a:ext cx="2246805" cy="3653229"/>
              </a:xfrm>
              <a:prstGeom prst="rect">
                <a:avLst/>
              </a:prstGeom>
            </p:spPr>
          </p:pic>
        </p:grpSp>
        <p:sp>
          <p:nvSpPr>
            <p:cNvPr id="13" name="TextBox 12">
              <a:extLst>
                <a:ext uri="{FF2B5EF4-FFF2-40B4-BE49-F238E27FC236}">
                  <a16:creationId xmlns:a16="http://schemas.microsoft.com/office/drawing/2014/main" id="{2E34C869-E6B1-2D4A-BC8D-F12A40BFF7D0}"/>
                </a:ext>
              </a:extLst>
            </p:cNvPr>
            <p:cNvSpPr txBox="1"/>
            <p:nvPr userDrawn="1"/>
          </p:nvSpPr>
          <p:spPr>
            <a:xfrm rot="10800000">
              <a:off x="6404559" y="3921424"/>
              <a:ext cx="4720641" cy="2862322"/>
            </a:xfrm>
            <a:prstGeom prst="rect">
              <a:avLst/>
            </a:prstGeom>
            <a:noFill/>
          </p:spPr>
          <p:txBody>
            <a:bodyPr wrap="square" rtlCol="0">
              <a:spAutoFit/>
            </a:bodyPr>
            <a:lstStyle/>
            <a:p>
              <a:r>
                <a:rPr lang="en-US" sz="18000" b="1" dirty="0">
                  <a:solidFill>
                    <a:schemeClr val="bg1"/>
                  </a:solidFill>
                  <a:latin typeface="Helvetica" pitchFamily="2" charset="0"/>
                </a:rPr>
                <a:t>“</a:t>
              </a:r>
            </a:p>
          </p:txBody>
        </p:sp>
        <p:sp>
          <p:nvSpPr>
            <p:cNvPr id="14" name="TextBox 13">
              <a:extLst>
                <a:ext uri="{FF2B5EF4-FFF2-40B4-BE49-F238E27FC236}">
                  <a16:creationId xmlns:a16="http://schemas.microsoft.com/office/drawing/2014/main" id="{B1EFC397-A5A3-8A43-A49B-2A37335B55BE}"/>
                </a:ext>
              </a:extLst>
            </p:cNvPr>
            <p:cNvSpPr txBox="1"/>
            <p:nvPr userDrawn="1"/>
          </p:nvSpPr>
          <p:spPr>
            <a:xfrm>
              <a:off x="1263804" y="1084363"/>
              <a:ext cx="4720641" cy="2862322"/>
            </a:xfrm>
            <a:prstGeom prst="rect">
              <a:avLst/>
            </a:prstGeom>
            <a:noFill/>
          </p:spPr>
          <p:txBody>
            <a:bodyPr wrap="square" rtlCol="0">
              <a:spAutoFit/>
            </a:bodyPr>
            <a:lstStyle/>
            <a:p>
              <a:r>
                <a:rPr lang="en-US" sz="18000" b="1" dirty="0">
                  <a:solidFill>
                    <a:schemeClr val="bg1"/>
                  </a:solidFill>
                  <a:latin typeface="Helvetica" pitchFamily="2" charset="0"/>
                </a:rPr>
                <a:t>“</a:t>
              </a:r>
            </a:p>
          </p:txBody>
        </p:sp>
      </p:grpSp>
    </p:spTree>
    <p:extLst>
      <p:ext uri="{BB962C8B-B14F-4D97-AF65-F5344CB8AC3E}">
        <p14:creationId xmlns:p14="http://schemas.microsoft.com/office/powerpoint/2010/main" val="47360672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Large Statem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AAC952B-7D64-BB4F-ABD5-1DBB9796DE30}"/>
              </a:ext>
            </a:extLst>
          </p:cNvPr>
          <p:cNvSpPr/>
          <p:nvPr/>
        </p:nvSpPr>
        <p:spPr>
          <a:xfrm>
            <a:off x="3967566" y="201478"/>
            <a:ext cx="8224414"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585A3839-0824-D24C-A3D2-0A5BAAF29723}"/>
              </a:ext>
            </a:extLst>
          </p:cNvPr>
          <p:cNvPicPr>
            <a:picLocks noChangeAspect="1"/>
          </p:cNvPicPr>
          <p:nvPr/>
        </p:nvPicPr>
        <p:blipFill rotWithShape="1">
          <a:blip r:embed="rId2"/>
          <a:srcRect t="7645" r="49955" b="7733"/>
          <a:stretch/>
        </p:blipFill>
        <p:spPr>
          <a:xfrm>
            <a:off x="7900416" y="0"/>
            <a:ext cx="4059936" cy="6865114"/>
          </a:xfrm>
          <a:prstGeom prst="rect">
            <a:avLst/>
          </a:prstGeom>
        </p:spPr>
      </p:pic>
      <p:sp>
        <p:nvSpPr>
          <p:cNvPr id="5" name="Rectangle 4" title="&quot; &quot;">
            <a:extLst>
              <a:ext uri="{FF2B5EF4-FFF2-40B4-BE49-F238E27FC236}">
                <a16:creationId xmlns:a16="http://schemas.microsoft.com/office/drawing/2014/main" id="{EEF0C8B0-C160-4746-AB68-2092360CCD67}"/>
              </a:ext>
            </a:extLst>
          </p:cNvPr>
          <p:cNvSpPr/>
          <p:nvPr userDrawn="1"/>
        </p:nvSpPr>
        <p:spPr>
          <a:xfrm>
            <a:off x="4386020" y="0"/>
            <a:ext cx="78059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title="&quot; &quot;">
            <a:extLst>
              <a:ext uri="{FF2B5EF4-FFF2-40B4-BE49-F238E27FC236}">
                <a16:creationId xmlns:a16="http://schemas.microsoft.com/office/drawing/2014/main" id="{3857D610-CD81-F444-9B14-030026BFDBF1}"/>
              </a:ext>
            </a:extLst>
          </p:cNvPr>
          <p:cNvPicPr>
            <a:picLocks noChangeAspect="1"/>
          </p:cNvPicPr>
          <p:nvPr userDrawn="1"/>
        </p:nvPicPr>
        <p:blipFill rotWithShape="1">
          <a:blip r:embed="rId2"/>
          <a:srcRect t="7645" r="49955" b="7733"/>
          <a:stretch/>
        </p:blipFill>
        <p:spPr>
          <a:xfrm>
            <a:off x="7900416" y="0"/>
            <a:ext cx="4059936" cy="6865114"/>
          </a:xfrm>
          <a:prstGeom prst="rect">
            <a:avLst/>
          </a:prstGeom>
        </p:spPr>
      </p:pic>
      <p:sp>
        <p:nvSpPr>
          <p:cNvPr id="2" name="Title 1">
            <a:extLst>
              <a:ext uri="{FF2B5EF4-FFF2-40B4-BE49-F238E27FC236}">
                <a16:creationId xmlns:a16="http://schemas.microsoft.com/office/drawing/2014/main" id="{F0E95AB5-EC88-AA4C-B6C3-7C3E7289CBDA}"/>
              </a:ext>
            </a:extLst>
          </p:cNvPr>
          <p:cNvSpPr>
            <a:spLocks noGrp="1"/>
          </p:cNvSpPr>
          <p:nvPr>
            <p:ph type="title"/>
          </p:nvPr>
        </p:nvSpPr>
        <p:spPr>
          <a:xfrm>
            <a:off x="838200" y="365125"/>
            <a:ext cx="6369424" cy="5237816"/>
          </a:xfrm>
        </p:spPr>
        <p:txBody>
          <a:bodyPr>
            <a:normAutofit/>
          </a:bodyPr>
          <a:lstStyle>
            <a:lvl1pPr>
              <a:defRPr sz="6600"/>
            </a:lvl1pPr>
          </a:lstStyle>
          <a:p>
            <a:r>
              <a:rPr lang="en-US" dirty="0"/>
              <a:t>Click to edit Master title style</a:t>
            </a:r>
          </a:p>
        </p:txBody>
      </p:sp>
    </p:spTree>
    <p:extLst>
      <p:ext uri="{BB962C8B-B14F-4D97-AF65-F5344CB8AC3E}">
        <p14:creationId xmlns:p14="http://schemas.microsoft.com/office/powerpoint/2010/main" val="42414830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Question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6F5E3B-3E39-BF4D-89C6-3BDD950192E6}"/>
              </a:ext>
            </a:extLst>
          </p:cNvPr>
          <p:cNvSpPr/>
          <p:nvPr/>
        </p:nvSpPr>
        <p:spPr>
          <a:xfrm>
            <a:off x="0" y="0"/>
            <a:ext cx="121919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id="{97F00098-7AFE-5947-9E2C-40CB404F4D86}"/>
              </a:ext>
            </a:extLst>
          </p:cNvPr>
          <p:cNvGrpSpPr/>
          <p:nvPr/>
        </p:nvGrpSpPr>
        <p:grpSpPr>
          <a:xfrm>
            <a:off x="0" y="0"/>
            <a:ext cx="12276794" cy="6858000"/>
            <a:chOff x="20" y="0"/>
            <a:chExt cx="12276794" cy="6858000"/>
          </a:xfrm>
        </p:grpSpPr>
        <p:pic>
          <p:nvPicPr>
            <p:cNvPr id="5" name="Picture 4">
              <a:extLst>
                <a:ext uri="{FF2B5EF4-FFF2-40B4-BE49-F238E27FC236}">
                  <a16:creationId xmlns:a16="http://schemas.microsoft.com/office/drawing/2014/main" id="{6EBD00F4-45D5-E948-9452-CFFADB2CCBB6}"/>
                </a:ext>
              </a:extLst>
            </p:cNvPr>
            <p:cNvPicPr>
              <a:picLocks noChangeAspect="1"/>
            </p:cNvPicPr>
            <p:nvPr/>
          </p:nvPicPr>
          <p:blipFill rotWithShape="1">
            <a:blip r:embed="rId2"/>
            <a:srcRect t="27642" b="16108"/>
            <a:stretch/>
          </p:blipFill>
          <p:spPr>
            <a:xfrm>
              <a:off x="20" y="10"/>
              <a:ext cx="12191980" cy="6857990"/>
            </a:xfrm>
            <a:prstGeom prst="rect">
              <a:avLst/>
            </a:prstGeom>
          </p:spPr>
        </p:pic>
        <p:sp>
          <p:nvSpPr>
            <p:cNvPr id="6" name="Rectangle 5">
              <a:extLst>
                <a:ext uri="{FF2B5EF4-FFF2-40B4-BE49-F238E27FC236}">
                  <a16:creationId xmlns:a16="http://schemas.microsoft.com/office/drawing/2014/main" id="{9FBA6ACD-7EE5-7448-862A-0847F0EF0E68}"/>
                </a:ext>
              </a:extLst>
            </p:cNvPr>
            <p:cNvSpPr/>
            <p:nvPr/>
          </p:nvSpPr>
          <p:spPr>
            <a:xfrm>
              <a:off x="2934032" y="0"/>
              <a:ext cx="93427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7AA48C0A-6F33-EF4B-AFD5-232B313E7BBF}"/>
                </a:ext>
              </a:extLst>
            </p:cNvPr>
            <p:cNvSpPr txBox="1">
              <a:spLocks/>
            </p:cNvSpPr>
            <p:nvPr/>
          </p:nvSpPr>
          <p:spPr>
            <a:xfrm>
              <a:off x="2934032" y="2766218"/>
              <a:ext cx="9342782" cy="1325563"/>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mj-cs"/>
                </a:defRPr>
              </a:lvl1pPr>
            </a:lstStyle>
            <a:p>
              <a:pPr algn="ctr"/>
              <a:r>
                <a:rPr lang="en-US" dirty="0"/>
                <a:t>Questions?</a:t>
              </a:r>
            </a:p>
          </p:txBody>
        </p:sp>
      </p:grpSp>
      <p:sp>
        <p:nvSpPr>
          <p:cNvPr id="8" name="Rectangle 7">
            <a:extLst>
              <a:ext uri="{FF2B5EF4-FFF2-40B4-BE49-F238E27FC236}">
                <a16:creationId xmlns:a16="http://schemas.microsoft.com/office/drawing/2014/main" id="{B2FA31E3-F766-9747-95A6-A361AC3843CF}"/>
              </a:ext>
            </a:extLst>
          </p:cNvPr>
          <p:cNvSpPr/>
          <p:nvPr userDrawn="1"/>
        </p:nvSpPr>
        <p:spPr>
          <a:xfrm>
            <a:off x="0" y="0"/>
            <a:ext cx="1219198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title="&quot; &quot;">
            <a:extLst>
              <a:ext uri="{FF2B5EF4-FFF2-40B4-BE49-F238E27FC236}">
                <a16:creationId xmlns:a16="http://schemas.microsoft.com/office/drawing/2014/main" id="{076D2897-1B75-F049-B2B0-1410419EC5BE}"/>
              </a:ext>
            </a:extLst>
          </p:cNvPr>
          <p:cNvGrpSpPr/>
          <p:nvPr userDrawn="1"/>
        </p:nvGrpSpPr>
        <p:grpSpPr>
          <a:xfrm>
            <a:off x="0" y="0"/>
            <a:ext cx="12276794" cy="6858000"/>
            <a:chOff x="20" y="0"/>
            <a:chExt cx="12276794" cy="6858000"/>
          </a:xfrm>
        </p:grpSpPr>
        <p:pic>
          <p:nvPicPr>
            <p:cNvPr id="10" name="Picture 9">
              <a:extLst>
                <a:ext uri="{FF2B5EF4-FFF2-40B4-BE49-F238E27FC236}">
                  <a16:creationId xmlns:a16="http://schemas.microsoft.com/office/drawing/2014/main" id="{C19A44C2-2F83-BF46-BBF5-ACB59E3DF4CF}"/>
                </a:ext>
              </a:extLst>
            </p:cNvPr>
            <p:cNvPicPr>
              <a:picLocks noChangeAspect="1"/>
            </p:cNvPicPr>
            <p:nvPr/>
          </p:nvPicPr>
          <p:blipFill rotWithShape="1">
            <a:blip r:embed="rId2"/>
            <a:srcRect t="27642" b="16108"/>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77033004-1D59-8347-B8A6-B9BD5FE6150C}"/>
                </a:ext>
              </a:extLst>
            </p:cNvPr>
            <p:cNvSpPr/>
            <p:nvPr/>
          </p:nvSpPr>
          <p:spPr>
            <a:xfrm>
              <a:off x="2934032" y="0"/>
              <a:ext cx="93427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0991FDA-ADFB-BE4D-B6FC-8E1ABC0FD754}"/>
              </a:ext>
            </a:extLst>
          </p:cNvPr>
          <p:cNvSpPr>
            <a:spLocks noGrp="1"/>
          </p:cNvSpPr>
          <p:nvPr>
            <p:ph type="title" hasCustomPrompt="1"/>
          </p:nvPr>
        </p:nvSpPr>
        <p:spPr>
          <a:xfrm>
            <a:off x="6095990" y="2766217"/>
            <a:ext cx="3053862" cy="1325563"/>
          </a:xfrm>
        </p:spPr>
        <p:txBody>
          <a:bodyPr/>
          <a:lstStyle/>
          <a:p>
            <a:r>
              <a:rPr lang="en-US" dirty="0"/>
              <a:t>Questions</a:t>
            </a:r>
          </a:p>
        </p:txBody>
      </p:sp>
    </p:spTree>
    <p:extLst>
      <p:ext uri="{BB962C8B-B14F-4D97-AF65-F5344CB8AC3E}">
        <p14:creationId xmlns:p14="http://schemas.microsoft.com/office/powerpoint/2010/main" val="258715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5E251-B21E-449F-9CD9-D72EA67B77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E9495-E534-4759-9D2B-6D6FC1A3E7DD}"/>
              </a:ext>
            </a:extLst>
          </p:cNvPr>
          <p:cNvSpPr>
            <a:spLocks noGrp="1"/>
          </p:cNvSpPr>
          <p:nvPr>
            <p:ph type="dt" sz="half" idx="10"/>
          </p:nvPr>
        </p:nvSpPr>
        <p:spPr/>
        <p:txBody>
          <a:bodyPr/>
          <a:lstStyle/>
          <a:p>
            <a:fld id="{691B9A3F-3707-4AA2-BB04-89E9AD8F1117}" type="datetimeFigureOut">
              <a:rPr lang="en-US" smtClean="0"/>
              <a:t>7/28/2021</a:t>
            </a:fld>
            <a:endParaRPr lang="en-US"/>
          </a:p>
        </p:txBody>
      </p:sp>
      <p:sp>
        <p:nvSpPr>
          <p:cNvPr id="4" name="Footer Placeholder 3">
            <a:extLst>
              <a:ext uri="{FF2B5EF4-FFF2-40B4-BE49-F238E27FC236}">
                <a16:creationId xmlns:a16="http://schemas.microsoft.com/office/drawing/2014/main" id="{70AA825C-F517-4A47-B5A7-0E791C0806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3B30BB-31EA-4A38-A488-80E8BDC414B7}"/>
              </a:ext>
            </a:extLst>
          </p:cNvPr>
          <p:cNvSpPr>
            <a:spLocks noGrp="1"/>
          </p:cNvSpPr>
          <p:nvPr>
            <p:ph type="sldNum" sz="quarter" idx="12"/>
          </p:nvPr>
        </p:nvSpPr>
        <p:spPr/>
        <p:txBody>
          <a:bodyPr/>
          <a:lstStyle/>
          <a:p>
            <a:fld id="{882B0DB5-E6D4-4127-9B27-75AC9701EC86}" type="slidenum">
              <a:rPr lang="en-US" smtClean="0"/>
              <a:t>‹#›</a:t>
            </a:fld>
            <a:endParaRPr lang="en-US"/>
          </a:p>
        </p:txBody>
      </p:sp>
    </p:spTree>
    <p:extLst>
      <p:ext uri="{BB962C8B-B14F-4D97-AF65-F5344CB8AC3E}">
        <p14:creationId xmlns:p14="http://schemas.microsoft.com/office/powerpoint/2010/main" val="198887303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E5F0AA2-054A-0D41-A0BD-24440C6AD2CE}"/>
              </a:ext>
            </a:extLst>
          </p:cNvPr>
          <p:cNvSpPr/>
          <p:nvPr/>
        </p:nvSpPr>
        <p:spPr>
          <a:xfrm>
            <a:off x="0" y="-20"/>
            <a:ext cx="2934032" cy="68580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9E06D6E-27E1-024C-B01B-081176A1C9E5}"/>
              </a:ext>
            </a:extLst>
          </p:cNvPr>
          <p:cNvPicPr>
            <a:picLocks noChangeAspect="1"/>
          </p:cNvPicPr>
          <p:nvPr/>
        </p:nvPicPr>
        <p:blipFill rotWithShape="1">
          <a:blip r:embed="rId2"/>
          <a:srcRect t="27642" b="16108"/>
          <a:stretch/>
        </p:blipFill>
        <p:spPr>
          <a:xfrm>
            <a:off x="20" y="10"/>
            <a:ext cx="12191980" cy="6857990"/>
          </a:xfrm>
          <a:prstGeom prst="rect">
            <a:avLst/>
          </a:prstGeom>
        </p:spPr>
      </p:pic>
      <p:sp>
        <p:nvSpPr>
          <p:cNvPr id="4" name="Rectangle 3">
            <a:extLst>
              <a:ext uri="{FF2B5EF4-FFF2-40B4-BE49-F238E27FC236}">
                <a16:creationId xmlns:a16="http://schemas.microsoft.com/office/drawing/2014/main" id="{43413795-B01B-4548-B928-863C76FD48B4}"/>
              </a:ext>
            </a:extLst>
          </p:cNvPr>
          <p:cNvSpPr/>
          <p:nvPr/>
        </p:nvSpPr>
        <p:spPr>
          <a:xfrm>
            <a:off x="2934032" y="-10"/>
            <a:ext cx="93427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4151E929-8B25-4741-A7C9-F03D8E515BA7}"/>
              </a:ext>
            </a:extLst>
          </p:cNvPr>
          <p:cNvSpPr txBox="1">
            <a:spLocks/>
          </p:cNvSpPr>
          <p:nvPr/>
        </p:nvSpPr>
        <p:spPr>
          <a:xfrm>
            <a:off x="3647236" y="3898669"/>
            <a:ext cx="7903465" cy="24529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Helvetica" pitchFamily="2" charset="0"/>
            </a:endParaRPr>
          </a:p>
          <a:p>
            <a:pPr marL="0" indent="0">
              <a:buNone/>
            </a:pPr>
            <a:r>
              <a:rPr lang="en-US" sz="2000" dirty="0">
                <a:latin typeface="Helvetica" pitchFamily="2" charset="0"/>
                <a:hlinkClick r:id="rId3"/>
              </a:rPr>
              <a:t>www.nutritionincentivehub.org</a:t>
            </a:r>
            <a:endParaRPr lang="en-US" sz="2000" dirty="0">
              <a:latin typeface="Helvetica" pitchFamily="2" charset="0"/>
            </a:endParaRPr>
          </a:p>
          <a:p>
            <a:pPr marL="0" indent="0">
              <a:buNone/>
            </a:pPr>
            <a:endParaRPr lang="en-US" dirty="0">
              <a:latin typeface="Helvetica" pitchFamily="2" charset="0"/>
            </a:endParaRPr>
          </a:p>
        </p:txBody>
      </p:sp>
      <p:cxnSp>
        <p:nvCxnSpPr>
          <p:cNvPr id="7" name="Straight Connector 6">
            <a:extLst>
              <a:ext uri="{FF2B5EF4-FFF2-40B4-BE49-F238E27FC236}">
                <a16:creationId xmlns:a16="http://schemas.microsoft.com/office/drawing/2014/main" id="{BC05BA93-4DBE-3848-A70D-CEABEA2958A0}"/>
              </a:ext>
            </a:extLst>
          </p:cNvPr>
          <p:cNvCxnSpPr/>
          <p:nvPr/>
        </p:nvCxnSpPr>
        <p:spPr>
          <a:xfrm>
            <a:off x="3647236" y="4145280"/>
            <a:ext cx="790346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45ED705-ABC0-8641-A07E-0B0547585791}"/>
              </a:ext>
            </a:extLst>
          </p:cNvPr>
          <p:cNvSpPr/>
          <p:nvPr userDrawn="1"/>
        </p:nvSpPr>
        <p:spPr>
          <a:xfrm>
            <a:off x="0" y="-20"/>
            <a:ext cx="2934032" cy="685801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 name="Picture 9" title="&quot; &quot;">
            <a:extLst>
              <a:ext uri="{FF2B5EF4-FFF2-40B4-BE49-F238E27FC236}">
                <a16:creationId xmlns:a16="http://schemas.microsoft.com/office/drawing/2014/main" id="{3CA59FD8-FF5B-F543-959E-87CFA211B94A}"/>
              </a:ext>
            </a:extLst>
          </p:cNvPr>
          <p:cNvPicPr>
            <a:picLocks noChangeAspect="1"/>
          </p:cNvPicPr>
          <p:nvPr userDrawn="1"/>
        </p:nvPicPr>
        <p:blipFill rotWithShape="1">
          <a:blip r:embed="rId2"/>
          <a:srcRect t="27642" b="16108"/>
          <a:stretch/>
        </p:blipFill>
        <p:spPr>
          <a:xfrm>
            <a:off x="20" y="10"/>
            <a:ext cx="12191980" cy="6857990"/>
          </a:xfrm>
          <a:prstGeom prst="rect">
            <a:avLst/>
          </a:prstGeom>
        </p:spPr>
      </p:pic>
      <p:sp>
        <p:nvSpPr>
          <p:cNvPr id="11" name="Rectangle 10">
            <a:extLst>
              <a:ext uri="{FF2B5EF4-FFF2-40B4-BE49-F238E27FC236}">
                <a16:creationId xmlns:a16="http://schemas.microsoft.com/office/drawing/2014/main" id="{12752776-66DE-4545-8DCF-ED5910EFD4C8}"/>
              </a:ext>
            </a:extLst>
          </p:cNvPr>
          <p:cNvSpPr/>
          <p:nvPr userDrawn="1"/>
        </p:nvSpPr>
        <p:spPr>
          <a:xfrm>
            <a:off x="2934032" y="-10"/>
            <a:ext cx="934278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2">
            <a:extLst>
              <a:ext uri="{FF2B5EF4-FFF2-40B4-BE49-F238E27FC236}">
                <a16:creationId xmlns:a16="http://schemas.microsoft.com/office/drawing/2014/main" id="{C4AE301B-CD72-6F41-897E-BE20FC0420BB}"/>
              </a:ext>
            </a:extLst>
          </p:cNvPr>
          <p:cNvSpPr txBox="1">
            <a:spLocks/>
          </p:cNvSpPr>
          <p:nvPr userDrawn="1"/>
        </p:nvSpPr>
        <p:spPr>
          <a:xfrm>
            <a:off x="3647236" y="5379546"/>
            <a:ext cx="7903465" cy="24529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dirty="0">
              <a:latin typeface="Helvetica" pitchFamily="2" charset="0"/>
            </a:endParaRPr>
          </a:p>
          <a:p>
            <a:pPr marL="0" indent="0">
              <a:buNone/>
            </a:pPr>
            <a:r>
              <a:rPr lang="en-US" sz="2000" dirty="0">
                <a:latin typeface="Helvetica" pitchFamily="2" charset="0"/>
                <a:hlinkClick r:id="rId3"/>
              </a:rPr>
              <a:t>www.nutritionincentivehub.org</a:t>
            </a:r>
            <a:endParaRPr lang="en-US" sz="2000" dirty="0">
              <a:latin typeface="Helvetica" pitchFamily="2" charset="0"/>
            </a:endParaRPr>
          </a:p>
          <a:p>
            <a:pPr marL="0" indent="0">
              <a:buNone/>
            </a:pPr>
            <a:endParaRPr lang="en-US" dirty="0">
              <a:latin typeface="Helvetica" pitchFamily="2" charset="0"/>
            </a:endParaRPr>
          </a:p>
        </p:txBody>
      </p:sp>
      <p:cxnSp>
        <p:nvCxnSpPr>
          <p:cNvPr id="13" name="Straight Connector 12" title="&quot; &quot;">
            <a:extLst>
              <a:ext uri="{FF2B5EF4-FFF2-40B4-BE49-F238E27FC236}">
                <a16:creationId xmlns:a16="http://schemas.microsoft.com/office/drawing/2014/main" id="{C7A7B3AC-1591-A948-9461-178E2B0314E4}"/>
              </a:ext>
            </a:extLst>
          </p:cNvPr>
          <p:cNvCxnSpPr/>
          <p:nvPr userDrawn="1"/>
        </p:nvCxnSpPr>
        <p:spPr>
          <a:xfrm>
            <a:off x="3647236" y="5626157"/>
            <a:ext cx="7903465" cy="0"/>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14" name="Text Placeholder 13">
            <a:extLst>
              <a:ext uri="{FF2B5EF4-FFF2-40B4-BE49-F238E27FC236}">
                <a16:creationId xmlns:a16="http://schemas.microsoft.com/office/drawing/2014/main" id="{F0BBA13D-1E1C-8442-91B1-31D96F322BDF}"/>
              </a:ext>
            </a:extLst>
          </p:cNvPr>
          <p:cNvSpPr>
            <a:spLocks noGrp="1"/>
          </p:cNvSpPr>
          <p:nvPr>
            <p:ph type="body" sz="quarter" idx="10" hasCustomPrompt="1"/>
          </p:nvPr>
        </p:nvSpPr>
        <p:spPr>
          <a:xfrm>
            <a:off x="3647236" y="2072198"/>
            <a:ext cx="6054725" cy="1703166"/>
          </a:xfrm>
        </p:spPr>
        <p:txBody>
          <a:bodyPr>
            <a:normAutofit/>
          </a:bodyPr>
          <a:lstStyle>
            <a:lvl1pPr marL="0" indent="0">
              <a:buNone/>
              <a:defRPr sz="2000" b="0"/>
            </a:lvl1pPr>
            <a:lvl2pPr marL="457200" indent="0">
              <a:buNone/>
              <a:defRPr/>
            </a:lvl2pPr>
            <a:lvl3pPr marL="914400" indent="0">
              <a:buNone/>
              <a:defRPr/>
            </a:lvl3pPr>
            <a:lvl4pPr marL="1371600" indent="0">
              <a:buNone/>
              <a:defRPr/>
            </a:lvl4pPr>
            <a:lvl5pPr marL="1828800" indent="0">
              <a:buNone/>
              <a:defRPr/>
            </a:lvl5pPr>
          </a:lstStyle>
          <a:p>
            <a:pPr lvl="0"/>
            <a:r>
              <a:rPr lang="en-US" dirty="0"/>
              <a:t>Name</a:t>
            </a:r>
          </a:p>
          <a:p>
            <a:pPr lvl="0"/>
            <a:r>
              <a:rPr lang="en-US" dirty="0"/>
              <a:t>Title</a:t>
            </a:r>
          </a:p>
          <a:p>
            <a:pPr lvl="0"/>
            <a:r>
              <a:rPr lang="en-US" dirty="0"/>
              <a:t>Organization</a:t>
            </a:r>
          </a:p>
          <a:p>
            <a:pPr lvl="0"/>
            <a:r>
              <a:rPr lang="en-US" dirty="0"/>
              <a:t>Email</a:t>
            </a:r>
          </a:p>
        </p:txBody>
      </p:sp>
      <p:sp>
        <p:nvSpPr>
          <p:cNvPr id="17" name="Title 16">
            <a:extLst>
              <a:ext uri="{FF2B5EF4-FFF2-40B4-BE49-F238E27FC236}">
                <a16:creationId xmlns:a16="http://schemas.microsoft.com/office/drawing/2014/main" id="{089D409E-766E-334F-93C1-4B424BD03947}"/>
              </a:ext>
            </a:extLst>
          </p:cNvPr>
          <p:cNvSpPr>
            <a:spLocks noGrp="1"/>
          </p:cNvSpPr>
          <p:nvPr>
            <p:ph type="title" hasCustomPrompt="1"/>
          </p:nvPr>
        </p:nvSpPr>
        <p:spPr>
          <a:xfrm>
            <a:off x="3647236" y="365125"/>
            <a:ext cx="7706564" cy="1325563"/>
          </a:xfrm>
        </p:spPr>
        <p:txBody>
          <a:bodyPr/>
          <a:lstStyle>
            <a:lvl1pPr>
              <a:defRPr/>
            </a:lvl1pPr>
          </a:lstStyle>
          <a:p>
            <a:r>
              <a:rPr lang="en-US" dirty="0">
                <a:solidFill>
                  <a:schemeClr val="tx1"/>
                </a:solidFill>
              </a:rPr>
              <a:t>Contact</a:t>
            </a:r>
          </a:p>
        </p:txBody>
      </p:sp>
    </p:spTree>
    <p:extLst>
      <p:ext uri="{BB962C8B-B14F-4D97-AF65-F5344CB8AC3E}">
        <p14:creationId xmlns:p14="http://schemas.microsoft.com/office/powerpoint/2010/main" val="69433781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7/28/2021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526055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Rockwell"/>
                <a:cs typeface="Rockwell"/>
              </a:defRPr>
            </a:lvl1pPr>
          </a:lstStyle>
          <a:p>
            <a:endParaRPr/>
          </a:p>
        </p:txBody>
      </p:sp>
      <p:sp>
        <p:nvSpPr>
          <p:cNvPr id="3" name="Holder 3"/>
          <p:cNvSpPr>
            <a:spLocks noGrp="1"/>
          </p:cNvSpPr>
          <p:nvPr>
            <p:ph type="body" idx="1"/>
          </p:nvPr>
        </p:nvSpPr>
        <p:spPr/>
        <p:txBody>
          <a:bodyPr lIns="0" tIns="0" rIns="0" bIns="0"/>
          <a:lstStyle>
            <a:lvl1pPr>
              <a:defRPr sz="2000" b="0" i="0">
                <a:solidFill>
                  <a:srgbClr val="122C41"/>
                </a:solidFill>
                <a:latin typeface="Gadugi"/>
                <a:cs typeface="Gadug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7/28/2021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9487631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0" i="0">
                <a:solidFill>
                  <a:schemeClr val="bg1"/>
                </a:solidFill>
                <a:latin typeface="Rockwell"/>
                <a:cs typeface="Rockwel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7/28/2021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98082180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43483" y="452627"/>
            <a:ext cx="11302746" cy="108965"/>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443483" y="6557771"/>
            <a:ext cx="7293102" cy="105918"/>
          </a:xfrm>
          <a:prstGeom prst="rect">
            <a:avLst/>
          </a:prstGeom>
          <a:blipFill>
            <a:blip r:embed="rId3" cstate="print"/>
            <a:stretch>
              <a:fillRect/>
            </a:stretch>
          </a:blipFill>
        </p:spPr>
        <p:txBody>
          <a:bodyPr wrap="square" lIns="0" tIns="0" rIns="0" bIns="0" rtlCol="0"/>
          <a:lstStyle/>
          <a:p>
            <a:endParaRPr/>
          </a:p>
        </p:txBody>
      </p:sp>
      <p:sp>
        <p:nvSpPr>
          <p:cNvPr id="18" name="bk object 18"/>
          <p:cNvSpPr/>
          <p:nvPr/>
        </p:nvSpPr>
        <p:spPr>
          <a:xfrm>
            <a:off x="7587995" y="6559295"/>
            <a:ext cx="2430017" cy="104394"/>
          </a:xfrm>
          <a:prstGeom prst="rect">
            <a:avLst/>
          </a:prstGeom>
          <a:blipFill>
            <a:blip r:embed="rId4" cstate="print"/>
            <a:stretch>
              <a:fillRect/>
            </a:stretch>
          </a:blipFill>
        </p:spPr>
        <p:txBody>
          <a:bodyPr wrap="square" lIns="0" tIns="0" rIns="0" bIns="0" rtlCol="0"/>
          <a:lstStyle/>
          <a:p>
            <a:endParaRPr/>
          </a:p>
        </p:txBody>
      </p:sp>
      <p:sp>
        <p:nvSpPr>
          <p:cNvPr id="19" name="bk object 19"/>
          <p:cNvSpPr/>
          <p:nvPr/>
        </p:nvSpPr>
        <p:spPr>
          <a:xfrm>
            <a:off x="9957816" y="6559295"/>
            <a:ext cx="1219961" cy="104394"/>
          </a:xfrm>
          <a:prstGeom prst="rect">
            <a:avLst/>
          </a:prstGeom>
          <a:blipFill>
            <a:blip r:embed="rId5" cstate="print"/>
            <a:stretch>
              <a:fillRect/>
            </a:stretch>
          </a:blipFill>
        </p:spPr>
        <p:txBody>
          <a:bodyPr wrap="square" lIns="0" tIns="0" rIns="0" bIns="0" rtlCol="0"/>
          <a:lstStyle/>
          <a:p>
            <a:endParaRPr/>
          </a:p>
        </p:txBody>
      </p:sp>
      <p:sp>
        <p:nvSpPr>
          <p:cNvPr id="20" name="bk object 20"/>
          <p:cNvSpPr/>
          <p:nvPr/>
        </p:nvSpPr>
        <p:spPr>
          <a:xfrm>
            <a:off x="11126723" y="6559295"/>
            <a:ext cx="616457" cy="104394"/>
          </a:xfrm>
          <a:prstGeom prst="rect">
            <a:avLst/>
          </a:prstGeom>
          <a:blipFill>
            <a:blip r:embed="rId6" cstate="print"/>
            <a:stretch>
              <a:fillRect/>
            </a:stretch>
          </a:blipFill>
        </p:spPr>
        <p:txBody>
          <a:bodyPr wrap="square" lIns="0" tIns="0" rIns="0" bIns="0" rtlCol="0"/>
          <a:lstStyle/>
          <a:p>
            <a:endParaRPr/>
          </a:p>
        </p:txBody>
      </p:sp>
      <p:sp>
        <p:nvSpPr>
          <p:cNvPr id="21" name="bk object 21"/>
          <p:cNvSpPr/>
          <p:nvPr/>
        </p:nvSpPr>
        <p:spPr>
          <a:xfrm>
            <a:off x="342900" y="499872"/>
            <a:ext cx="11494008" cy="1429512"/>
          </a:xfrm>
          <a:prstGeom prst="rect">
            <a:avLst/>
          </a:prstGeom>
          <a:blipFill>
            <a:blip r:embed="rId7" cstate="print"/>
            <a:stretch>
              <a:fillRect/>
            </a:stretch>
          </a:blipFill>
        </p:spPr>
        <p:txBody>
          <a:bodyPr wrap="square" lIns="0" tIns="0" rIns="0" bIns="0" rtlCol="0"/>
          <a:lstStyle/>
          <a:p>
            <a:endParaRPr/>
          </a:p>
        </p:txBody>
      </p:sp>
      <p:sp>
        <p:nvSpPr>
          <p:cNvPr id="22" name="bk object 22"/>
          <p:cNvSpPr/>
          <p:nvPr/>
        </p:nvSpPr>
        <p:spPr>
          <a:xfrm>
            <a:off x="443483" y="452627"/>
            <a:ext cx="3710178" cy="102870"/>
          </a:xfrm>
          <a:prstGeom prst="rect">
            <a:avLst/>
          </a:prstGeom>
          <a:blipFill>
            <a:blip r:embed="rId8" cstate="print"/>
            <a:stretch>
              <a:fillRect/>
            </a:stretch>
          </a:blipFill>
        </p:spPr>
        <p:txBody>
          <a:bodyPr wrap="square" lIns="0" tIns="0" rIns="0" bIns="0" rtlCol="0"/>
          <a:lstStyle/>
          <a:p>
            <a:endParaRPr/>
          </a:p>
        </p:txBody>
      </p:sp>
      <p:sp>
        <p:nvSpPr>
          <p:cNvPr id="23" name="bk object 23"/>
          <p:cNvSpPr/>
          <p:nvPr/>
        </p:nvSpPr>
        <p:spPr>
          <a:xfrm>
            <a:off x="8037576" y="449580"/>
            <a:ext cx="3710178" cy="105917"/>
          </a:xfrm>
          <a:prstGeom prst="rect">
            <a:avLst/>
          </a:prstGeom>
          <a:blipFill>
            <a:blip r:embed="rId9" cstate="print"/>
            <a:stretch>
              <a:fillRect/>
            </a:stretch>
          </a:blipFill>
        </p:spPr>
        <p:txBody>
          <a:bodyPr wrap="square" lIns="0" tIns="0" rIns="0" bIns="0" rtlCol="0"/>
          <a:lstStyle/>
          <a:p>
            <a:endParaRPr/>
          </a:p>
        </p:txBody>
      </p:sp>
      <p:sp>
        <p:nvSpPr>
          <p:cNvPr id="24" name="bk object 24"/>
          <p:cNvSpPr/>
          <p:nvPr/>
        </p:nvSpPr>
        <p:spPr>
          <a:xfrm>
            <a:off x="4238244" y="452627"/>
            <a:ext cx="3710178" cy="99822"/>
          </a:xfrm>
          <a:prstGeom prst="rect">
            <a:avLst/>
          </a:prstGeom>
          <a:blipFill>
            <a:blip r:embed="rId10" cstate="print"/>
            <a:stretch>
              <a:fillRect/>
            </a:stretch>
          </a:blipFill>
        </p:spPr>
        <p:txBody>
          <a:bodyPr wrap="square" lIns="0" tIns="0" rIns="0" bIns="0" rtlCol="0"/>
          <a:lstStyle/>
          <a:p>
            <a:endParaRPr/>
          </a:p>
        </p:txBody>
      </p:sp>
      <p:sp>
        <p:nvSpPr>
          <p:cNvPr id="25" name="bk object 25"/>
          <p:cNvSpPr/>
          <p:nvPr/>
        </p:nvSpPr>
        <p:spPr>
          <a:xfrm>
            <a:off x="443483" y="3081527"/>
            <a:ext cx="11267694" cy="3310890"/>
          </a:xfrm>
          <a:prstGeom prst="rect">
            <a:avLst/>
          </a:prstGeom>
          <a:blipFill>
            <a:blip r:embed="rId11" cstate="print"/>
            <a:stretch>
              <a:fillRect/>
            </a:stretch>
          </a:blipFill>
        </p:spPr>
        <p:txBody>
          <a:bodyPr wrap="square" lIns="0" tIns="0" rIns="0" bIns="0" rtlCol="0"/>
          <a:lstStyle/>
          <a:p>
            <a:endParaRPr/>
          </a:p>
        </p:txBody>
      </p:sp>
      <p:sp>
        <p:nvSpPr>
          <p:cNvPr id="26" name="bk object 26"/>
          <p:cNvSpPr/>
          <p:nvPr/>
        </p:nvSpPr>
        <p:spPr>
          <a:xfrm>
            <a:off x="0" y="0"/>
            <a:ext cx="12192000" cy="6858000"/>
          </a:xfrm>
          <a:custGeom>
            <a:avLst/>
            <a:gdLst/>
            <a:ahLst/>
            <a:cxnLst/>
            <a:rect l="l" t="t" r="r" b="b"/>
            <a:pathLst>
              <a:path w="12192000" h="6858000">
                <a:moveTo>
                  <a:pt x="0" y="6858000"/>
                </a:moveTo>
                <a:lnTo>
                  <a:pt x="12192000" y="6858000"/>
                </a:lnTo>
                <a:lnTo>
                  <a:pt x="12192000" y="0"/>
                </a:lnTo>
                <a:lnTo>
                  <a:pt x="0" y="0"/>
                </a:lnTo>
                <a:lnTo>
                  <a:pt x="0" y="6858000"/>
                </a:lnTo>
                <a:close/>
              </a:path>
            </a:pathLst>
          </a:custGeom>
          <a:solidFill>
            <a:srgbClr val="FFFFFF"/>
          </a:solidFill>
        </p:spPr>
        <p:txBody>
          <a:bodyPr wrap="square" lIns="0" tIns="0" rIns="0" bIns="0" rtlCol="0"/>
          <a:lstStyle/>
          <a:p>
            <a:endParaRPr/>
          </a:p>
        </p:txBody>
      </p:sp>
      <p:sp>
        <p:nvSpPr>
          <p:cNvPr id="27" name="bk object 27"/>
          <p:cNvSpPr/>
          <p:nvPr/>
        </p:nvSpPr>
        <p:spPr>
          <a:xfrm>
            <a:off x="446531" y="723900"/>
            <a:ext cx="7497953" cy="5676900"/>
          </a:xfrm>
          <a:prstGeom prst="rect">
            <a:avLst/>
          </a:prstGeom>
          <a:blipFill>
            <a:blip r:embed="rId12" cstate="print"/>
            <a:stretch>
              <a:fillRect/>
            </a:stretch>
          </a:blipFill>
        </p:spPr>
        <p:txBody>
          <a:bodyPr wrap="square" lIns="0" tIns="0" rIns="0" bIns="0" rtlCol="0"/>
          <a:lstStyle/>
          <a:p>
            <a:endParaRPr/>
          </a:p>
        </p:txBody>
      </p:sp>
      <p:sp>
        <p:nvSpPr>
          <p:cNvPr id="28" name="bk object 28"/>
          <p:cNvSpPr/>
          <p:nvPr/>
        </p:nvSpPr>
        <p:spPr>
          <a:xfrm>
            <a:off x="8037576" y="719327"/>
            <a:ext cx="3708654" cy="5673090"/>
          </a:xfrm>
          <a:prstGeom prst="rect">
            <a:avLst/>
          </a:prstGeom>
          <a:blipFill>
            <a:blip r:embed="rId13" cstate="print"/>
            <a:stretch>
              <a:fillRect/>
            </a:stretch>
          </a:blip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200" b="0" i="0">
                <a:solidFill>
                  <a:schemeClr val="bg1"/>
                </a:solidFill>
                <a:latin typeface="Rockwell"/>
                <a:cs typeface="Rockwel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7/28/2021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1744103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7/28/2021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805880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7965476-D134-4DAA-8CA8-9AC7E03DECD3}"/>
              </a:ext>
            </a:extLst>
          </p:cNvPr>
          <p:cNvSpPr>
            <a:spLocks noGrp="1"/>
          </p:cNvSpPr>
          <p:nvPr>
            <p:ph type="dt" sz="half" idx="10"/>
          </p:nvPr>
        </p:nvSpPr>
        <p:spPr/>
        <p:txBody>
          <a:bodyPr/>
          <a:lstStyle/>
          <a:p>
            <a:fld id="{691B9A3F-3707-4AA2-BB04-89E9AD8F1117}" type="datetimeFigureOut">
              <a:rPr lang="en-US" smtClean="0"/>
              <a:t>7/28/2021</a:t>
            </a:fld>
            <a:endParaRPr lang="en-US"/>
          </a:p>
        </p:txBody>
      </p:sp>
      <p:sp>
        <p:nvSpPr>
          <p:cNvPr id="3" name="Footer Placeholder 2">
            <a:extLst>
              <a:ext uri="{FF2B5EF4-FFF2-40B4-BE49-F238E27FC236}">
                <a16:creationId xmlns:a16="http://schemas.microsoft.com/office/drawing/2014/main" id="{4FBD3A5B-2FF4-4999-B48A-2B49A0423F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07A8BE-10CE-42D8-9EED-F98A7456FED5}"/>
              </a:ext>
            </a:extLst>
          </p:cNvPr>
          <p:cNvSpPr>
            <a:spLocks noGrp="1"/>
          </p:cNvSpPr>
          <p:nvPr>
            <p:ph type="sldNum" sz="quarter" idx="12"/>
          </p:nvPr>
        </p:nvSpPr>
        <p:spPr/>
        <p:txBody>
          <a:bodyPr/>
          <a:lstStyle/>
          <a:p>
            <a:fld id="{882B0DB5-E6D4-4127-9B27-75AC9701EC86}" type="slidenum">
              <a:rPr lang="en-US" smtClean="0"/>
              <a:t>‹#›</a:t>
            </a:fld>
            <a:endParaRPr lang="en-US"/>
          </a:p>
        </p:txBody>
      </p:sp>
    </p:spTree>
    <p:extLst>
      <p:ext uri="{BB962C8B-B14F-4D97-AF65-F5344CB8AC3E}">
        <p14:creationId xmlns:p14="http://schemas.microsoft.com/office/powerpoint/2010/main" val="243491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79CA8-850B-4B2D-BC32-38F278BB5F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7FD9CC-0258-4C23-B7CE-D5F0BC2AE7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E608F9-2F81-4F81-8CD1-153413F342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48A00D-8AB3-4654-AB03-6B9C6A7AA01E}"/>
              </a:ext>
            </a:extLst>
          </p:cNvPr>
          <p:cNvSpPr>
            <a:spLocks noGrp="1"/>
          </p:cNvSpPr>
          <p:nvPr>
            <p:ph type="dt" sz="half" idx="10"/>
          </p:nvPr>
        </p:nvSpPr>
        <p:spPr/>
        <p:txBody>
          <a:bodyPr/>
          <a:lstStyle/>
          <a:p>
            <a:fld id="{691B9A3F-3707-4AA2-BB04-89E9AD8F1117}" type="datetimeFigureOut">
              <a:rPr lang="en-US" smtClean="0"/>
              <a:t>7/28/2021</a:t>
            </a:fld>
            <a:endParaRPr lang="en-US"/>
          </a:p>
        </p:txBody>
      </p:sp>
      <p:sp>
        <p:nvSpPr>
          <p:cNvPr id="6" name="Footer Placeholder 5">
            <a:extLst>
              <a:ext uri="{FF2B5EF4-FFF2-40B4-BE49-F238E27FC236}">
                <a16:creationId xmlns:a16="http://schemas.microsoft.com/office/drawing/2014/main" id="{1FC84DED-3692-42AC-9C38-B2AE97D267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3F699C-C52D-4661-BCEA-FC6E160086C2}"/>
              </a:ext>
            </a:extLst>
          </p:cNvPr>
          <p:cNvSpPr>
            <a:spLocks noGrp="1"/>
          </p:cNvSpPr>
          <p:nvPr>
            <p:ph type="sldNum" sz="quarter" idx="12"/>
          </p:nvPr>
        </p:nvSpPr>
        <p:spPr/>
        <p:txBody>
          <a:bodyPr/>
          <a:lstStyle/>
          <a:p>
            <a:fld id="{882B0DB5-E6D4-4127-9B27-75AC9701EC86}" type="slidenum">
              <a:rPr lang="en-US" smtClean="0"/>
              <a:t>‹#›</a:t>
            </a:fld>
            <a:endParaRPr lang="en-US"/>
          </a:p>
        </p:txBody>
      </p:sp>
    </p:spTree>
    <p:extLst>
      <p:ext uri="{BB962C8B-B14F-4D97-AF65-F5344CB8AC3E}">
        <p14:creationId xmlns:p14="http://schemas.microsoft.com/office/powerpoint/2010/main" val="317574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51CCB-9949-4A73-8043-9332B7FE0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359F1DB-E84F-46FF-AF1B-098070DC22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1BFA72-635C-421A-A944-C2955F0EC8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EDB0E1-D39D-43EF-8B12-29AAEFA1B2A6}"/>
              </a:ext>
            </a:extLst>
          </p:cNvPr>
          <p:cNvSpPr>
            <a:spLocks noGrp="1"/>
          </p:cNvSpPr>
          <p:nvPr>
            <p:ph type="dt" sz="half" idx="10"/>
          </p:nvPr>
        </p:nvSpPr>
        <p:spPr/>
        <p:txBody>
          <a:bodyPr/>
          <a:lstStyle/>
          <a:p>
            <a:fld id="{691B9A3F-3707-4AA2-BB04-89E9AD8F1117}" type="datetimeFigureOut">
              <a:rPr lang="en-US" smtClean="0"/>
              <a:t>7/28/2021</a:t>
            </a:fld>
            <a:endParaRPr lang="en-US"/>
          </a:p>
        </p:txBody>
      </p:sp>
      <p:sp>
        <p:nvSpPr>
          <p:cNvPr id="6" name="Footer Placeholder 5">
            <a:extLst>
              <a:ext uri="{FF2B5EF4-FFF2-40B4-BE49-F238E27FC236}">
                <a16:creationId xmlns:a16="http://schemas.microsoft.com/office/drawing/2014/main" id="{B5E05569-6A42-4797-A300-B65FFB6F25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28C4AB-B0B4-45EA-83F1-165F979F64BF}"/>
              </a:ext>
            </a:extLst>
          </p:cNvPr>
          <p:cNvSpPr>
            <a:spLocks noGrp="1"/>
          </p:cNvSpPr>
          <p:nvPr>
            <p:ph type="sldNum" sz="quarter" idx="12"/>
          </p:nvPr>
        </p:nvSpPr>
        <p:spPr/>
        <p:txBody>
          <a:bodyPr/>
          <a:lstStyle/>
          <a:p>
            <a:fld id="{882B0DB5-E6D4-4127-9B27-75AC9701EC86}" type="slidenum">
              <a:rPr lang="en-US" smtClean="0"/>
              <a:t>‹#›</a:t>
            </a:fld>
            <a:endParaRPr lang="en-US"/>
          </a:p>
        </p:txBody>
      </p:sp>
    </p:spTree>
    <p:extLst>
      <p:ext uri="{BB962C8B-B14F-4D97-AF65-F5344CB8AC3E}">
        <p14:creationId xmlns:p14="http://schemas.microsoft.com/office/powerpoint/2010/main" val="3790947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image" Target="../media/image2.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theme" Target="../theme/theme4.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63.xml"/><Relationship Id="rId7" Type="http://schemas.openxmlformats.org/officeDocument/2006/relationships/image" Target="../media/image26.pn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5.xml"/><Relationship Id="rId11" Type="http://schemas.openxmlformats.org/officeDocument/2006/relationships/image" Target="../media/image30.png"/><Relationship Id="rId5" Type="http://schemas.openxmlformats.org/officeDocument/2006/relationships/slideLayout" Target="../slideLayouts/slideLayout65.xml"/><Relationship Id="rId10" Type="http://schemas.openxmlformats.org/officeDocument/2006/relationships/image" Target="../media/image29.png"/><Relationship Id="rId4" Type="http://schemas.openxmlformats.org/officeDocument/2006/relationships/slideLayout" Target="../slideLayouts/slideLayout64.xml"/><Relationship Id="rId9" Type="http://schemas.openxmlformats.org/officeDocument/2006/relationships/image" Target="../media/image2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A0C578-492D-400C-8681-A4CE21036B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088CB0-6E4A-48EE-8889-871FFAC23A0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068ABE-30F5-4EAA-85D2-64747751F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1B9A3F-3707-4AA2-BB04-89E9AD8F1117}" type="datetimeFigureOut">
              <a:rPr lang="en-US" smtClean="0"/>
              <a:t>7/28/2021</a:t>
            </a:fld>
            <a:endParaRPr lang="en-US"/>
          </a:p>
        </p:txBody>
      </p:sp>
      <p:sp>
        <p:nvSpPr>
          <p:cNvPr id="5" name="Footer Placeholder 4">
            <a:extLst>
              <a:ext uri="{FF2B5EF4-FFF2-40B4-BE49-F238E27FC236}">
                <a16:creationId xmlns:a16="http://schemas.microsoft.com/office/drawing/2014/main" id="{EF125B5C-6C22-40B2-95FD-4044CF651A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7E15DEA-0ED0-4BAB-A39E-672AC63F79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2B0DB5-E6D4-4127-9B27-75AC9701EC86}" type="slidenum">
              <a:rPr lang="en-US" smtClean="0"/>
              <a:t>‹#›</a:t>
            </a:fld>
            <a:endParaRPr lang="en-US"/>
          </a:p>
        </p:txBody>
      </p:sp>
    </p:spTree>
    <p:extLst>
      <p:ext uri="{BB962C8B-B14F-4D97-AF65-F5344CB8AC3E}">
        <p14:creationId xmlns:p14="http://schemas.microsoft.com/office/powerpoint/2010/main" val="21269745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6CAC1-18D1-436F-8A69-B3BC0F44711E}" type="datetimeFigureOut">
              <a:rPr lang="en-US" smtClean="0"/>
              <a:t>7/28/2021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FF441B-C602-45D7-8554-9B9855433572}" type="slidenum">
              <a:rPr lang="en-US" smtClean="0"/>
              <a:t>‹#›</a:t>
            </a:fld>
            <a:endParaRPr lang="en-US"/>
          </a:p>
        </p:txBody>
      </p:sp>
    </p:spTree>
    <p:extLst>
      <p:ext uri="{BB962C8B-B14F-4D97-AF65-F5344CB8AC3E}">
        <p14:creationId xmlns:p14="http://schemas.microsoft.com/office/powerpoint/2010/main" val="3569331143"/>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Rectangle 27"/>
          <p:cNvSpPr/>
          <p:nvPr/>
        </p:nvSpPr>
        <p:spPr>
          <a:xfrm>
            <a:off x="1" y="366819"/>
            <a:ext cx="12192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9" name="Rectangle 28"/>
          <p:cNvSpPr/>
          <p:nvPr/>
        </p:nvSpPr>
        <p:spPr>
          <a:xfrm>
            <a:off x="0" y="-1"/>
            <a:ext cx="12192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0" name="Rectangle 29"/>
          <p:cNvSpPr/>
          <p:nvPr/>
        </p:nvSpPr>
        <p:spPr>
          <a:xfrm>
            <a:off x="1" y="308277"/>
            <a:ext cx="12192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1" name="Rectangle 30"/>
          <p:cNvSpPr/>
          <p:nvPr/>
        </p:nvSpPr>
        <p:spPr>
          <a:xfrm flipV="1">
            <a:off x="7213577" y="360247"/>
            <a:ext cx="4978425"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tangle 31"/>
          <p:cNvSpPr/>
          <p:nvPr/>
        </p:nvSpPr>
        <p:spPr>
          <a:xfrm flipV="1">
            <a:off x="7213601" y="440113"/>
            <a:ext cx="49784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3" name="Rounded Rectangle 32"/>
          <p:cNvSpPr/>
          <p:nvPr/>
        </p:nvSpPr>
        <p:spPr bwMode="white">
          <a:xfrm>
            <a:off x="7209785" y="497504"/>
            <a:ext cx="408432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useBgFill="1">
        <p:nvSpPr>
          <p:cNvPr id="34" name="Rounded Rectangle 33"/>
          <p:cNvSpPr/>
          <p:nvPr/>
        </p:nvSpPr>
        <p:spPr bwMode="white">
          <a:xfrm>
            <a:off x="9831528" y="588943"/>
            <a:ext cx="21336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5" name="Rectangle 34"/>
          <p:cNvSpPr/>
          <p:nvPr/>
        </p:nvSpPr>
        <p:spPr bwMode="invGray">
          <a:xfrm>
            <a:off x="12113288" y="-2001"/>
            <a:ext cx="76835"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6" name="Rectangle 35"/>
          <p:cNvSpPr/>
          <p:nvPr/>
        </p:nvSpPr>
        <p:spPr bwMode="invGray">
          <a:xfrm>
            <a:off x="12059308" y="-2001"/>
            <a:ext cx="3657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37" name="Rectangle 36"/>
          <p:cNvSpPr/>
          <p:nvPr/>
        </p:nvSpPr>
        <p:spPr bwMode="invGray">
          <a:xfrm>
            <a:off x="12033904" y="-2001"/>
            <a:ext cx="12192"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8" name="Rectangle 37"/>
          <p:cNvSpPr/>
          <p:nvPr/>
        </p:nvSpPr>
        <p:spPr bwMode="invGray">
          <a:xfrm>
            <a:off x="11967231" y="-2001"/>
            <a:ext cx="36576"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9" name="Rectangle 38"/>
          <p:cNvSpPr/>
          <p:nvPr/>
        </p:nvSpPr>
        <p:spPr bwMode="invGray">
          <a:xfrm>
            <a:off x="11887569" y="380"/>
            <a:ext cx="73152"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40" name="Rectangle 39"/>
          <p:cNvSpPr/>
          <p:nvPr/>
        </p:nvSpPr>
        <p:spPr bwMode="invGray">
          <a:xfrm>
            <a:off x="11831300" y="380"/>
            <a:ext cx="12192"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dirty="0"/>
          </a:p>
        </p:txBody>
      </p:sp>
      <p:sp>
        <p:nvSpPr>
          <p:cNvPr id="22" name="Title Placeholder 21"/>
          <p:cNvSpPr>
            <a:spLocks noGrp="1"/>
          </p:cNvSpPr>
          <p:nvPr>
            <p:ph type="title"/>
          </p:nvPr>
        </p:nvSpPr>
        <p:spPr>
          <a:xfrm>
            <a:off x="609600" y="1143000"/>
            <a:ext cx="10972800" cy="10668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09600" y="2249424"/>
            <a:ext cx="10972800" cy="4325112"/>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782048" y="612648"/>
            <a:ext cx="1276352" cy="457200"/>
          </a:xfrm>
          <a:prstGeom prst="rect">
            <a:avLst/>
          </a:prstGeom>
        </p:spPr>
        <p:txBody>
          <a:bodyPr vert="horz"/>
          <a:lstStyle>
            <a:lvl1pPr algn="l" eaLnBrk="1" latinLnBrk="0" hangingPunct="1">
              <a:defRPr kumimoji="0" sz="800">
                <a:solidFill>
                  <a:schemeClr val="accent2"/>
                </a:solidFill>
              </a:defRPr>
            </a:lvl1pPr>
          </a:lstStyle>
          <a:p>
            <a:fld id="{52D720E3-430A-4E8E-BF3D-079785519024}" type="datetimeFigureOut">
              <a:rPr lang="en-US" smtClean="0"/>
              <a:pPr/>
              <a:t>7/28/2021</a:t>
            </a:fld>
            <a:endParaRPr lang="en-US"/>
          </a:p>
        </p:txBody>
      </p:sp>
      <p:sp>
        <p:nvSpPr>
          <p:cNvPr id="3" name="Footer Placeholder 2"/>
          <p:cNvSpPr>
            <a:spLocks noGrp="1"/>
          </p:cNvSpPr>
          <p:nvPr>
            <p:ph type="ftr" sz="quarter" idx="3"/>
          </p:nvPr>
        </p:nvSpPr>
        <p:spPr>
          <a:xfrm>
            <a:off x="7010400" y="612648"/>
            <a:ext cx="1767840" cy="457200"/>
          </a:xfrm>
          <a:prstGeom prst="rect">
            <a:avLst/>
          </a:prstGeom>
        </p:spPr>
        <p:txBody>
          <a:bodyPr vert="horz"/>
          <a:lstStyle>
            <a:lvl1pPr algn="r" eaLnBrk="1" latinLnBrk="0" hangingPunct="1">
              <a:defRPr kumimoji="0" sz="800">
                <a:solidFill>
                  <a:schemeClr val="accent2"/>
                </a:solidFill>
              </a:defRPr>
            </a:lvl1pPr>
          </a:lstStyle>
          <a:p>
            <a:endParaRPr lang="en-US"/>
          </a:p>
        </p:txBody>
      </p:sp>
      <p:sp>
        <p:nvSpPr>
          <p:cNvPr id="23" name="Slide Number Placeholder 22"/>
          <p:cNvSpPr>
            <a:spLocks noGrp="1"/>
          </p:cNvSpPr>
          <p:nvPr>
            <p:ph type="sldNum" sz="quarter" idx="4"/>
          </p:nvPr>
        </p:nvSpPr>
        <p:spPr>
          <a:xfrm>
            <a:off x="10899648" y="2272"/>
            <a:ext cx="1016000" cy="365760"/>
          </a:xfrm>
          <a:prstGeom prst="rect">
            <a:avLst/>
          </a:prstGeom>
        </p:spPr>
        <p:txBody>
          <a:bodyPr vert="horz" anchor="b"/>
          <a:lstStyle>
            <a:lvl1pPr algn="r" eaLnBrk="1" latinLnBrk="0" hangingPunct="1">
              <a:defRPr kumimoji="0" sz="1800">
                <a:solidFill>
                  <a:srgbClr val="FFFFFF"/>
                </a:solidFill>
              </a:defRPr>
            </a:lvl1pPr>
          </a:lstStyle>
          <a:p>
            <a:fld id="{AF6DC009-CF5C-497E-96B8-3CCD411E65A8}" type="slidenum">
              <a:rPr lang="en-US" smtClean="0"/>
              <a:pPr/>
              <a:t>‹#›</a:t>
            </a:fld>
            <a:endParaRPr lang="en-US"/>
          </a:p>
        </p:txBody>
      </p:sp>
    </p:spTree>
    <p:extLst>
      <p:ext uri="{BB962C8B-B14F-4D97-AF65-F5344CB8AC3E}">
        <p14:creationId xmlns:p14="http://schemas.microsoft.com/office/powerpoint/2010/main" val="288798171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FF1F5B-DAC5-B545-82A8-ACF98BE746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EFE4D9D-49BA-864F-A2EF-19909BF6945B}"/>
              </a:ext>
            </a:extLst>
          </p:cNvPr>
          <p:cNvSpPr>
            <a:spLocks noGrp="1"/>
          </p:cNvSpPr>
          <p:nvPr>
            <p:ph type="body" idx="1"/>
          </p:nvPr>
        </p:nvSpPr>
        <p:spPr>
          <a:xfrm>
            <a:off x="838200" y="1988820"/>
            <a:ext cx="10515600" cy="358902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6" name="Straight Connector 5" title="&quot; &quot;">
            <a:extLst>
              <a:ext uri="{FF2B5EF4-FFF2-40B4-BE49-F238E27FC236}">
                <a16:creationId xmlns:a16="http://schemas.microsoft.com/office/drawing/2014/main" id="{DBFE77F8-4F31-8040-B7AD-24075578FE12}"/>
              </a:ext>
            </a:extLst>
          </p:cNvPr>
          <p:cNvCxnSpPr>
            <a:cxnSpLocks/>
          </p:cNvCxnSpPr>
          <p:nvPr userDrawn="1"/>
        </p:nvCxnSpPr>
        <p:spPr>
          <a:xfrm>
            <a:off x="4074695" y="6364663"/>
            <a:ext cx="7279105" cy="0"/>
          </a:xfrm>
          <a:prstGeom prst="line">
            <a:avLst/>
          </a:prstGeom>
          <a:ln w="22225">
            <a:solidFill>
              <a:srgbClr val="AAACAD"/>
            </a:solidFill>
          </a:ln>
        </p:spPr>
        <p:style>
          <a:lnRef idx="1">
            <a:schemeClr val="accent1"/>
          </a:lnRef>
          <a:fillRef idx="0">
            <a:schemeClr val="accent1"/>
          </a:fillRef>
          <a:effectRef idx="0">
            <a:schemeClr val="accent1"/>
          </a:effectRef>
          <a:fontRef idx="minor">
            <a:schemeClr val="tx1"/>
          </a:fontRef>
        </p:style>
      </p:cxnSp>
      <p:pic>
        <p:nvPicPr>
          <p:cNvPr id="7" name="Picture 6" title="Nutrition Incentive Hug">
            <a:extLst>
              <a:ext uri="{FF2B5EF4-FFF2-40B4-BE49-F238E27FC236}">
                <a16:creationId xmlns:a16="http://schemas.microsoft.com/office/drawing/2014/main" id="{69842855-4E7A-4F49-B0C8-0EB62663899A}"/>
              </a:ext>
            </a:extLst>
          </p:cNvPr>
          <p:cNvPicPr>
            <a:picLocks noChangeAspect="1"/>
          </p:cNvPicPr>
          <p:nvPr userDrawn="1"/>
        </p:nvPicPr>
        <p:blipFill>
          <a:blip r:embed="rId29"/>
          <a:stretch>
            <a:fillRect/>
          </a:stretch>
        </p:blipFill>
        <p:spPr>
          <a:xfrm>
            <a:off x="838200" y="5730499"/>
            <a:ext cx="3644590" cy="898386"/>
          </a:xfrm>
          <a:prstGeom prst="rect">
            <a:avLst/>
          </a:prstGeom>
        </p:spPr>
      </p:pic>
    </p:spTree>
    <p:extLst>
      <p:ext uri="{BB962C8B-B14F-4D97-AF65-F5344CB8AC3E}">
        <p14:creationId xmlns:p14="http://schemas.microsoft.com/office/powerpoint/2010/main" val="1224678942"/>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Lst>
  <p:txStyles>
    <p:titleStyle>
      <a:lvl1pPr algn="l" defTabSz="914400" rtl="0" eaLnBrk="1" latinLnBrk="0" hangingPunct="1">
        <a:lnSpc>
          <a:spcPct val="90000"/>
        </a:lnSpc>
        <a:spcBef>
          <a:spcPct val="0"/>
        </a:spcBef>
        <a:buNone/>
        <a:defRPr sz="4400" b="1"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443483" y="452627"/>
            <a:ext cx="11302746" cy="108965"/>
          </a:xfrm>
          <a:prstGeom prst="rect">
            <a:avLst/>
          </a:prstGeom>
          <a:blipFill>
            <a:blip r:embed="rId7" cstate="print"/>
            <a:stretch>
              <a:fillRect/>
            </a:stretch>
          </a:blipFill>
        </p:spPr>
        <p:txBody>
          <a:bodyPr wrap="square" lIns="0" tIns="0" rIns="0" bIns="0" rtlCol="0"/>
          <a:lstStyle/>
          <a:p>
            <a:endParaRPr/>
          </a:p>
        </p:txBody>
      </p:sp>
      <p:sp>
        <p:nvSpPr>
          <p:cNvPr id="17" name="bk object 17"/>
          <p:cNvSpPr/>
          <p:nvPr/>
        </p:nvSpPr>
        <p:spPr>
          <a:xfrm>
            <a:off x="443483" y="6557771"/>
            <a:ext cx="7293102" cy="105918"/>
          </a:xfrm>
          <a:prstGeom prst="rect">
            <a:avLst/>
          </a:prstGeom>
          <a:blipFill>
            <a:blip r:embed="rId8" cstate="print"/>
            <a:stretch>
              <a:fillRect/>
            </a:stretch>
          </a:blipFill>
        </p:spPr>
        <p:txBody>
          <a:bodyPr wrap="square" lIns="0" tIns="0" rIns="0" bIns="0" rtlCol="0"/>
          <a:lstStyle/>
          <a:p>
            <a:endParaRPr/>
          </a:p>
        </p:txBody>
      </p:sp>
      <p:sp>
        <p:nvSpPr>
          <p:cNvPr id="18" name="bk object 18"/>
          <p:cNvSpPr/>
          <p:nvPr/>
        </p:nvSpPr>
        <p:spPr>
          <a:xfrm>
            <a:off x="7587995" y="6559295"/>
            <a:ext cx="2430017" cy="104394"/>
          </a:xfrm>
          <a:prstGeom prst="rect">
            <a:avLst/>
          </a:prstGeom>
          <a:blipFill>
            <a:blip r:embed="rId9" cstate="print"/>
            <a:stretch>
              <a:fillRect/>
            </a:stretch>
          </a:blipFill>
        </p:spPr>
        <p:txBody>
          <a:bodyPr wrap="square" lIns="0" tIns="0" rIns="0" bIns="0" rtlCol="0"/>
          <a:lstStyle/>
          <a:p>
            <a:endParaRPr/>
          </a:p>
        </p:txBody>
      </p:sp>
      <p:sp>
        <p:nvSpPr>
          <p:cNvPr id="19" name="bk object 19"/>
          <p:cNvSpPr/>
          <p:nvPr/>
        </p:nvSpPr>
        <p:spPr>
          <a:xfrm>
            <a:off x="9957816" y="6559295"/>
            <a:ext cx="1219961" cy="104394"/>
          </a:xfrm>
          <a:prstGeom prst="rect">
            <a:avLst/>
          </a:prstGeom>
          <a:blipFill>
            <a:blip r:embed="rId10" cstate="print"/>
            <a:stretch>
              <a:fillRect/>
            </a:stretch>
          </a:blipFill>
        </p:spPr>
        <p:txBody>
          <a:bodyPr wrap="square" lIns="0" tIns="0" rIns="0" bIns="0" rtlCol="0"/>
          <a:lstStyle/>
          <a:p>
            <a:endParaRPr/>
          </a:p>
        </p:txBody>
      </p:sp>
      <p:sp>
        <p:nvSpPr>
          <p:cNvPr id="20" name="bk object 20"/>
          <p:cNvSpPr/>
          <p:nvPr/>
        </p:nvSpPr>
        <p:spPr>
          <a:xfrm>
            <a:off x="11126723" y="6559295"/>
            <a:ext cx="616457" cy="104394"/>
          </a:xfrm>
          <a:prstGeom prst="rect">
            <a:avLst/>
          </a:prstGeom>
          <a:blipFill>
            <a:blip r:embed="rId11" cstate="print"/>
            <a:stretch>
              <a:fillRect/>
            </a:stretch>
          </a:blipFill>
        </p:spPr>
        <p:txBody>
          <a:bodyPr wrap="square" lIns="0" tIns="0" rIns="0" bIns="0" rtlCol="0"/>
          <a:lstStyle/>
          <a:p>
            <a:endParaRPr/>
          </a:p>
        </p:txBody>
      </p:sp>
      <p:sp>
        <p:nvSpPr>
          <p:cNvPr id="2" name="Holder 2"/>
          <p:cNvSpPr>
            <a:spLocks noGrp="1"/>
          </p:cNvSpPr>
          <p:nvPr>
            <p:ph type="title"/>
          </p:nvPr>
        </p:nvSpPr>
        <p:spPr>
          <a:xfrm>
            <a:off x="1151381" y="1156462"/>
            <a:ext cx="9889236" cy="513714"/>
          </a:xfrm>
          <a:prstGeom prst="rect">
            <a:avLst/>
          </a:prstGeom>
        </p:spPr>
        <p:txBody>
          <a:bodyPr wrap="square" lIns="0" tIns="0" rIns="0" bIns="0">
            <a:spAutoFit/>
          </a:bodyPr>
          <a:lstStyle>
            <a:lvl1pPr>
              <a:defRPr sz="3200" b="0" i="0">
                <a:solidFill>
                  <a:schemeClr val="bg1"/>
                </a:solidFill>
                <a:latin typeface="Rockwell"/>
                <a:cs typeface="Rockwell"/>
              </a:defRPr>
            </a:lvl1pPr>
          </a:lstStyle>
          <a:p>
            <a:endParaRPr/>
          </a:p>
        </p:txBody>
      </p:sp>
      <p:sp>
        <p:nvSpPr>
          <p:cNvPr id="3" name="Holder 3"/>
          <p:cNvSpPr>
            <a:spLocks noGrp="1"/>
          </p:cNvSpPr>
          <p:nvPr>
            <p:ph type="body" idx="1"/>
          </p:nvPr>
        </p:nvSpPr>
        <p:spPr>
          <a:xfrm>
            <a:off x="814704" y="2023363"/>
            <a:ext cx="10562590" cy="3044190"/>
          </a:xfrm>
          <a:prstGeom prst="rect">
            <a:avLst/>
          </a:prstGeom>
        </p:spPr>
        <p:txBody>
          <a:bodyPr wrap="square" lIns="0" tIns="0" rIns="0" bIns="0">
            <a:spAutoFit/>
          </a:bodyPr>
          <a:lstStyle>
            <a:lvl1pPr>
              <a:defRPr sz="2000" b="0" i="0">
                <a:solidFill>
                  <a:srgbClr val="122C41"/>
                </a:solidFill>
                <a:latin typeface="Gadugi"/>
                <a:cs typeface="Gadug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7/28/2021</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487112"/>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50.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0.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65.xml"/><Relationship Id="rId4" Type="http://schemas.openxmlformats.org/officeDocument/2006/relationships/image" Target="../media/image46.jpg"/></Relationships>
</file>

<file path=ppt/slides/_rels/slide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32.png"/><Relationship Id="rId7" Type="http://schemas.openxmlformats.org/officeDocument/2006/relationships/image" Target="../media/image48.png"/><Relationship Id="rId2" Type="http://schemas.openxmlformats.org/officeDocument/2006/relationships/image" Target="../media/image31.png"/><Relationship Id="rId1" Type="http://schemas.openxmlformats.org/officeDocument/2006/relationships/slideLayout" Target="../slideLayouts/slideLayout62.xml"/><Relationship Id="rId6" Type="http://schemas.openxmlformats.org/officeDocument/2006/relationships/image" Target="../media/image47.png"/><Relationship Id="rId5" Type="http://schemas.openxmlformats.org/officeDocument/2006/relationships/image" Target="../media/image34.png"/><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2.png"/><Relationship Id="rId7" Type="http://schemas.openxmlformats.org/officeDocument/2006/relationships/image" Target="../media/image50.png"/><Relationship Id="rId2" Type="http://schemas.openxmlformats.org/officeDocument/2006/relationships/image" Target="../media/image31.png"/><Relationship Id="rId1" Type="http://schemas.openxmlformats.org/officeDocument/2006/relationships/slideLayout" Target="../slideLayouts/slideLayout62.xml"/><Relationship Id="rId6" Type="http://schemas.openxmlformats.org/officeDocument/2006/relationships/image" Target="../media/image47.png"/><Relationship Id="rId5" Type="http://schemas.openxmlformats.org/officeDocument/2006/relationships/image" Target="../media/image34.png"/><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4.xml"/><Relationship Id="rId4" Type="http://schemas.openxmlformats.org/officeDocument/2006/relationships/image" Target="../media/image34.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31.png"/><Relationship Id="rId1" Type="http://schemas.openxmlformats.org/officeDocument/2006/relationships/slideLayout" Target="../slideLayouts/slideLayout62.xml"/><Relationship Id="rId5" Type="http://schemas.openxmlformats.org/officeDocument/2006/relationships/hyperlink" Target="http://www.cdc.gov/nccdphp/dnpao/" TargetMode="Externa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55.jp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6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hyperlink" Target="https://chronicdisease.org/bric/"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60.jpg"/><Relationship Id="rId2" Type="http://schemas.openxmlformats.org/officeDocument/2006/relationships/image" Target="../media/image31.png"/><Relationship Id="rId1" Type="http://schemas.openxmlformats.org/officeDocument/2006/relationships/slideLayout" Target="../slideLayouts/slideLayout62.xml"/><Relationship Id="rId6" Type="http://schemas.openxmlformats.org/officeDocument/2006/relationships/image" Target="../media/image47.png"/><Relationship Id="rId5" Type="http://schemas.openxmlformats.org/officeDocument/2006/relationships/image" Target="../media/image34.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2.png"/><Relationship Id="rId7" Type="http://schemas.openxmlformats.org/officeDocument/2006/relationships/image" Target="../media/image61.png"/><Relationship Id="rId2" Type="http://schemas.openxmlformats.org/officeDocument/2006/relationships/image" Target="../media/image31.png"/><Relationship Id="rId1" Type="http://schemas.openxmlformats.org/officeDocument/2006/relationships/slideLayout" Target="../slideLayouts/slideLayout62.xml"/><Relationship Id="rId6" Type="http://schemas.openxmlformats.org/officeDocument/2006/relationships/image" Target="../media/image47.png"/><Relationship Id="rId5" Type="http://schemas.openxmlformats.org/officeDocument/2006/relationships/image" Target="../media/image34.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62.jpg"/><Relationship Id="rId2" Type="http://schemas.openxmlformats.org/officeDocument/2006/relationships/image" Target="../media/image31.png"/><Relationship Id="rId1" Type="http://schemas.openxmlformats.org/officeDocument/2006/relationships/slideLayout" Target="../slideLayouts/slideLayout62.xml"/><Relationship Id="rId6" Type="http://schemas.openxmlformats.org/officeDocument/2006/relationships/image" Target="../media/image47.png"/><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31.png"/><Relationship Id="rId1" Type="http://schemas.openxmlformats.org/officeDocument/2006/relationships/slideLayout" Target="../slideLayouts/slideLayout62.xml"/></Relationships>
</file>

<file path=ppt/slides/_rels/slide3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31.png"/><Relationship Id="rId1" Type="http://schemas.openxmlformats.org/officeDocument/2006/relationships/slideLayout" Target="../slideLayouts/slideLayout62.xml"/><Relationship Id="rId6" Type="http://schemas.openxmlformats.org/officeDocument/2006/relationships/image" Target="../media/image67.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2.png"/><Relationship Id="rId7" Type="http://schemas.openxmlformats.org/officeDocument/2006/relationships/image" Target="../media/image72.png"/><Relationship Id="rId2" Type="http://schemas.openxmlformats.org/officeDocument/2006/relationships/image" Target="../media/image31.png"/><Relationship Id="rId1" Type="http://schemas.openxmlformats.org/officeDocument/2006/relationships/slideLayout" Target="../slideLayouts/slideLayout62.xml"/><Relationship Id="rId6" Type="http://schemas.openxmlformats.org/officeDocument/2006/relationships/image" Target="../media/image47.png"/><Relationship Id="rId5" Type="http://schemas.openxmlformats.org/officeDocument/2006/relationships/image" Target="../media/image3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4.png"/><Relationship Id="rId7" Type="http://schemas.openxmlformats.org/officeDocument/2006/relationships/image" Target="../media/image77.jpg"/><Relationship Id="rId2" Type="http://schemas.openxmlformats.org/officeDocument/2006/relationships/image" Target="../media/image73.png"/><Relationship Id="rId1" Type="http://schemas.openxmlformats.org/officeDocument/2006/relationships/slideLayout" Target="../slideLayouts/slideLayout62.xml"/><Relationship Id="rId6" Type="http://schemas.openxmlformats.org/officeDocument/2006/relationships/hyperlink" Target="mailto:ncelestin2@cdc.gov" TargetMode="External"/><Relationship Id="rId5" Type="http://schemas.openxmlformats.org/officeDocument/2006/relationships/image" Target="../media/image76.jpg"/><Relationship Id="rId4" Type="http://schemas.openxmlformats.org/officeDocument/2006/relationships/image" Target="../media/image75.jp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891280"/>
            <a:ext cx="12192000" cy="2966720"/>
          </a:xfrm>
          <a:prstGeom prst="rect">
            <a:avLst/>
          </a:prstGeom>
          <a:solidFill>
            <a:srgbClr val="5E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a:ea typeface="+mn-ea"/>
                <a:cs typeface="+mn-cs"/>
              </a:rPr>
              <a:t>Summer Student Series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a:ea typeface="+mn-ea"/>
                <a:cs typeface="+mn-cs"/>
              </a:rPr>
              <a:t>2021</a:t>
            </a:r>
          </a:p>
        </p:txBody>
      </p:sp>
      <p:sp>
        <p:nvSpPr>
          <p:cNvPr id="2" name="TextBox 1"/>
          <p:cNvSpPr txBox="1"/>
          <p:nvPr/>
        </p:nvSpPr>
        <p:spPr>
          <a:xfrm>
            <a:off x="1527544" y="4269562"/>
            <a:ext cx="8686800" cy="400110"/>
          </a:xfrm>
          <a:prstGeom prst="rect">
            <a:avLst/>
          </a:prstGeom>
          <a:noFill/>
        </p:spPr>
        <p:txBody>
          <a:bodyPr wrap="square" rtlCol="0">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Arial"/>
              <a:ea typeface="Calibri"/>
              <a:cs typeface="+mn-cs"/>
            </a:endParaRPr>
          </a:p>
          <a:p>
            <a:pPr marL="0" marR="0" lvl="0" indent="0" algn="ctr" defTabSz="914400" rtl="0" eaLnBrk="1" fontAlgn="auto" latinLnBrk="0" hangingPunct="1">
              <a:lnSpc>
                <a:spcPts val="12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Arial"/>
              <a:ea typeface="Calibri"/>
              <a:cs typeface="+mn-cs"/>
            </a:endParaRPr>
          </a:p>
        </p:txBody>
      </p:sp>
      <p:sp>
        <p:nvSpPr>
          <p:cNvPr id="7" name="Rectangle 6"/>
          <p:cNvSpPr/>
          <p:nvPr/>
        </p:nvSpPr>
        <p:spPr>
          <a:xfrm>
            <a:off x="0" y="3717270"/>
            <a:ext cx="12192000" cy="17401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1916233" y="1055110"/>
            <a:ext cx="4748727" cy="1716770"/>
          </a:xfrm>
          <a:prstGeom prst="rect">
            <a:avLst/>
          </a:prstGeom>
        </p:spPr>
      </p:pic>
      <p:pic>
        <p:nvPicPr>
          <p:cNvPr id="6" name="Picture 5">
            <a:extLst>
              <a:ext uri="{FF2B5EF4-FFF2-40B4-BE49-F238E27FC236}">
                <a16:creationId xmlns:a16="http://schemas.microsoft.com/office/drawing/2014/main" id="{06033C9D-C5A9-49BD-AC69-D856CBF3AFA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4927" y="1258329"/>
            <a:ext cx="1499553" cy="1513200"/>
          </a:xfrm>
          <a:prstGeom prst="rect">
            <a:avLst/>
          </a:prstGeom>
          <a:noFill/>
          <a:ln>
            <a:noFill/>
          </a:ln>
        </p:spPr>
      </p:pic>
    </p:spTree>
    <p:extLst>
      <p:ext uri="{BB962C8B-B14F-4D97-AF65-F5344CB8AC3E}">
        <p14:creationId xmlns:p14="http://schemas.microsoft.com/office/powerpoint/2010/main" val="12418022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27888"/>
            <a:ext cx="8229600" cy="1066800"/>
          </a:xfrm>
        </p:spPr>
        <p:txBody>
          <a:bodyPr>
            <a:normAutofit/>
          </a:bodyPr>
          <a:lstStyle/>
          <a:p>
            <a:r>
              <a:rPr lang="en-US" dirty="0"/>
              <a:t>How large are SNAP benefits?</a:t>
            </a:r>
          </a:p>
        </p:txBody>
      </p:sp>
      <p:sp>
        <p:nvSpPr>
          <p:cNvPr id="3" name="Content Placeholder 2"/>
          <p:cNvSpPr>
            <a:spLocks noGrp="1"/>
          </p:cNvSpPr>
          <p:nvPr>
            <p:ph idx="1"/>
          </p:nvPr>
        </p:nvSpPr>
        <p:spPr>
          <a:xfrm>
            <a:off x="1981200" y="1770888"/>
            <a:ext cx="8229600" cy="4325112"/>
          </a:xfrm>
        </p:spPr>
        <p:txBody>
          <a:bodyPr>
            <a:normAutofit fontScale="92500" lnSpcReduction="10000"/>
          </a:bodyPr>
          <a:lstStyle/>
          <a:p>
            <a:pPr>
              <a:spcAft>
                <a:spcPts val="1200"/>
              </a:spcAft>
              <a:buClr>
                <a:schemeClr val="accent2"/>
              </a:buClr>
            </a:pPr>
            <a:r>
              <a:rPr lang="en-US" dirty="0"/>
              <a:t>Monthly benefit level varies depending on income </a:t>
            </a:r>
          </a:p>
          <a:p>
            <a:pPr lvl="1">
              <a:spcAft>
                <a:spcPts val="1200"/>
              </a:spcAft>
            </a:pPr>
            <a:r>
              <a:rPr lang="en-US" dirty="0"/>
              <a:t>start with monthly household gross income</a:t>
            </a:r>
          </a:p>
          <a:p>
            <a:pPr lvl="1">
              <a:spcAft>
                <a:spcPts val="1200"/>
              </a:spcAft>
            </a:pPr>
            <a:r>
              <a:rPr lang="en-US" dirty="0"/>
              <a:t>subtract 20% of earned income</a:t>
            </a:r>
          </a:p>
          <a:p>
            <a:pPr lvl="1">
              <a:spcAft>
                <a:spcPts val="1200"/>
              </a:spcAft>
            </a:pPr>
            <a:r>
              <a:rPr lang="en-US" dirty="0"/>
              <a:t>subtract dependent care costs</a:t>
            </a:r>
          </a:p>
          <a:p>
            <a:pPr lvl="1">
              <a:spcAft>
                <a:spcPts val="1200"/>
              </a:spcAft>
            </a:pPr>
            <a:r>
              <a:rPr lang="en-US" dirty="0"/>
              <a:t>subtract child support payments (noncustodial parent)</a:t>
            </a:r>
          </a:p>
          <a:p>
            <a:pPr lvl="1">
              <a:spcAft>
                <a:spcPts val="1200"/>
              </a:spcAft>
            </a:pPr>
            <a:r>
              <a:rPr lang="en-US" dirty="0"/>
              <a:t>subtract medical expenses (elderly/disabled only)</a:t>
            </a:r>
          </a:p>
          <a:p>
            <a:pPr lvl="1">
              <a:spcAft>
                <a:spcPts val="1200"/>
              </a:spcAft>
            </a:pPr>
            <a:r>
              <a:rPr lang="en-US" dirty="0"/>
              <a:t>subtract deduction for high shelter costs (if applicable)</a:t>
            </a:r>
          </a:p>
          <a:p>
            <a:pPr lvl="1">
              <a:spcAft>
                <a:spcPts val="1200"/>
              </a:spcAft>
            </a:pPr>
            <a:r>
              <a:rPr lang="en-US" dirty="0"/>
              <a:t>arrive at monthly household net income</a:t>
            </a:r>
          </a:p>
          <a:p>
            <a:pPr lvl="1">
              <a:spcAft>
                <a:spcPts val="1200"/>
              </a:spcAft>
            </a:pPr>
            <a:endParaRPr lang="en-US" dirty="0"/>
          </a:p>
          <a:p>
            <a:pPr lvl="1">
              <a:spcAft>
                <a:spcPts val="1200"/>
              </a:spcAft>
            </a:pP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27888"/>
            <a:ext cx="8229600" cy="1066800"/>
          </a:xfrm>
        </p:spPr>
        <p:txBody>
          <a:bodyPr>
            <a:normAutofit/>
          </a:bodyPr>
          <a:lstStyle/>
          <a:p>
            <a:r>
              <a:rPr lang="en-US" dirty="0"/>
              <a:t>How large are SNAP benefits?</a:t>
            </a:r>
          </a:p>
        </p:txBody>
      </p:sp>
      <p:sp>
        <p:nvSpPr>
          <p:cNvPr id="3" name="Content Placeholder 2"/>
          <p:cNvSpPr>
            <a:spLocks noGrp="1"/>
          </p:cNvSpPr>
          <p:nvPr>
            <p:ph idx="1"/>
          </p:nvPr>
        </p:nvSpPr>
        <p:spPr>
          <a:xfrm>
            <a:off x="1981200" y="1752600"/>
            <a:ext cx="8382000" cy="1676400"/>
          </a:xfrm>
        </p:spPr>
        <p:txBody>
          <a:bodyPr>
            <a:normAutofit fontScale="85000" lnSpcReduction="20000"/>
          </a:bodyPr>
          <a:lstStyle/>
          <a:p>
            <a:pPr>
              <a:spcAft>
                <a:spcPts val="1200"/>
              </a:spcAft>
              <a:buClr>
                <a:schemeClr val="accent2"/>
              </a:buClr>
            </a:pPr>
            <a:r>
              <a:rPr lang="en-US" dirty="0"/>
              <a:t>Monthly benefit varies depending on household size</a:t>
            </a:r>
          </a:p>
          <a:p>
            <a:pPr lvl="1">
              <a:spcAft>
                <a:spcPts val="1200"/>
              </a:spcAft>
            </a:pPr>
            <a:r>
              <a:rPr lang="en-US" sz="2400" dirty="0"/>
              <a:t>subtract 30% of household net income from maximum benefit to determine monthly SNAP benefit level</a:t>
            </a:r>
          </a:p>
          <a:p>
            <a:pPr lvl="1">
              <a:spcAft>
                <a:spcPts val="1200"/>
              </a:spcAft>
            </a:pPr>
            <a:r>
              <a:rPr lang="en-US" sz="2400" dirty="0"/>
              <a:t>maximum benefit based on the Thrifty Food Plan</a:t>
            </a:r>
          </a:p>
          <a:p>
            <a:pPr lvl="1">
              <a:spcAft>
                <a:spcPts val="1200"/>
              </a:spcAft>
            </a:pPr>
            <a:endParaRPr lang="en-US" sz="2000" dirty="0"/>
          </a:p>
          <a:p>
            <a:pPr lvl="1">
              <a:spcAft>
                <a:spcPts val="1200"/>
              </a:spcAft>
              <a:buNone/>
            </a:pPr>
            <a:endParaRPr lang="en-US" sz="2000" dirty="0"/>
          </a:p>
          <a:p>
            <a:pPr lvl="1">
              <a:spcAft>
                <a:spcPts val="1200"/>
              </a:spcAft>
              <a:buNone/>
            </a:pPr>
            <a:endParaRPr lang="en-US" sz="2000" dirty="0"/>
          </a:p>
          <a:p>
            <a:pPr lvl="1">
              <a:spcAft>
                <a:spcPts val="1200"/>
              </a:spcAft>
            </a:pPr>
            <a:endParaRPr lang="en-US" sz="2000" dirty="0"/>
          </a:p>
          <a:p>
            <a:pPr lvl="1">
              <a:spcAft>
                <a:spcPts val="1200"/>
              </a:spcAft>
            </a:pPr>
            <a:endParaRPr lang="en-US" sz="2000" dirty="0"/>
          </a:p>
          <a:p>
            <a:pPr lvl="1">
              <a:spcAft>
                <a:spcPts val="1200"/>
              </a:spcAft>
            </a:pPr>
            <a:endParaRPr lang="en-US" sz="2000" dirty="0"/>
          </a:p>
          <a:p>
            <a:pPr lvl="1">
              <a:spcAft>
                <a:spcPts val="1200"/>
              </a:spcAft>
            </a:pPr>
            <a:endParaRPr lang="en-US" sz="2000" dirty="0"/>
          </a:p>
          <a:p>
            <a:pPr lvl="1">
              <a:spcAft>
                <a:spcPts val="1200"/>
              </a:spcAft>
            </a:pPr>
            <a:endParaRPr lang="en-US" sz="2000" dirty="0"/>
          </a:p>
        </p:txBody>
      </p:sp>
      <p:graphicFrame>
        <p:nvGraphicFramePr>
          <p:cNvPr id="5" name="Table 4"/>
          <p:cNvGraphicFramePr>
            <a:graphicFrameLocks noGrp="1"/>
          </p:cNvGraphicFramePr>
          <p:nvPr/>
        </p:nvGraphicFramePr>
        <p:xfrm>
          <a:off x="3657600" y="3352800"/>
          <a:ext cx="4419600" cy="2743200"/>
        </p:xfrm>
        <a:graphic>
          <a:graphicData uri="http://schemas.openxmlformats.org/drawingml/2006/table">
            <a:tbl>
              <a:tblPr firstRow="1" bandRow="1">
                <a:tableStyleId>{5C22544A-7EE6-4342-B048-85BDC9FD1C3A}</a:tableStyleId>
              </a:tblPr>
              <a:tblGrid>
                <a:gridCol w="2171700">
                  <a:extLst>
                    <a:ext uri="{9D8B030D-6E8A-4147-A177-3AD203B41FA5}">
                      <a16:colId xmlns:a16="http://schemas.microsoft.com/office/drawing/2014/main" val="20000"/>
                    </a:ext>
                  </a:extLst>
                </a:gridCol>
                <a:gridCol w="2247900">
                  <a:extLst>
                    <a:ext uri="{9D8B030D-6E8A-4147-A177-3AD203B41FA5}">
                      <a16:colId xmlns:a16="http://schemas.microsoft.com/office/drawing/2014/main" val="20001"/>
                    </a:ext>
                  </a:extLst>
                </a:gridCol>
              </a:tblGrid>
              <a:tr h="274320">
                <a:tc>
                  <a:txBody>
                    <a:bodyPr/>
                    <a:lstStyle/>
                    <a:p>
                      <a:pPr algn="ctr"/>
                      <a:r>
                        <a:rPr lang="en-US" sz="1200" dirty="0"/>
                        <a:t>People in Household</a:t>
                      </a:r>
                    </a:p>
                  </a:txBody>
                  <a:tcPr>
                    <a:solidFill>
                      <a:schemeClr val="accent2"/>
                    </a:solidFill>
                  </a:tcPr>
                </a:tc>
                <a:tc>
                  <a:txBody>
                    <a:bodyPr/>
                    <a:lstStyle/>
                    <a:p>
                      <a:pPr algn="ctr"/>
                      <a:r>
                        <a:rPr lang="en-US" sz="1200" dirty="0"/>
                        <a:t>Maximum Benefit</a:t>
                      </a:r>
                    </a:p>
                  </a:txBody>
                  <a:tcPr>
                    <a:solidFill>
                      <a:schemeClr val="accent2"/>
                    </a:solidFill>
                  </a:tcPr>
                </a:tc>
                <a:extLst>
                  <a:ext uri="{0D108BD9-81ED-4DB2-BD59-A6C34878D82A}">
                    <a16:rowId xmlns:a16="http://schemas.microsoft.com/office/drawing/2014/main" val="10000"/>
                  </a:ext>
                </a:extLst>
              </a:tr>
              <a:tr h="274320">
                <a:tc>
                  <a:txBody>
                    <a:bodyPr/>
                    <a:lstStyle/>
                    <a:p>
                      <a:pPr algn="ctr"/>
                      <a:r>
                        <a:rPr lang="en-US" sz="1200" dirty="0"/>
                        <a:t>1</a:t>
                      </a:r>
                    </a:p>
                  </a:txBody>
                  <a:tcPr/>
                </a:tc>
                <a:tc>
                  <a:txBody>
                    <a:bodyPr/>
                    <a:lstStyle/>
                    <a:p>
                      <a:pPr algn="ctr"/>
                      <a:r>
                        <a:rPr lang="en-US" sz="1200" dirty="0"/>
                        <a:t>$204</a:t>
                      </a:r>
                    </a:p>
                  </a:txBody>
                  <a:tcPr/>
                </a:tc>
                <a:extLst>
                  <a:ext uri="{0D108BD9-81ED-4DB2-BD59-A6C34878D82A}">
                    <a16:rowId xmlns:a16="http://schemas.microsoft.com/office/drawing/2014/main" val="10001"/>
                  </a:ext>
                </a:extLst>
              </a:tr>
              <a:tr h="274320">
                <a:tc>
                  <a:txBody>
                    <a:bodyPr/>
                    <a:lstStyle/>
                    <a:p>
                      <a:pPr algn="ctr"/>
                      <a:r>
                        <a:rPr lang="en-US" sz="1200" dirty="0"/>
                        <a:t>2</a:t>
                      </a:r>
                    </a:p>
                  </a:txBody>
                  <a:tcPr/>
                </a:tc>
                <a:tc>
                  <a:txBody>
                    <a:bodyPr/>
                    <a:lstStyle/>
                    <a:p>
                      <a:pPr algn="ctr"/>
                      <a:r>
                        <a:rPr lang="en-US" sz="1200" dirty="0"/>
                        <a:t>$374</a:t>
                      </a:r>
                    </a:p>
                  </a:txBody>
                  <a:tcPr/>
                </a:tc>
                <a:extLst>
                  <a:ext uri="{0D108BD9-81ED-4DB2-BD59-A6C34878D82A}">
                    <a16:rowId xmlns:a16="http://schemas.microsoft.com/office/drawing/2014/main" val="10002"/>
                  </a:ext>
                </a:extLst>
              </a:tr>
              <a:tr h="274320">
                <a:tc>
                  <a:txBody>
                    <a:bodyPr/>
                    <a:lstStyle/>
                    <a:p>
                      <a:pPr algn="ctr"/>
                      <a:r>
                        <a:rPr lang="en-US" sz="1200" dirty="0"/>
                        <a:t>3</a:t>
                      </a:r>
                    </a:p>
                  </a:txBody>
                  <a:tcPr/>
                </a:tc>
                <a:tc>
                  <a:txBody>
                    <a:bodyPr/>
                    <a:lstStyle/>
                    <a:p>
                      <a:pPr algn="ctr"/>
                      <a:r>
                        <a:rPr lang="en-US" sz="1200" dirty="0"/>
                        <a:t>$535</a:t>
                      </a:r>
                    </a:p>
                  </a:txBody>
                  <a:tcPr/>
                </a:tc>
                <a:extLst>
                  <a:ext uri="{0D108BD9-81ED-4DB2-BD59-A6C34878D82A}">
                    <a16:rowId xmlns:a16="http://schemas.microsoft.com/office/drawing/2014/main" val="10003"/>
                  </a:ext>
                </a:extLst>
              </a:tr>
              <a:tr h="274320">
                <a:tc>
                  <a:txBody>
                    <a:bodyPr/>
                    <a:lstStyle/>
                    <a:p>
                      <a:pPr algn="ctr"/>
                      <a:r>
                        <a:rPr lang="en-US" sz="1200" dirty="0"/>
                        <a:t>4</a:t>
                      </a:r>
                    </a:p>
                  </a:txBody>
                  <a:tcPr/>
                </a:tc>
                <a:tc>
                  <a:txBody>
                    <a:bodyPr/>
                    <a:lstStyle/>
                    <a:p>
                      <a:pPr algn="ctr"/>
                      <a:r>
                        <a:rPr lang="en-US" sz="1200" dirty="0"/>
                        <a:t>$680</a:t>
                      </a:r>
                    </a:p>
                  </a:txBody>
                  <a:tcPr/>
                </a:tc>
                <a:extLst>
                  <a:ext uri="{0D108BD9-81ED-4DB2-BD59-A6C34878D82A}">
                    <a16:rowId xmlns:a16="http://schemas.microsoft.com/office/drawing/2014/main" val="10004"/>
                  </a:ext>
                </a:extLst>
              </a:tr>
              <a:tr h="274320">
                <a:tc>
                  <a:txBody>
                    <a:bodyPr/>
                    <a:lstStyle/>
                    <a:p>
                      <a:pPr algn="ctr"/>
                      <a:r>
                        <a:rPr lang="en-US" sz="1200" dirty="0"/>
                        <a:t>5</a:t>
                      </a:r>
                    </a:p>
                  </a:txBody>
                  <a:tcPr/>
                </a:tc>
                <a:tc>
                  <a:txBody>
                    <a:bodyPr/>
                    <a:lstStyle/>
                    <a:p>
                      <a:pPr algn="ctr"/>
                      <a:r>
                        <a:rPr lang="en-US" sz="1200" dirty="0"/>
                        <a:t>$807</a:t>
                      </a:r>
                    </a:p>
                  </a:txBody>
                  <a:tcPr/>
                </a:tc>
                <a:extLst>
                  <a:ext uri="{0D108BD9-81ED-4DB2-BD59-A6C34878D82A}">
                    <a16:rowId xmlns:a16="http://schemas.microsoft.com/office/drawing/2014/main" val="10005"/>
                  </a:ext>
                </a:extLst>
              </a:tr>
              <a:tr h="274320">
                <a:tc>
                  <a:txBody>
                    <a:bodyPr/>
                    <a:lstStyle/>
                    <a:p>
                      <a:pPr algn="ctr"/>
                      <a:r>
                        <a:rPr lang="en-US" sz="1200" dirty="0"/>
                        <a:t>6</a:t>
                      </a:r>
                    </a:p>
                  </a:txBody>
                  <a:tcPr/>
                </a:tc>
                <a:tc>
                  <a:txBody>
                    <a:bodyPr/>
                    <a:lstStyle/>
                    <a:p>
                      <a:pPr algn="ctr"/>
                      <a:r>
                        <a:rPr lang="en-US" sz="1200" dirty="0"/>
                        <a:t>$969</a:t>
                      </a:r>
                    </a:p>
                  </a:txBody>
                  <a:tcPr/>
                </a:tc>
                <a:extLst>
                  <a:ext uri="{0D108BD9-81ED-4DB2-BD59-A6C34878D82A}">
                    <a16:rowId xmlns:a16="http://schemas.microsoft.com/office/drawing/2014/main" val="10006"/>
                  </a:ext>
                </a:extLst>
              </a:tr>
              <a:tr h="274320">
                <a:tc>
                  <a:txBody>
                    <a:bodyPr/>
                    <a:lstStyle/>
                    <a:p>
                      <a:pPr algn="ctr"/>
                      <a:r>
                        <a:rPr lang="en-US" sz="1200" dirty="0"/>
                        <a:t>7</a:t>
                      </a:r>
                    </a:p>
                  </a:txBody>
                  <a:tcPr/>
                </a:tc>
                <a:tc>
                  <a:txBody>
                    <a:bodyPr/>
                    <a:lstStyle/>
                    <a:p>
                      <a:pPr algn="ctr"/>
                      <a:r>
                        <a:rPr lang="en-US" sz="1200" dirty="0"/>
                        <a:t>$1,071</a:t>
                      </a:r>
                    </a:p>
                  </a:txBody>
                  <a:tcPr/>
                </a:tc>
                <a:extLst>
                  <a:ext uri="{0D108BD9-81ED-4DB2-BD59-A6C34878D82A}">
                    <a16:rowId xmlns:a16="http://schemas.microsoft.com/office/drawing/2014/main" val="10007"/>
                  </a:ext>
                </a:extLst>
              </a:tr>
              <a:tr h="274320">
                <a:tc>
                  <a:txBody>
                    <a:bodyPr/>
                    <a:lstStyle/>
                    <a:p>
                      <a:pPr algn="ctr"/>
                      <a:r>
                        <a:rPr lang="en-US" sz="1200" dirty="0"/>
                        <a:t>8</a:t>
                      </a:r>
                    </a:p>
                  </a:txBody>
                  <a:tcPr/>
                </a:tc>
                <a:tc>
                  <a:txBody>
                    <a:bodyPr/>
                    <a:lstStyle/>
                    <a:p>
                      <a:pPr algn="ctr"/>
                      <a:r>
                        <a:rPr lang="en-US" sz="1200" dirty="0"/>
                        <a:t>$1,224</a:t>
                      </a:r>
                    </a:p>
                  </a:txBody>
                  <a:tcPr/>
                </a:tc>
                <a:extLst>
                  <a:ext uri="{0D108BD9-81ED-4DB2-BD59-A6C34878D82A}">
                    <a16:rowId xmlns:a16="http://schemas.microsoft.com/office/drawing/2014/main" val="10008"/>
                  </a:ext>
                </a:extLst>
              </a:tr>
              <a:tr h="274320">
                <a:tc>
                  <a:txBody>
                    <a:bodyPr/>
                    <a:lstStyle/>
                    <a:p>
                      <a:pPr algn="ctr"/>
                      <a:r>
                        <a:rPr lang="en-US" sz="1200" dirty="0" err="1"/>
                        <a:t>Add’l</a:t>
                      </a:r>
                      <a:r>
                        <a:rPr lang="en-US" sz="1200" dirty="0"/>
                        <a:t> person</a:t>
                      </a:r>
                    </a:p>
                  </a:txBody>
                  <a:tcPr/>
                </a:tc>
                <a:tc>
                  <a:txBody>
                    <a:bodyPr/>
                    <a:lstStyle/>
                    <a:p>
                      <a:pPr algn="ctr"/>
                      <a:r>
                        <a:rPr lang="en-US" sz="1200" dirty="0"/>
                        <a:t>$153</a:t>
                      </a:r>
                    </a:p>
                  </a:txBody>
                  <a:tcPr/>
                </a:tc>
                <a:extLst>
                  <a:ext uri="{0D108BD9-81ED-4DB2-BD59-A6C34878D82A}">
                    <a16:rowId xmlns:a16="http://schemas.microsoft.com/office/drawing/2014/main" val="10009"/>
                  </a:ext>
                </a:extLst>
              </a:tr>
            </a:tbl>
          </a:graphicData>
        </a:graphic>
      </p:graphicFrame>
      <p:sp>
        <p:nvSpPr>
          <p:cNvPr id="6" name="Content Placeholder 2"/>
          <p:cNvSpPr txBox="1">
            <a:spLocks/>
          </p:cNvSpPr>
          <p:nvPr/>
        </p:nvSpPr>
        <p:spPr>
          <a:xfrm>
            <a:off x="1981200" y="6172200"/>
            <a:ext cx="8229600" cy="762000"/>
          </a:xfrm>
          <a:prstGeom prst="rect">
            <a:avLst/>
          </a:prstGeom>
        </p:spPr>
        <p:txBody>
          <a:bodyPr vert="horz">
            <a:normAutofit/>
          </a:bodyPr>
          <a:lstStyle/>
          <a:p>
            <a:pPr marL="365760" indent="-256032">
              <a:spcBef>
                <a:spcPts val="300"/>
              </a:spcBef>
              <a:spcAft>
                <a:spcPts val="1200"/>
              </a:spcAft>
              <a:buClr>
                <a:srgbClr val="438086"/>
              </a:buClr>
              <a:buFont typeface="Georgia"/>
              <a:buChar char="•"/>
              <a:defRPr/>
            </a:pPr>
            <a:r>
              <a:rPr lang="en-US" sz="2400" dirty="0">
                <a:solidFill>
                  <a:prstClr val="black"/>
                </a:solidFill>
                <a:latin typeface="Georgia"/>
              </a:rPr>
              <a:t>Average monthly benefit per person in FY 2019:  $118</a:t>
            </a:r>
            <a:endParaRPr lang="en-US" sz="2000" dirty="0">
              <a:solidFill>
                <a:srgbClr val="438086"/>
              </a:solidFill>
              <a:latin typeface="Georgi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27888"/>
            <a:ext cx="8229600" cy="1066800"/>
          </a:xfrm>
        </p:spPr>
        <p:txBody>
          <a:bodyPr/>
          <a:lstStyle/>
          <a:p>
            <a:r>
              <a:rPr lang="en-US" dirty="0"/>
              <a:t>Who receives SNAP benefits?</a:t>
            </a:r>
          </a:p>
        </p:txBody>
      </p:sp>
      <p:sp>
        <p:nvSpPr>
          <p:cNvPr id="3" name="Content Placeholder 2"/>
          <p:cNvSpPr>
            <a:spLocks noGrp="1"/>
          </p:cNvSpPr>
          <p:nvPr>
            <p:ph idx="1"/>
          </p:nvPr>
        </p:nvSpPr>
        <p:spPr>
          <a:xfrm>
            <a:off x="1981200" y="1770888"/>
            <a:ext cx="8229600" cy="4325112"/>
          </a:xfrm>
        </p:spPr>
        <p:txBody>
          <a:bodyPr>
            <a:normAutofit/>
          </a:bodyPr>
          <a:lstStyle/>
          <a:p>
            <a:pPr>
              <a:spcAft>
                <a:spcPts val="1200"/>
              </a:spcAft>
              <a:buClr>
                <a:schemeClr val="accent2"/>
              </a:buClr>
            </a:pPr>
            <a:r>
              <a:rPr lang="en-US" dirty="0"/>
              <a:t>Today over 42 million Americans receive SNAP</a:t>
            </a:r>
          </a:p>
          <a:p>
            <a:pPr lvl="1">
              <a:spcAft>
                <a:spcPts val="1200"/>
              </a:spcAft>
            </a:pPr>
            <a:endParaRPr lang="en-US" dirty="0"/>
          </a:p>
        </p:txBody>
      </p:sp>
      <p:graphicFrame>
        <p:nvGraphicFramePr>
          <p:cNvPr id="4" name="Chart 3"/>
          <p:cNvGraphicFramePr/>
          <p:nvPr/>
        </p:nvGraphicFramePr>
        <p:xfrm>
          <a:off x="2895600" y="1905000"/>
          <a:ext cx="6096000" cy="44958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27888"/>
            <a:ext cx="8229600" cy="1066800"/>
          </a:xfrm>
        </p:spPr>
        <p:txBody>
          <a:bodyPr/>
          <a:lstStyle/>
          <a:p>
            <a:r>
              <a:rPr lang="en-US" dirty="0"/>
              <a:t>Who receives SNAP benefits?</a:t>
            </a:r>
          </a:p>
        </p:txBody>
      </p:sp>
      <p:sp>
        <p:nvSpPr>
          <p:cNvPr id="3" name="Content Placeholder 2"/>
          <p:cNvSpPr>
            <a:spLocks noGrp="1"/>
          </p:cNvSpPr>
          <p:nvPr>
            <p:ph idx="1"/>
          </p:nvPr>
        </p:nvSpPr>
        <p:spPr>
          <a:xfrm>
            <a:off x="1981200" y="1770888"/>
            <a:ext cx="8229600" cy="4325112"/>
          </a:xfrm>
        </p:spPr>
        <p:txBody>
          <a:bodyPr>
            <a:normAutofit lnSpcReduction="10000"/>
          </a:bodyPr>
          <a:lstStyle/>
          <a:p>
            <a:pPr>
              <a:spcAft>
                <a:spcPts val="1200"/>
              </a:spcAft>
              <a:buClr>
                <a:schemeClr val="accent2"/>
              </a:buClr>
            </a:pPr>
            <a:r>
              <a:rPr lang="en-US" dirty="0"/>
              <a:t>SNAP supports households who wages are too low to lift them out of poverty</a:t>
            </a:r>
          </a:p>
          <a:p>
            <a:pPr lvl="1">
              <a:spcAft>
                <a:spcPts val="1200"/>
              </a:spcAft>
            </a:pPr>
            <a:r>
              <a:rPr lang="en-US" dirty="0"/>
              <a:t>29% of households have earnings from a job</a:t>
            </a:r>
          </a:p>
          <a:p>
            <a:pPr lvl="1">
              <a:spcAft>
                <a:spcPts val="1200"/>
              </a:spcAft>
            </a:pPr>
            <a:r>
              <a:rPr lang="en-US" dirty="0"/>
              <a:t>Average household income is 65% of poverty</a:t>
            </a:r>
          </a:p>
          <a:p>
            <a:pPr>
              <a:spcAft>
                <a:spcPts val="1200"/>
              </a:spcAft>
              <a:buClr>
                <a:schemeClr val="accent2"/>
              </a:buClr>
            </a:pPr>
            <a:r>
              <a:rPr lang="en-US" dirty="0"/>
              <a:t>19% of households have no gross income</a:t>
            </a:r>
          </a:p>
          <a:p>
            <a:pPr>
              <a:spcAft>
                <a:spcPts val="1200"/>
              </a:spcAft>
              <a:buClr>
                <a:schemeClr val="accent2"/>
              </a:buClr>
            </a:pPr>
            <a:r>
              <a:rPr lang="en-US" dirty="0"/>
              <a:t>Only 4% of households receive cash TANF benefits</a:t>
            </a:r>
          </a:p>
          <a:p>
            <a:pPr>
              <a:spcAft>
                <a:spcPts val="1200"/>
              </a:spcAft>
              <a:buClr>
                <a:schemeClr val="accent2"/>
              </a:buClr>
            </a:pPr>
            <a:r>
              <a:rPr lang="en-US" dirty="0"/>
              <a:t>24% receive SSI and 31% receive Social Security</a:t>
            </a:r>
          </a:p>
          <a:p>
            <a:pPr>
              <a:spcAft>
                <a:spcPts val="1200"/>
              </a:spcAft>
              <a:buClr>
                <a:schemeClr val="accent2"/>
              </a:buClr>
            </a:pPr>
            <a:endParaRPr lang="en-US" dirty="0"/>
          </a:p>
          <a:p>
            <a:pPr>
              <a:spcAft>
                <a:spcPts val="1200"/>
              </a:spcAft>
              <a:buClr>
                <a:schemeClr val="accent2"/>
              </a:buClr>
            </a:pPr>
            <a:endParaRPr lang="en-US" dirty="0"/>
          </a:p>
          <a:p>
            <a:pPr>
              <a:spcAft>
                <a:spcPts val="1200"/>
              </a:spcAft>
              <a:buClr>
                <a:schemeClr val="accent2"/>
              </a:buClr>
            </a:pP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27888"/>
            <a:ext cx="8229600" cy="1066800"/>
          </a:xfrm>
        </p:spPr>
        <p:txBody>
          <a:bodyPr/>
          <a:lstStyle/>
          <a:p>
            <a:r>
              <a:rPr lang="en-US" dirty="0"/>
              <a:t>How do you use SNAP benefits?</a:t>
            </a:r>
          </a:p>
        </p:txBody>
      </p:sp>
      <p:sp>
        <p:nvSpPr>
          <p:cNvPr id="3" name="Content Placeholder 2"/>
          <p:cNvSpPr>
            <a:spLocks noGrp="1"/>
          </p:cNvSpPr>
          <p:nvPr>
            <p:ph idx="1"/>
          </p:nvPr>
        </p:nvSpPr>
        <p:spPr>
          <a:xfrm>
            <a:off x="1981200" y="1770888"/>
            <a:ext cx="8229600" cy="4325112"/>
          </a:xfrm>
        </p:spPr>
        <p:txBody>
          <a:bodyPr>
            <a:normAutofit fontScale="92500" lnSpcReduction="10000"/>
          </a:bodyPr>
          <a:lstStyle/>
          <a:p>
            <a:pPr>
              <a:spcAft>
                <a:spcPts val="1200"/>
              </a:spcAft>
              <a:buClr>
                <a:schemeClr val="accent2"/>
              </a:buClr>
            </a:pPr>
            <a:r>
              <a:rPr lang="en-US" dirty="0"/>
              <a:t>Benefits are automatically deposited on an Electronic Benefit Transfer (EBT) card each month</a:t>
            </a:r>
          </a:p>
          <a:p>
            <a:pPr>
              <a:spcAft>
                <a:spcPts val="1200"/>
              </a:spcAft>
              <a:buClr>
                <a:schemeClr val="accent2"/>
              </a:buClr>
            </a:pPr>
            <a:r>
              <a:rPr lang="en-US" dirty="0"/>
              <a:t>Can be redeemed at over 250,000 authorized food retailers nationwide</a:t>
            </a:r>
          </a:p>
          <a:p>
            <a:pPr>
              <a:spcAft>
                <a:spcPts val="1200"/>
              </a:spcAft>
              <a:buClr>
                <a:schemeClr val="accent2"/>
              </a:buClr>
            </a:pPr>
            <a:r>
              <a:rPr lang="en-US" dirty="0"/>
              <a:t>Can be spent on any eligible food item – excludes alcohol, tobacco, vitamins, non-food                 grocery items, or hot foods</a:t>
            </a:r>
          </a:p>
          <a:p>
            <a:pPr>
              <a:spcAft>
                <a:spcPts val="1200"/>
              </a:spcAft>
              <a:buClr>
                <a:schemeClr val="accent2"/>
              </a:buClr>
            </a:pPr>
            <a:r>
              <a:rPr lang="en-US" dirty="0"/>
              <a:t>78% of benefits are redeemed within                       two weeks of issuance</a:t>
            </a:r>
          </a:p>
          <a:p>
            <a:pPr>
              <a:spcAft>
                <a:spcPts val="1200"/>
              </a:spcAft>
              <a:buClr>
                <a:schemeClr val="accent2"/>
              </a:buClr>
            </a:pPr>
            <a:endParaRPr lang="en-US" dirty="0"/>
          </a:p>
          <a:p>
            <a:pPr>
              <a:spcAft>
                <a:spcPts val="1200"/>
              </a:spcAft>
              <a:buClr>
                <a:schemeClr val="accent2"/>
              </a:buClr>
            </a:pPr>
            <a:endParaRPr lang="en-US" dirty="0"/>
          </a:p>
        </p:txBody>
      </p:sp>
      <p:pic>
        <p:nvPicPr>
          <p:cNvPr id="1027" name="Picture 3"/>
          <p:cNvPicPr>
            <a:picLocks noChangeAspect="1" noChangeArrowheads="1"/>
          </p:cNvPicPr>
          <p:nvPr/>
        </p:nvPicPr>
        <p:blipFill>
          <a:blip r:embed="rId3" cstate="print"/>
          <a:srcRect/>
          <a:stretch>
            <a:fillRect/>
          </a:stretch>
        </p:blipFill>
        <p:spPr bwMode="auto">
          <a:xfrm>
            <a:off x="8153401" y="4248150"/>
            <a:ext cx="1877311" cy="215265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27888"/>
            <a:ext cx="8229600" cy="1066800"/>
          </a:xfrm>
        </p:spPr>
        <p:txBody>
          <a:bodyPr/>
          <a:lstStyle/>
          <a:p>
            <a:r>
              <a:rPr lang="en-US" dirty="0"/>
              <a:t>Why is SNAP important?</a:t>
            </a:r>
          </a:p>
        </p:txBody>
      </p:sp>
      <p:sp>
        <p:nvSpPr>
          <p:cNvPr id="3" name="Content Placeholder 2"/>
          <p:cNvSpPr>
            <a:spLocks noGrp="1"/>
          </p:cNvSpPr>
          <p:nvPr>
            <p:ph idx="1"/>
          </p:nvPr>
        </p:nvSpPr>
        <p:spPr>
          <a:xfrm>
            <a:off x="1981200" y="1770888"/>
            <a:ext cx="8229600" cy="4325112"/>
          </a:xfrm>
        </p:spPr>
        <p:txBody>
          <a:bodyPr>
            <a:normAutofit/>
          </a:bodyPr>
          <a:lstStyle/>
          <a:p>
            <a:pPr>
              <a:spcAft>
                <a:spcPts val="1200"/>
              </a:spcAft>
              <a:buClr>
                <a:schemeClr val="accent2"/>
              </a:buClr>
            </a:pPr>
            <a:r>
              <a:rPr lang="en-US" dirty="0"/>
              <a:t>SNAP reduces food insecurity</a:t>
            </a:r>
          </a:p>
          <a:p>
            <a:pPr lvl="1"/>
            <a:r>
              <a:rPr lang="en-US" dirty="0"/>
              <a:t>A recent USDA study found that participating in SNAP for 6 months is associated with a significant decrease in food insecurity</a:t>
            </a:r>
          </a:p>
          <a:p>
            <a:pPr lvl="1"/>
            <a:endParaRPr lang="en-US" sz="1200" dirty="0"/>
          </a:p>
          <a:p>
            <a:pPr lvl="1"/>
            <a:r>
              <a:rPr lang="en-US" dirty="0"/>
              <a:t>The SNAP benefit increase in the American Recovery and Reinvestment Act of 2009 increased the food expenditures of low-income households by more than 5 percent and improved food security by more than 2 percentage points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27888"/>
            <a:ext cx="8229600" cy="1066800"/>
          </a:xfrm>
        </p:spPr>
        <p:txBody>
          <a:bodyPr/>
          <a:lstStyle/>
          <a:p>
            <a:r>
              <a:rPr lang="en-US" dirty="0"/>
              <a:t>Why is SNAP important?</a:t>
            </a:r>
          </a:p>
        </p:txBody>
      </p:sp>
      <p:sp>
        <p:nvSpPr>
          <p:cNvPr id="3" name="Content Placeholder 2"/>
          <p:cNvSpPr>
            <a:spLocks noGrp="1"/>
          </p:cNvSpPr>
          <p:nvPr>
            <p:ph idx="1"/>
          </p:nvPr>
        </p:nvSpPr>
        <p:spPr>
          <a:xfrm>
            <a:off x="1981200" y="1770888"/>
            <a:ext cx="8229600" cy="4325112"/>
          </a:xfrm>
        </p:spPr>
        <p:txBody>
          <a:bodyPr>
            <a:normAutofit/>
          </a:bodyPr>
          <a:lstStyle/>
          <a:p>
            <a:pPr>
              <a:spcAft>
                <a:spcPts val="1200"/>
              </a:spcAft>
              <a:buClr>
                <a:schemeClr val="accent2"/>
              </a:buClr>
            </a:pPr>
            <a:r>
              <a:rPr lang="en-US" dirty="0"/>
              <a:t>SNAP has a powerful anti-poverty effect</a:t>
            </a:r>
          </a:p>
          <a:p>
            <a:pPr lvl="1">
              <a:defRPr/>
            </a:pPr>
            <a:r>
              <a:rPr lang="en-US" sz="2800" dirty="0"/>
              <a:t>When SNAP benefits are added to gross income, 4 million people move above the poverty line, including 1.8 million children.</a:t>
            </a:r>
          </a:p>
          <a:p>
            <a:pPr lvl="1">
              <a:defRPr/>
            </a:pPr>
            <a:endParaRPr lang="en-US" sz="2800" dirty="0"/>
          </a:p>
          <a:p>
            <a:pPr lvl="1">
              <a:defRPr/>
            </a:pPr>
            <a:r>
              <a:rPr lang="en-US" sz="2800" dirty="0"/>
              <a:t>SNAP’s impact on deep poverty is even greater.  SNAP moves 5.8 million of the poorest participants above 50 percent of the poverty line.</a:t>
            </a:r>
          </a:p>
          <a:p>
            <a:pPr lvl="1">
              <a:spcAft>
                <a:spcPts val="1200"/>
              </a:spcAft>
            </a:pP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27888"/>
            <a:ext cx="8229600" cy="1066800"/>
          </a:xfrm>
        </p:spPr>
        <p:txBody>
          <a:bodyPr/>
          <a:lstStyle/>
          <a:p>
            <a:r>
              <a:rPr lang="en-US" dirty="0"/>
              <a:t>Why is SNAP important?</a:t>
            </a:r>
          </a:p>
        </p:txBody>
      </p:sp>
      <p:sp>
        <p:nvSpPr>
          <p:cNvPr id="3" name="Content Placeholder 2"/>
          <p:cNvSpPr>
            <a:spLocks noGrp="1"/>
          </p:cNvSpPr>
          <p:nvPr>
            <p:ph idx="1"/>
          </p:nvPr>
        </p:nvSpPr>
        <p:spPr>
          <a:xfrm>
            <a:off x="1981200" y="1770888"/>
            <a:ext cx="8229600" cy="4325112"/>
          </a:xfrm>
        </p:spPr>
        <p:txBody>
          <a:bodyPr>
            <a:noAutofit/>
          </a:bodyPr>
          <a:lstStyle/>
          <a:p>
            <a:pPr>
              <a:spcAft>
                <a:spcPts val="1200"/>
              </a:spcAft>
              <a:buClr>
                <a:schemeClr val="accent2"/>
              </a:buClr>
            </a:pPr>
            <a:r>
              <a:rPr lang="en-US" sz="2400" dirty="0"/>
              <a:t>SNAP responds to changing economic conditions</a:t>
            </a:r>
          </a:p>
          <a:p>
            <a:pPr>
              <a:spcAft>
                <a:spcPts val="1200"/>
              </a:spcAft>
              <a:buClr>
                <a:schemeClr val="accent2"/>
              </a:buClr>
            </a:pPr>
            <a:r>
              <a:rPr lang="en-US" sz="2400" dirty="0"/>
              <a:t>SNAP provides a fiscal boost to the economy during an economic downturn</a:t>
            </a:r>
          </a:p>
          <a:p>
            <a:pPr lvl="1"/>
            <a:r>
              <a:rPr lang="en-US" sz="2000" dirty="0"/>
              <a:t>Every $1 in new SNAP benefits generates up to $1.54 in economic activity</a:t>
            </a:r>
          </a:p>
          <a:p>
            <a:pPr lvl="1"/>
            <a:endParaRPr lang="en-US" sz="1100" dirty="0"/>
          </a:p>
          <a:p>
            <a:pPr lvl="1"/>
            <a:r>
              <a:rPr lang="en-US" sz="2000" dirty="0"/>
              <a:t>Every time a family uses SNAP benefits to put healthy food on the table it benefits…</a:t>
            </a:r>
          </a:p>
          <a:p>
            <a:pPr lvl="2"/>
            <a:r>
              <a:rPr lang="en-US" sz="2000" dirty="0"/>
              <a:t>the store and its employees </a:t>
            </a:r>
          </a:p>
          <a:p>
            <a:pPr lvl="2"/>
            <a:r>
              <a:rPr lang="en-US" sz="2000" dirty="0"/>
              <a:t>the truck driver who delivered the food</a:t>
            </a:r>
          </a:p>
          <a:p>
            <a:pPr lvl="2"/>
            <a:r>
              <a:rPr lang="en-US" sz="2000" dirty="0"/>
              <a:t>the warehouses that stored it</a:t>
            </a:r>
          </a:p>
          <a:p>
            <a:pPr lvl="2"/>
            <a:r>
              <a:rPr lang="en-US" sz="2000" dirty="0"/>
              <a:t>the plant that processed it</a:t>
            </a:r>
          </a:p>
          <a:p>
            <a:pPr lvl="2"/>
            <a:r>
              <a:rPr lang="en-US" sz="2000" dirty="0"/>
              <a:t>the farmer who produced the food</a:t>
            </a:r>
            <a:endParaRPr lang="en-US"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A67BF-CE63-D943-96F4-FA046D934F2E}"/>
              </a:ext>
            </a:extLst>
          </p:cNvPr>
          <p:cNvSpPr>
            <a:spLocks noGrp="1"/>
          </p:cNvSpPr>
          <p:nvPr>
            <p:ph type="ctrTitle"/>
          </p:nvPr>
        </p:nvSpPr>
        <p:spPr>
          <a:xfrm>
            <a:off x="987972" y="2068643"/>
            <a:ext cx="10846675" cy="1141466"/>
          </a:xfrm>
        </p:spPr>
        <p:txBody>
          <a:bodyPr>
            <a:noAutofit/>
          </a:bodyPr>
          <a:lstStyle/>
          <a:p>
            <a:r>
              <a:rPr lang="en-US" sz="3600" dirty="0"/>
              <a:t>HER NOPREN Summer Speaker Series: </a:t>
            </a:r>
            <a:br>
              <a:rPr lang="en-US" sz="3600" dirty="0"/>
            </a:br>
            <a:r>
              <a:rPr lang="en-US" sz="3600" dirty="0"/>
              <a:t>Update on </a:t>
            </a:r>
            <a:r>
              <a:rPr lang="en-US" sz="3600" dirty="0" err="1"/>
              <a:t>GusNIP</a:t>
            </a:r>
            <a:endParaRPr lang="en-US" sz="3600" dirty="0"/>
          </a:p>
        </p:txBody>
      </p:sp>
      <p:sp>
        <p:nvSpPr>
          <p:cNvPr id="3" name="Subtitle 2">
            <a:extLst>
              <a:ext uri="{FF2B5EF4-FFF2-40B4-BE49-F238E27FC236}">
                <a16:creationId xmlns:a16="http://schemas.microsoft.com/office/drawing/2014/main" id="{48473E05-B341-104A-8678-E1D671CB594C}"/>
              </a:ext>
            </a:extLst>
          </p:cNvPr>
          <p:cNvSpPr>
            <a:spLocks noGrp="1"/>
          </p:cNvSpPr>
          <p:nvPr>
            <p:ph type="subTitle" idx="1"/>
          </p:nvPr>
        </p:nvSpPr>
        <p:spPr>
          <a:xfrm>
            <a:off x="987973" y="3439512"/>
            <a:ext cx="8477760" cy="1577402"/>
          </a:xfrm>
        </p:spPr>
        <p:txBody>
          <a:bodyPr>
            <a:noAutofit/>
          </a:bodyPr>
          <a:lstStyle/>
          <a:p>
            <a:pPr>
              <a:spcBef>
                <a:spcPts val="400"/>
              </a:spcBef>
            </a:pPr>
            <a:r>
              <a:rPr lang="en-US" dirty="0">
                <a:solidFill>
                  <a:schemeClr val="bg1"/>
                </a:solidFill>
              </a:rPr>
              <a:t>Amy Yaroch, PhD</a:t>
            </a:r>
          </a:p>
          <a:p>
            <a:pPr>
              <a:spcBef>
                <a:spcPts val="400"/>
              </a:spcBef>
            </a:pPr>
            <a:r>
              <a:rPr lang="en-US" b="0" dirty="0">
                <a:solidFill>
                  <a:schemeClr val="bg1"/>
                </a:solidFill>
              </a:rPr>
              <a:t>Project Director, GusNIP NTAE Center</a:t>
            </a:r>
          </a:p>
          <a:p>
            <a:pPr>
              <a:spcBef>
                <a:spcPts val="400"/>
              </a:spcBef>
            </a:pPr>
            <a:r>
              <a:rPr lang="en-US" b="0" dirty="0">
                <a:solidFill>
                  <a:schemeClr val="bg1"/>
                </a:solidFill>
              </a:rPr>
              <a:t>Executive Director, Gretchen Swanson Center for Nutrition</a:t>
            </a:r>
          </a:p>
          <a:p>
            <a:pPr>
              <a:spcBef>
                <a:spcPts val="400"/>
              </a:spcBef>
            </a:pPr>
            <a:endParaRPr lang="en-US" sz="2000" dirty="0">
              <a:solidFill>
                <a:schemeClr val="bg1"/>
              </a:solidFill>
            </a:endParaRPr>
          </a:p>
          <a:p>
            <a:endParaRPr lang="en-US" sz="2000" dirty="0">
              <a:solidFill>
                <a:schemeClr val="bg1"/>
              </a:solidFill>
            </a:endParaRPr>
          </a:p>
          <a:p>
            <a:endParaRPr lang="en-US" sz="2000" dirty="0">
              <a:solidFill>
                <a:schemeClr val="bg1"/>
              </a:solidFill>
            </a:endParaRPr>
          </a:p>
        </p:txBody>
      </p:sp>
      <p:sp>
        <p:nvSpPr>
          <p:cNvPr id="5" name="Subtitle 2">
            <a:extLst>
              <a:ext uri="{FF2B5EF4-FFF2-40B4-BE49-F238E27FC236}">
                <a16:creationId xmlns:a16="http://schemas.microsoft.com/office/drawing/2014/main" id="{A1831DDA-5D63-0145-84BD-82EB7A37DDEB}"/>
              </a:ext>
            </a:extLst>
          </p:cNvPr>
          <p:cNvSpPr txBox="1">
            <a:spLocks/>
          </p:cNvSpPr>
          <p:nvPr/>
        </p:nvSpPr>
        <p:spPr>
          <a:xfrm>
            <a:off x="987972" y="5246317"/>
            <a:ext cx="2196661" cy="45051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accent3"/>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2"/>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2"/>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2"/>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FFFFFF"/>
                </a:solidFill>
                <a:effectLst/>
                <a:uLnTx/>
                <a:uFillTx/>
                <a:latin typeface="Helvetica" pitchFamily="2" charset="0"/>
                <a:ea typeface="+mn-ea"/>
                <a:cs typeface="+mn-cs"/>
              </a:rPr>
              <a:t>July 28, 2021</a:t>
            </a:r>
          </a:p>
        </p:txBody>
      </p:sp>
    </p:spTree>
    <p:extLst>
      <p:ext uri="{BB962C8B-B14F-4D97-AF65-F5344CB8AC3E}">
        <p14:creationId xmlns:p14="http://schemas.microsoft.com/office/powerpoint/2010/main" val="3412974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3F57D-CE63-41E8-A6E1-D82D02B9D848}"/>
              </a:ext>
            </a:extLst>
          </p:cNvPr>
          <p:cNvSpPr>
            <a:spLocks noGrp="1"/>
          </p:cNvSpPr>
          <p:nvPr>
            <p:ph type="title"/>
          </p:nvPr>
        </p:nvSpPr>
        <p:spPr/>
        <p:txBody>
          <a:bodyPr/>
          <a:lstStyle/>
          <a:p>
            <a:r>
              <a:rPr lang="en-US" dirty="0" err="1"/>
              <a:t>GusNIP</a:t>
            </a:r>
            <a:r>
              <a:rPr lang="en-US" dirty="0"/>
              <a:t> Programs</a:t>
            </a:r>
          </a:p>
        </p:txBody>
      </p:sp>
      <p:sp>
        <p:nvSpPr>
          <p:cNvPr id="3" name="Content Placeholder 2">
            <a:extLst>
              <a:ext uri="{FF2B5EF4-FFF2-40B4-BE49-F238E27FC236}">
                <a16:creationId xmlns:a16="http://schemas.microsoft.com/office/drawing/2014/main" id="{7EC0547E-662F-490A-9165-10844323A725}"/>
              </a:ext>
            </a:extLst>
          </p:cNvPr>
          <p:cNvSpPr>
            <a:spLocks noGrp="1"/>
          </p:cNvSpPr>
          <p:nvPr>
            <p:ph idx="1"/>
          </p:nvPr>
        </p:nvSpPr>
        <p:spPr>
          <a:xfrm>
            <a:off x="838199" y="1690688"/>
            <a:ext cx="10676467" cy="3589020"/>
          </a:xfrm>
        </p:spPr>
        <p:txBody>
          <a:bodyPr>
            <a:normAutofit fontScale="92500"/>
          </a:bodyPr>
          <a:lstStyle/>
          <a:p>
            <a:pPr marL="0" indent="0">
              <a:lnSpc>
                <a:spcPct val="107000"/>
              </a:lnSpc>
              <a:spcBef>
                <a:spcPts val="0"/>
              </a:spcBef>
              <a:buNone/>
              <a:tabLst>
                <a:tab pos="1143000" algn="l"/>
              </a:tabLst>
            </a:pPr>
            <a:r>
              <a:rPr lang="en-US" sz="3200" b="1" dirty="0"/>
              <a:t>Nutrition Incentive (SNAP Incentive)</a:t>
            </a:r>
          </a:p>
          <a:p>
            <a:pPr marL="0" indent="0">
              <a:lnSpc>
                <a:spcPct val="107000"/>
              </a:lnSpc>
              <a:spcBef>
                <a:spcPts val="0"/>
              </a:spcBef>
              <a:buNone/>
              <a:tabLst>
                <a:tab pos="1143000" algn="l"/>
              </a:tabLst>
            </a:pPr>
            <a:r>
              <a:rPr lang="en-US" dirty="0"/>
              <a:t>Increase value of SNAP benefits at point of purchase often by providing “incentives” such as doubling the value of SNAP $ when spent on FVs</a:t>
            </a:r>
          </a:p>
          <a:p>
            <a:pPr marL="457200" lvl="1" indent="0">
              <a:lnSpc>
                <a:spcPct val="107000"/>
              </a:lnSpc>
              <a:spcBef>
                <a:spcPts val="0"/>
              </a:spcBef>
              <a:buNone/>
              <a:tabLst>
                <a:tab pos="1143000" algn="l"/>
              </a:tabLst>
            </a:pPr>
            <a:endParaRPr lang="en-US" sz="2800" dirty="0"/>
          </a:p>
          <a:p>
            <a:pPr marL="0" indent="0">
              <a:lnSpc>
                <a:spcPct val="107000"/>
              </a:lnSpc>
              <a:spcBef>
                <a:spcPts val="0"/>
              </a:spcBef>
              <a:buNone/>
              <a:tabLst>
                <a:tab pos="1143000" algn="l"/>
              </a:tabLst>
            </a:pPr>
            <a:r>
              <a:rPr lang="en-US" sz="3200" b="1" dirty="0"/>
              <a:t>Produce Prescription (PPR)</a:t>
            </a:r>
          </a:p>
          <a:p>
            <a:pPr marL="0" indent="0">
              <a:lnSpc>
                <a:spcPct val="107000"/>
              </a:lnSpc>
              <a:spcBef>
                <a:spcPts val="0"/>
              </a:spcBef>
              <a:buNone/>
              <a:tabLst>
                <a:tab pos="1143000" algn="l"/>
              </a:tabLst>
            </a:pPr>
            <a:r>
              <a:rPr lang="en-US" dirty="0"/>
              <a:t>Allow healthcare professionals to prescribe FVs for patients experiencing food insecurity and often chronic disease condition </a:t>
            </a:r>
            <a:br>
              <a:rPr lang="en-US" dirty="0"/>
            </a:br>
            <a:r>
              <a:rPr lang="en-US" dirty="0"/>
              <a:t>(e.g., type 2 diabetes)</a:t>
            </a:r>
          </a:p>
        </p:txBody>
      </p:sp>
    </p:spTree>
    <p:extLst>
      <p:ext uri="{BB962C8B-B14F-4D97-AF65-F5344CB8AC3E}">
        <p14:creationId xmlns:p14="http://schemas.microsoft.com/office/powerpoint/2010/main" val="39335496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File:US CDC logo.svg - Wikimedia Commons"/>
          <p:cNvSpPr>
            <a:spLocks noChangeAspect="1" noChangeArrowheads="1"/>
          </p:cNvSpPr>
          <p:nvPr/>
        </p:nvSpPr>
        <p:spPr bwMode="auto">
          <a:xfrm>
            <a:off x="6781800" y="4744906"/>
            <a:ext cx="1143000" cy="11430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8C9EDFD-ACAC-6549-80EC-AB936F179A7F}"/>
              </a:ext>
            </a:extLst>
          </p:cNvPr>
          <p:cNvSpPr/>
          <p:nvPr/>
        </p:nvSpPr>
        <p:spPr>
          <a:xfrm flipV="1">
            <a:off x="0" y="685799"/>
            <a:ext cx="12192000" cy="150242"/>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p:cNvPicPr>
            <a:picLocks noChangeAspect="1"/>
          </p:cNvPicPr>
          <p:nvPr/>
        </p:nvPicPr>
        <p:blipFill>
          <a:blip r:embed="rId3"/>
          <a:stretch>
            <a:fillRect/>
          </a:stretch>
        </p:blipFill>
        <p:spPr>
          <a:xfrm>
            <a:off x="9634832" y="5957112"/>
            <a:ext cx="2491932" cy="900888"/>
          </a:xfrm>
          <a:prstGeom prst="rect">
            <a:avLst/>
          </a:prstGeom>
        </p:spPr>
      </p:pic>
      <p:sp>
        <p:nvSpPr>
          <p:cNvPr id="34" name="Rectangle 33"/>
          <p:cNvSpPr/>
          <p:nvPr/>
        </p:nvSpPr>
        <p:spPr>
          <a:xfrm>
            <a:off x="0" y="0"/>
            <a:ext cx="12192000" cy="685799"/>
          </a:xfrm>
          <a:prstGeom prst="rect">
            <a:avLst/>
          </a:prstGeom>
          <a:solidFill>
            <a:srgbClr val="5E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ea typeface="+mn-ea"/>
                <a:cs typeface="+mn-cs"/>
              </a:rPr>
              <a:t>Housekeeping</a:t>
            </a:r>
          </a:p>
        </p:txBody>
      </p:sp>
      <p:sp>
        <p:nvSpPr>
          <p:cNvPr id="3" name="TextBox 2">
            <a:extLst>
              <a:ext uri="{FF2B5EF4-FFF2-40B4-BE49-F238E27FC236}">
                <a16:creationId xmlns:a16="http://schemas.microsoft.com/office/drawing/2014/main" id="{50D0C615-B52C-4322-9FC8-FFCDE4D55190}"/>
              </a:ext>
            </a:extLst>
          </p:cNvPr>
          <p:cNvSpPr txBox="1"/>
          <p:nvPr/>
        </p:nvSpPr>
        <p:spPr>
          <a:xfrm>
            <a:off x="463887" y="2039252"/>
            <a:ext cx="11528385" cy="304698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Type your name and institution into the chat box!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Remember to keep yourself on mute.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Type your questions into the chat box.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4349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490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0DC405-7689-3943-8528-CB7BC9E8ACD8}"/>
              </a:ext>
            </a:extLst>
          </p:cNvPr>
          <p:cNvSpPr>
            <a:spLocks noGrp="1"/>
          </p:cNvSpPr>
          <p:nvPr>
            <p:ph type="title"/>
          </p:nvPr>
        </p:nvSpPr>
        <p:spPr>
          <a:xfrm>
            <a:off x="186267" y="365125"/>
            <a:ext cx="11167533" cy="1325563"/>
          </a:xfrm>
        </p:spPr>
        <p:txBody>
          <a:bodyPr/>
          <a:lstStyle/>
          <a:p>
            <a:r>
              <a:rPr lang="en-US" dirty="0"/>
              <a:t>Coalition of Partners</a:t>
            </a:r>
            <a:br>
              <a:rPr lang="en-US" dirty="0"/>
            </a:br>
            <a:r>
              <a:rPr lang="en-US" dirty="0"/>
              <a:t>Nutrition Incentive Hub</a:t>
            </a:r>
          </a:p>
        </p:txBody>
      </p:sp>
    </p:spTree>
    <p:extLst>
      <p:ext uri="{BB962C8B-B14F-4D97-AF65-F5344CB8AC3E}">
        <p14:creationId xmlns:p14="http://schemas.microsoft.com/office/powerpoint/2010/main" val="10246626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D385E-98CB-D641-A383-019BA536E855}"/>
              </a:ext>
            </a:extLst>
          </p:cNvPr>
          <p:cNvSpPr>
            <a:spLocks noGrp="1"/>
          </p:cNvSpPr>
          <p:nvPr>
            <p:ph type="title"/>
          </p:nvPr>
        </p:nvSpPr>
        <p:spPr>
          <a:xfrm>
            <a:off x="838200" y="681925"/>
            <a:ext cx="4288971" cy="5486400"/>
          </a:xfrm>
        </p:spPr>
        <p:txBody>
          <a:bodyPr/>
          <a:lstStyle/>
          <a:p>
            <a:r>
              <a:rPr lang="en-US" dirty="0"/>
              <a:t>GusNIP Funding to Date</a:t>
            </a:r>
          </a:p>
        </p:txBody>
      </p:sp>
    </p:spTree>
    <p:extLst>
      <p:ext uri="{BB962C8B-B14F-4D97-AF65-F5344CB8AC3E}">
        <p14:creationId xmlns:p14="http://schemas.microsoft.com/office/powerpoint/2010/main" val="3509350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161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3857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B85B7F0-AECA-584B-BC1F-A5406F153A51}"/>
              </a:ext>
            </a:extLst>
          </p:cNvPr>
          <p:cNvSpPr/>
          <p:nvPr/>
        </p:nvSpPr>
        <p:spPr>
          <a:xfrm>
            <a:off x="247135" y="5321643"/>
            <a:ext cx="4174628" cy="137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B513E6DF-1731-E444-88F5-9D33185AFAAE}"/>
              </a:ext>
            </a:extLst>
          </p:cNvPr>
          <p:cNvSpPr>
            <a:spLocks noGrp="1"/>
          </p:cNvSpPr>
          <p:nvPr>
            <p:ph type="title"/>
          </p:nvPr>
        </p:nvSpPr>
        <p:spPr/>
        <p:txBody>
          <a:bodyPr>
            <a:normAutofit/>
          </a:bodyPr>
          <a:lstStyle/>
          <a:p>
            <a:r>
              <a:rPr lang="en-US" sz="3600" dirty="0"/>
              <a:t>The Power of Universal Tools to Collect Data</a:t>
            </a:r>
            <a:br>
              <a:rPr lang="en-US" dirty="0"/>
            </a:br>
            <a:r>
              <a:rPr lang="en-US" sz="2800" i="1" dirty="0"/>
              <a:t>Economic Impact of GusNIP Projects in Year 1 (2019-2020)</a:t>
            </a:r>
            <a:endParaRPr lang="en-US" sz="4000" i="1" dirty="0"/>
          </a:p>
        </p:txBody>
      </p:sp>
      <p:sp>
        <p:nvSpPr>
          <p:cNvPr id="18" name="Text Box 19">
            <a:extLst>
              <a:ext uri="{FF2B5EF4-FFF2-40B4-BE49-F238E27FC236}">
                <a16:creationId xmlns:a16="http://schemas.microsoft.com/office/drawing/2014/main" id="{4CAEE021-B41F-A449-ADC0-E38722004139}"/>
              </a:ext>
            </a:extLst>
          </p:cNvPr>
          <p:cNvSpPr txBox="1"/>
          <p:nvPr/>
        </p:nvSpPr>
        <p:spPr>
          <a:xfrm>
            <a:off x="3965341" y="1925358"/>
            <a:ext cx="4775887" cy="860271"/>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5C186A"/>
                </a:solidFill>
                <a:effectLst/>
                <a:uLnTx/>
                <a:uFillTx/>
                <a:latin typeface="Arial" panose="020B0604020202020204"/>
                <a:ea typeface="+mn-ea"/>
                <a:cs typeface="+mn-cs"/>
              </a:rPr>
              <a:t>Local Economic Impact of Nutrition Incentive and Produce Prescription Projects</a:t>
            </a:r>
            <a:r>
              <a:rPr kumimoji="0" lang="en-US" sz="1000" b="0" i="0" u="none" strike="noStrike" kern="1200" cap="none" spc="0" normalizeH="0" baseline="0" noProof="0" dirty="0">
                <a:ln>
                  <a:noFill/>
                </a:ln>
                <a:solidFill>
                  <a:srgbClr val="5C186A"/>
                </a:solidFill>
                <a:effectLst/>
                <a:uLnTx/>
                <a:uFillTx/>
                <a:latin typeface="Arial" panose="020B0604020202020204"/>
                <a:ea typeface="+mn-ea"/>
                <a:cs typeface="+mn-cs"/>
              </a:rPr>
              <a:t> </a:t>
            </a:r>
            <a:endParaRPr kumimoji="0" lang="en-US" sz="1100" b="0" i="0" u="none" strike="noStrike" kern="1200" cap="none" spc="0" normalizeH="0" baseline="0" noProof="0" dirty="0">
              <a:ln>
                <a:noFill/>
              </a:ln>
              <a:solidFill>
                <a:srgbClr val="474C55"/>
              </a:solidFill>
              <a:effectLst/>
              <a:uLnTx/>
              <a:uFillTx/>
              <a:latin typeface="Helvetica" pitchFamily="2" charset="0"/>
              <a:ea typeface="Arial" panose="020B0604020202020204" pitchFamily="34" charset="0"/>
              <a:cs typeface="Times New Roman" panose="02020603050405020304" pitchFamily="18" charset="0"/>
            </a:endParaRPr>
          </a:p>
        </p:txBody>
      </p:sp>
      <p:graphicFrame>
        <p:nvGraphicFramePr>
          <p:cNvPr id="6" name="Chart 5" descr="Figure shows the local economic impact of nutrition incentive projects is nearly double the total incentive program sales.">
            <a:extLst>
              <a:ext uri="{FF2B5EF4-FFF2-40B4-BE49-F238E27FC236}">
                <a16:creationId xmlns:a16="http://schemas.microsoft.com/office/drawing/2014/main" id="{7B2899EF-5A10-334D-A054-B767CB86E0F7}"/>
              </a:ext>
            </a:extLst>
          </p:cNvPr>
          <p:cNvGraphicFramePr/>
          <p:nvPr/>
        </p:nvGraphicFramePr>
        <p:xfrm>
          <a:off x="3233085" y="2776882"/>
          <a:ext cx="7061566" cy="382744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44903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EA0FD-87DB-124E-A457-807D39FA6C59}"/>
              </a:ext>
            </a:extLst>
          </p:cNvPr>
          <p:cNvSpPr>
            <a:spLocks noGrp="1"/>
          </p:cNvSpPr>
          <p:nvPr>
            <p:ph type="title"/>
          </p:nvPr>
        </p:nvSpPr>
        <p:spPr/>
        <p:txBody>
          <a:bodyPr/>
          <a:lstStyle/>
          <a:p>
            <a:r>
              <a:rPr lang="en-US" dirty="0"/>
              <a:t>Release of Year 1 Impact Findings</a:t>
            </a:r>
          </a:p>
        </p:txBody>
      </p:sp>
      <p:sp>
        <p:nvSpPr>
          <p:cNvPr id="3" name="Content Placeholder 2">
            <a:extLst>
              <a:ext uri="{FF2B5EF4-FFF2-40B4-BE49-F238E27FC236}">
                <a16:creationId xmlns:a16="http://schemas.microsoft.com/office/drawing/2014/main" id="{01F6B75D-39C8-9642-A7CC-A5AE06B8CD68}"/>
              </a:ext>
            </a:extLst>
          </p:cNvPr>
          <p:cNvSpPr>
            <a:spLocks noGrp="1"/>
          </p:cNvSpPr>
          <p:nvPr>
            <p:ph idx="1"/>
          </p:nvPr>
        </p:nvSpPr>
        <p:spPr>
          <a:xfrm>
            <a:off x="1028700" y="1690688"/>
            <a:ext cx="5886450" cy="3589020"/>
          </a:xfrm>
        </p:spPr>
        <p:txBody>
          <a:bodyPr/>
          <a:lstStyle/>
          <a:p>
            <a:r>
              <a:rPr lang="en-US" dirty="0"/>
              <a:t>Visit the Nutrition Incentive Hub website (</a:t>
            </a:r>
            <a:r>
              <a:rPr lang="en-US" u="sng" dirty="0" err="1"/>
              <a:t>nutritionincentivehub.org</a:t>
            </a:r>
            <a:r>
              <a:rPr lang="en-US" dirty="0"/>
              <a:t>) to view the report</a:t>
            </a:r>
          </a:p>
          <a:p>
            <a:r>
              <a:rPr lang="en-US" b="1" dirty="0"/>
              <a:t>Another notable highlight: </a:t>
            </a:r>
            <a:r>
              <a:rPr lang="en-US" dirty="0"/>
              <a:t>68.5% of </a:t>
            </a:r>
            <a:r>
              <a:rPr lang="en-US" dirty="0" err="1"/>
              <a:t>GusNIP</a:t>
            </a:r>
            <a:r>
              <a:rPr lang="en-US" dirty="0"/>
              <a:t> funds were used directly for incentives, and nearly 90% of incentives issued were redeemed</a:t>
            </a:r>
          </a:p>
        </p:txBody>
      </p:sp>
      <p:pic>
        <p:nvPicPr>
          <p:cNvPr id="7" name="Picture 6">
            <a:extLst>
              <a:ext uri="{FF2B5EF4-FFF2-40B4-BE49-F238E27FC236}">
                <a16:creationId xmlns:a16="http://schemas.microsoft.com/office/drawing/2014/main" id="{CE021CAF-174B-3B4D-998D-FD0723B1BE33}"/>
              </a:ext>
            </a:extLst>
          </p:cNvPr>
          <p:cNvPicPr>
            <a:picLocks noChangeAspect="1"/>
          </p:cNvPicPr>
          <p:nvPr/>
        </p:nvPicPr>
        <p:blipFill>
          <a:blip r:embed="rId2"/>
          <a:stretch>
            <a:fillRect/>
          </a:stretch>
        </p:blipFill>
        <p:spPr>
          <a:xfrm>
            <a:off x="7505700" y="1557338"/>
            <a:ext cx="3683577" cy="4766982"/>
          </a:xfrm>
          <a:prstGeom prst="rect">
            <a:avLst/>
          </a:prstGeom>
        </p:spPr>
      </p:pic>
    </p:spTree>
    <p:extLst>
      <p:ext uri="{BB962C8B-B14F-4D97-AF65-F5344CB8AC3E}">
        <p14:creationId xmlns:p14="http://schemas.microsoft.com/office/powerpoint/2010/main" val="1285876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FB045-7A4A-2A47-977A-10458268D5B0}"/>
              </a:ext>
            </a:extLst>
          </p:cNvPr>
          <p:cNvSpPr>
            <a:spLocks noGrp="1"/>
          </p:cNvSpPr>
          <p:nvPr>
            <p:ph type="title"/>
          </p:nvPr>
        </p:nvSpPr>
        <p:spPr/>
        <p:txBody>
          <a:bodyPr/>
          <a:lstStyle/>
          <a:p>
            <a:r>
              <a:rPr lang="en-US" dirty="0"/>
              <a:t>In Progress</a:t>
            </a:r>
          </a:p>
        </p:txBody>
      </p:sp>
      <p:sp>
        <p:nvSpPr>
          <p:cNvPr id="3" name="Content Placeholder 2">
            <a:extLst>
              <a:ext uri="{FF2B5EF4-FFF2-40B4-BE49-F238E27FC236}">
                <a16:creationId xmlns:a16="http://schemas.microsoft.com/office/drawing/2014/main" id="{7204D07C-F5B0-FE4C-897D-AEC9063D7DF1}"/>
              </a:ext>
            </a:extLst>
          </p:cNvPr>
          <p:cNvSpPr>
            <a:spLocks noGrp="1"/>
          </p:cNvSpPr>
          <p:nvPr>
            <p:ph idx="1"/>
          </p:nvPr>
        </p:nvSpPr>
        <p:spPr>
          <a:xfrm>
            <a:off x="838200" y="1546178"/>
            <a:ext cx="4473102" cy="4034207"/>
          </a:xfrm>
        </p:spPr>
        <p:txBody>
          <a:bodyPr>
            <a:normAutofit fontScale="92500" lnSpcReduction="10000"/>
          </a:bodyPr>
          <a:lstStyle/>
          <a:p>
            <a:r>
              <a:rPr lang="en-US" dirty="0"/>
              <a:t>Release of a new website and secure portal to support: </a:t>
            </a:r>
          </a:p>
          <a:p>
            <a:pPr lvl="1"/>
            <a:r>
              <a:rPr lang="en-US" dirty="0"/>
              <a:t>Streamlined reporting </a:t>
            </a:r>
          </a:p>
          <a:p>
            <a:pPr lvl="1"/>
            <a:r>
              <a:rPr lang="en-US" dirty="0"/>
              <a:t>Dashboards/data visualization</a:t>
            </a:r>
          </a:p>
          <a:p>
            <a:pPr lvl="1"/>
            <a:r>
              <a:rPr lang="en-US" dirty="0"/>
              <a:t>Peer-to-peer learning</a:t>
            </a:r>
          </a:p>
          <a:p>
            <a:pPr lvl="1"/>
            <a:r>
              <a:rPr lang="en-US" dirty="0"/>
              <a:t>Resources </a:t>
            </a:r>
          </a:p>
          <a:p>
            <a:pPr lvl="1"/>
            <a:r>
              <a:rPr lang="en-US" dirty="0"/>
              <a:t>Technical assistance and training</a:t>
            </a:r>
          </a:p>
          <a:p>
            <a:pPr lvl="1"/>
            <a:r>
              <a:rPr lang="en-US" dirty="0"/>
              <a:t>Program information dissemination to public</a:t>
            </a:r>
          </a:p>
          <a:p>
            <a:pPr lvl="1"/>
            <a:endParaRPr lang="en-US" dirty="0"/>
          </a:p>
        </p:txBody>
      </p:sp>
      <p:pic>
        <p:nvPicPr>
          <p:cNvPr id="5" name="Picture 4">
            <a:extLst>
              <a:ext uri="{FF2B5EF4-FFF2-40B4-BE49-F238E27FC236}">
                <a16:creationId xmlns:a16="http://schemas.microsoft.com/office/drawing/2014/main" id="{DBB91437-CC0B-5143-BADF-7A9F70E57912}"/>
              </a:ext>
            </a:extLst>
          </p:cNvPr>
          <p:cNvPicPr>
            <a:picLocks noChangeAspect="1"/>
          </p:cNvPicPr>
          <p:nvPr/>
        </p:nvPicPr>
        <p:blipFill>
          <a:blip r:embed="rId3"/>
          <a:stretch>
            <a:fillRect/>
          </a:stretch>
        </p:blipFill>
        <p:spPr>
          <a:xfrm>
            <a:off x="5392959" y="1618371"/>
            <a:ext cx="6223946" cy="4034207"/>
          </a:xfrm>
          <a:prstGeom prst="rect">
            <a:avLst/>
          </a:prstGeom>
        </p:spPr>
      </p:pic>
    </p:spTree>
    <p:extLst>
      <p:ext uri="{BB962C8B-B14F-4D97-AF65-F5344CB8AC3E}">
        <p14:creationId xmlns:p14="http://schemas.microsoft.com/office/powerpoint/2010/main" val="17546263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Content Placeholder 2">
            <a:extLst>
              <a:ext uri="{FF2B5EF4-FFF2-40B4-BE49-F238E27FC236}">
                <a16:creationId xmlns:a16="http://schemas.microsoft.com/office/drawing/2014/main" id="{BCB7C1DF-165A-FA4E-B60D-E426DA81D591}"/>
              </a:ext>
            </a:extLst>
          </p:cNvPr>
          <p:cNvSpPr txBox="1">
            <a:spLocks/>
          </p:cNvSpPr>
          <p:nvPr/>
        </p:nvSpPr>
        <p:spPr>
          <a:xfrm>
            <a:off x="3647236" y="1690688"/>
            <a:ext cx="7903465" cy="445587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835CA7"/>
                </a:solidFill>
                <a:effectLst/>
                <a:uLnTx/>
                <a:uFillTx/>
                <a:latin typeface="Helvetica" pitchFamily="2" charset="0"/>
                <a:ea typeface="+mn-ea"/>
                <a:cs typeface="+mn-cs"/>
              </a:rPr>
              <a:t>Amy Yaroch, PhD</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rPr>
              <a:t>Project Director, GusNIP NTAE Center</a:t>
            </a:r>
          </a:p>
          <a:p>
            <a:pPr marL="0" marR="0" lvl="0" indent="0" algn="l" defTabSz="914400" rtl="0" eaLnBrk="1" fontAlgn="auto" latinLnBrk="0" hangingPunct="1">
              <a:lnSpc>
                <a:spcPct val="90000"/>
              </a:lnSpc>
              <a:spcBef>
                <a:spcPts val="600"/>
              </a:spcBef>
              <a:spcAft>
                <a:spcPts val="60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74C55"/>
                </a:solidFill>
                <a:effectLst/>
                <a:uLnTx/>
                <a:uFillTx/>
                <a:latin typeface="Helvetica" pitchFamily="2" charset="0"/>
                <a:ea typeface="+mn-ea"/>
                <a:cs typeface="+mn-cs"/>
              </a:rPr>
              <a:t>Executive Director, Gretchen Swanson Center for Nutrition</a:t>
            </a: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dirty="0" err="1">
                <a:ln>
                  <a:noFill/>
                </a:ln>
                <a:solidFill>
                  <a:srgbClr val="835CA7"/>
                </a:solidFill>
                <a:effectLst/>
                <a:uLnTx/>
                <a:uFillTx/>
                <a:latin typeface="Helvetica" pitchFamily="2" charset="0"/>
                <a:ea typeface="+mn-ea"/>
                <a:cs typeface="+mn-cs"/>
              </a:rPr>
              <a:t>ayaroch@centerfornutrition.org</a:t>
            </a:r>
            <a:endParaRPr kumimoji="0" lang="en-US" sz="2800" b="0" i="0" u="none" strike="noStrike" kern="1200" cap="none" spc="0" normalizeH="0" baseline="0" noProof="0" dirty="0">
              <a:ln>
                <a:noFill/>
              </a:ln>
              <a:solidFill>
                <a:srgbClr val="835CA7"/>
              </a:solidFill>
              <a:effectLst/>
              <a:uLnTx/>
              <a:uFillTx/>
              <a:latin typeface="Helvetica" pitchFamily="2" charset="0"/>
              <a:ea typeface="+mn-ea"/>
              <a:cs typeface="+mn-cs"/>
            </a:endParaRPr>
          </a:p>
          <a:p>
            <a:pPr marL="0" marR="0" lvl="0" indent="0" algn="l" defTabSz="914400"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474C55"/>
                </a:solidFill>
                <a:effectLst/>
                <a:uLnTx/>
                <a:uFillTx/>
                <a:latin typeface="Arial" panose="020B0604020202020204"/>
                <a:ea typeface="+mn-ea"/>
                <a:cs typeface="+mn-cs"/>
              </a:rPr>
              <a:t>(531) 895 4030</a:t>
            </a:r>
            <a:endParaRPr kumimoji="0" lang="en-US" sz="1800" b="0" i="0" u="none" strike="noStrike" kern="1200" cap="none" spc="0" normalizeH="0" baseline="0" noProof="0" dirty="0">
              <a:ln>
                <a:noFill/>
              </a:ln>
              <a:solidFill>
                <a:srgbClr val="835CA7"/>
              </a:solidFill>
              <a:effectLst/>
              <a:uLnTx/>
              <a:uFillTx/>
              <a:latin typeface="Helvetica" pitchFamily="2" charset="0"/>
              <a:ea typeface="+mn-ea"/>
              <a:cs typeface="+mn-cs"/>
            </a:endParaRPr>
          </a:p>
        </p:txBody>
      </p:sp>
      <p:sp>
        <p:nvSpPr>
          <p:cNvPr id="3" name="Title 2">
            <a:extLst>
              <a:ext uri="{FF2B5EF4-FFF2-40B4-BE49-F238E27FC236}">
                <a16:creationId xmlns:a16="http://schemas.microsoft.com/office/drawing/2014/main" id="{56409C99-ED5C-F04E-809D-41463FA247F8}"/>
              </a:ext>
            </a:extLst>
          </p:cNvPr>
          <p:cNvSpPr>
            <a:spLocks noGrp="1"/>
          </p:cNvSpPr>
          <p:nvPr>
            <p:ph type="title"/>
          </p:nvPr>
        </p:nvSpPr>
        <p:spPr/>
        <p:txBody>
          <a:bodyPr/>
          <a:lstStyle/>
          <a:p>
            <a:r>
              <a:rPr lang="en-US" dirty="0"/>
              <a:t>Contact</a:t>
            </a:r>
          </a:p>
        </p:txBody>
      </p:sp>
    </p:spTree>
    <p:extLst>
      <p:ext uri="{BB962C8B-B14F-4D97-AF65-F5344CB8AC3E}">
        <p14:creationId xmlns:p14="http://schemas.microsoft.com/office/powerpoint/2010/main" val="2449575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36052" y="598931"/>
            <a:ext cx="3691254" cy="5890260"/>
          </a:xfrm>
          <a:custGeom>
            <a:avLst/>
            <a:gdLst/>
            <a:ahLst/>
            <a:cxnLst/>
            <a:rect l="l" t="t" r="r" b="b"/>
            <a:pathLst>
              <a:path w="3691254" h="5890260">
                <a:moveTo>
                  <a:pt x="0" y="5890260"/>
                </a:moveTo>
                <a:lnTo>
                  <a:pt x="3691128" y="5890260"/>
                </a:lnTo>
                <a:lnTo>
                  <a:pt x="3691128" y="0"/>
                </a:lnTo>
                <a:lnTo>
                  <a:pt x="0" y="0"/>
                </a:lnTo>
                <a:lnTo>
                  <a:pt x="0" y="5890260"/>
                </a:lnTo>
                <a:close/>
              </a:path>
            </a:pathLst>
          </a:custGeom>
          <a:solidFill>
            <a:srgbClr val="000E3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0058400" y="5288279"/>
            <a:ext cx="1524000" cy="87325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457200" y="5431535"/>
            <a:ext cx="9601200" cy="475488"/>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8282178" y="674877"/>
            <a:ext cx="3201670" cy="4523105"/>
          </a:xfrm>
          <a:prstGeom prst="rect">
            <a:avLst/>
          </a:prstGeom>
        </p:spPr>
        <p:txBody>
          <a:bodyPr vert="horz" wrap="square" lIns="0" tIns="61594" rIns="0" bIns="0" rtlCol="0">
            <a:spAutoFit/>
          </a:bodyPr>
          <a:lstStyle/>
          <a:p>
            <a:pPr marL="12700" marR="5080" lvl="0" indent="0" algn="l" defTabSz="914400" rtl="0" eaLnBrk="1" fontAlgn="auto" latinLnBrk="0" hangingPunct="1">
              <a:lnSpc>
                <a:spcPct val="90000"/>
              </a:lnSpc>
              <a:spcBef>
                <a:spcPts val="484"/>
              </a:spcBef>
              <a:spcAft>
                <a:spcPts val="0"/>
              </a:spcAft>
              <a:buClrTx/>
              <a:buSzTx/>
              <a:buFontTx/>
              <a:buNone/>
              <a:tabLst/>
              <a:defRPr/>
            </a:pPr>
            <a:r>
              <a:rPr kumimoji="0" sz="3200" b="0" i="0" u="none" strike="noStrike" kern="1200" cap="none" spc="0" normalizeH="0" baseline="0" noProof="0" dirty="0">
                <a:ln>
                  <a:noFill/>
                </a:ln>
                <a:solidFill>
                  <a:srgbClr val="FFFFFF"/>
                </a:solidFill>
                <a:effectLst/>
                <a:uLnTx/>
                <a:uFillTx/>
                <a:latin typeface="Rockwell"/>
                <a:ea typeface="+mn-ea"/>
                <a:cs typeface="Rockwell"/>
              </a:rPr>
              <a:t>DN</a:t>
            </a:r>
            <a:r>
              <a:rPr kumimoji="0" sz="3200" b="0" i="0" u="none" strike="noStrike" kern="1200" cap="none" spc="-235" normalizeH="0" baseline="0" noProof="0" dirty="0">
                <a:ln>
                  <a:noFill/>
                </a:ln>
                <a:solidFill>
                  <a:srgbClr val="FFFFFF"/>
                </a:solidFill>
                <a:effectLst/>
                <a:uLnTx/>
                <a:uFillTx/>
                <a:latin typeface="Rockwell"/>
                <a:ea typeface="+mn-ea"/>
                <a:cs typeface="Rockwell"/>
              </a:rPr>
              <a:t>P</a:t>
            </a:r>
            <a:r>
              <a:rPr kumimoji="0" sz="3200" b="0" i="0" u="none" strike="noStrike" kern="1200" cap="none" spc="-105" normalizeH="0" baseline="0" noProof="0" dirty="0">
                <a:ln>
                  <a:noFill/>
                </a:ln>
                <a:solidFill>
                  <a:srgbClr val="FFFFFF"/>
                </a:solidFill>
                <a:effectLst/>
                <a:uLnTx/>
                <a:uFillTx/>
                <a:latin typeface="Rockwell"/>
                <a:ea typeface="+mn-ea"/>
                <a:cs typeface="Rockwell"/>
              </a:rPr>
              <a:t>A</a:t>
            </a:r>
            <a:r>
              <a:rPr kumimoji="0" sz="3200" b="0" i="0" u="none" strike="noStrike" kern="1200" cap="none" spc="-5" normalizeH="0" baseline="0" noProof="0" dirty="0">
                <a:ln>
                  <a:noFill/>
                </a:ln>
                <a:solidFill>
                  <a:srgbClr val="FFFFFF"/>
                </a:solidFill>
                <a:effectLst/>
                <a:uLnTx/>
                <a:uFillTx/>
                <a:latin typeface="Rockwell"/>
                <a:ea typeface="+mn-ea"/>
                <a:cs typeface="Rockwell"/>
              </a:rPr>
              <a:t>O</a:t>
            </a:r>
            <a:r>
              <a:rPr kumimoji="0" sz="3200" b="0" i="0" u="none" strike="noStrike" kern="1200" cap="none" spc="5" normalizeH="0" baseline="0" noProof="0" dirty="0">
                <a:ln>
                  <a:noFill/>
                </a:ln>
                <a:solidFill>
                  <a:srgbClr val="FFFFFF"/>
                </a:solidFill>
                <a:effectLst/>
                <a:uLnTx/>
                <a:uFillTx/>
                <a:latin typeface="Rockwell"/>
                <a:ea typeface="+mn-ea"/>
                <a:cs typeface="Rockwell"/>
              </a:rPr>
              <a:t>-</a:t>
            </a:r>
            <a:r>
              <a:rPr kumimoji="0" sz="3200" b="0" i="0" u="none" strike="noStrike" kern="1200" cap="none" spc="0" normalizeH="0" baseline="0" noProof="0" dirty="0">
                <a:ln>
                  <a:noFill/>
                </a:ln>
                <a:solidFill>
                  <a:srgbClr val="FFFFFF"/>
                </a:solidFill>
                <a:effectLst/>
                <a:uLnTx/>
                <a:uFillTx/>
                <a:latin typeface="Rockwell"/>
                <a:ea typeface="+mn-ea"/>
                <a:cs typeface="Rockwell"/>
              </a:rPr>
              <a:t>FUNDED  </a:t>
            </a:r>
            <a:r>
              <a:rPr kumimoji="0" sz="3200" b="0" i="0" u="none" strike="noStrike" kern="1200" cap="none" spc="-5" normalizeH="0" baseline="0" noProof="0" dirty="0">
                <a:ln>
                  <a:noFill/>
                </a:ln>
                <a:solidFill>
                  <a:srgbClr val="FFFFFF"/>
                </a:solidFill>
                <a:effectLst/>
                <a:uLnTx/>
                <a:uFillTx/>
                <a:latin typeface="Rockwell"/>
                <a:ea typeface="+mn-ea"/>
                <a:cs typeface="Rockwell"/>
              </a:rPr>
              <a:t>BRIC </a:t>
            </a:r>
            <a:r>
              <a:rPr kumimoji="0" sz="3200" b="0" i="0" u="none" strike="noStrike" kern="1200" cap="none" spc="-15" normalizeH="0" baseline="0" noProof="0" dirty="0">
                <a:ln>
                  <a:noFill/>
                </a:ln>
                <a:solidFill>
                  <a:srgbClr val="FFFFFF"/>
                </a:solidFill>
                <a:effectLst/>
                <a:uLnTx/>
                <a:uFillTx/>
                <a:latin typeface="Rockwell"/>
                <a:ea typeface="+mn-ea"/>
                <a:cs typeface="Rockwell"/>
              </a:rPr>
              <a:t>PROGRAM  </a:t>
            </a:r>
            <a:r>
              <a:rPr kumimoji="0" sz="3200" b="0" i="0" u="none" strike="noStrike" kern="1200" cap="none" spc="-5" normalizeH="0" baseline="0" noProof="0" dirty="0">
                <a:ln>
                  <a:noFill/>
                </a:ln>
                <a:solidFill>
                  <a:srgbClr val="FFFFFF"/>
                </a:solidFill>
                <a:effectLst/>
                <a:uLnTx/>
                <a:uFillTx/>
                <a:latin typeface="Rockwell"/>
                <a:ea typeface="+mn-ea"/>
                <a:cs typeface="Rockwell"/>
              </a:rPr>
              <a:t>ADDRESSING  </a:t>
            </a:r>
            <a:r>
              <a:rPr kumimoji="0" sz="3200" b="0" i="0" u="none" strike="noStrike" kern="1200" cap="none" spc="0" normalizeH="0" baseline="0" noProof="0" dirty="0">
                <a:ln>
                  <a:noFill/>
                </a:ln>
                <a:solidFill>
                  <a:srgbClr val="FFFFFF"/>
                </a:solidFill>
                <a:effectLst/>
                <a:uLnTx/>
                <a:uFillTx/>
                <a:latin typeface="Rockwell"/>
                <a:ea typeface="+mn-ea"/>
                <a:cs typeface="Rockwell"/>
              </a:rPr>
              <a:t>FOOD </a:t>
            </a:r>
            <a:r>
              <a:rPr kumimoji="0" sz="3200" b="0" i="0" u="none" strike="noStrike" kern="1200" cap="none" spc="-5" normalizeH="0" baseline="0" noProof="0" dirty="0">
                <a:ln>
                  <a:noFill/>
                </a:ln>
                <a:solidFill>
                  <a:srgbClr val="FFFFFF"/>
                </a:solidFill>
                <a:effectLst/>
                <a:uLnTx/>
                <a:uFillTx/>
                <a:latin typeface="Rockwell"/>
                <a:ea typeface="+mn-ea"/>
                <a:cs typeface="Rockwell"/>
              </a:rPr>
              <a:t>AND  NUTRITION  </a:t>
            </a:r>
            <a:r>
              <a:rPr kumimoji="0" sz="3200" b="0" i="0" u="none" strike="noStrike" kern="1200" cap="none" spc="0" normalizeH="0" baseline="0" noProof="0" dirty="0">
                <a:ln>
                  <a:noFill/>
                </a:ln>
                <a:solidFill>
                  <a:srgbClr val="FFFFFF"/>
                </a:solidFill>
                <a:effectLst/>
                <a:uLnTx/>
                <a:uFillTx/>
                <a:latin typeface="Rockwell"/>
                <a:ea typeface="+mn-ea"/>
                <a:cs typeface="Rockwell"/>
              </a:rPr>
              <a:t>SECURITY</a:t>
            </a:r>
            <a:endParaRPr kumimoji="0" sz="3200" b="0" i="0" u="none" strike="noStrike" kern="1200" cap="none" spc="0" normalizeH="0" baseline="0" noProof="0">
              <a:ln>
                <a:noFill/>
              </a:ln>
              <a:solidFill>
                <a:prstClr val="black"/>
              </a:solidFill>
              <a:effectLst/>
              <a:uLnTx/>
              <a:uFillTx/>
              <a:latin typeface="Rockwell"/>
              <a:ea typeface="+mn-ea"/>
              <a:cs typeface="Rockwell"/>
            </a:endParaRPr>
          </a:p>
          <a:p>
            <a:pPr marL="12700" marR="0" lvl="0" indent="0" algn="l" defTabSz="914400" rtl="0" eaLnBrk="1" fontAlgn="auto" latinLnBrk="0" hangingPunct="1">
              <a:lnSpc>
                <a:spcPts val="2160"/>
              </a:lnSpc>
              <a:spcBef>
                <a:spcPts val="2690"/>
              </a:spcBef>
              <a:spcAft>
                <a:spcPts val="0"/>
              </a:spcAft>
              <a:buClrTx/>
              <a:buSzTx/>
              <a:buFontTx/>
              <a:buNone/>
              <a:tabLst/>
              <a:defRPr/>
            </a:pPr>
            <a:r>
              <a:rPr kumimoji="0" sz="2000" b="0" i="0" u="none" strike="noStrike" kern="1200" cap="none" spc="-20" normalizeH="0" baseline="0" noProof="0" dirty="0">
                <a:ln>
                  <a:noFill/>
                </a:ln>
                <a:solidFill>
                  <a:srgbClr val="FFFFFF"/>
                </a:solidFill>
                <a:effectLst/>
                <a:uLnTx/>
                <a:uFillTx/>
                <a:latin typeface="Gadugi"/>
                <a:ea typeface="+mn-ea"/>
                <a:cs typeface="Gadugi"/>
              </a:rPr>
              <a:t>NATHALIE </a:t>
            </a:r>
            <a:r>
              <a:rPr kumimoji="0" sz="2000" b="0" i="0" u="none" strike="noStrike" kern="1200" cap="none" spc="-5" normalizeH="0" baseline="0" noProof="0" dirty="0">
                <a:ln>
                  <a:noFill/>
                </a:ln>
                <a:solidFill>
                  <a:srgbClr val="FFFFFF"/>
                </a:solidFill>
                <a:effectLst/>
                <a:uLnTx/>
                <a:uFillTx/>
                <a:latin typeface="Gadugi"/>
                <a:ea typeface="+mn-ea"/>
                <a:cs typeface="Gadugi"/>
              </a:rPr>
              <a:t>CELESTIN, </a:t>
            </a:r>
            <a:r>
              <a:rPr kumimoji="0" sz="2000" b="0" i="0" u="none" strike="noStrike" kern="1200" cap="none" spc="0" normalizeH="0" baseline="0" noProof="0" dirty="0">
                <a:ln>
                  <a:noFill/>
                </a:ln>
                <a:solidFill>
                  <a:srgbClr val="FFFFFF"/>
                </a:solidFill>
                <a:effectLst/>
                <a:uLnTx/>
                <a:uFillTx/>
                <a:latin typeface="Gadugi"/>
                <a:ea typeface="+mn-ea"/>
                <a:cs typeface="Gadugi"/>
              </a:rPr>
              <a:t>MPH,</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12700" marR="0" lvl="0" indent="0" algn="l" defTabSz="914400" rtl="0" eaLnBrk="1" fontAlgn="auto" latinLnBrk="0" hangingPunct="1">
              <a:lnSpc>
                <a:spcPts val="2160"/>
              </a:lnSpc>
              <a:spcBef>
                <a:spcPts val="0"/>
              </a:spcBef>
              <a:spcAft>
                <a:spcPts val="0"/>
              </a:spcAft>
              <a:buClrTx/>
              <a:buSzTx/>
              <a:buFontTx/>
              <a:buNone/>
              <a:tabLst/>
              <a:defRPr/>
            </a:pPr>
            <a:r>
              <a:rPr kumimoji="0" sz="2000" b="0" i="0" u="none" strike="noStrike" kern="1200" cap="none" spc="-5" normalizeH="0" baseline="0" noProof="0" dirty="0">
                <a:ln>
                  <a:noFill/>
                </a:ln>
                <a:solidFill>
                  <a:srgbClr val="FFFFFF"/>
                </a:solidFill>
                <a:effectLst/>
                <a:uLnTx/>
                <a:uFillTx/>
                <a:latin typeface="Gadugi"/>
                <a:ea typeface="+mn-ea"/>
                <a:cs typeface="Gadugi"/>
              </a:rPr>
              <a:t>CHES</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12700" marR="687070" lvl="0" indent="0" algn="l" defTabSz="914400" rtl="0" eaLnBrk="1" fontAlgn="auto" latinLnBrk="0" hangingPunct="1">
              <a:lnSpc>
                <a:spcPts val="1340"/>
              </a:lnSpc>
              <a:spcBef>
                <a:spcPts val="955"/>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Gadugi"/>
                <a:ea typeface="+mn-ea"/>
                <a:cs typeface="Gadugi"/>
              </a:rPr>
              <a:t>ORISE </a:t>
            </a:r>
            <a:r>
              <a:rPr kumimoji="0" sz="1400" b="0" i="0" u="none" strike="noStrike" kern="1200" cap="none" spc="-20" normalizeH="0" baseline="0" noProof="0" dirty="0">
                <a:ln>
                  <a:noFill/>
                </a:ln>
                <a:solidFill>
                  <a:srgbClr val="FFFFFF"/>
                </a:solidFill>
                <a:effectLst/>
                <a:uLnTx/>
                <a:uFillTx/>
                <a:latin typeface="Gadugi"/>
                <a:ea typeface="+mn-ea"/>
                <a:cs typeface="Gadugi"/>
              </a:rPr>
              <a:t>FELLOW, </a:t>
            </a:r>
            <a:r>
              <a:rPr kumimoji="0" sz="1400" b="0" i="0" u="none" strike="noStrike" kern="1200" cap="none" spc="-10" normalizeH="0" baseline="0" noProof="0" dirty="0">
                <a:ln>
                  <a:noFill/>
                </a:ln>
                <a:solidFill>
                  <a:srgbClr val="FFFFFF"/>
                </a:solidFill>
                <a:effectLst/>
                <a:uLnTx/>
                <a:uFillTx/>
                <a:latin typeface="Gadugi"/>
                <a:ea typeface="+mn-ea"/>
                <a:cs typeface="Gadugi"/>
              </a:rPr>
              <a:t>HEALTHY </a:t>
            </a:r>
            <a:r>
              <a:rPr kumimoji="0" sz="1400" b="0" i="0" u="none" strike="noStrike" kern="1200" cap="none" spc="-5" normalizeH="0" baseline="0" noProof="0" dirty="0">
                <a:ln>
                  <a:noFill/>
                </a:ln>
                <a:solidFill>
                  <a:srgbClr val="FFFFFF"/>
                </a:solidFill>
                <a:effectLst/>
                <a:uLnTx/>
                <a:uFillTx/>
                <a:latin typeface="Gadugi"/>
                <a:ea typeface="+mn-ea"/>
                <a:cs typeface="Gadugi"/>
              </a:rPr>
              <a:t>FOOD  </a:t>
            </a:r>
            <a:r>
              <a:rPr kumimoji="0" sz="1400" b="0" i="0" u="none" strike="noStrike" kern="1200" cap="none" spc="0" normalizeH="0" baseline="0" noProof="0" dirty="0">
                <a:ln>
                  <a:noFill/>
                </a:ln>
                <a:solidFill>
                  <a:srgbClr val="FFFFFF"/>
                </a:solidFill>
                <a:effectLst/>
                <a:uLnTx/>
                <a:uFillTx/>
                <a:latin typeface="Gadugi"/>
                <a:ea typeface="+mn-ea"/>
                <a:cs typeface="Gadugi"/>
              </a:rPr>
              <a:t>ENVIRONMENTS</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12700" marR="294640" lvl="0" indent="0" algn="l" defTabSz="914400" rtl="0" eaLnBrk="1" fontAlgn="auto" latinLnBrk="0" hangingPunct="1">
              <a:lnSpc>
                <a:spcPts val="1340"/>
              </a:lnSpc>
              <a:spcBef>
                <a:spcPts val="944"/>
              </a:spcBef>
              <a:spcAft>
                <a:spcPts val="0"/>
              </a:spcAft>
              <a:buClrTx/>
              <a:buSzTx/>
              <a:buFontTx/>
              <a:buNone/>
              <a:tabLst/>
              <a:defRPr/>
            </a:pPr>
            <a:r>
              <a:rPr kumimoji="0" sz="1400" b="0" i="0" u="none" strike="noStrike" kern="1200" cap="none" spc="-40" normalizeH="0" baseline="0" noProof="0" dirty="0">
                <a:ln>
                  <a:noFill/>
                </a:ln>
                <a:solidFill>
                  <a:srgbClr val="FFFFFF"/>
                </a:solidFill>
                <a:effectLst/>
                <a:uLnTx/>
                <a:uFillTx/>
                <a:latin typeface="Gadugi"/>
                <a:ea typeface="+mn-ea"/>
                <a:cs typeface="Gadugi"/>
              </a:rPr>
              <a:t>DIV. </a:t>
            </a:r>
            <a:r>
              <a:rPr kumimoji="0" sz="1400" b="0" i="0" u="none" strike="noStrike" kern="1200" cap="none" spc="0" normalizeH="0" baseline="0" noProof="0" dirty="0">
                <a:ln>
                  <a:noFill/>
                </a:ln>
                <a:solidFill>
                  <a:srgbClr val="FFFFFF"/>
                </a:solidFill>
                <a:effectLst/>
                <a:uLnTx/>
                <a:uFillTx/>
                <a:latin typeface="Gadugi"/>
                <a:ea typeface="+mn-ea"/>
                <a:cs typeface="Gadugi"/>
              </a:rPr>
              <a:t>NUTRITION, </a:t>
            </a:r>
            <a:r>
              <a:rPr kumimoji="0" sz="1400" b="0" i="0" u="none" strike="noStrike" kern="1200" cap="none" spc="-10" normalizeH="0" baseline="0" noProof="0" dirty="0">
                <a:ln>
                  <a:noFill/>
                </a:ln>
                <a:solidFill>
                  <a:srgbClr val="FFFFFF"/>
                </a:solidFill>
                <a:effectLst/>
                <a:uLnTx/>
                <a:uFillTx/>
                <a:latin typeface="Gadugi"/>
                <a:ea typeface="+mn-ea"/>
                <a:cs typeface="Gadugi"/>
              </a:rPr>
              <a:t>PHYSICAL </a:t>
            </a:r>
            <a:r>
              <a:rPr kumimoji="0" sz="1400" b="0" i="0" u="none" strike="noStrike" kern="1200" cap="none" spc="-5" normalizeH="0" baseline="0" noProof="0" dirty="0">
                <a:ln>
                  <a:noFill/>
                </a:ln>
                <a:solidFill>
                  <a:srgbClr val="FFFFFF"/>
                </a:solidFill>
                <a:effectLst/>
                <a:uLnTx/>
                <a:uFillTx/>
                <a:latin typeface="Gadugi"/>
                <a:ea typeface="+mn-ea"/>
                <a:cs typeface="Gadugi"/>
              </a:rPr>
              <a:t>ACTIVITY  AND </a:t>
            </a:r>
            <a:r>
              <a:rPr kumimoji="0" sz="1400" b="0" i="0" u="none" strike="noStrike" kern="1200" cap="none" spc="0" normalizeH="0" baseline="0" noProof="0" dirty="0">
                <a:ln>
                  <a:noFill/>
                </a:ln>
                <a:solidFill>
                  <a:srgbClr val="FFFFFF"/>
                </a:solidFill>
                <a:effectLst/>
                <a:uLnTx/>
                <a:uFillTx/>
                <a:latin typeface="Gadugi"/>
                <a:ea typeface="+mn-ea"/>
                <a:cs typeface="Gadugi"/>
              </a:rPr>
              <a:t>OBESITY</a:t>
            </a:r>
            <a:endParaRPr kumimoji="0" sz="1400" b="0" i="0" u="none" strike="noStrike" kern="1200" cap="none" spc="0" normalizeH="0" baseline="0" noProof="0">
              <a:ln>
                <a:noFill/>
              </a:ln>
              <a:solidFill>
                <a:prstClr val="black"/>
              </a:solidFill>
              <a:effectLst/>
              <a:uLnTx/>
              <a:uFillTx/>
              <a:latin typeface="Gadugi"/>
              <a:ea typeface="+mn-ea"/>
              <a:cs typeface="Gadugi"/>
            </a:endParaRPr>
          </a:p>
        </p:txBody>
      </p:sp>
      <p:sp>
        <p:nvSpPr>
          <p:cNvPr id="6" name="object 6"/>
          <p:cNvSpPr txBox="1"/>
          <p:nvPr/>
        </p:nvSpPr>
        <p:spPr>
          <a:xfrm>
            <a:off x="527100" y="5939129"/>
            <a:ext cx="2632075" cy="5746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5" normalizeH="0" baseline="0" noProof="0" dirty="0">
                <a:ln>
                  <a:noFill/>
                </a:ln>
                <a:solidFill>
                  <a:srgbClr val="122C41"/>
                </a:solidFill>
                <a:effectLst/>
                <a:uLnTx/>
                <a:uFillTx/>
                <a:latin typeface="Gadugi"/>
                <a:ea typeface="+mn-ea"/>
                <a:cs typeface="Gadugi"/>
              </a:rPr>
              <a:t>NOPREN Summer</a:t>
            </a:r>
            <a:r>
              <a:rPr kumimoji="0" sz="1800" b="1" i="0" u="none" strike="noStrike" kern="1200" cap="none" spc="-35" normalizeH="0" baseline="0" noProof="0" dirty="0">
                <a:ln>
                  <a:noFill/>
                </a:ln>
                <a:solidFill>
                  <a:srgbClr val="122C41"/>
                </a:solidFill>
                <a:effectLst/>
                <a:uLnTx/>
                <a:uFillTx/>
                <a:latin typeface="Gadugi"/>
                <a:ea typeface="+mn-ea"/>
                <a:cs typeface="Gadugi"/>
              </a:rPr>
              <a:t> </a:t>
            </a:r>
            <a:r>
              <a:rPr kumimoji="0" sz="1800" b="1" i="0" u="none" strike="noStrike" kern="1200" cap="none" spc="-5" normalizeH="0" baseline="0" noProof="0" dirty="0">
                <a:ln>
                  <a:noFill/>
                </a:ln>
                <a:solidFill>
                  <a:srgbClr val="122C41"/>
                </a:solidFill>
                <a:effectLst/>
                <a:uLnTx/>
                <a:uFillTx/>
                <a:latin typeface="Gadugi"/>
                <a:ea typeface="+mn-ea"/>
                <a:cs typeface="Gadugi"/>
              </a:rPr>
              <a:t>Series</a:t>
            </a:r>
            <a:endParaRPr kumimoji="0" sz="1800" b="0" i="0" u="none" strike="noStrike" kern="1200" cap="none" spc="0" normalizeH="0" baseline="0" noProof="0">
              <a:ln>
                <a:noFill/>
              </a:ln>
              <a:solidFill>
                <a:prstClr val="black"/>
              </a:solidFill>
              <a:effectLst/>
              <a:uLnTx/>
              <a:uFillTx/>
              <a:latin typeface="Gadugi"/>
              <a:ea typeface="+mn-ea"/>
              <a:cs typeface="Gadug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1800" b="1" i="0" u="none" strike="noStrike" kern="1200" cap="none" spc="-5" normalizeH="0" baseline="0" noProof="0" dirty="0">
                <a:ln>
                  <a:noFill/>
                </a:ln>
                <a:solidFill>
                  <a:srgbClr val="122C41"/>
                </a:solidFill>
                <a:effectLst/>
                <a:uLnTx/>
                <a:uFillTx/>
                <a:latin typeface="Gadugi"/>
                <a:ea typeface="+mn-ea"/>
                <a:cs typeface="Gadugi"/>
              </a:rPr>
              <a:t>July 28,</a:t>
            </a:r>
            <a:r>
              <a:rPr kumimoji="0" sz="1800" b="1" i="0" u="none" strike="noStrike" kern="1200" cap="none" spc="-10" normalizeH="0" baseline="0" noProof="0" dirty="0">
                <a:ln>
                  <a:noFill/>
                </a:ln>
                <a:solidFill>
                  <a:srgbClr val="122C41"/>
                </a:solidFill>
                <a:effectLst/>
                <a:uLnTx/>
                <a:uFillTx/>
                <a:latin typeface="Gadugi"/>
                <a:ea typeface="+mn-ea"/>
                <a:cs typeface="Gadugi"/>
              </a:rPr>
              <a:t> 2021</a:t>
            </a:r>
            <a:endParaRPr kumimoji="0" sz="1800" b="0" i="0" u="none" strike="noStrike" kern="1200" cap="none" spc="0" normalizeH="0" baseline="0" noProof="0">
              <a:ln>
                <a:noFill/>
              </a:ln>
              <a:solidFill>
                <a:prstClr val="black"/>
              </a:solidFill>
              <a:effectLst/>
              <a:uLnTx/>
              <a:uFillTx/>
              <a:latin typeface="Gadugi"/>
              <a:ea typeface="+mn-ea"/>
              <a:cs typeface="Gadugi"/>
            </a:endParaRPr>
          </a:p>
        </p:txBody>
      </p:sp>
      <p:sp>
        <p:nvSpPr>
          <p:cNvPr id="7" name="object 7"/>
          <p:cNvSpPr/>
          <p:nvPr/>
        </p:nvSpPr>
        <p:spPr>
          <a:xfrm>
            <a:off x="448055" y="598931"/>
            <a:ext cx="7597140" cy="4840224"/>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File:US CDC logo.svg - Wikimedia Commons"/>
          <p:cNvSpPr>
            <a:spLocks noChangeAspect="1" noChangeArrowheads="1"/>
          </p:cNvSpPr>
          <p:nvPr/>
        </p:nvSpPr>
        <p:spPr bwMode="auto">
          <a:xfrm>
            <a:off x="6781800" y="4744906"/>
            <a:ext cx="1143000" cy="11430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8C9EDFD-ACAC-6549-80EC-AB936F179A7F}"/>
              </a:ext>
            </a:extLst>
          </p:cNvPr>
          <p:cNvSpPr/>
          <p:nvPr/>
        </p:nvSpPr>
        <p:spPr>
          <a:xfrm flipV="1">
            <a:off x="0" y="685799"/>
            <a:ext cx="12192000" cy="150242"/>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p:cNvPicPr>
            <a:picLocks noChangeAspect="1"/>
          </p:cNvPicPr>
          <p:nvPr/>
        </p:nvPicPr>
        <p:blipFill>
          <a:blip r:embed="rId3"/>
          <a:stretch>
            <a:fillRect/>
          </a:stretch>
        </p:blipFill>
        <p:spPr>
          <a:xfrm>
            <a:off x="9634832" y="5957112"/>
            <a:ext cx="2491932" cy="900888"/>
          </a:xfrm>
          <a:prstGeom prst="rect">
            <a:avLst/>
          </a:prstGeom>
        </p:spPr>
      </p:pic>
      <p:sp>
        <p:nvSpPr>
          <p:cNvPr id="34" name="Rectangle 33"/>
          <p:cNvSpPr/>
          <p:nvPr/>
        </p:nvSpPr>
        <p:spPr>
          <a:xfrm>
            <a:off x="0" y="0"/>
            <a:ext cx="12192000" cy="685799"/>
          </a:xfrm>
          <a:prstGeom prst="rect">
            <a:avLst/>
          </a:prstGeom>
          <a:solidFill>
            <a:srgbClr val="5E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Roboto"/>
              <a:ea typeface="+mn-ea"/>
              <a:cs typeface="+mn-cs"/>
            </a:endParaRPr>
          </a:p>
        </p:txBody>
      </p:sp>
      <p:sp>
        <p:nvSpPr>
          <p:cNvPr id="3" name="TextBox 2">
            <a:extLst>
              <a:ext uri="{FF2B5EF4-FFF2-40B4-BE49-F238E27FC236}">
                <a16:creationId xmlns:a16="http://schemas.microsoft.com/office/drawing/2014/main" id="{50D0C615-B52C-4322-9FC8-FFCDE4D55190}"/>
              </a:ext>
            </a:extLst>
          </p:cNvPr>
          <p:cNvSpPr txBox="1"/>
          <p:nvPr/>
        </p:nvSpPr>
        <p:spPr>
          <a:xfrm>
            <a:off x="75501" y="39468"/>
            <a:ext cx="11490159" cy="646331"/>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a:ln>
                  <a:noFill/>
                </a:ln>
                <a:solidFill>
                  <a:schemeClr val="bg1"/>
                </a:solidFill>
                <a:effectLst/>
                <a:uLnTx/>
                <a:uFillTx/>
              </a:rPr>
              <a:t>Announcements</a:t>
            </a:r>
          </a:p>
        </p:txBody>
      </p:sp>
      <p:sp>
        <p:nvSpPr>
          <p:cNvPr id="4" name="TextBox 3"/>
          <p:cNvSpPr txBox="1"/>
          <p:nvPr/>
        </p:nvSpPr>
        <p:spPr>
          <a:xfrm>
            <a:off x="399047" y="1521840"/>
            <a:ext cx="11393905" cy="4072910"/>
          </a:xfrm>
          <a:prstGeom prst="rect">
            <a:avLst/>
          </a:prstGeom>
          <a:noFill/>
        </p:spPr>
        <p:txBody>
          <a:bodyPr wrap="square" rtlCol="0">
            <a:spAutoFit/>
          </a:bodyPr>
          <a:lstStyle/>
          <a:p>
            <a:pPr algn="ctr"/>
            <a:r>
              <a:rPr lang="en-US" sz="3600" b="1" dirty="0">
                <a:latin typeface="Arial" panose="020B0604020202020204" pitchFamily="34" charset="0"/>
                <a:cs typeface="Arial" panose="020B0604020202020204" pitchFamily="34" charset="0"/>
              </a:rPr>
              <a:t>Please join us for the Virtual Student Presentation and Poster Session on August 11</a:t>
            </a:r>
            <a:r>
              <a:rPr lang="en-US" sz="3600" b="1" baseline="30000" dirty="0">
                <a:latin typeface="Arial" panose="020B0604020202020204" pitchFamily="34" charset="0"/>
                <a:cs typeface="Arial" panose="020B0604020202020204" pitchFamily="34" charset="0"/>
              </a:rPr>
              <a:t>th</a:t>
            </a:r>
          </a:p>
          <a:p>
            <a:pPr algn="ctr"/>
            <a:endParaRPr lang="en-US" sz="2800" baseline="30000" dirty="0">
              <a:latin typeface="Arial" panose="020B0604020202020204" pitchFamily="34" charset="0"/>
              <a:cs typeface="Arial" panose="020B0604020202020204" pitchFamily="34" charset="0"/>
            </a:endParaRPr>
          </a:p>
          <a:p>
            <a:pPr algn="ctr"/>
            <a:r>
              <a:rPr lang="en-US" sz="2800" dirty="0">
                <a:effectLst/>
                <a:latin typeface="Arial" panose="020B0604020202020204" pitchFamily="34" charset="0"/>
                <a:ea typeface="Calibri" panose="020F0502020204030204" pitchFamily="34" charset="0"/>
                <a:cs typeface="Arial" panose="020B0604020202020204" pitchFamily="34" charset="0"/>
              </a:rPr>
              <a:t>Students will briefly present on a project they worked on over the summer related to public health nutrition. We will also be hosting a series of posters on the NOPREN website that feature student research and projects. </a:t>
            </a:r>
          </a:p>
          <a:p>
            <a:pPr algn="ctr"/>
            <a:endParaRPr lang="en-US" sz="2800" dirty="0">
              <a:latin typeface="Arial" panose="020B0604020202020204" pitchFamily="34" charset="0"/>
              <a:ea typeface="Calibri" panose="020F0502020204030204" pitchFamily="34" charset="0"/>
              <a:cs typeface="Arial" panose="020B0604020202020204" pitchFamily="34" charset="0"/>
            </a:endParaRPr>
          </a:p>
          <a:p>
            <a:pPr algn="ctr"/>
            <a:r>
              <a:rPr lang="en-US" sz="2800" dirty="0">
                <a:effectLst/>
                <a:latin typeface="Arial" panose="020B0604020202020204" pitchFamily="34" charset="0"/>
                <a:ea typeface="Calibri" panose="020F0502020204030204" pitchFamily="34" charset="0"/>
                <a:cs typeface="Arial" panose="020B0604020202020204" pitchFamily="34" charset="0"/>
              </a:rPr>
              <a:t>More details to come!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23976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42900" y="499872"/>
            <a:ext cx="11494008" cy="142951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443483" y="452627"/>
            <a:ext cx="3710178" cy="10287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8037576" y="449580"/>
            <a:ext cx="3710178" cy="10591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238244" y="452627"/>
            <a:ext cx="3710178" cy="99822"/>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35863" y="611111"/>
            <a:ext cx="11314938" cy="1194066"/>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0" y="614171"/>
            <a:ext cx="12192000" cy="6243955"/>
          </a:xfrm>
          <a:custGeom>
            <a:avLst/>
            <a:gdLst/>
            <a:ahLst/>
            <a:cxnLst/>
            <a:rect l="l" t="t" r="r" b="b"/>
            <a:pathLst>
              <a:path w="12192000" h="6243955">
                <a:moveTo>
                  <a:pt x="0" y="6243828"/>
                </a:moveTo>
                <a:lnTo>
                  <a:pt x="12192000" y="6243828"/>
                </a:lnTo>
                <a:lnTo>
                  <a:pt x="12192000" y="0"/>
                </a:lnTo>
                <a:lnTo>
                  <a:pt x="0" y="0"/>
                </a:lnTo>
                <a:lnTo>
                  <a:pt x="0" y="6243828"/>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438912" y="611123"/>
            <a:ext cx="3713226" cy="5616702"/>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a:spLocks noGrp="1"/>
          </p:cNvSpPr>
          <p:nvPr>
            <p:ph type="title"/>
          </p:nvPr>
        </p:nvSpPr>
        <p:spPr>
          <a:xfrm>
            <a:off x="680110" y="1220469"/>
            <a:ext cx="2146300" cy="452120"/>
          </a:xfrm>
          <a:prstGeom prst="rect">
            <a:avLst/>
          </a:prstGeom>
        </p:spPr>
        <p:txBody>
          <a:bodyPr vert="horz" wrap="square" lIns="0" tIns="12065" rIns="0" bIns="0" rtlCol="0">
            <a:spAutoFit/>
          </a:bodyPr>
          <a:lstStyle/>
          <a:p>
            <a:pPr marL="12700">
              <a:lnSpc>
                <a:spcPct val="100000"/>
              </a:lnSpc>
              <a:spcBef>
                <a:spcPts val="95"/>
              </a:spcBef>
            </a:pPr>
            <a:r>
              <a:rPr sz="2800" spc="-5" dirty="0"/>
              <a:t>DISCLAIMER</a:t>
            </a:r>
            <a:endParaRPr sz="2800"/>
          </a:p>
        </p:txBody>
      </p:sp>
      <p:sp>
        <p:nvSpPr>
          <p:cNvPr id="10" name="object 10"/>
          <p:cNvSpPr txBox="1"/>
          <p:nvPr/>
        </p:nvSpPr>
        <p:spPr>
          <a:xfrm>
            <a:off x="680110" y="3129362"/>
            <a:ext cx="3208655" cy="1686560"/>
          </a:xfrm>
          <a:prstGeom prst="rect">
            <a:avLst/>
          </a:prstGeom>
        </p:spPr>
        <p:txBody>
          <a:bodyPr vert="horz" wrap="square" lIns="0" tIns="27305" rIns="0" bIns="0" rtlCol="0">
            <a:spAutoFit/>
          </a:bodyPr>
          <a:lstStyle/>
          <a:p>
            <a:pPr marL="12700" marR="5080" lvl="0" indent="0" algn="l" defTabSz="914400" rtl="0" eaLnBrk="1" fontAlgn="auto" latinLnBrk="0" hangingPunct="1">
              <a:lnSpc>
                <a:spcPct val="94800"/>
              </a:lnSpc>
              <a:spcBef>
                <a:spcPts val="215"/>
              </a:spcBef>
              <a:spcAft>
                <a:spcPts val="0"/>
              </a:spcAft>
              <a:buClrTx/>
              <a:buSzTx/>
              <a:buFontTx/>
              <a:buNone/>
              <a:tabLst/>
              <a:defRPr/>
            </a:pPr>
            <a:r>
              <a:rPr kumimoji="0" sz="1900" b="0" i="1" u="none" strike="noStrike" kern="1200" cap="none" spc="-55" normalizeH="0" baseline="0" noProof="0" dirty="0">
                <a:ln>
                  <a:noFill/>
                </a:ln>
                <a:solidFill>
                  <a:srgbClr val="FFFFFF"/>
                </a:solidFill>
                <a:effectLst/>
                <a:uLnTx/>
                <a:uFillTx/>
                <a:latin typeface="Gadugi"/>
                <a:ea typeface="+mn-ea"/>
                <a:cs typeface="Gadugi"/>
              </a:rPr>
              <a:t>The </a:t>
            </a:r>
            <a:r>
              <a:rPr kumimoji="0" sz="1900" b="0" i="1" u="none" strike="noStrike" kern="1200" cap="none" spc="-50" normalizeH="0" baseline="0" noProof="0" dirty="0">
                <a:ln>
                  <a:noFill/>
                </a:ln>
                <a:solidFill>
                  <a:srgbClr val="FFFFFF"/>
                </a:solidFill>
                <a:effectLst/>
                <a:uLnTx/>
                <a:uFillTx/>
                <a:latin typeface="Gadugi"/>
                <a:ea typeface="+mn-ea"/>
                <a:cs typeface="Gadugi"/>
              </a:rPr>
              <a:t>conclusions </a:t>
            </a:r>
            <a:r>
              <a:rPr kumimoji="0" sz="1900" b="0" i="1" u="none" strike="noStrike" kern="1200" cap="none" spc="-45" normalizeH="0" baseline="0" noProof="0" dirty="0">
                <a:ln>
                  <a:noFill/>
                </a:ln>
                <a:solidFill>
                  <a:srgbClr val="FFFFFF"/>
                </a:solidFill>
                <a:effectLst/>
                <a:uLnTx/>
                <a:uFillTx/>
                <a:latin typeface="Gadugi"/>
                <a:ea typeface="+mn-ea"/>
                <a:cs typeface="Gadugi"/>
              </a:rPr>
              <a:t>in </a:t>
            </a:r>
            <a:r>
              <a:rPr kumimoji="0" sz="1900" b="0" i="1" u="none" strike="noStrike" kern="1200" cap="none" spc="-40" normalizeH="0" baseline="0" noProof="0" dirty="0">
                <a:ln>
                  <a:noFill/>
                </a:ln>
                <a:solidFill>
                  <a:srgbClr val="FFFFFF"/>
                </a:solidFill>
                <a:effectLst/>
                <a:uLnTx/>
                <a:uFillTx/>
                <a:latin typeface="Gadugi"/>
                <a:ea typeface="+mn-ea"/>
                <a:cs typeface="Gadugi"/>
              </a:rPr>
              <a:t>this  </a:t>
            </a:r>
            <a:r>
              <a:rPr kumimoji="0" sz="1900" b="0" i="1" u="none" strike="noStrike" kern="1200" cap="none" spc="-55" normalizeH="0" baseline="0" noProof="0" dirty="0">
                <a:ln>
                  <a:noFill/>
                </a:ln>
                <a:solidFill>
                  <a:srgbClr val="FFFFFF"/>
                </a:solidFill>
                <a:effectLst/>
                <a:uLnTx/>
                <a:uFillTx/>
                <a:latin typeface="Gadugi"/>
                <a:ea typeface="+mn-ea"/>
                <a:cs typeface="Gadugi"/>
              </a:rPr>
              <a:t>presentation </a:t>
            </a:r>
            <a:r>
              <a:rPr kumimoji="0" sz="1900" b="0" i="1" u="none" strike="noStrike" kern="1200" cap="none" spc="-60" normalizeH="0" baseline="0" noProof="0" dirty="0">
                <a:ln>
                  <a:noFill/>
                </a:ln>
                <a:solidFill>
                  <a:srgbClr val="FFFFFF"/>
                </a:solidFill>
                <a:effectLst/>
                <a:uLnTx/>
                <a:uFillTx/>
                <a:latin typeface="Gadugi"/>
                <a:ea typeface="+mn-ea"/>
                <a:cs typeface="Gadugi"/>
              </a:rPr>
              <a:t>are </a:t>
            </a:r>
            <a:r>
              <a:rPr kumimoji="0" sz="1900" b="0" i="1" u="none" strike="noStrike" kern="1200" cap="none" spc="-50" normalizeH="0" baseline="0" noProof="0" dirty="0">
                <a:ln>
                  <a:noFill/>
                </a:ln>
                <a:solidFill>
                  <a:srgbClr val="FFFFFF"/>
                </a:solidFill>
                <a:effectLst/>
                <a:uLnTx/>
                <a:uFillTx/>
                <a:latin typeface="Gadugi"/>
                <a:ea typeface="+mn-ea"/>
                <a:cs typeface="Gadugi"/>
              </a:rPr>
              <a:t>those </a:t>
            </a:r>
            <a:r>
              <a:rPr kumimoji="0" sz="1900" b="0" i="1" u="none" strike="noStrike" kern="1200" cap="none" spc="-65" normalizeH="0" baseline="0" noProof="0" dirty="0">
                <a:ln>
                  <a:noFill/>
                </a:ln>
                <a:solidFill>
                  <a:srgbClr val="FFFFFF"/>
                </a:solidFill>
                <a:effectLst/>
                <a:uLnTx/>
                <a:uFillTx/>
                <a:latin typeface="Gadugi"/>
                <a:ea typeface="+mn-ea"/>
                <a:cs typeface="Gadugi"/>
              </a:rPr>
              <a:t>of </a:t>
            </a:r>
            <a:r>
              <a:rPr kumimoji="0" sz="1900" b="0" i="1" u="none" strike="noStrike" kern="1200" cap="none" spc="-50" normalizeH="0" baseline="0" noProof="0" dirty="0">
                <a:ln>
                  <a:noFill/>
                </a:ln>
                <a:solidFill>
                  <a:srgbClr val="FFFFFF"/>
                </a:solidFill>
                <a:effectLst/>
                <a:uLnTx/>
                <a:uFillTx/>
                <a:latin typeface="Gadugi"/>
                <a:ea typeface="+mn-ea"/>
                <a:cs typeface="Gadugi"/>
              </a:rPr>
              <a:t>the  authors </a:t>
            </a:r>
            <a:r>
              <a:rPr kumimoji="0" sz="1900" b="0" i="1" u="none" strike="noStrike" kern="1200" cap="none" spc="-60" normalizeH="0" baseline="0" noProof="0" dirty="0">
                <a:ln>
                  <a:noFill/>
                </a:ln>
                <a:solidFill>
                  <a:srgbClr val="FFFFFF"/>
                </a:solidFill>
                <a:effectLst/>
                <a:uLnTx/>
                <a:uFillTx/>
                <a:latin typeface="Gadugi"/>
                <a:ea typeface="+mn-ea"/>
                <a:cs typeface="Gadugi"/>
              </a:rPr>
              <a:t>and do </a:t>
            </a:r>
            <a:r>
              <a:rPr kumimoji="0" sz="1900" b="0" i="1" u="none" strike="noStrike" kern="1200" cap="none" spc="-50" normalizeH="0" baseline="0" noProof="0" dirty="0">
                <a:ln>
                  <a:noFill/>
                </a:ln>
                <a:solidFill>
                  <a:srgbClr val="FFFFFF"/>
                </a:solidFill>
                <a:effectLst/>
                <a:uLnTx/>
                <a:uFillTx/>
                <a:latin typeface="Gadugi"/>
                <a:ea typeface="+mn-ea"/>
                <a:cs typeface="Gadugi"/>
              </a:rPr>
              <a:t>not necessarily  </a:t>
            </a:r>
            <a:r>
              <a:rPr kumimoji="0" sz="1900" b="0" i="1" u="none" strike="noStrike" kern="1200" cap="none" spc="-60" normalizeH="0" baseline="0" noProof="0" dirty="0">
                <a:ln>
                  <a:noFill/>
                </a:ln>
                <a:solidFill>
                  <a:srgbClr val="FFFFFF"/>
                </a:solidFill>
                <a:effectLst/>
                <a:uLnTx/>
                <a:uFillTx/>
                <a:latin typeface="Gadugi"/>
                <a:ea typeface="+mn-ea"/>
                <a:cs typeface="Gadugi"/>
              </a:rPr>
              <a:t>represent </a:t>
            </a:r>
            <a:r>
              <a:rPr kumimoji="0" sz="1900" b="0" i="1" u="none" strike="noStrike" kern="1200" cap="none" spc="-50" normalizeH="0" baseline="0" noProof="0" dirty="0">
                <a:ln>
                  <a:noFill/>
                </a:ln>
                <a:solidFill>
                  <a:srgbClr val="FFFFFF"/>
                </a:solidFill>
                <a:effectLst/>
                <a:uLnTx/>
                <a:uFillTx/>
                <a:latin typeface="Gadugi"/>
                <a:ea typeface="+mn-ea"/>
                <a:cs typeface="Gadugi"/>
              </a:rPr>
              <a:t>the views </a:t>
            </a:r>
            <a:r>
              <a:rPr kumimoji="0" sz="1900" b="0" i="1" u="none" strike="noStrike" kern="1200" cap="none" spc="-65" normalizeH="0" baseline="0" noProof="0" dirty="0">
                <a:ln>
                  <a:noFill/>
                </a:ln>
                <a:solidFill>
                  <a:srgbClr val="FFFFFF"/>
                </a:solidFill>
                <a:effectLst/>
                <a:uLnTx/>
                <a:uFillTx/>
                <a:latin typeface="Gadugi"/>
                <a:ea typeface="+mn-ea"/>
                <a:cs typeface="Gadugi"/>
              </a:rPr>
              <a:t>of </a:t>
            </a:r>
            <a:r>
              <a:rPr kumimoji="0" sz="1900" b="0" i="1" u="none" strike="noStrike" kern="1200" cap="none" spc="-50" normalizeH="0" baseline="0" noProof="0" dirty="0">
                <a:ln>
                  <a:noFill/>
                </a:ln>
                <a:solidFill>
                  <a:srgbClr val="FFFFFF"/>
                </a:solidFill>
                <a:effectLst/>
                <a:uLnTx/>
                <a:uFillTx/>
                <a:latin typeface="Gadugi"/>
                <a:ea typeface="+mn-ea"/>
                <a:cs typeface="Gadugi"/>
              </a:rPr>
              <a:t>the  </a:t>
            </a:r>
            <a:r>
              <a:rPr kumimoji="0" sz="1900" b="0" i="1" u="none" strike="noStrike" kern="1200" cap="none" spc="-55" normalizeH="0" baseline="0" noProof="0" dirty="0">
                <a:ln>
                  <a:noFill/>
                </a:ln>
                <a:solidFill>
                  <a:srgbClr val="FFFFFF"/>
                </a:solidFill>
                <a:effectLst/>
                <a:uLnTx/>
                <a:uFillTx/>
                <a:latin typeface="Gadugi"/>
                <a:ea typeface="+mn-ea"/>
                <a:cs typeface="Gadugi"/>
              </a:rPr>
              <a:t>Centers </a:t>
            </a:r>
            <a:r>
              <a:rPr kumimoji="0" sz="1900" b="0" i="1" u="none" strike="noStrike" kern="1200" cap="none" spc="-45" normalizeH="0" baseline="0" noProof="0" dirty="0">
                <a:ln>
                  <a:noFill/>
                </a:ln>
                <a:solidFill>
                  <a:srgbClr val="FFFFFF"/>
                </a:solidFill>
                <a:effectLst/>
                <a:uLnTx/>
                <a:uFillTx/>
                <a:latin typeface="Gadugi"/>
                <a:ea typeface="+mn-ea"/>
                <a:cs typeface="Gadugi"/>
              </a:rPr>
              <a:t>for </a:t>
            </a:r>
            <a:r>
              <a:rPr kumimoji="0" sz="1900" b="0" i="1" u="none" strike="noStrike" kern="1200" cap="none" spc="-55" normalizeH="0" baseline="0" noProof="0" dirty="0">
                <a:ln>
                  <a:noFill/>
                </a:ln>
                <a:solidFill>
                  <a:srgbClr val="FFFFFF"/>
                </a:solidFill>
                <a:effectLst/>
                <a:uLnTx/>
                <a:uFillTx/>
                <a:latin typeface="Gadugi"/>
                <a:ea typeface="+mn-ea"/>
                <a:cs typeface="Gadugi"/>
              </a:rPr>
              <a:t>Disease Control </a:t>
            </a:r>
            <a:r>
              <a:rPr kumimoji="0" sz="1900" b="0" i="1" u="none" strike="noStrike" kern="1200" cap="none" spc="-60" normalizeH="0" baseline="0" noProof="0" dirty="0">
                <a:ln>
                  <a:noFill/>
                </a:ln>
                <a:solidFill>
                  <a:srgbClr val="FFFFFF"/>
                </a:solidFill>
                <a:effectLst/>
                <a:uLnTx/>
                <a:uFillTx/>
                <a:latin typeface="Gadugi"/>
                <a:ea typeface="+mn-ea"/>
                <a:cs typeface="Gadugi"/>
              </a:rPr>
              <a:t>and  </a:t>
            </a:r>
            <a:r>
              <a:rPr kumimoji="0" sz="1900" b="0" i="1" u="none" strike="noStrike" kern="1200" cap="none" spc="-55" normalizeH="0" baseline="0" noProof="0" dirty="0">
                <a:ln>
                  <a:noFill/>
                </a:ln>
                <a:solidFill>
                  <a:srgbClr val="FFFFFF"/>
                </a:solidFill>
                <a:effectLst/>
                <a:uLnTx/>
                <a:uFillTx/>
                <a:latin typeface="Gadugi"/>
                <a:ea typeface="+mn-ea"/>
                <a:cs typeface="Gadugi"/>
              </a:rPr>
              <a:t>Prevention.</a:t>
            </a:r>
            <a:endParaRPr kumimoji="0" sz="1900" b="0" i="0" u="none" strike="noStrike" kern="1200" cap="none" spc="0" normalizeH="0" baseline="0" noProof="0">
              <a:ln>
                <a:noFill/>
              </a:ln>
              <a:solidFill>
                <a:prstClr val="black"/>
              </a:solidFill>
              <a:effectLst/>
              <a:uLnTx/>
              <a:uFillTx/>
              <a:latin typeface="Gadugi"/>
              <a:ea typeface="+mn-ea"/>
              <a:cs typeface="Gadugi"/>
            </a:endParaRPr>
          </a:p>
        </p:txBody>
      </p:sp>
      <p:sp>
        <p:nvSpPr>
          <p:cNvPr id="11" name="object 11"/>
          <p:cNvSpPr/>
          <p:nvPr/>
        </p:nvSpPr>
        <p:spPr>
          <a:xfrm>
            <a:off x="4149852" y="627887"/>
            <a:ext cx="7635240" cy="5597652"/>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42900" y="499872"/>
            <a:ext cx="11494008" cy="142951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443483" y="452627"/>
            <a:ext cx="3710178" cy="10287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8037576" y="449580"/>
            <a:ext cx="3710178" cy="10591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238244" y="452627"/>
            <a:ext cx="3710178" cy="99822"/>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35863" y="611111"/>
            <a:ext cx="11314938" cy="1194066"/>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0" y="0"/>
            <a:ext cx="12192000" cy="6858000"/>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434340" y="614172"/>
            <a:ext cx="3707129" cy="5779770"/>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434340" y="452627"/>
            <a:ext cx="3710178" cy="10287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663041" y="1435354"/>
            <a:ext cx="1282065" cy="452120"/>
          </a:xfrm>
          <a:prstGeom prst="rect">
            <a:avLst/>
          </a:prstGeom>
        </p:spPr>
        <p:txBody>
          <a:bodyPr vert="horz" wrap="square" lIns="0" tIns="12065" rIns="0" bIns="0" rtlCol="0">
            <a:spAutoFit/>
          </a:bodyPr>
          <a:lstStyle/>
          <a:p>
            <a:pPr marL="12700">
              <a:lnSpc>
                <a:spcPct val="100000"/>
              </a:lnSpc>
              <a:spcBef>
                <a:spcPts val="95"/>
              </a:spcBef>
            </a:pPr>
            <a:r>
              <a:rPr sz="2800" spc="-50" dirty="0"/>
              <a:t>T</a:t>
            </a:r>
            <a:r>
              <a:rPr sz="2800" spc="-5" dirty="0"/>
              <a:t>OPICS</a:t>
            </a:r>
            <a:endParaRPr sz="2800"/>
          </a:p>
        </p:txBody>
      </p:sp>
      <p:sp>
        <p:nvSpPr>
          <p:cNvPr id="11" name="object 11"/>
          <p:cNvSpPr txBox="1"/>
          <p:nvPr/>
        </p:nvSpPr>
        <p:spPr>
          <a:xfrm>
            <a:off x="659993" y="2296261"/>
            <a:ext cx="3101975" cy="3434715"/>
          </a:xfrm>
          <a:prstGeom prst="rect">
            <a:avLst/>
          </a:prstGeom>
        </p:spPr>
        <p:txBody>
          <a:bodyPr vert="horz" wrap="square" lIns="0" tIns="88900" rIns="0" bIns="0" rtlCol="0">
            <a:spAutoFit/>
          </a:bodyPr>
          <a:lstStyle/>
          <a:p>
            <a:pPr marL="318770" marR="0" lvl="0" indent="-306705" algn="l" defTabSz="914400" rtl="0" eaLnBrk="1" fontAlgn="auto" latinLnBrk="0" hangingPunct="1">
              <a:lnSpc>
                <a:spcPct val="100000"/>
              </a:lnSpc>
              <a:spcBef>
                <a:spcPts val="700"/>
              </a:spcBef>
              <a:spcAft>
                <a:spcPts val="0"/>
              </a:spcAft>
              <a:buClr>
                <a:srgbClr val="00797B"/>
              </a:buClr>
              <a:buSzPct val="89285"/>
              <a:buFont typeface="Wingdings 2"/>
              <a:buChar char=""/>
              <a:tabLst>
                <a:tab pos="318770" algn="l"/>
                <a:tab pos="319405" algn="l"/>
              </a:tabLst>
              <a:defRPr/>
            </a:pPr>
            <a:r>
              <a:rPr kumimoji="0" sz="1400" b="0" i="0" u="none" strike="noStrike" kern="1200" cap="none" spc="0" normalizeH="0" baseline="0" noProof="0" dirty="0">
                <a:ln>
                  <a:noFill/>
                </a:ln>
                <a:solidFill>
                  <a:srgbClr val="FFFFFF"/>
                </a:solidFill>
                <a:effectLst/>
                <a:uLnTx/>
                <a:uFillTx/>
                <a:latin typeface="Gadugi"/>
                <a:ea typeface="+mn-ea"/>
                <a:cs typeface="Gadugi"/>
              </a:rPr>
              <a:t>About</a:t>
            </a:r>
            <a:r>
              <a:rPr kumimoji="0" sz="1400" b="0" i="0" u="none" strike="noStrike" kern="1200" cap="none" spc="-15" normalizeH="0" baseline="0" noProof="0" dirty="0">
                <a:ln>
                  <a:noFill/>
                </a:ln>
                <a:solidFill>
                  <a:srgbClr val="FFFFFF"/>
                </a:solidFill>
                <a:effectLst/>
                <a:uLnTx/>
                <a:uFillTx/>
                <a:latin typeface="Gadugi"/>
                <a:ea typeface="+mn-ea"/>
                <a:cs typeface="Gadugi"/>
              </a:rPr>
              <a:t> </a:t>
            </a:r>
            <a:r>
              <a:rPr kumimoji="0" sz="1400" b="0" i="0" u="none" strike="noStrike" kern="1200" cap="none" spc="0" normalizeH="0" baseline="0" noProof="0" dirty="0">
                <a:ln>
                  <a:noFill/>
                </a:ln>
                <a:solidFill>
                  <a:srgbClr val="FFFFFF"/>
                </a:solidFill>
                <a:effectLst/>
                <a:uLnTx/>
                <a:uFillTx/>
                <a:latin typeface="Gadugi"/>
                <a:ea typeface="+mn-ea"/>
                <a:cs typeface="Gadugi"/>
              </a:rPr>
              <a:t>Me</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318770" marR="0" lvl="0" indent="-306705" algn="l" defTabSz="914400" rtl="0" eaLnBrk="1" fontAlgn="auto" latinLnBrk="0" hangingPunct="1">
              <a:lnSpc>
                <a:spcPct val="100000"/>
              </a:lnSpc>
              <a:spcBef>
                <a:spcPts val="600"/>
              </a:spcBef>
              <a:spcAft>
                <a:spcPts val="0"/>
              </a:spcAft>
              <a:buClr>
                <a:srgbClr val="00797B"/>
              </a:buClr>
              <a:buSzPct val="89285"/>
              <a:buFont typeface="Wingdings 2"/>
              <a:buChar char=""/>
              <a:tabLst>
                <a:tab pos="318770" algn="l"/>
                <a:tab pos="319405" algn="l"/>
              </a:tabLst>
              <a:defRPr/>
            </a:pPr>
            <a:r>
              <a:rPr kumimoji="0" sz="1400" b="0" i="0" u="none" strike="noStrike" kern="1200" cap="none" spc="5" normalizeH="0" baseline="0" noProof="0" dirty="0">
                <a:ln>
                  <a:noFill/>
                </a:ln>
                <a:solidFill>
                  <a:srgbClr val="FFFFFF"/>
                </a:solidFill>
                <a:effectLst/>
                <a:uLnTx/>
                <a:uFillTx/>
                <a:latin typeface="Gadugi"/>
                <a:ea typeface="+mn-ea"/>
                <a:cs typeface="Gadugi"/>
              </a:rPr>
              <a:t>Overview </a:t>
            </a:r>
            <a:r>
              <a:rPr kumimoji="0" sz="1400" b="0" i="0" u="none" strike="noStrike" kern="1200" cap="none" spc="-10" normalizeH="0" baseline="0" noProof="0" dirty="0">
                <a:ln>
                  <a:noFill/>
                </a:ln>
                <a:solidFill>
                  <a:srgbClr val="FFFFFF"/>
                </a:solidFill>
                <a:effectLst/>
                <a:uLnTx/>
                <a:uFillTx/>
                <a:latin typeface="Gadugi"/>
                <a:ea typeface="+mn-ea"/>
                <a:cs typeface="Gadugi"/>
              </a:rPr>
              <a:t>of </a:t>
            </a:r>
            <a:r>
              <a:rPr kumimoji="0" sz="1400" b="0" i="0" u="none" strike="noStrike" kern="1200" cap="none" spc="-30" normalizeH="0" baseline="0" noProof="0" dirty="0">
                <a:ln>
                  <a:noFill/>
                </a:ln>
                <a:solidFill>
                  <a:srgbClr val="FFFFFF"/>
                </a:solidFill>
                <a:effectLst/>
                <a:uLnTx/>
                <a:uFillTx/>
                <a:latin typeface="Gadugi"/>
                <a:ea typeface="+mn-ea"/>
                <a:cs typeface="Gadugi"/>
              </a:rPr>
              <a:t>DNPAO</a:t>
            </a:r>
            <a:r>
              <a:rPr kumimoji="0" sz="1400" b="0" i="0" u="none" strike="noStrike" kern="1200" cap="none" spc="-20" normalizeH="0" baseline="0" noProof="0" dirty="0">
                <a:ln>
                  <a:noFill/>
                </a:ln>
                <a:solidFill>
                  <a:srgbClr val="FFFFFF"/>
                </a:solidFill>
                <a:effectLst/>
                <a:uLnTx/>
                <a:uFillTx/>
                <a:latin typeface="Gadugi"/>
                <a:ea typeface="+mn-ea"/>
                <a:cs typeface="Gadugi"/>
              </a:rPr>
              <a:t> </a:t>
            </a:r>
            <a:r>
              <a:rPr kumimoji="0" sz="1400" b="0" i="0" u="none" strike="noStrike" kern="1200" cap="none" spc="-5" normalizeH="0" baseline="0" noProof="0" dirty="0">
                <a:ln>
                  <a:noFill/>
                </a:ln>
                <a:solidFill>
                  <a:srgbClr val="FFFFFF"/>
                </a:solidFill>
                <a:effectLst/>
                <a:uLnTx/>
                <a:uFillTx/>
                <a:latin typeface="Gadugi"/>
                <a:ea typeface="+mn-ea"/>
                <a:cs typeface="Gadugi"/>
              </a:rPr>
              <a:t>programs</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641985" marR="0" lvl="1" indent="-305435" algn="l" defTabSz="914400" rtl="0" eaLnBrk="1" fontAlgn="auto" latinLnBrk="0" hangingPunct="1">
              <a:lnSpc>
                <a:spcPct val="100000"/>
              </a:lnSpc>
              <a:spcBef>
                <a:spcPts val="600"/>
              </a:spcBef>
              <a:spcAft>
                <a:spcPts val="0"/>
              </a:spcAft>
              <a:buClr>
                <a:srgbClr val="00797B"/>
              </a:buClr>
              <a:buSzPct val="89285"/>
              <a:buFont typeface="Wingdings 2"/>
              <a:buChar char=""/>
              <a:tabLst>
                <a:tab pos="641985" algn="l"/>
                <a:tab pos="642620" algn="l"/>
              </a:tabLst>
              <a:defRPr/>
            </a:pPr>
            <a:r>
              <a:rPr kumimoji="0" sz="1400" b="0" i="0" u="none" strike="noStrike" kern="1200" cap="none" spc="-25" normalizeH="0" baseline="0" noProof="0" dirty="0">
                <a:ln>
                  <a:noFill/>
                </a:ln>
                <a:solidFill>
                  <a:srgbClr val="FFFFFF"/>
                </a:solidFill>
                <a:effectLst/>
                <a:uLnTx/>
                <a:uFillTx/>
                <a:latin typeface="Gadugi"/>
                <a:ea typeface="+mn-ea"/>
                <a:cs typeface="Gadugi"/>
              </a:rPr>
              <a:t>SPAN, </a:t>
            </a:r>
            <a:r>
              <a:rPr kumimoji="0" sz="1400" b="0" i="0" u="none" strike="noStrike" kern="1200" cap="none" spc="0" normalizeH="0" baseline="0" noProof="0" dirty="0">
                <a:ln>
                  <a:noFill/>
                </a:ln>
                <a:solidFill>
                  <a:srgbClr val="FFFFFF"/>
                </a:solidFill>
                <a:effectLst/>
                <a:uLnTx/>
                <a:uFillTx/>
                <a:latin typeface="Gadugi"/>
                <a:ea typeface="+mn-ea"/>
                <a:cs typeface="Gadugi"/>
              </a:rPr>
              <a:t>HOP and</a:t>
            </a:r>
            <a:r>
              <a:rPr kumimoji="0" sz="1400" b="0" i="0" u="none" strike="noStrike" kern="1200" cap="none" spc="-5" normalizeH="0" baseline="0" noProof="0" dirty="0">
                <a:ln>
                  <a:noFill/>
                </a:ln>
                <a:solidFill>
                  <a:srgbClr val="FFFFFF"/>
                </a:solidFill>
                <a:effectLst/>
                <a:uLnTx/>
                <a:uFillTx/>
                <a:latin typeface="Gadugi"/>
                <a:ea typeface="+mn-ea"/>
                <a:cs typeface="Gadugi"/>
              </a:rPr>
              <a:t> </a:t>
            </a:r>
            <a:r>
              <a:rPr kumimoji="0" sz="1400" b="0" i="0" u="none" strike="noStrike" kern="1200" cap="none" spc="-10" normalizeH="0" baseline="0" noProof="0" dirty="0">
                <a:ln>
                  <a:noFill/>
                </a:ln>
                <a:solidFill>
                  <a:srgbClr val="FFFFFF"/>
                </a:solidFill>
                <a:effectLst/>
                <a:uLnTx/>
                <a:uFillTx/>
                <a:latin typeface="Gadugi"/>
                <a:ea typeface="+mn-ea"/>
                <a:cs typeface="Gadugi"/>
              </a:rPr>
              <a:t>REACH</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318770" marR="0" lvl="0" indent="-306705" algn="l" defTabSz="914400" rtl="0" eaLnBrk="1" fontAlgn="auto" latinLnBrk="0" hangingPunct="1">
              <a:lnSpc>
                <a:spcPct val="100000"/>
              </a:lnSpc>
              <a:spcBef>
                <a:spcPts val="600"/>
              </a:spcBef>
              <a:spcAft>
                <a:spcPts val="0"/>
              </a:spcAft>
              <a:buClr>
                <a:srgbClr val="00797B"/>
              </a:buClr>
              <a:buSzPct val="89285"/>
              <a:buFont typeface="Wingdings 2"/>
              <a:buChar char=""/>
              <a:tabLst>
                <a:tab pos="318770" algn="l"/>
                <a:tab pos="319405" algn="l"/>
              </a:tabLst>
              <a:defRPr/>
            </a:pPr>
            <a:r>
              <a:rPr kumimoji="0" sz="1400" b="0" i="0" u="none" strike="noStrike" kern="1200" cap="none" spc="-5" normalizeH="0" baseline="0" noProof="0" dirty="0">
                <a:ln>
                  <a:noFill/>
                </a:ln>
                <a:solidFill>
                  <a:srgbClr val="FFFFFF"/>
                </a:solidFill>
                <a:effectLst/>
                <a:uLnTx/>
                <a:uFillTx/>
                <a:latin typeface="Gadugi"/>
                <a:ea typeface="+mn-ea"/>
                <a:cs typeface="Gadugi"/>
              </a:rPr>
              <a:t>BRIC</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911860" marR="0" lvl="1" indent="-270510" algn="l" defTabSz="914400" rtl="0" eaLnBrk="1" fontAlgn="auto" latinLnBrk="0" hangingPunct="1">
              <a:lnSpc>
                <a:spcPct val="100000"/>
              </a:lnSpc>
              <a:spcBef>
                <a:spcPts val="600"/>
              </a:spcBef>
              <a:spcAft>
                <a:spcPts val="0"/>
              </a:spcAft>
              <a:buClr>
                <a:srgbClr val="00797B"/>
              </a:buClr>
              <a:buSzPct val="89285"/>
              <a:buFont typeface="Wingdings 2"/>
              <a:buChar char=""/>
              <a:tabLst>
                <a:tab pos="911225" algn="l"/>
                <a:tab pos="912494" algn="l"/>
              </a:tabLst>
              <a:defRPr/>
            </a:pPr>
            <a:r>
              <a:rPr kumimoji="0" sz="1400" b="0" i="0" u="none" strike="noStrike" kern="1200" cap="none" spc="0" normalizeH="0" baseline="0" noProof="0" dirty="0">
                <a:ln>
                  <a:noFill/>
                </a:ln>
                <a:solidFill>
                  <a:srgbClr val="FFFFFF"/>
                </a:solidFill>
                <a:effectLst/>
                <a:uLnTx/>
                <a:uFillTx/>
                <a:latin typeface="Gadugi"/>
                <a:ea typeface="+mn-ea"/>
                <a:cs typeface="Gadugi"/>
              </a:rPr>
              <a:t>Program</a:t>
            </a:r>
            <a:r>
              <a:rPr kumimoji="0" sz="1400" b="0" i="0" u="none" strike="noStrike" kern="1200" cap="none" spc="-40" normalizeH="0" baseline="0" noProof="0" dirty="0">
                <a:ln>
                  <a:noFill/>
                </a:ln>
                <a:solidFill>
                  <a:srgbClr val="FFFFFF"/>
                </a:solidFill>
                <a:effectLst/>
                <a:uLnTx/>
                <a:uFillTx/>
                <a:latin typeface="Gadugi"/>
                <a:ea typeface="+mn-ea"/>
                <a:cs typeface="Gadugi"/>
              </a:rPr>
              <a:t> </a:t>
            </a:r>
            <a:r>
              <a:rPr kumimoji="0" sz="1400" b="0" i="0" u="none" strike="noStrike" kern="1200" cap="none" spc="5" normalizeH="0" baseline="0" noProof="0" dirty="0">
                <a:ln>
                  <a:noFill/>
                </a:ln>
                <a:solidFill>
                  <a:srgbClr val="FFFFFF"/>
                </a:solidFill>
                <a:effectLst/>
                <a:uLnTx/>
                <a:uFillTx/>
                <a:latin typeface="Gadugi"/>
                <a:ea typeface="+mn-ea"/>
                <a:cs typeface="Gadugi"/>
              </a:rPr>
              <a:t>Overview</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911860" marR="0" lvl="1" indent="-270510" algn="l" defTabSz="914400" rtl="0" eaLnBrk="1" fontAlgn="auto" latinLnBrk="0" hangingPunct="1">
              <a:lnSpc>
                <a:spcPts val="1515"/>
              </a:lnSpc>
              <a:spcBef>
                <a:spcPts val="600"/>
              </a:spcBef>
              <a:spcAft>
                <a:spcPts val="0"/>
              </a:spcAft>
              <a:buClr>
                <a:srgbClr val="00797B"/>
              </a:buClr>
              <a:buSzPct val="89285"/>
              <a:buFont typeface="Wingdings 2"/>
              <a:buChar char=""/>
              <a:tabLst>
                <a:tab pos="911225" algn="l"/>
                <a:tab pos="912494" algn="l"/>
              </a:tabLst>
              <a:defRPr/>
            </a:pPr>
            <a:r>
              <a:rPr kumimoji="0" sz="1400" b="0" i="0" u="none" strike="noStrike" kern="1200" cap="none" spc="0" normalizeH="0" baseline="0" noProof="0" dirty="0">
                <a:ln>
                  <a:noFill/>
                </a:ln>
                <a:solidFill>
                  <a:srgbClr val="FFFFFF"/>
                </a:solidFill>
                <a:effectLst/>
                <a:uLnTx/>
                <a:uFillTx/>
                <a:latin typeface="Gadugi"/>
                <a:ea typeface="+mn-ea"/>
                <a:cs typeface="Gadugi"/>
              </a:rPr>
              <a:t>Food </a:t>
            </a:r>
            <a:r>
              <a:rPr kumimoji="0" sz="1400" b="0" i="0" u="none" strike="noStrike" kern="1200" cap="none" spc="5" normalizeH="0" baseline="0" noProof="0" dirty="0">
                <a:ln>
                  <a:noFill/>
                </a:ln>
                <a:solidFill>
                  <a:srgbClr val="FFFFFF"/>
                </a:solidFill>
                <a:effectLst/>
                <a:uLnTx/>
                <a:uFillTx/>
                <a:latin typeface="Gadugi"/>
                <a:ea typeface="+mn-ea"/>
                <a:cs typeface="Gadugi"/>
              </a:rPr>
              <a:t>and </a:t>
            </a:r>
            <a:r>
              <a:rPr kumimoji="0" sz="1400" b="0" i="0" u="none" strike="noStrike" kern="1200" cap="none" spc="0" normalizeH="0" baseline="0" noProof="0" dirty="0">
                <a:ln>
                  <a:noFill/>
                </a:ln>
                <a:solidFill>
                  <a:srgbClr val="FFFFFF"/>
                </a:solidFill>
                <a:effectLst/>
                <a:uLnTx/>
                <a:uFillTx/>
                <a:latin typeface="Gadugi"/>
                <a:ea typeface="+mn-ea"/>
                <a:cs typeface="Gadugi"/>
              </a:rPr>
              <a:t>Nutrition</a:t>
            </a:r>
            <a:r>
              <a:rPr kumimoji="0" sz="1400" b="0" i="0" u="none" strike="noStrike" kern="1200" cap="none" spc="-70" normalizeH="0" baseline="0" noProof="0" dirty="0">
                <a:ln>
                  <a:noFill/>
                </a:ln>
                <a:solidFill>
                  <a:srgbClr val="FFFFFF"/>
                </a:solidFill>
                <a:effectLst/>
                <a:uLnTx/>
                <a:uFillTx/>
                <a:latin typeface="Gadugi"/>
                <a:ea typeface="+mn-ea"/>
                <a:cs typeface="Gadugi"/>
              </a:rPr>
              <a:t> </a:t>
            </a:r>
            <a:r>
              <a:rPr kumimoji="0" sz="1400" b="0" i="0" u="none" strike="noStrike" kern="1200" cap="none" spc="-5" normalizeH="0" baseline="0" noProof="0" dirty="0">
                <a:ln>
                  <a:noFill/>
                </a:ln>
                <a:solidFill>
                  <a:srgbClr val="FFFFFF"/>
                </a:solidFill>
                <a:effectLst/>
                <a:uLnTx/>
                <a:uFillTx/>
                <a:latin typeface="Gadugi"/>
                <a:ea typeface="+mn-ea"/>
                <a:cs typeface="Gadugi"/>
              </a:rPr>
              <a:t>Security</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911860" marR="0" lvl="0" indent="0" algn="l" defTabSz="914400" rtl="0" eaLnBrk="1" fontAlgn="auto" latinLnBrk="0" hangingPunct="1">
              <a:lnSpc>
                <a:spcPts val="1515"/>
              </a:lnSpc>
              <a:spcBef>
                <a:spcPts val="0"/>
              </a:spcBef>
              <a:spcAft>
                <a:spcPts val="0"/>
              </a:spcAft>
              <a:buClrTx/>
              <a:buSzTx/>
              <a:buFontTx/>
              <a:buNone/>
              <a:tabLst/>
              <a:defRPr/>
            </a:pPr>
            <a:r>
              <a:rPr kumimoji="0" sz="1400" b="0" i="0" u="none" strike="noStrike" kern="1200" cap="none" spc="-15" normalizeH="0" baseline="0" noProof="0" dirty="0">
                <a:ln>
                  <a:noFill/>
                </a:ln>
                <a:solidFill>
                  <a:srgbClr val="FFFFFF"/>
                </a:solidFill>
                <a:effectLst/>
                <a:uLnTx/>
                <a:uFillTx/>
                <a:latin typeface="Gadugi"/>
                <a:ea typeface="+mn-ea"/>
                <a:cs typeface="Gadugi"/>
              </a:rPr>
              <a:t>Terminology</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911860" marR="5715" lvl="1" indent="-269875" algn="l" defTabSz="914400" rtl="0" eaLnBrk="1" fontAlgn="auto" latinLnBrk="0" hangingPunct="1">
              <a:lnSpc>
                <a:spcPct val="80000"/>
              </a:lnSpc>
              <a:spcBef>
                <a:spcPts val="940"/>
              </a:spcBef>
              <a:spcAft>
                <a:spcPts val="0"/>
              </a:spcAft>
              <a:buClr>
                <a:srgbClr val="00797B"/>
              </a:buClr>
              <a:buSzPct val="89285"/>
              <a:buFont typeface="Wingdings 2"/>
              <a:buChar char=""/>
              <a:tabLst>
                <a:tab pos="911225" algn="l"/>
                <a:tab pos="912494" algn="l"/>
              </a:tabLst>
              <a:defRPr/>
            </a:pPr>
            <a:r>
              <a:rPr kumimoji="0" sz="1400" b="0" i="0" u="none" strike="noStrike" kern="1200" cap="none" spc="0" normalizeH="0" baseline="0" noProof="0" dirty="0">
                <a:ln>
                  <a:noFill/>
                </a:ln>
                <a:solidFill>
                  <a:srgbClr val="FFFFFF"/>
                </a:solidFill>
                <a:effectLst/>
                <a:uLnTx/>
                <a:uFillTx/>
                <a:latin typeface="Gadugi"/>
                <a:ea typeface="+mn-ea"/>
                <a:cs typeface="Gadugi"/>
              </a:rPr>
              <a:t>Food and Nutrition</a:t>
            </a:r>
            <a:r>
              <a:rPr kumimoji="0" sz="1400" b="0" i="0" u="none" strike="noStrike" kern="1200" cap="none" spc="-85" normalizeH="0" baseline="0" noProof="0" dirty="0">
                <a:ln>
                  <a:noFill/>
                </a:ln>
                <a:solidFill>
                  <a:srgbClr val="FFFFFF"/>
                </a:solidFill>
                <a:effectLst/>
                <a:uLnTx/>
                <a:uFillTx/>
                <a:latin typeface="Gadugi"/>
                <a:ea typeface="+mn-ea"/>
                <a:cs typeface="Gadugi"/>
              </a:rPr>
              <a:t> </a:t>
            </a:r>
            <a:r>
              <a:rPr kumimoji="0" sz="1400" b="0" i="0" u="none" strike="noStrike" kern="1200" cap="none" spc="-5" normalizeH="0" baseline="0" noProof="0" dirty="0">
                <a:ln>
                  <a:noFill/>
                </a:ln>
                <a:solidFill>
                  <a:srgbClr val="FFFFFF"/>
                </a:solidFill>
                <a:effectLst/>
                <a:uLnTx/>
                <a:uFillTx/>
                <a:latin typeface="Gadugi"/>
                <a:ea typeface="+mn-ea"/>
                <a:cs typeface="Gadugi"/>
              </a:rPr>
              <a:t>Security  </a:t>
            </a:r>
            <a:r>
              <a:rPr kumimoji="0" sz="1400" b="0" i="0" u="none" strike="noStrike" kern="1200" cap="none" spc="-35" normalizeH="0" baseline="0" noProof="0" dirty="0">
                <a:ln>
                  <a:noFill/>
                </a:ln>
                <a:solidFill>
                  <a:srgbClr val="FFFFFF"/>
                </a:solidFill>
                <a:effectLst/>
                <a:uLnTx/>
                <a:uFillTx/>
                <a:latin typeface="Gadugi"/>
                <a:ea typeface="+mn-ea"/>
                <a:cs typeface="Gadugi"/>
              </a:rPr>
              <a:t>Team</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911860" marR="0" lvl="1" indent="-270510" algn="l" defTabSz="914400" rtl="0" eaLnBrk="1" fontAlgn="auto" latinLnBrk="0" hangingPunct="1">
              <a:lnSpc>
                <a:spcPct val="100000"/>
              </a:lnSpc>
              <a:spcBef>
                <a:spcPts val="600"/>
              </a:spcBef>
              <a:spcAft>
                <a:spcPts val="0"/>
              </a:spcAft>
              <a:buClr>
                <a:srgbClr val="00797B"/>
              </a:buClr>
              <a:buSzPct val="89285"/>
              <a:buFont typeface="Wingdings 2"/>
              <a:buChar char=""/>
              <a:tabLst>
                <a:tab pos="911225" algn="l"/>
                <a:tab pos="912494" algn="l"/>
              </a:tabLst>
              <a:defRPr/>
            </a:pPr>
            <a:r>
              <a:rPr kumimoji="0" sz="1400" b="0" i="0" u="none" strike="noStrike" kern="1200" cap="none" spc="-5" normalizeH="0" baseline="0" noProof="0" dirty="0">
                <a:ln>
                  <a:noFill/>
                </a:ln>
                <a:solidFill>
                  <a:srgbClr val="FFFFFF"/>
                </a:solidFill>
                <a:effectLst/>
                <a:uLnTx/>
                <a:uFillTx/>
                <a:latin typeface="Gadugi"/>
                <a:ea typeface="+mn-ea"/>
                <a:cs typeface="Gadugi"/>
              </a:rPr>
              <a:t>BRIC </a:t>
            </a:r>
            <a:r>
              <a:rPr kumimoji="0" sz="1400" b="0" i="0" u="none" strike="noStrike" kern="1200" cap="none" spc="0" normalizeH="0" baseline="0" noProof="0" dirty="0">
                <a:ln>
                  <a:noFill/>
                </a:ln>
                <a:solidFill>
                  <a:srgbClr val="FFFFFF"/>
                </a:solidFill>
                <a:effectLst/>
                <a:uLnTx/>
                <a:uFillTx/>
                <a:latin typeface="Gadugi"/>
                <a:ea typeface="+mn-ea"/>
                <a:cs typeface="Gadugi"/>
              </a:rPr>
              <a:t>Nutrition</a:t>
            </a:r>
            <a:r>
              <a:rPr kumimoji="0" sz="1400" b="0" i="0" u="none" strike="noStrike" kern="1200" cap="none" spc="-45" normalizeH="0" baseline="0" noProof="0" dirty="0">
                <a:ln>
                  <a:noFill/>
                </a:ln>
                <a:solidFill>
                  <a:srgbClr val="FFFFFF"/>
                </a:solidFill>
                <a:effectLst/>
                <a:uLnTx/>
                <a:uFillTx/>
                <a:latin typeface="Gadugi"/>
                <a:ea typeface="+mn-ea"/>
                <a:cs typeface="Gadugi"/>
              </a:rPr>
              <a:t> </a:t>
            </a:r>
            <a:r>
              <a:rPr kumimoji="0" sz="1400" b="0" i="0" u="none" strike="noStrike" kern="1200" cap="none" spc="-5" normalizeH="0" baseline="0" noProof="0" dirty="0">
                <a:ln>
                  <a:noFill/>
                </a:ln>
                <a:solidFill>
                  <a:srgbClr val="FFFFFF"/>
                </a:solidFill>
                <a:effectLst/>
                <a:uLnTx/>
                <a:uFillTx/>
                <a:latin typeface="Gadugi"/>
                <a:ea typeface="+mn-ea"/>
                <a:cs typeface="Gadugi"/>
              </a:rPr>
              <a:t>Strategies</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911860" marR="0" lvl="1" indent="-270510" algn="l" defTabSz="914400" rtl="0" eaLnBrk="1" fontAlgn="auto" latinLnBrk="0" hangingPunct="1">
              <a:lnSpc>
                <a:spcPts val="1515"/>
              </a:lnSpc>
              <a:spcBef>
                <a:spcPts val="600"/>
              </a:spcBef>
              <a:spcAft>
                <a:spcPts val="0"/>
              </a:spcAft>
              <a:buClr>
                <a:srgbClr val="00797B"/>
              </a:buClr>
              <a:buSzPct val="89285"/>
              <a:buFont typeface="Wingdings 2"/>
              <a:buChar char=""/>
              <a:tabLst>
                <a:tab pos="911225" algn="l"/>
                <a:tab pos="912494" algn="l"/>
              </a:tabLst>
              <a:defRPr/>
            </a:pPr>
            <a:r>
              <a:rPr kumimoji="0" sz="1400" b="0" i="0" u="none" strike="noStrike" kern="1200" cap="none" spc="-5" normalizeH="0" baseline="0" noProof="0" dirty="0">
                <a:ln>
                  <a:noFill/>
                </a:ln>
                <a:solidFill>
                  <a:srgbClr val="FFFFFF"/>
                </a:solidFill>
                <a:effectLst/>
                <a:uLnTx/>
                <a:uFillTx/>
                <a:latin typeface="Gadugi"/>
                <a:ea typeface="+mn-ea"/>
                <a:cs typeface="Gadugi"/>
              </a:rPr>
              <a:t>Current </a:t>
            </a:r>
            <a:r>
              <a:rPr kumimoji="0" sz="1400" b="0" i="0" u="none" strike="noStrike" kern="1200" cap="none" spc="0" normalizeH="0" baseline="0" noProof="0" dirty="0">
                <a:ln>
                  <a:noFill/>
                </a:ln>
                <a:solidFill>
                  <a:srgbClr val="FFFFFF"/>
                </a:solidFill>
                <a:effectLst/>
                <a:uLnTx/>
                <a:uFillTx/>
                <a:latin typeface="Gadugi"/>
                <a:ea typeface="+mn-ea"/>
                <a:cs typeface="Gadugi"/>
              </a:rPr>
              <a:t>Themes</a:t>
            </a:r>
            <a:r>
              <a:rPr kumimoji="0" sz="1400" b="0" i="0" u="none" strike="noStrike" kern="1200" cap="none" spc="-15" normalizeH="0" baseline="0" noProof="0" dirty="0">
                <a:ln>
                  <a:noFill/>
                </a:ln>
                <a:solidFill>
                  <a:srgbClr val="FFFFFF"/>
                </a:solidFill>
                <a:effectLst/>
                <a:uLnTx/>
                <a:uFillTx/>
                <a:latin typeface="Gadugi"/>
                <a:ea typeface="+mn-ea"/>
                <a:cs typeface="Gadugi"/>
              </a:rPr>
              <a:t> </a:t>
            </a:r>
            <a:r>
              <a:rPr kumimoji="0" sz="1400" b="0" i="0" u="none" strike="noStrike" kern="1200" cap="none" spc="0" normalizeH="0" baseline="0" noProof="0" dirty="0">
                <a:ln>
                  <a:noFill/>
                </a:ln>
                <a:solidFill>
                  <a:srgbClr val="FFFFFF"/>
                </a:solidFill>
                <a:effectLst/>
                <a:uLnTx/>
                <a:uFillTx/>
                <a:latin typeface="Gadugi"/>
                <a:ea typeface="+mn-ea"/>
                <a:cs typeface="Gadugi"/>
              </a:rPr>
              <a:t>and</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911860" marR="0" lvl="0" indent="0" algn="l" defTabSz="914400" rtl="0" eaLnBrk="1" fontAlgn="auto" latinLnBrk="0" hangingPunct="1">
              <a:lnSpc>
                <a:spcPts val="1515"/>
              </a:lnSpc>
              <a:spcBef>
                <a:spcPts val="0"/>
              </a:spcBef>
              <a:spcAft>
                <a:spcPts val="0"/>
              </a:spcAft>
              <a:buClrTx/>
              <a:buSzTx/>
              <a:buFontTx/>
              <a:buNone/>
              <a:tabLst/>
              <a:defRPr/>
            </a:pPr>
            <a:r>
              <a:rPr kumimoji="0" sz="1400" b="0" i="0" u="none" strike="noStrike" kern="1200" cap="none" spc="5" normalizeH="0" baseline="0" noProof="0" dirty="0">
                <a:ln>
                  <a:noFill/>
                </a:ln>
                <a:solidFill>
                  <a:srgbClr val="FFFFFF"/>
                </a:solidFill>
                <a:effectLst/>
                <a:uLnTx/>
                <a:uFillTx/>
                <a:latin typeface="Gadugi"/>
                <a:ea typeface="+mn-ea"/>
                <a:cs typeface="Gadugi"/>
              </a:rPr>
              <a:t>Opportunities</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641985" marR="0" lvl="0" indent="-305435" algn="l" defTabSz="914400" rtl="0" eaLnBrk="1" fontAlgn="auto" latinLnBrk="0" hangingPunct="1">
              <a:lnSpc>
                <a:spcPct val="100000"/>
              </a:lnSpc>
              <a:spcBef>
                <a:spcPts val="600"/>
              </a:spcBef>
              <a:spcAft>
                <a:spcPts val="0"/>
              </a:spcAft>
              <a:buClr>
                <a:srgbClr val="00797B"/>
              </a:buClr>
              <a:buSzPct val="89285"/>
              <a:buFont typeface="Wingdings 2"/>
              <a:buChar char=""/>
              <a:tabLst>
                <a:tab pos="641985" algn="l"/>
                <a:tab pos="642620" algn="l"/>
              </a:tabLst>
              <a:defRPr/>
            </a:pPr>
            <a:r>
              <a:rPr kumimoji="0" sz="1400" b="0" i="0" u="none" strike="noStrike" kern="1200" cap="none" spc="5" normalizeH="0" baseline="0" noProof="0" dirty="0">
                <a:ln>
                  <a:noFill/>
                </a:ln>
                <a:solidFill>
                  <a:srgbClr val="FFFFFF"/>
                </a:solidFill>
                <a:effectLst/>
                <a:uLnTx/>
                <a:uFillTx/>
                <a:latin typeface="Gadugi"/>
                <a:ea typeface="+mn-ea"/>
                <a:cs typeface="Gadugi"/>
              </a:rPr>
              <a:t>Summary</a:t>
            </a:r>
            <a:endParaRPr kumimoji="0" sz="1400" b="0" i="0" u="none" strike="noStrike" kern="1200" cap="none" spc="0" normalizeH="0" baseline="0" noProof="0">
              <a:ln>
                <a:noFill/>
              </a:ln>
              <a:solidFill>
                <a:prstClr val="black"/>
              </a:solidFill>
              <a:effectLst/>
              <a:uLnTx/>
              <a:uFillTx/>
              <a:latin typeface="Gadugi"/>
              <a:ea typeface="+mn-ea"/>
              <a:cs typeface="Gadugi"/>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376031" y="2883230"/>
            <a:ext cx="2350135" cy="574675"/>
          </a:xfrm>
          <a:prstGeom prst="rect">
            <a:avLst/>
          </a:prstGeom>
        </p:spPr>
        <p:txBody>
          <a:bodyPr vert="horz" wrap="square" lIns="0" tIns="12700" rIns="0" bIns="0" rtlCol="0">
            <a:spAutoFit/>
          </a:bodyPr>
          <a:lstStyle/>
          <a:p>
            <a:pPr marL="12700">
              <a:lnSpc>
                <a:spcPct val="100000"/>
              </a:lnSpc>
              <a:spcBef>
                <a:spcPts val="100"/>
              </a:spcBef>
            </a:pPr>
            <a:r>
              <a:rPr sz="3600" spc="-5" dirty="0"/>
              <a:t>ABOUT</a:t>
            </a:r>
            <a:r>
              <a:rPr sz="3600" spc="-80" dirty="0"/>
              <a:t> </a:t>
            </a:r>
            <a:r>
              <a:rPr sz="3600" dirty="0"/>
              <a:t>ME</a:t>
            </a:r>
            <a:endParaRPr sz="3600"/>
          </a:p>
        </p:txBody>
      </p:sp>
      <p:sp>
        <p:nvSpPr>
          <p:cNvPr id="3" name="object 3"/>
          <p:cNvSpPr/>
          <p:nvPr/>
        </p:nvSpPr>
        <p:spPr>
          <a:xfrm>
            <a:off x="443483" y="452627"/>
            <a:ext cx="3710178" cy="10287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8037576" y="449580"/>
            <a:ext cx="3710178" cy="105917"/>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238244" y="452627"/>
            <a:ext cx="3710178" cy="99822"/>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42900" y="499872"/>
            <a:ext cx="11494008" cy="142951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title"/>
          </p:nvPr>
        </p:nvSpPr>
        <p:spPr>
          <a:xfrm>
            <a:off x="659993" y="890143"/>
            <a:ext cx="9328785" cy="513715"/>
          </a:xfrm>
          <a:prstGeom prst="rect">
            <a:avLst/>
          </a:prstGeom>
        </p:spPr>
        <p:txBody>
          <a:bodyPr vert="horz" wrap="square" lIns="0" tIns="13335" rIns="0" bIns="0" rtlCol="0">
            <a:spAutoFit/>
          </a:bodyPr>
          <a:lstStyle/>
          <a:p>
            <a:pPr marL="12700">
              <a:lnSpc>
                <a:spcPct val="100000"/>
              </a:lnSpc>
              <a:spcBef>
                <a:spcPts val="105"/>
              </a:spcBef>
            </a:pPr>
            <a:r>
              <a:rPr spc="-50" dirty="0"/>
              <a:t>DNPAO’S </a:t>
            </a:r>
            <a:r>
              <a:rPr dirty="0"/>
              <a:t>FUNDED </a:t>
            </a:r>
            <a:r>
              <a:rPr spc="-10" dirty="0"/>
              <a:t>PROGRAM </a:t>
            </a:r>
            <a:r>
              <a:rPr dirty="0"/>
              <a:t>RECIPIENTS –</a:t>
            </a:r>
            <a:r>
              <a:rPr spc="10" dirty="0"/>
              <a:t> </a:t>
            </a:r>
            <a:r>
              <a:rPr spc="-5" dirty="0"/>
              <a:t>FY20</a:t>
            </a:r>
          </a:p>
        </p:txBody>
      </p:sp>
      <p:sp>
        <p:nvSpPr>
          <p:cNvPr id="4" name="object 4"/>
          <p:cNvSpPr/>
          <p:nvPr/>
        </p:nvSpPr>
        <p:spPr>
          <a:xfrm>
            <a:off x="817685" y="2020823"/>
            <a:ext cx="7265425" cy="4487761"/>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6283452" y="5836920"/>
            <a:ext cx="2051685" cy="685800"/>
          </a:xfrm>
          <a:custGeom>
            <a:avLst/>
            <a:gdLst/>
            <a:ahLst/>
            <a:cxnLst/>
            <a:rect l="l" t="t" r="r" b="b"/>
            <a:pathLst>
              <a:path w="2051684" h="685800">
                <a:moveTo>
                  <a:pt x="0" y="685799"/>
                </a:moveTo>
                <a:lnTo>
                  <a:pt x="2051303" y="685799"/>
                </a:lnTo>
                <a:lnTo>
                  <a:pt x="2051303" y="0"/>
                </a:lnTo>
                <a:lnTo>
                  <a:pt x="0" y="0"/>
                </a:lnTo>
                <a:lnTo>
                  <a:pt x="0" y="685799"/>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7898892" y="2214372"/>
            <a:ext cx="3432048" cy="1822703"/>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7721345" y="5330444"/>
            <a:ext cx="3857625" cy="5740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srgbClr val="122C41"/>
                </a:solidFill>
                <a:effectLst/>
                <a:uLnTx/>
                <a:uFillTx/>
                <a:latin typeface="Gadugi"/>
                <a:ea typeface="+mn-ea"/>
                <a:cs typeface="Gadugi"/>
              </a:rPr>
              <a:t>https://</a:t>
            </a:r>
            <a:r>
              <a:rPr kumimoji="0" sz="1800" b="0" i="0" u="none" strike="noStrike" kern="1200" cap="none" spc="-10" normalizeH="0" baseline="0" noProof="0" dirty="0">
                <a:ln>
                  <a:noFill/>
                </a:ln>
                <a:solidFill>
                  <a:srgbClr val="122C41"/>
                </a:solidFill>
                <a:effectLst/>
                <a:uLnTx/>
                <a:uFillTx/>
                <a:latin typeface="Gadugi"/>
                <a:ea typeface="+mn-ea"/>
                <a:cs typeface="Gadugi"/>
                <a:hlinkClick r:id="rId5"/>
              </a:rPr>
              <a:t>www.cdc.gov/nccdphp/dnpao/ </a:t>
            </a:r>
            <a:r>
              <a:rPr kumimoji="0" sz="1800" b="0" i="0" u="none" strike="noStrike" kern="1200" cap="none" spc="-10" normalizeH="0" baseline="0" noProof="0" dirty="0">
                <a:ln>
                  <a:noFill/>
                </a:ln>
                <a:solidFill>
                  <a:srgbClr val="122C41"/>
                </a:solidFill>
                <a:effectLst/>
                <a:uLnTx/>
                <a:uFillTx/>
                <a:latin typeface="Gadugi"/>
                <a:ea typeface="+mn-ea"/>
                <a:cs typeface="Gadugi"/>
              </a:rPr>
              <a:t> </a:t>
            </a:r>
            <a:r>
              <a:rPr kumimoji="0" sz="1800" b="0" i="0" u="none" strike="noStrike" kern="1200" cap="none" spc="-5" normalizeH="0" baseline="0" noProof="0" dirty="0">
                <a:ln>
                  <a:noFill/>
                </a:ln>
                <a:solidFill>
                  <a:srgbClr val="122C41"/>
                </a:solidFill>
                <a:effectLst/>
                <a:uLnTx/>
                <a:uFillTx/>
                <a:latin typeface="Gadugi"/>
                <a:ea typeface="+mn-ea"/>
                <a:cs typeface="Gadugi"/>
              </a:rPr>
              <a:t>state-local-programs/funding.html</a:t>
            </a:r>
            <a:endParaRPr kumimoji="0" sz="1800" b="0" i="0" u="none" strike="noStrike" kern="1200" cap="none" spc="0" normalizeH="0" baseline="0" noProof="0">
              <a:ln>
                <a:noFill/>
              </a:ln>
              <a:solidFill>
                <a:prstClr val="black"/>
              </a:solidFill>
              <a:effectLst/>
              <a:uLnTx/>
              <a:uFillTx/>
              <a:latin typeface="Gadugi"/>
              <a:ea typeface="+mn-ea"/>
              <a:cs typeface="Gadug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60011" y="1059036"/>
            <a:ext cx="6838204" cy="4954811"/>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318515" y="1217675"/>
            <a:ext cx="6341364" cy="445770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6694931" y="0"/>
            <a:ext cx="5272278" cy="6560058"/>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txBox="1"/>
          <p:nvPr/>
        </p:nvSpPr>
        <p:spPr>
          <a:xfrm>
            <a:off x="11446256" y="6055867"/>
            <a:ext cx="87630" cy="1625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900" b="0" i="0" u="none" strike="noStrike" kern="1200" cap="none" spc="0" normalizeH="0" baseline="0" noProof="0" dirty="0">
                <a:ln>
                  <a:noFill/>
                </a:ln>
                <a:solidFill>
                  <a:srgbClr val="00797B"/>
                </a:solidFill>
                <a:effectLst/>
                <a:uLnTx/>
                <a:uFillTx/>
                <a:latin typeface="Gadugi"/>
                <a:ea typeface="+mn-ea"/>
                <a:cs typeface="Gadugi"/>
              </a:rPr>
              <a:t>6</a:t>
            </a:r>
            <a:endParaRPr kumimoji="0" sz="900" b="0" i="0" u="none" strike="noStrike" kern="1200" cap="none" spc="0" normalizeH="0" baseline="0" noProof="0">
              <a:ln>
                <a:noFill/>
              </a:ln>
              <a:solidFill>
                <a:prstClr val="black"/>
              </a:solidFill>
              <a:effectLst/>
              <a:uLnTx/>
              <a:uFillTx/>
              <a:latin typeface="Gadugi"/>
              <a:ea typeface="+mn-ea"/>
              <a:cs typeface="Gadugi"/>
            </a:endParaRPr>
          </a:p>
        </p:txBody>
      </p:sp>
      <p:sp>
        <p:nvSpPr>
          <p:cNvPr id="6" name="object 6"/>
          <p:cNvSpPr/>
          <p:nvPr/>
        </p:nvSpPr>
        <p:spPr>
          <a:xfrm>
            <a:off x="445008" y="6554723"/>
            <a:ext cx="7212330" cy="104394"/>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7591043" y="6554723"/>
            <a:ext cx="2430017" cy="104394"/>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9960864" y="6554723"/>
            <a:ext cx="1219961" cy="104394"/>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11129771" y="6554723"/>
            <a:ext cx="616457" cy="104394"/>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6944994" y="1058036"/>
            <a:ext cx="4942840" cy="4720590"/>
          </a:xfrm>
          <a:prstGeom prst="rect">
            <a:avLst/>
          </a:prstGeom>
        </p:spPr>
        <p:txBody>
          <a:bodyPr vert="horz" wrap="square" lIns="0" tIns="12700" rIns="0" bIns="0" rtlCol="0">
            <a:spAutoFit/>
          </a:bodyPr>
          <a:lstStyle/>
          <a:p>
            <a:pPr marL="299085" marR="573405" lvl="0" indent="-287020" algn="l" defTabSz="914400" rtl="0" eaLnBrk="1" fontAlgn="auto" latinLnBrk="0" hangingPunct="1">
              <a:lnSpc>
                <a:spcPct val="100000"/>
              </a:lnSpc>
              <a:spcBef>
                <a:spcPts val="100"/>
              </a:spcBef>
              <a:spcAft>
                <a:spcPts val="0"/>
              </a:spcAft>
              <a:buClrTx/>
              <a:buSzTx/>
              <a:buFont typeface="Arial"/>
              <a:buChar char="•"/>
              <a:tabLst>
                <a:tab pos="299085" algn="l"/>
                <a:tab pos="299720" algn="l"/>
              </a:tabLst>
              <a:defRPr/>
            </a:pPr>
            <a:r>
              <a:rPr kumimoji="0" sz="1800" b="0" i="0" u="none" strike="noStrike" kern="1200" cap="none" spc="-5" normalizeH="0" baseline="0" noProof="0" dirty="0">
                <a:ln>
                  <a:noFill/>
                </a:ln>
                <a:solidFill>
                  <a:srgbClr val="0F2B40"/>
                </a:solidFill>
                <a:effectLst/>
                <a:uLnTx/>
                <a:uFillTx/>
                <a:latin typeface="Gadugi"/>
                <a:ea typeface="+mn-ea"/>
                <a:cs typeface="Gadugi"/>
              </a:rPr>
              <a:t>New community </a:t>
            </a:r>
            <a:r>
              <a:rPr kumimoji="0" sz="1800" b="0" i="0" u="none" strike="noStrike" kern="1200" cap="none" spc="-10" normalizeH="0" baseline="0" noProof="0" dirty="0">
                <a:ln>
                  <a:noFill/>
                </a:ln>
                <a:solidFill>
                  <a:srgbClr val="0F2B40"/>
                </a:solidFill>
                <a:effectLst/>
                <a:uLnTx/>
                <a:uFillTx/>
                <a:latin typeface="Gadugi"/>
                <a:ea typeface="+mn-ea"/>
                <a:cs typeface="Gadugi"/>
              </a:rPr>
              <a:t>program responding to  </a:t>
            </a:r>
            <a:r>
              <a:rPr kumimoji="0" sz="1800" b="0" i="0" u="none" strike="noStrike" kern="1200" cap="none" spc="-5" normalizeH="0" baseline="0" noProof="0" dirty="0">
                <a:ln>
                  <a:noFill/>
                </a:ln>
                <a:solidFill>
                  <a:srgbClr val="0F2B40"/>
                </a:solidFill>
                <a:effectLst/>
                <a:uLnTx/>
                <a:uFillTx/>
                <a:latin typeface="Gadugi"/>
                <a:ea typeface="+mn-ea"/>
                <a:cs typeface="Gadugi"/>
              </a:rPr>
              <a:t>COVID-19</a:t>
            </a:r>
            <a:endParaRPr kumimoji="0" sz="1800" b="0" i="0" u="none" strike="noStrike" kern="1200" cap="none" spc="0" normalizeH="0" baseline="0" noProof="0">
              <a:ln>
                <a:noFill/>
              </a:ln>
              <a:solidFill>
                <a:prstClr val="black"/>
              </a:solidFill>
              <a:effectLst/>
              <a:uLnTx/>
              <a:uFillTx/>
              <a:latin typeface="Gadugi"/>
              <a:ea typeface="+mn-ea"/>
              <a:cs typeface="Gadugi"/>
            </a:endParaRPr>
          </a:p>
          <a:p>
            <a:pPr marL="299085" marR="0" lvl="0" indent="-287020" algn="l" defTabSz="914400" rtl="0" eaLnBrk="1" fontAlgn="auto" latinLnBrk="0" hangingPunct="1">
              <a:lnSpc>
                <a:spcPct val="100000"/>
              </a:lnSpc>
              <a:spcBef>
                <a:spcPts val="600"/>
              </a:spcBef>
              <a:spcAft>
                <a:spcPts val="0"/>
              </a:spcAft>
              <a:buClrTx/>
              <a:buSzTx/>
              <a:buFont typeface="Arial"/>
              <a:buChar char="•"/>
              <a:tabLst>
                <a:tab pos="299085" algn="l"/>
                <a:tab pos="299720" algn="l"/>
              </a:tabLst>
              <a:defRPr/>
            </a:pPr>
            <a:r>
              <a:rPr kumimoji="0" sz="1800" b="1" i="0" u="none" strike="noStrike" kern="1200" cap="none" spc="-5" normalizeH="0" baseline="0" noProof="0" dirty="0">
                <a:ln>
                  <a:noFill/>
                </a:ln>
                <a:solidFill>
                  <a:srgbClr val="0F2B40"/>
                </a:solidFill>
                <a:effectLst/>
                <a:uLnTx/>
                <a:uFillTx/>
                <a:latin typeface="Gadugi"/>
                <a:ea typeface="+mn-ea"/>
                <a:cs typeface="Gadugi"/>
              </a:rPr>
              <a:t>Program</a:t>
            </a:r>
            <a:r>
              <a:rPr kumimoji="0" sz="1800" b="1" i="0" u="none" strike="noStrike" kern="1200" cap="none" spc="-30" normalizeH="0" baseline="0" noProof="0" dirty="0">
                <a:ln>
                  <a:noFill/>
                </a:ln>
                <a:solidFill>
                  <a:srgbClr val="0F2B40"/>
                </a:solidFill>
                <a:effectLst/>
                <a:uLnTx/>
                <a:uFillTx/>
                <a:latin typeface="Gadugi"/>
                <a:ea typeface="+mn-ea"/>
                <a:cs typeface="Gadugi"/>
              </a:rPr>
              <a:t> </a:t>
            </a:r>
            <a:r>
              <a:rPr kumimoji="0" sz="1800" b="1" i="0" u="none" strike="noStrike" kern="1200" cap="none" spc="-5" normalizeH="0" baseline="0" noProof="0" dirty="0">
                <a:ln>
                  <a:noFill/>
                </a:ln>
                <a:solidFill>
                  <a:srgbClr val="0F2B40"/>
                </a:solidFill>
                <a:effectLst/>
                <a:uLnTx/>
                <a:uFillTx/>
                <a:latin typeface="Gadugi"/>
                <a:ea typeface="+mn-ea"/>
                <a:cs typeface="Gadugi"/>
              </a:rPr>
              <a:t>Focuses:</a:t>
            </a:r>
            <a:endParaRPr kumimoji="0" sz="1800" b="0" i="0" u="none" strike="noStrike" kern="1200" cap="none" spc="0" normalizeH="0" baseline="0" noProof="0">
              <a:ln>
                <a:noFill/>
              </a:ln>
              <a:solidFill>
                <a:prstClr val="black"/>
              </a:solidFill>
              <a:effectLst/>
              <a:uLnTx/>
              <a:uFillTx/>
              <a:latin typeface="Gadugi"/>
              <a:ea typeface="+mn-ea"/>
              <a:cs typeface="Gadugi"/>
            </a:endParaRPr>
          </a:p>
          <a:p>
            <a:pPr marL="812800" marR="0" lvl="1" indent="-342900" algn="l" defTabSz="914400" rtl="0" eaLnBrk="1" fontAlgn="auto" latinLnBrk="0" hangingPunct="1">
              <a:lnSpc>
                <a:spcPct val="100000"/>
              </a:lnSpc>
              <a:spcBef>
                <a:spcPts val="0"/>
              </a:spcBef>
              <a:spcAft>
                <a:spcPts val="0"/>
              </a:spcAft>
              <a:buClr>
                <a:srgbClr val="17AB95"/>
              </a:buClr>
              <a:buSzTx/>
              <a:buFont typeface="Calibri"/>
              <a:buChar char="−"/>
              <a:tabLst>
                <a:tab pos="812165" algn="l"/>
                <a:tab pos="812800" algn="l"/>
              </a:tabLst>
              <a:defRPr/>
            </a:pPr>
            <a:r>
              <a:rPr kumimoji="0" sz="1800" b="0" i="0" u="none" strike="noStrike" kern="1200" cap="none" spc="-5" normalizeH="0" baseline="0" noProof="0" dirty="0">
                <a:ln>
                  <a:noFill/>
                </a:ln>
                <a:solidFill>
                  <a:srgbClr val="0F2B40"/>
                </a:solidFill>
                <a:effectLst/>
                <a:uLnTx/>
                <a:uFillTx/>
                <a:latin typeface="Gadugi"/>
                <a:ea typeface="+mn-ea"/>
                <a:cs typeface="Gadugi"/>
              </a:rPr>
              <a:t>Food </a:t>
            </a:r>
            <a:r>
              <a:rPr kumimoji="0" sz="1800" b="0" i="0" u="none" strike="noStrike" kern="1200" cap="none" spc="0" normalizeH="0" baseline="0" noProof="0" dirty="0">
                <a:ln>
                  <a:noFill/>
                </a:ln>
                <a:solidFill>
                  <a:srgbClr val="0F2B40"/>
                </a:solidFill>
                <a:effectLst/>
                <a:uLnTx/>
                <a:uFillTx/>
                <a:latin typeface="Gadugi"/>
                <a:ea typeface="+mn-ea"/>
                <a:cs typeface="Gadugi"/>
              </a:rPr>
              <a:t>and </a:t>
            </a:r>
            <a:r>
              <a:rPr kumimoji="0" sz="1800" b="0" i="0" u="none" strike="noStrike" kern="1200" cap="none" spc="-5" normalizeH="0" baseline="0" noProof="0" dirty="0">
                <a:ln>
                  <a:noFill/>
                </a:ln>
                <a:solidFill>
                  <a:srgbClr val="0F2B40"/>
                </a:solidFill>
                <a:effectLst/>
                <a:uLnTx/>
                <a:uFillTx/>
                <a:latin typeface="Gadugi"/>
                <a:ea typeface="+mn-ea"/>
                <a:cs typeface="Gadugi"/>
              </a:rPr>
              <a:t>Nutrition</a:t>
            </a:r>
            <a:r>
              <a:rPr kumimoji="0" sz="1800" b="0" i="0" u="none" strike="noStrike" kern="1200" cap="none" spc="-50" normalizeH="0" baseline="0" noProof="0" dirty="0">
                <a:ln>
                  <a:noFill/>
                </a:ln>
                <a:solidFill>
                  <a:srgbClr val="0F2B40"/>
                </a:solidFill>
                <a:effectLst/>
                <a:uLnTx/>
                <a:uFillTx/>
                <a:latin typeface="Gadugi"/>
                <a:ea typeface="+mn-ea"/>
                <a:cs typeface="Gadugi"/>
              </a:rPr>
              <a:t> </a:t>
            </a:r>
            <a:r>
              <a:rPr kumimoji="0" sz="1800" b="0" i="0" u="none" strike="noStrike" kern="1200" cap="none" spc="-10" normalizeH="0" baseline="0" noProof="0" dirty="0">
                <a:ln>
                  <a:noFill/>
                </a:ln>
                <a:solidFill>
                  <a:srgbClr val="0F2B40"/>
                </a:solidFill>
                <a:effectLst/>
                <a:uLnTx/>
                <a:uFillTx/>
                <a:latin typeface="Gadugi"/>
                <a:ea typeface="+mn-ea"/>
                <a:cs typeface="Gadugi"/>
              </a:rPr>
              <a:t>Security</a:t>
            </a:r>
            <a:endParaRPr kumimoji="0" sz="1800" b="0" i="0" u="none" strike="noStrike" kern="1200" cap="none" spc="0" normalizeH="0" baseline="0" noProof="0">
              <a:ln>
                <a:noFill/>
              </a:ln>
              <a:solidFill>
                <a:prstClr val="black"/>
              </a:solidFill>
              <a:effectLst/>
              <a:uLnTx/>
              <a:uFillTx/>
              <a:latin typeface="Gadugi"/>
              <a:ea typeface="+mn-ea"/>
              <a:cs typeface="Gadugi"/>
            </a:endParaRPr>
          </a:p>
          <a:p>
            <a:pPr marL="812800" marR="0" lvl="1" indent="-342900" algn="l" defTabSz="914400" rtl="0" eaLnBrk="1" fontAlgn="auto" latinLnBrk="0" hangingPunct="1">
              <a:lnSpc>
                <a:spcPct val="100000"/>
              </a:lnSpc>
              <a:spcBef>
                <a:spcPts val="0"/>
              </a:spcBef>
              <a:spcAft>
                <a:spcPts val="0"/>
              </a:spcAft>
              <a:buClr>
                <a:srgbClr val="17AB95"/>
              </a:buClr>
              <a:buSzTx/>
              <a:buFont typeface="Calibri"/>
              <a:buChar char="−"/>
              <a:tabLst>
                <a:tab pos="812165" algn="l"/>
                <a:tab pos="812800" algn="l"/>
              </a:tabLst>
              <a:defRPr/>
            </a:pPr>
            <a:r>
              <a:rPr kumimoji="0" sz="1800" b="0" i="0" u="none" strike="noStrike" kern="1200" cap="none" spc="-5" normalizeH="0" baseline="0" noProof="0" dirty="0">
                <a:ln>
                  <a:noFill/>
                </a:ln>
                <a:solidFill>
                  <a:srgbClr val="0F2B40"/>
                </a:solidFill>
                <a:effectLst/>
                <a:uLnTx/>
                <a:uFillTx/>
                <a:latin typeface="Gadugi"/>
                <a:ea typeface="+mn-ea"/>
                <a:cs typeface="Gadugi"/>
              </a:rPr>
              <a:t>Access </a:t>
            </a:r>
            <a:r>
              <a:rPr kumimoji="0" sz="1800" b="0" i="0" u="none" strike="noStrike" kern="1200" cap="none" spc="-10" normalizeH="0" baseline="0" noProof="0" dirty="0">
                <a:ln>
                  <a:noFill/>
                </a:ln>
                <a:solidFill>
                  <a:srgbClr val="0F2B40"/>
                </a:solidFill>
                <a:effectLst/>
                <a:uLnTx/>
                <a:uFillTx/>
                <a:latin typeface="Gadugi"/>
                <a:ea typeface="+mn-ea"/>
                <a:cs typeface="Gadugi"/>
              </a:rPr>
              <a:t>to </a:t>
            </a:r>
            <a:r>
              <a:rPr kumimoji="0" sz="1800" b="0" i="0" u="none" strike="noStrike" kern="1200" cap="none" spc="-5" normalizeH="0" baseline="0" noProof="0" dirty="0">
                <a:ln>
                  <a:noFill/>
                </a:ln>
                <a:solidFill>
                  <a:srgbClr val="0F2B40"/>
                </a:solidFill>
                <a:effectLst/>
                <a:uLnTx/>
                <a:uFillTx/>
                <a:latin typeface="Gadugi"/>
                <a:ea typeface="+mn-ea"/>
                <a:cs typeface="Gadugi"/>
              </a:rPr>
              <a:t>Safe Physical</a:t>
            </a:r>
            <a:r>
              <a:rPr kumimoji="0" sz="1800" b="0" i="0" u="none" strike="noStrike" kern="1200" cap="none" spc="-15" normalizeH="0" baseline="0" noProof="0" dirty="0">
                <a:ln>
                  <a:noFill/>
                </a:ln>
                <a:solidFill>
                  <a:srgbClr val="0F2B40"/>
                </a:solidFill>
                <a:effectLst/>
                <a:uLnTx/>
                <a:uFillTx/>
                <a:latin typeface="Gadugi"/>
                <a:ea typeface="+mn-ea"/>
                <a:cs typeface="Gadugi"/>
              </a:rPr>
              <a:t> </a:t>
            </a:r>
            <a:r>
              <a:rPr kumimoji="0" sz="1800" b="0" i="0" u="none" strike="noStrike" kern="1200" cap="none" spc="0" normalizeH="0" baseline="0" noProof="0" dirty="0">
                <a:ln>
                  <a:noFill/>
                </a:ln>
                <a:solidFill>
                  <a:srgbClr val="0F2B40"/>
                </a:solidFill>
                <a:effectLst/>
                <a:uLnTx/>
                <a:uFillTx/>
                <a:latin typeface="Gadugi"/>
                <a:ea typeface="+mn-ea"/>
                <a:cs typeface="Gadugi"/>
              </a:rPr>
              <a:t>Activity</a:t>
            </a:r>
            <a:endParaRPr kumimoji="0" sz="1800" b="0" i="0" u="none" strike="noStrike" kern="1200" cap="none" spc="0" normalizeH="0" baseline="0" noProof="0">
              <a:ln>
                <a:noFill/>
              </a:ln>
              <a:solidFill>
                <a:prstClr val="black"/>
              </a:solidFill>
              <a:effectLst/>
              <a:uLnTx/>
              <a:uFillTx/>
              <a:latin typeface="Gadugi"/>
              <a:ea typeface="+mn-ea"/>
              <a:cs typeface="Gadugi"/>
            </a:endParaRPr>
          </a:p>
          <a:p>
            <a:pPr marL="812800" marR="0" lvl="1" indent="-342900" algn="l" defTabSz="914400" rtl="0" eaLnBrk="1" fontAlgn="auto" latinLnBrk="0" hangingPunct="1">
              <a:lnSpc>
                <a:spcPct val="100000"/>
              </a:lnSpc>
              <a:spcBef>
                <a:spcPts val="0"/>
              </a:spcBef>
              <a:spcAft>
                <a:spcPts val="0"/>
              </a:spcAft>
              <a:buClr>
                <a:srgbClr val="17AB95"/>
              </a:buClr>
              <a:buSzTx/>
              <a:buFont typeface="Calibri"/>
              <a:buChar char="−"/>
              <a:tabLst>
                <a:tab pos="812165" algn="l"/>
                <a:tab pos="812800" algn="l"/>
              </a:tabLst>
              <a:defRPr/>
            </a:pPr>
            <a:r>
              <a:rPr kumimoji="0" sz="1800" b="0" i="0" u="none" strike="noStrike" kern="1200" cap="none" spc="-5" normalizeH="0" baseline="0" noProof="0" dirty="0">
                <a:ln>
                  <a:noFill/>
                </a:ln>
                <a:solidFill>
                  <a:srgbClr val="0F2B40"/>
                </a:solidFill>
                <a:effectLst/>
                <a:uLnTx/>
                <a:uFillTx/>
                <a:latin typeface="Gadugi"/>
                <a:ea typeface="+mn-ea"/>
                <a:cs typeface="Gadugi"/>
              </a:rPr>
              <a:t>Social </a:t>
            </a:r>
            <a:r>
              <a:rPr kumimoji="0" sz="1800" b="0" i="0" u="none" strike="noStrike" kern="1200" cap="none" spc="-10" normalizeH="0" baseline="0" noProof="0" dirty="0">
                <a:ln>
                  <a:noFill/>
                </a:ln>
                <a:solidFill>
                  <a:srgbClr val="0F2B40"/>
                </a:solidFill>
                <a:effectLst/>
                <a:uLnTx/>
                <a:uFillTx/>
                <a:latin typeface="Gadugi"/>
                <a:ea typeface="+mn-ea"/>
                <a:cs typeface="Gadugi"/>
              </a:rPr>
              <a:t>Connectedness</a:t>
            </a:r>
            <a:endParaRPr kumimoji="0" sz="1800" b="0" i="0" u="none" strike="noStrike" kern="1200" cap="none" spc="0" normalizeH="0" baseline="0" noProof="0">
              <a:ln>
                <a:noFill/>
              </a:ln>
              <a:solidFill>
                <a:prstClr val="black"/>
              </a:solidFill>
              <a:effectLst/>
              <a:uLnTx/>
              <a:uFillTx/>
              <a:latin typeface="Gadugi"/>
              <a:ea typeface="+mn-ea"/>
              <a:cs typeface="Gadugi"/>
            </a:endParaRPr>
          </a:p>
          <a:p>
            <a:pPr marL="299085" marR="72390" lvl="0" indent="-287020" algn="l" defTabSz="914400" rtl="0" eaLnBrk="1" fontAlgn="auto" latinLnBrk="0" hangingPunct="1">
              <a:lnSpc>
                <a:spcPct val="100000"/>
              </a:lnSpc>
              <a:spcBef>
                <a:spcPts val="600"/>
              </a:spcBef>
              <a:spcAft>
                <a:spcPts val="0"/>
              </a:spcAft>
              <a:buClrTx/>
              <a:buSzTx/>
              <a:buFont typeface="Arial"/>
              <a:buChar char="•"/>
              <a:tabLst>
                <a:tab pos="299085" algn="l"/>
                <a:tab pos="299720" algn="l"/>
              </a:tabLst>
              <a:defRPr/>
            </a:pPr>
            <a:r>
              <a:rPr kumimoji="0" sz="1800" b="1" i="0" u="none" strike="noStrike" kern="1200" cap="none" spc="-5" normalizeH="0" baseline="0" noProof="0" dirty="0">
                <a:ln>
                  <a:noFill/>
                </a:ln>
                <a:solidFill>
                  <a:srgbClr val="0F2B40"/>
                </a:solidFill>
                <a:effectLst/>
                <a:uLnTx/>
                <a:uFillTx/>
                <a:latin typeface="Gadugi"/>
                <a:ea typeface="+mn-ea"/>
                <a:cs typeface="Gadugi"/>
              </a:rPr>
              <a:t>Goal: </a:t>
            </a:r>
            <a:r>
              <a:rPr kumimoji="0" sz="1800" b="0" i="0" u="none" strike="noStrike" kern="1200" cap="none" spc="-5" normalizeH="0" baseline="0" noProof="0" dirty="0">
                <a:ln>
                  <a:noFill/>
                </a:ln>
                <a:solidFill>
                  <a:srgbClr val="0F2B40"/>
                </a:solidFill>
                <a:effectLst/>
                <a:uLnTx/>
                <a:uFillTx/>
                <a:latin typeface="Gadugi"/>
                <a:ea typeface="+mn-ea"/>
                <a:cs typeface="Gadugi"/>
              </a:rPr>
              <a:t>Help populations experiencing </a:t>
            </a:r>
            <a:r>
              <a:rPr kumimoji="0" sz="1800" b="0" i="0" u="none" strike="noStrike" kern="1200" cap="none" spc="-10" normalizeH="0" baseline="0" noProof="0" dirty="0">
                <a:ln>
                  <a:noFill/>
                </a:ln>
                <a:solidFill>
                  <a:srgbClr val="0F2B40"/>
                </a:solidFill>
                <a:effectLst/>
                <a:uLnTx/>
                <a:uFillTx/>
                <a:latin typeface="Gadugi"/>
                <a:ea typeface="+mn-ea"/>
                <a:cs typeface="Gadugi"/>
              </a:rPr>
              <a:t>COVID-  </a:t>
            </a:r>
            <a:r>
              <a:rPr kumimoji="0" sz="1800" b="0" i="0" u="none" strike="noStrike" kern="1200" cap="none" spc="-5" normalizeH="0" baseline="0" noProof="0" dirty="0">
                <a:ln>
                  <a:noFill/>
                </a:ln>
                <a:solidFill>
                  <a:srgbClr val="0F2B40"/>
                </a:solidFill>
                <a:effectLst/>
                <a:uLnTx/>
                <a:uFillTx/>
                <a:latin typeface="Gadugi"/>
                <a:ea typeface="+mn-ea"/>
                <a:cs typeface="Gadugi"/>
              </a:rPr>
              <a:t>19 </a:t>
            </a:r>
            <a:r>
              <a:rPr kumimoji="0" sz="1800" b="0" i="0" u="none" strike="noStrike" kern="1200" cap="none" spc="-10" normalizeH="0" baseline="0" noProof="0" dirty="0">
                <a:ln>
                  <a:noFill/>
                </a:ln>
                <a:solidFill>
                  <a:srgbClr val="0F2B40"/>
                </a:solidFill>
                <a:effectLst/>
                <a:uLnTx/>
                <a:uFillTx/>
                <a:latin typeface="Gadugi"/>
                <a:ea typeface="+mn-ea"/>
                <a:cs typeface="Gadugi"/>
              </a:rPr>
              <a:t>emerge </a:t>
            </a:r>
            <a:r>
              <a:rPr kumimoji="0" sz="1800" b="0" i="0" u="none" strike="noStrike" kern="1200" cap="none" spc="-5" normalizeH="0" baseline="0" noProof="0" dirty="0">
                <a:ln>
                  <a:noFill/>
                </a:ln>
                <a:solidFill>
                  <a:srgbClr val="0F2B40"/>
                </a:solidFill>
                <a:effectLst/>
                <a:uLnTx/>
                <a:uFillTx/>
                <a:latin typeface="Gadugi"/>
                <a:ea typeface="+mn-ea"/>
                <a:cs typeface="Gadugi"/>
              </a:rPr>
              <a:t>better </a:t>
            </a:r>
            <a:r>
              <a:rPr kumimoji="0" sz="1800" b="0" i="0" u="none" strike="noStrike" kern="1200" cap="none" spc="-10" normalizeH="0" baseline="0" noProof="0" dirty="0">
                <a:ln>
                  <a:noFill/>
                </a:ln>
                <a:solidFill>
                  <a:srgbClr val="0F2B40"/>
                </a:solidFill>
                <a:effectLst/>
                <a:uLnTx/>
                <a:uFillTx/>
                <a:latin typeface="Gadugi"/>
                <a:ea typeface="+mn-ea"/>
                <a:cs typeface="Gadugi"/>
              </a:rPr>
              <a:t>situated to address </a:t>
            </a:r>
            <a:r>
              <a:rPr kumimoji="0" sz="1800" b="0" i="0" u="none" strike="noStrike" kern="1200" cap="none" spc="-5" normalizeH="0" baseline="0" noProof="0" dirty="0">
                <a:ln>
                  <a:noFill/>
                </a:ln>
                <a:solidFill>
                  <a:srgbClr val="0F2B40"/>
                </a:solidFill>
                <a:effectLst/>
                <a:uLnTx/>
                <a:uFillTx/>
                <a:latin typeface="Gadugi"/>
                <a:ea typeface="+mn-ea"/>
                <a:cs typeface="Gadugi"/>
              </a:rPr>
              <a:t>obesity  </a:t>
            </a:r>
            <a:r>
              <a:rPr kumimoji="0" sz="1800" b="0" i="0" u="none" strike="noStrike" kern="1200" cap="none" spc="0" normalizeH="0" baseline="0" noProof="0" dirty="0">
                <a:ln>
                  <a:noFill/>
                </a:ln>
                <a:solidFill>
                  <a:srgbClr val="0F2B40"/>
                </a:solidFill>
                <a:effectLst/>
                <a:uLnTx/>
                <a:uFillTx/>
                <a:latin typeface="Gadugi"/>
                <a:ea typeface="+mn-ea"/>
                <a:cs typeface="Gadugi"/>
              </a:rPr>
              <a:t>and other </a:t>
            </a:r>
            <a:r>
              <a:rPr kumimoji="0" sz="1800" b="0" i="0" u="none" strike="noStrike" kern="1200" cap="none" spc="-5" normalizeH="0" baseline="0" noProof="0" dirty="0">
                <a:ln>
                  <a:noFill/>
                </a:ln>
                <a:solidFill>
                  <a:srgbClr val="0F2B40"/>
                </a:solidFill>
                <a:effectLst/>
                <a:uLnTx/>
                <a:uFillTx/>
                <a:latin typeface="Gadugi"/>
                <a:ea typeface="+mn-ea"/>
                <a:cs typeface="Gadugi"/>
              </a:rPr>
              <a:t>chronic diseases through</a:t>
            </a:r>
            <a:r>
              <a:rPr kumimoji="0" sz="1800" b="0" i="0" u="none" strike="noStrike" kern="1200" cap="none" spc="-145" normalizeH="0" baseline="0" noProof="0" dirty="0">
                <a:ln>
                  <a:noFill/>
                </a:ln>
                <a:solidFill>
                  <a:srgbClr val="0F2B40"/>
                </a:solidFill>
                <a:effectLst/>
                <a:uLnTx/>
                <a:uFillTx/>
                <a:latin typeface="Gadugi"/>
                <a:ea typeface="+mn-ea"/>
                <a:cs typeface="Gadugi"/>
              </a:rPr>
              <a:t> </a:t>
            </a:r>
            <a:r>
              <a:rPr kumimoji="0" sz="1800" b="0" i="0" u="none" strike="noStrike" kern="1200" cap="none" spc="-10" normalizeH="0" baseline="0" noProof="0" dirty="0">
                <a:ln>
                  <a:noFill/>
                </a:ln>
                <a:solidFill>
                  <a:srgbClr val="0F2B40"/>
                </a:solidFill>
                <a:effectLst/>
                <a:uLnTx/>
                <a:uFillTx/>
                <a:latin typeface="Gadugi"/>
                <a:ea typeface="+mn-ea"/>
                <a:cs typeface="Gadugi"/>
              </a:rPr>
              <a:t>improved  </a:t>
            </a:r>
            <a:r>
              <a:rPr kumimoji="0" sz="1800" b="0" i="0" u="none" strike="noStrike" kern="1200" cap="none" spc="-5" normalizeH="0" baseline="0" noProof="0" dirty="0">
                <a:ln>
                  <a:noFill/>
                </a:ln>
                <a:solidFill>
                  <a:srgbClr val="0F2B40"/>
                </a:solidFill>
                <a:effectLst/>
                <a:uLnTx/>
                <a:uFillTx/>
                <a:latin typeface="Gadugi"/>
                <a:ea typeface="+mn-ea"/>
                <a:cs typeface="Gadugi"/>
              </a:rPr>
              <a:t>access </a:t>
            </a:r>
            <a:r>
              <a:rPr kumimoji="0" sz="1800" b="0" i="0" u="none" strike="noStrike" kern="1200" cap="none" spc="-10" normalizeH="0" baseline="0" noProof="0" dirty="0">
                <a:ln>
                  <a:noFill/>
                </a:ln>
                <a:solidFill>
                  <a:srgbClr val="0F2B40"/>
                </a:solidFill>
                <a:effectLst/>
                <a:uLnTx/>
                <a:uFillTx/>
                <a:latin typeface="Gadugi"/>
                <a:ea typeface="+mn-ea"/>
                <a:cs typeface="Gadugi"/>
              </a:rPr>
              <a:t>to </a:t>
            </a:r>
            <a:r>
              <a:rPr kumimoji="0" sz="1800" b="0" i="0" u="none" strike="noStrike" kern="1200" cap="none" spc="-5" normalizeH="0" baseline="0" noProof="0" dirty="0">
                <a:ln>
                  <a:noFill/>
                </a:ln>
                <a:solidFill>
                  <a:srgbClr val="0F2B40"/>
                </a:solidFill>
                <a:effectLst/>
                <a:uLnTx/>
                <a:uFillTx/>
                <a:latin typeface="Gadugi"/>
                <a:ea typeface="+mn-ea"/>
                <a:cs typeface="Gadugi"/>
              </a:rPr>
              <a:t>physical </a:t>
            </a:r>
            <a:r>
              <a:rPr kumimoji="0" sz="1800" b="0" i="0" u="none" strike="noStrike" kern="1200" cap="none" spc="-15" normalizeH="0" baseline="0" noProof="0" dirty="0">
                <a:ln>
                  <a:noFill/>
                </a:ln>
                <a:solidFill>
                  <a:srgbClr val="0F2B40"/>
                </a:solidFill>
                <a:effectLst/>
                <a:uLnTx/>
                <a:uFillTx/>
                <a:latin typeface="Gadugi"/>
                <a:ea typeface="+mn-ea"/>
                <a:cs typeface="Gadugi"/>
              </a:rPr>
              <a:t>activity, </a:t>
            </a:r>
            <a:r>
              <a:rPr kumimoji="0" sz="1800" b="0" i="0" u="none" strike="noStrike" kern="1200" cap="none" spc="-5" normalizeH="0" baseline="0" noProof="0" dirty="0">
                <a:ln>
                  <a:noFill/>
                </a:ln>
                <a:solidFill>
                  <a:srgbClr val="0F2B40"/>
                </a:solidFill>
                <a:effectLst/>
                <a:uLnTx/>
                <a:uFillTx/>
                <a:latin typeface="Gadugi"/>
                <a:ea typeface="+mn-ea"/>
                <a:cs typeface="Gadugi"/>
              </a:rPr>
              <a:t>social  connectedness, </a:t>
            </a:r>
            <a:r>
              <a:rPr kumimoji="0" sz="1800" b="0" i="0" u="none" strike="noStrike" kern="1200" cap="none" spc="0" normalizeH="0" baseline="0" noProof="0" dirty="0">
                <a:ln>
                  <a:noFill/>
                </a:ln>
                <a:solidFill>
                  <a:srgbClr val="0F2B40"/>
                </a:solidFill>
                <a:effectLst/>
                <a:uLnTx/>
                <a:uFillTx/>
                <a:latin typeface="Gadugi"/>
                <a:ea typeface="+mn-ea"/>
                <a:cs typeface="Gadugi"/>
              </a:rPr>
              <a:t>and nutrition</a:t>
            </a:r>
            <a:r>
              <a:rPr kumimoji="0" sz="1800" b="0" i="0" u="none" strike="noStrike" kern="1200" cap="none" spc="-70" normalizeH="0" baseline="0" noProof="0" dirty="0">
                <a:ln>
                  <a:noFill/>
                </a:ln>
                <a:solidFill>
                  <a:srgbClr val="0F2B40"/>
                </a:solidFill>
                <a:effectLst/>
                <a:uLnTx/>
                <a:uFillTx/>
                <a:latin typeface="Gadugi"/>
                <a:ea typeface="+mn-ea"/>
                <a:cs typeface="Gadugi"/>
              </a:rPr>
              <a:t> </a:t>
            </a:r>
            <a:r>
              <a:rPr kumimoji="0" sz="1800" b="0" i="0" u="none" strike="noStrike" kern="1200" cap="none" spc="-10" normalizeH="0" baseline="0" noProof="0" dirty="0">
                <a:ln>
                  <a:noFill/>
                </a:ln>
                <a:solidFill>
                  <a:srgbClr val="0F2B40"/>
                </a:solidFill>
                <a:effectLst/>
                <a:uLnTx/>
                <a:uFillTx/>
                <a:latin typeface="Gadugi"/>
                <a:ea typeface="+mn-ea"/>
                <a:cs typeface="Gadugi"/>
              </a:rPr>
              <a:t>security</a:t>
            </a:r>
            <a:endParaRPr kumimoji="0" sz="1800" b="0" i="0" u="none" strike="noStrike" kern="1200" cap="none" spc="0" normalizeH="0" baseline="0" noProof="0">
              <a:ln>
                <a:noFill/>
              </a:ln>
              <a:solidFill>
                <a:prstClr val="black"/>
              </a:solidFill>
              <a:effectLst/>
              <a:uLnTx/>
              <a:uFillTx/>
              <a:latin typeface="Gadugi"/>
              <a:ea typeface="+mn-ea"/>
              <a:cs typeface="Gadugi"/>
            </a:endParaRPr>
          </a:p>
          <a:p>
            <a:pPr marL="299085" marR="5080" lvl="0" indent="-287020" algn="l" defTabSz="914400" rtl="0" eaLnBrk="1" fontAlgn="auto" latinLnBrk="0" hangingPunct="1">
              <a:lnSpc>
                <a:spcPct val="100000"/>
              </a:lnSpc>
              <a:spcBef>
                <a:spcPts val="1205"/>
              </a:spcBef>
              <a:spcAft>
                <a:spcPts val="0"/>
              </a:spcAft>
              <a:buClrTx/>
              <a:buSzTx/>
              <a:buFont typeface="Arial"/>
              <a:buChar char="•"/>
              <a:tabLst>
                <a:tab pos="299085" algn="l"/>
                <a:tab pos="299720" algn="l"/>
              </a:tabLst>
              <a:defRPr/>
            </a:pPr>
            <a:r>
              <a:rPr kumimoji="0" sz="1800" b="1" i="0" u="none" strike="noStrike" kern="1200" cap="none" spc="-5" normalizeH="0" baseline="0" noProof="0" dirty="0">
                <a:ln>
                  <a:noFill/>
                </a:ln>
                <a:solidFill>
                  <a:srgbClr val="0F2B40"/>
                </a:solidFill>
                <a:effectLst/>
                <a:uLnTx/>
                <a:uFillTx/>
                <a:latin typeface="Gadugi"/>
                <a:ea typeface="+mn-ea"/>
                <a:cs typeface="Gadugi"/>
              </a:rPr>
              <a:t>Objectives: </a:t>
            </a:r>
            <a:r>
              <a:rPr kumimoji="0" sz="1800" b="0" i="0" u="none" strike="noStrike" kern="1200" cap="none" spc="-5" normalizeH="0" baseline="0" noProof="0" dirty="0">
                <a:ln>
                  <a:noFill/>
                </a:ln>
                <a:solidFill>
                  <a:srgbClr val="0F2B40"/>
                </a:solidFill>
                <a:effectLst/>
                <a:uLnTx/>
                <a:uFillTx/>
                <a:latin typeface="Gadugi"/>
                <a:ea typeface="+mn-ea"/>
                <a:cs typeface="Gadugi"/>
              </a:rPr>
              <a:t>Build sustainable </a:t>
            </a:r>
            <a:r>
              <a:rPr kumimoji="0" sz="1800" b="0" i="0" u="none" strike="noStrike" kern="1200" cap="none" spc="-10" normalizeH="0" baseline="0" noProof="0" dirty="0">
                <a:ln>
                  <a:noFill/>
                </a:ln>
                <a:solidFill>
                  <a:srgbClr val="0F2B40"/>
                </a:solidFill>
                <a:effectLst/>
                <a:uLnTx/>
                <a:uFillTx/>
                <a:latin typeface="Gadugi"/>
                <a:ea typeface="+mn-ea"/>
                <a:cs typeface="Gadugi"/>
              </a:rPr>
              <a:t>programming  into </a:t>
            </a:r>
            <a:r>
              <a:rPr kumimoji="0" sz="1800" b="0" i="0" u="none" strike="noStrike" kern="1200" cap="none" spc="-5" normalizeH="0" baseline="0" noProof="0" dirty="0">
                <a:ln>
                  <a:noFill/>
                </a:ln>
                <a:solidFill>
                  <a:srgbClr val="0F2B40"/>
                </a:solidFill>
                <a:effectLst/>
                <a:uLnTx/>
                <a:uFillTx/>
                <a:latin typeface="Gadugi"/>
                <a:ea typeface="+mn-ea"/>
                <a:cs typeface="Gadugi"/>
              </a:rPr>
              <a:t>existing </a:t>
            </a:r>
            <a:r>
              <a:rPr kumimoji="0" sz="1800" b="0" i="0" u="none" strike="noStrike" kern="1200" cap="none" spc="5" normalizeH="0" baseline="0" noProof="0" dirty="0">
                <a:ln>
                  <a:noFill/>
                </a:ln>
                <a:solidFill>
                  <a:srgbClr val="0F2B40"/>
                </a:solidFill>
                <a:effectLst/>
                <a:uLnTx/>
                <a:uFillTx/>
                <a:latin typeface="Gadugi"/>
                <a:ea typeface="+mn-ea"/>
                <a:cs typeface="Gadugi"/>
              </a:rPr>
              <a:t>efforts </a:t>
            </a:r>
            <a:r>
              <a:rPr kumimoji="0" sz="1800" b="0" i="0" u="none" strike="noStrike" kern="1200" cap="none" spc="-5" normalizeH="0" baseline="0" noProof="0" dirty="0">
                <a:ln>
                  <a:noFill/>
                </a:ln>
                <a:solidFill>
                  <a:srgbClr val="0F2B40"/>
                </a:solidFill>
                <a:effectLst/>
                <a:uLnTx/>
                <a:uFillTx/>
                <a:latin typeface="Gadugi"/>
                <a:ea typeface="+mn-ea"/>
                <a:cs typeface="Gadugi"/>
              </a:rPr>
              <a:t>in </a:t>
            </a:r>
            <a:r>
              <a:rPr kumimoji="0" sz="1800" b="0" i="0" u="none" strike="noStrike" kern="1200" cap="none" spc="0" normalizeH="0" baseline="0" noProof="0" dirty="0">
                <a:ln>
                  <a:noFill/>
                </a:ln>
                <a:solidFill>
                  <a:srgbClr val="0F2B40"/>
                </a:solidFill>
                <a:effectLst/>
                <a:uLnTx/>
                <a:uFillTx/>
                <a:latin typeface="Gadugi"/>
                <a:ea typeface="+mn-ea"/>
                <a:cs typeface="Gadugi"/>
              </a:rPr>
              <a:t>up </a:t>
            </a:r>
            <a:r>
              <a:rPr kumimoji="0" sz="1800" b="0" i="0" u="none" strike="noStrike" kern="1200" cap="none" spc="-10" normalizeH="0" baseline="0" noProof="0" dirty="0">
                <a:ln>
                  <a:noFill/>
                </a:ln>
                <a:solidFill>
                  <a:srgbClr val="0F2B40"/>
                </a:solidFill>
                <a:effectLst/>
                <a:uLnTx/>
                <a:uFillTx/>
                <a:latin typeface="Gadugi"/>
                <a:ea typeface="+mn-ea"/>
                <a:cs typeface="Gadugi"/>
              </a:rPr>
              <a:t>to </a:t>
            </a:r>
            <a:r>
              <a:rPr kumimoji="0" sz="1800" b="0" i="0" u="none" strike="noStrike" kern="1200" cap="none" spc="-5" normalizeH="0" baseline="0" noProof="0" dirty="0">
                <a:ln>
                  <a:noFill/>
                </a:ln>
                <a:solidFill>
                  <a:srgbClr val="0F2B40"/>
                </a:solidFill>
                <a:effectLst/>
                <a:uLnTx/>
                <a:uFillTx/>
                <a:latin typeface="Gadugi"/>
                <a:ea typeface="+mn-ea"/>
                <a:cs typeface="Gadugi"/>
              </a:rPr>
              <a:t>20 states </a:t>
            </a:r>
            <a:r>
              <a:rPr kumimoji="0" sz="1800" b="0" i="0" u="none" strike="noStrike" kern="1200" cap="none" spc="0" normalizeH="0" baseline="0" noProof="0" dirty="0">
                <a:ln>
                  <a:noFill/>
                </a:ln>
                <a:solidFill>
                  <a:srgbClr val="0F2B40"/>
                </a:solidFill>
                <a:effectLst/>
                <a:uLnTx/>
                <a:uFillTx/>
                <a:latin typeface="Gadugi"/>
                <a:ea typeface="+mn-ea"/>
                <a:cs typeface="Gadugi"/>
              </a:rPr>
              <a:t>for up  </a:t>
            </a:r>
            <a:r>
              <a:rPr kumimoji="0" sz="1800" b="0" i="0" u="none" strike="noStrike" kern="1200" cap="none" spc="-10" normalizeH="0" baseline="0" noProof="0" dirty="0">
                <a:ln>
                  <a:noFill/>
                </a:ln>
                <a:solidFill>
                  <a:srgbClr val="0F2B40"/>
                </a:solidFill>
                <a:effectLst/>
                <a:uLnTx/>
                <a:uFillTx/>
                <a:latin typeface="Gadugi"/>
                <a:ea typeface="+mn-ea"/>
                <a:cs typeface="Gadugi"/>
              </a:rPr>
              <a:t>to </a:t>
            </a:r>
            <a:r>
              <a:rPr kumimoji="0" sz="1800" b="0" i="0" u="none" strike="noStrike" kern="1200" cap="none" spc="0" normalizeH="0" baseline="0" noProof="0" dirty="0">
                <a:ln>
                  <a:noFill/>
                </a:ln>
                <a:solidFill>
                  <a:srgbClr val="0F2B40"/>
                </a:solidFill>
                <a:effectLst/>
                <a:uLnTx/>
                <a:uFillTx/>
                <a:latin typeface="Gadugi"/>
                <a:ea typeface="+mn-ea"/>
                <a:cs typeface="Gadugi"/>
              </a:rPr>
              <a:t>5 </a:t>
            </a:r>
            <a:r>
              <a:rPr kumimoji="0" sz="1800" b="0" i="0" u="none" strike="noStrike" kern="1200" cap="none" spc="-5" normalizeH="0" baseline="0" noProof="0" dirty="0">
                <a:ln>
                  <a:noFill/>
                </a:ln>
                <a:solidFill>
                  <a:srgbClr val="0F2B40"/>
                </a:solidFill>
                <a:effectLst/>
                <a:uLnTx/>
                <a:uFillTx/>
                <a:latin typeface="Gadugi"/>
                <a:ea typeface="+mn-ea"/>
                <a:cs typeface="Gadugi"/>
              </a:rPr>
              <a:t>communities </a:t>
            </a:r>
            <a:r>
              <a:rPr kumimoji="0" sz="1800" b="0" i="0" u="none" strike="noStrike" kern="1200" cap="none" spc="0" normalizeH="0" baseline="0" noProof="0" dirty="0">
                <a:ln>
                  <a:noFill/>
                </a:ln>
                <a:solidFill>
                  <a:srgbClr val="0F2B40"/>
                </a:solidFill>
                <a:effectLst/>
                <a:uLnTx/>
                <a:uFillTx/>
                <a:latin typeface="Gadugi"/>
                <a:ea typeface="+mn-ea"/>
                <a:cs typeface="Gadugi"/>
              </a:rPr>
              <a:t>per </a:t>
            </a:r>
            <a:r>
              <a:rPr kumimoji="0" sz="1800" b="0" i="0" u="none" strike="noStrike" kern="1200" cap="none" spc="-5" normalizeH="0" baseline="0" noProof="0" dirty="0">
                <a:ln>
                  <a:noFill/>
                </a:ln>
                <a:solidFill>
                  <a:srgbClr val="0F2B40"/>
                </a:solidFill>
                <a:effectLst/>
                <a:uLnTx/>
                <a:uFillTx/>
                <a:latin typeface="Gadugi"/>
                <a:ea typeface="+mn-ea"/>
                <a:cs typeface="Gadugi"/>
              </a:rPr>
              <a:t>state </a:t>
            </a:r>
            <a:r>
              <a:rPr kumimoji="0" sz="1800" b="0" i="0" u="none" strike="noStrike" kern="1200" cap="none" spc="-10" normalizeH="0" baseline="0" noProof="0" dirty="0">
                <a:ln>
                  <a:noFill/>
                </a:ln>
                <a:solidFill>
                  <a:srgbClr val="0F2B40"/>
                </a:solidFill>
                <a:effectLst/>
                <a:uLnTx/>
                <a:uFillTx/>
                <a:latin typeface="Gadugi"/>
                <a:ea typeface="+mn-ea"/>
                <a:cs typeface="Gadugi"/>
              </a:rPr>
              <a:t>to address </a:t>
            </a:r>
            <a:r>
              <a:rPr kumimoji="0" sz="1800" b="0" i="0" u="none" strike="noStrike" kern="1200" cap="none" spc="-5" normalizeH="0" baseline="0" noProof="0" dirty="0">
                <a:ln>
                  <a:noFill/>
                </a:ln>
                <a:solidFill>
                  <a:srgbClr val="0F2B40"/>
                </a:solidFill>
                <a:effectLst/>
                <a:uLnTx/>
                <a:uFillTx/>
                <a:latin typeface="Gadugi"/>
                <a:ea typeface="+mn-ea"/>
                <a:cs typeface="Gadugi"/>
              </a:rPr>
              <a:t>COVID-  19, </a:t>
            </a:r>
            <a:r>
              <a:rPr kumimoji="0" sz="1800" b="0" i="0" u="none" strike="noStrike" kern="1200" cap="none" spc="0" normalizeH="0" baseline="0" noProof="0" dirty="0">
                <a:ln>
                  <a:noFill/>
                </a:ln>
                <a:solidFill>
                  <a:srgbClr val="0F2B40"/>
                </a:solidFill>
                <a:effectLst/>
                <a:uLnTx/>
                <a:uFillTx/>
                <a:latin typeface="Gadugi"/>
                <a:ea typeface="+mn-ea"/>
                <a:cs typeface="Gadugi"/>
              </a:rPr>
              <a:t>focusing on </a:t>
            </a:r>
            <a:r>
              <a:rPr kumimoji="0" sz="1800" b="0" i="0" u="none" strike="noStrike" kern="1200" cap="none" spc="-5" normalizeH="0" baseline="0" noProof="0" dirty="0">
                <a:ln>
                  <a:noFill/>
                </a:ln>
                <a:solidFill>
                  <a:srgbClr val="0F2B40"/>
                </a:solidFill>
                <a:effectLst/>
                <a:uLnTx/>
                <a:uFillTx/>
                <a:latin typeface="Gadugi"/>
                <a:ea typeface="+mn-ea"/>
                <a:cs typeface="Gadugi"/>
              </a:rPr>
              <a:t>populations </a:t>
            </a:r>
            <a:r>
              <a:rPr kumimoji="0" sz="1800" b="0" i="0" u="none" strike="noStrike" kern="1200" cap="none" spc="0" normalizeH="0" baseline="0" noProof="0" dirty="0">
                <a:ln>
                  <a:noFill/>
                </a:ln>
                <a:solidFill>
                  <a:srgbClr val="0F2B40"/>
                </a:solidFill>
                <a:effectLst/>
                <a:uLnTx/>
                <a:uFillTx/>
                <a:latin typeface="Gadugi"/>
                <a:ea typeface="+mn-ea"/>
                <a:cs typeface="Gadugi"/>
              </a:rPr>
              <a:t>at </a:t>
            </a:r>
            <a:r>
              <a:rPr kumimoji="0" sz="1800" b="0" i="0" u="none" strike="noStrike" kern="1200" cap="none" spc="-5" normalizeH="0" baseline="0" noProof="0" dirty="0">
                <a:ln>
                  <a:noFill/>
                </a:ln>
                <a:solidFill>
                  <a:srgbClr val="0F2B40"/>
                </a:solidFill>
                <a:effectLst/>
                <a:uLnTx/>
                <a:uFillTx/>
                <a:latin typeface="Gadugi"/>
                <a:ea typeface="+mn-ea"/>
                <a:cs typeface="Gadugi"/>
              </a:rPr>
              <a:t>high risk </a:t>
            </a:r>
            <a:r>
              <a:rPr kumimoji="0" sz="1800" b="0" i="0" u="none" strike="noStrike" kern="1200" cap="none" spc="0" normalizeH="0" baseline="0" noProof="0" dirty="0">
                <a:ln>
                  <a:noFill/>
                </a:ln>
                <a:solidFill>
                  <a:srgbClr val="0F2B40"/>
                </a:solidFill>
                <a:effectLst/>
                <a:uLnTx/>
                <a:uFillTx/>
                <a:latin typeface="Gadugi"/>
                <a:ea typeface="+mn-ea"/>
                <a:cs typeface="Gadugi"/>
              </a:rPr>
              <a:t>for  </a:t>
            </a:r>
            <a:r>
              <a:rPr kumimoji="0" sz="1800" b="0" i="0" u="none" strike="noStrike" kern="1200" cap="none" spc="-5" normalizeH="0" baseline="0" noProof="0" dirty="0">
                <a:ln>
                  <a:noFill/>
                </a:ln>
                <a:solidFill>
                  <a:srgbClr val="0F2B40"/>
                </a:solidFill>
                <a:effectLst/>
                <a:uLnTx/>
                <a:uFillTx/>
                <a:latin typeface="Gadugi"/>
                <a:ea typeface="+mn-ea"/>
                <a:cs typeface="Gadugi"/>
              </a:rPr>
              <a:t>chronic disease and </a:t>
            </a:r>
            <a:r>
              <a:rPr kumimoji="0" sz="1800" b="0" i="0" u="none" strike="noStrike" kern="1200" cap="none" spc="-10" normalizeH="0" baseline="0" noProof="0" dirty="0">
                <a:ln>
                  <a:noFill/>
                </a:ln>
                <a:solidFill>
                  <a:srgbClr val="0F2B40"/>
                </a:solidFill>
                <a:effectLst/>
                <a:uLnTx/>
                <a:uFillTx/>
                <a:latin typeface="Gadugi"/>
                <a:ea typeface="+mn-ea"/>
                <a:cs typeface="Gadugi"/>
              </a:rPr>
              <a:t>COVID-19</a:t>
            </a:r>
            <a:r>
              <a:rPr kumimoji="0" sz="1800" b="0" i="0" u="none" strike="noStrike" kern="1200" cap="none" spc="-15" normalizeH="0" baseline="0" noProof="0" dirty="0">
                <a:ln>
                  <a:noFill/>
                </a:ln>
                <a:solidFill>
                  <a:srgbClr val="0F2B40"/>
                </a:solidFill>
                <a:effectLst/>
                <a:uLnTx/>
                <a:uFillTx/>
                <a:latin typeface="Gadugi"/>
                <a:ea typeface="+mn-ea"/>
                <a:cs typeface="Gadugi"/>
              </a:rPr>
              <a:t> </a:t>
            </a:r>
            <a:r>
              <a:rPr kumimoji="0" sz="1800" b="0" i="0" u="none" strike="noStrike" kern="1200" cap="none" spc="-10" normalizeH="0" baseline="0" noProof="0" dirty="0">
                <a:ln>
                  <a:noFill/>
                </a:ln>
                <a:solidFill>
                  <a:srgbClr val="0F2B40"/>
                </a:solidFill>
                <a:effectLst/>
                <a:uLnTx/>
                <a:uFillTx/>
                <a:latin typeface="Gadugi"/>
                <a:ea typeface="+mn-ea"/>
                <a:cs typeface="Gadugi"/>
              </a:rPr>
              <a:t>impact</a:t>
            </a:r>
            <a:endParaRPr kumimoji="0" sz="1800" b="0" i="0" u="none" strike="noStrike" kern="1200" cap="none" spc="0" normalizeH="0" baseline="0" noProof="0">
              <a:ln>
                <a:noFill/>
              </a:ln>
              <a:solidFill>
                <a:prstClr val="black"/>
              </a:solidFill>
              <a:effectLst/>
              <a:uLnTx/>
              <a:uFillTx/>
              <a:latin typeface="Gadugi"/>
              <a:ea typeface="+mn-ea"/>
              <a:cs typeface="Gadugi"/>
            </a:endParaRPr>
          </a:p>
        </p:txBody>
      </p:sp>
      <p:sp>
        <p:nvSpPr>
          <p:cNvPr id="11" name="object 11"/>
          <p:cNvSpPr txBox="1"/>
          <p:nvPr/>
        </p:nvSpPr>
        <p:spPr>
          <a:xfrm>
            <a:off x="6944994" y="5905601"/>
            <a:ext cx="3854450" cy="574040"/>
          </a:xfrm>
          <a:prstGeom prst="rect">
            <a:avLst/>
          </a:prstGeom>
        </p:spPr>
        <p:txBody>
          <a:bodyPr vert="horz" wrap="square" lIns="0" tIns="12700" rIns="0" bIns="0" rtlCol="0">
            <a:spAutoFit/>
          </a:bodyPr>
          <a:lstStyle/>
          <a:p>
            <a:pPr marL="299085" marR="5080" lvl="0" indent="-287020" algn="l" defTabSz="914400" rtl="0" eaLnBrk="1" fontAlgn="auto" latinLnBrk="0" hangingPunct="1">
              <a:lnSpc>
                <a:spcPct val="100000"/>
              </a:lnSpc>
              <a:spcBef>
                <a:spcPts val="100"/>
              </a:spcBef>
              <a:spcAft>
                <a:spcPts val="0"/>
              </a:spcAft>
              <a:buClrTx/>
              <a:buSzTx/>
              <a:buFont typeface="Arial"/>
              <a:buChar char="•"/>
              <a:tabLst>
                <a:tab pos="299085" algn="l"/>
                <a:tab pos="299720" algn="l"/>
              </a:tabLst>
              <a:defRPr/>
            </a:pPr>
            <a:r>
              <a:rPr kumimoji="0" sz="1800" b="1" i="0" u="none" strike="noStrike" kern="1200" cap="none" spc="-5" normalizeH="0" baseline="0" noProof="0" dirty="0">
                <a:ln>
                  <a:noFill/>
                </a:ln>
                <a:solidFill>
                  <a:srgbClr val="0F2B40"/>
                </a:solidFill>
                <a:effectLst/>
                <a:uLnTx/>
                <a:uFillTx/>
                <a:latin typeface="Gadugi"/>
                <a:ea typeface="+mn-ea"/>
                <a:cs typeface="Gadugi"/>
              </a:rPr>
              <a:t>Recipients</a:t>
            </a:r>
            <a:r>
              <a:rPr kumimoji="0" sz="1800" b="0" i="0" u="none" strike="noStrike" kern="1200" cap="none" spc="-5" normalizeH="0" baseline="0" noProof="0" dirty="0">
                <a:ln>
                  <a:noFill/>
                </a:ln>
                <a:solidFill>
                  <a:srgbClr val="0F2B40"/>
                </a:solidFill>
                <a:effectLst/>
                <a:uLnTx/>
                <a:uFillTx/>
                <a:latin typeface="Gadugi"/>
                <a:ea typeface="+mn-ea"/>
                <a:cs typeface="Gadugi"/>
              </a:rPr>
              <a:t>: </a:t>
            </a:r>
            <a:r>
              <a:rPr kumimoji="0" sz="1800" b="1" i="0" u="none" strike="noStrike" kern="1200" cap="none" spc="-5" normalizeH="0" baseline="0" noProof="0" dirty="0">
                <a:ln>
                  <a:noFill/>
                </a:ln>
                <a:solidFill>
                  <a:srgbClr val="122C41"/>
                </a:solidFill>
                <a:effectLst/>
                <a:uLnTx/>
                <a:uFillTx/>
                <a:latin typeface="Gadugi"/>
                <a:ea typeface="+mn-ea"/>
                <a:cs typeface="Gadugi"/>
              </a:rPr>
              <a:t>15 </a:t>
            </a:r>
            <a:r>
              <a:rPr kumimoji="0" sz="1800" b="0" i="0" u="none" strike="noStrike" kern="1200" cap="none" spc="-40" normalizeH="0" baseline="0" noProof="0" dirty="0">
                <a:ln>
                  <a:noFill/>
                </a:ln>
                <a:solidFill>
                  <a:srgbClr val="122C41"/>
                </a:solidFill>
                <a:effectLst/>
                <a:uLnTx/>
                <a:uFillTx/>
                <a:latin typeface="Gadugi"/>
                <a:ea typeface="+mn-ea"/>
                <a:cs typeface="Gadugi"/>
              </a:rPr>
              <a:t>SPAN </a:t>
            </a:r>
            <a:r>
              <a:rPr kumimoji="0" sz="1800" b="0" i="0" u="none" strike="noStrike" kern="1200" cap="none" spc="0" normalizeH="0" baseline="0" noProof="0" dirty="0">
                <a:ln>
                  <a:noFill/>
                </a:ln>
                <a:solidFill>
                  <a:srgbClr val="122C41"/>
                </a:solidFill>
                <a:effectLst/>
                <a:uLnTx/>
                <a:uFillTx/>
                <a:latin typeface="Gadugi"/>
                <a:ea typeface="+mn-ea"/>
                <a:cs typeface="Gadugi"/>
              </a:rPr>
              <a:t>and </a:t>
            </a:r>
            <a:r>
              <a:rPr kumimoji="0" sz="1800" b="1" i="0" u="none" strike="noStrike" kern="1200" cap="none" spc="0" normalizeH="0" baseline="0" noProof="0" dirty="0">
                <a:ln>
                  <a:noFill/>
                </a:ln>
                <a:solidFill>
                  <a:srgbClr val="122C41"/>
                </a:solidFill>
                <a:effectLst/>
                <a:uLnTx/>
                <a:uFillTx/>
                <a:latin typeface="Gadugi"/>
                <a:ea typeface="+mn-ea"/>
                <a:cs typeface="Gadugi"/>
              </a:rPr>
              <a:t>5</a:t>
            </a:r>
            <a:r>
              <a:rPr kumimoji="0" sz="1800" b="1" i="0" u="none" strike="noStrike" kern="1200" cap="none" spc="-60" normalizeH="0" baseline="0" noProof="0" dirty="0">
                <a:ln>
                  <a:noFill/>
                </a:ln>
                <a:solidFill>
                  <a:srgbClr val="122C41"/>
                </a:solidFill>
                <a:effectLst/>
                <a:uLnTx/>
                <a:uFillTx/>
                <a:latin typeface="Gadugi"/>
                <a:ea typeface="+mn-ea"/>
                <a:cs typeface="Gadugi"/>
              </a:rPr>
              <a:t> </a:t>
            </a:r>
            <a:r>
              <a:rPr kumimoji="0" sz="1800" b="0" i="0" u="none" strike="noStrike" kern="1200" cap="none" spc="-40" normalizeH="0" baseline="0" noProof="0" dirty="0">
                <a:ln>
                  <a:noFill/>
                </a:ln>
                <a:solidFill>
                  <a:srgbClr val="122C41"/>
                </a:solidFill>
                <a:effectLst/>
                <a:uLnTx/>
                <a:uFillTx/>
                <a:latin typeface="Gadugi"/>
                <a:ea typeface="+mn-ea"/>
                <a:cs typeface="Gadugi"/>
              </a:rPr>
              <a:t>DNPAO  </a:t>
            </a:r>
            <a:r>
              <a:rPr kumimoji="0" sz="1800" b="0" i="0" u="none" strike="noStrike" kern="1200" cap="none" spc="-5" normalizeH="0" baseline="0" noProof="0" dirty="0">
                <a:ln>
                  <a:noFill/>
                </a:ln>
                <a:solidFill>
                  <a:srgbClr val="122C41"/>
                </a:solidFill>
                <a:effectLst/>
                <a:uLnTx/>
                <a:uFillTx/>
                <a:latin typeface="Gadugi"/>
                <a:ea typeface="+mn-ea"/>
                <a:cs typeface="Gadugi"/>
              </a:rPr>
              <a:t>Ambassador </a:t>
            </a:r>
            <a:r>
              <a:rPr kumimoji="0" sz="1800" b="0" i="0" u="none" strike="noStrike" kern="1200" cap="none" spc="-10" normalizeH="0" baseline="0" noProof="0" dirty="0">
                <a:ln>
                  <a:noFill/>
                </a:ln>
                <a:solidFill>
                  <a:srgbClr val="122C41"/>
                </a:solidFill>
                <a:effectLst/>
                <a:uLnTx/>
                <a:uFillTx/>
                <a:latin typeface="Gadugi"/>
                <a:ea typeface="+mn-ea"/>
                <a:cs typeface="Gadugi"/>
              </a:rPr>
              <a:t>states</a:t>
            </a:r>
            <a:endParaRPr kumimoji="0" sz="1800" b="0" i="0" u="none" strike="noStrike" kern="1200" cap="none" spc="0" normalizeH="0" baseline="0" noProof="0">
              <a:ln>
                <a:noFill/>
              </a:ln>
              <a:solidFill>
                <a:prstClr val="black"/>
              </a:solidFill>
              <a:effectLst/>
              <a:uLnTx/>
              <a:uFillTx/>
              <a:latin typeface="Gadugi"/>
              <a:ea typeface="+mn-ea"/>
              <a:cs typeface="Gadugi"/>
            </a:endParaRPr>
          </a:p>
        </p:txBody>
      </p:sp>
      <p:sp>
        <p:nvSpPr>
          <p:cNvPr id="12" name="object 12"/>
          <p:cNvSpPr txBox="1"/>
          <p:nvPr/>
        </p:nvSpPr>
        <p:spPr>
          <a:xfrm>
            <a:off x="6697980" y="149352"/>
            <a:ext cx="5267325" cy="881380"/>
          </a:xfrm>
          <a:prstGeom prst="rect">
            <a:avLst/>
          </a:prstGeom>
          <a:solidFill>
            <a:srgbClr val="0F2B40"/>
          </a:solidFill>
        </p:spPr>
        <p:txBody>
          <a:bodyPr vert="horz" wrap="square" lIns="0" tIns="128270" rIns="0" bIns="0" rtlCol="0">
            <a:spAutoFit/>
          </a:bodyPr>
          <a:lstStyle/>
          <a:p>
            <a:pPr marL="635" marR="0" lvl="0" indent="0" algn="ctr" defTabSz="914400" rtl="0" eaLnBrk="1" fontAlgn="auto" latinLnBrk="0" hangingPunct="1">
              <a:lnSpc>
                <a:spcPct val="100000"/>
              </a:lnSpc>
              <a:spcBef>
                <a:spcPts val="1010"/>
              </a:spcBef>
              <a:spcAft>
                <a:spcPts val="0"/>
              </a:spcAft>
              <a:buClrTx/>
              <a:buSzTx/>
              <a:buFontTx/>
              <a:buNone/>
              <a:tabLst/>
              <a:defRPr/>
            </a:pPr>
            <a:r>
              <a:rPr kumimoji="0" sz="2000" b="1" i="0" u="none" strike="noStrike" kern="1200" cap="none" spc="-5" normalizeH="0" baseline="0" noProof="0" dirty="0">
                <a:ln>
                  <a:noFill/>
                </a:ln>
                <a:solidFill>
                  <a:srgbClr val="F1F1F1"/>
                </a:solidFill>
                <a:effectLst/>
                <a:uLnTx/>
                <a:uFillTx/>
                <a:latin typeface="Gadugi"/>
                <a:ea typeface="+mn-ea"/>
                <a:cs typeface="Gadugi"/>
              </a:rPr>
              <a:t>Building </a:t>
            </a:r>
            <a:r>
              <a:rPr kumimoji="0" sz="2000" b="1" i="0" u="none" strike="noStrike" kern="1200" cap="none" spc="-10" normalizeH="0" baseline="0" noProof="0" dirty="0">
                <a:ln>
                  <a:noFill/>
                </a:ln>
                <a:solidFill>
                  <a:srgbClr val="F1F1F1"/>
                </a:solidFill>
                <a:effectLst/>
                <a:uLnTx/>
                <a:uFillTx/>
                <a:latin typeface="Gadugi"/>
                <a:ea typeface="+mn-ea"/>
                <a:cs typeface="Gadugi"/>
              </a:rPr>
              <a:t>Resiliency </a:t>
            </a:r>
            <a:r>
              <a:rPr kumimoji="0" sz="2000" b="1" i="0" u="none" strike="noStrike" kern="1200" cap="none" spc="0" normalizeH="0" baseline="0" noProof="0" dirty="0">
                <a:ln>
                  <a:noFill/>
                </a:ln>
                <a:solidFill>
                  <a:srgbClr val="F1F1F1"/>
                </a:solidFill>
                <a:effectLst/>
                <a:uLnTx/>
                <a:uFillTx/>
                <a:latin typeface="Gadugi"/>
                <a:ea typeface="+mn-ea"/>
                <a:cs typeface="Gadugi"/>
              </a:rPr>
              <a:t>In </a:t>
            </a:r>
            <a:r>
              <a:rPr kumimoji="0" sz="2000" b="1" i="0" u="none" strike="noStrike" kern="1200" cap="none" spc="-5" normalizeH="0" baseline="0" noProof="0" dirty="0">
                <a:ln>
                  <a:noFill/>
                </a:ln>
                <a:solidFill>
                  <a:srgbClr val="F1F1F1"/>
                </a:solidFill>
                <a:effectLst/>
                <a:uLnTx/>
                <a:uFillTx/>
                <a:latin typeface="Gadugi"/>
                <a:ea typeface="+mn-ea"/>
                <a:cs typeface="Gadugi"/>
              </a:rPr>
              <a:t>Communities</a:t>
            </a:r>
            <a:r>
              <a:rPr kumimoji="0" sz="2000" b="1" i="0" u="none" strike="noStrike" kern="1200" cap="none" spc="-15" normalizeH="0" baseline="0" noProof="0" dirty="0">
                <a:ln>
                  <a:noFill/>
                </a:ln>
                <a:solidFill>
                  <a:srgbClr val="F1F1F1"/>
                </a:solidFill>
                <a:effectLst/>
                <a:uLnTx/>
                <a:uFillTx/>
                <a:latin typeface="Gadugi"/>
                <a:ea typeface="+mn-ea"/>
                <a:cs typeface="Gadugi"/>
              </a:rPr>
              <a:t> </a:t>
            </a:r>
            <a:r>
              <a:rPr kumimoji="0" sz="2000" b="1" i="0" u="none" strike="noStrike" kern="1200" cap="none" spc="-5" normalizeH="0" baseline="0" noProof="0" dirty="0">
                <a:ln>
                  <a:noFill/>
                </a:ln>
                <a:solidFill>
                  <a:srgbClr val="F1F1F1"/>
                </a:solidFill>
                <a:effectLst/>
                <a:uLnTx/>
                <a:uFillTx/>
                <a:latin typeface="Gadugi"/>
                <a:ea typeface="+mn-ea"/>
                <a:cs typeface="Gadugi"/>
              </a:rPr>
              <a:t>(BRIC)</a:t>
            </a:r>
            <a:endParaRPr kumimoji="0" sz="2000" b="0" i="0" u="none" strike="noStrike" kern="1200" cap="none" spc="0" normalizeH="0" baseline="0" noProof="0">
              <a:ln>
                <a:noFill/>
              </a:ln>
              <a:solidFill>
                <a:prstClr val="black"/>
              </a:solidFill>
              <a:effectLst/>
              <a:uLnTx/>
              <a:uFillTx/>
              <a:latin typeface="Gadugi"/>
              <a:ea typeface="+mn-ea"/>
              <a:cs typeface="Gadugi"/>
            </a:endParaRPr>
          </a:p>
          <a:p>
            <a:pPr marL="1270" marR="0" lvl="0" indent="0" algn="ctr"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5" normalizeH="0" baseline="0" noProof="0" dirty="0">
                <a:ln>
                  <a:noFill/>
                </a:ln>
                <a:solidFill>
                  <a:srgbClr val="F1F1F1"/>
                </a:solidFill>
                <a:effectLst/>
                <a:uLnTx/>
                <a:uFillTx/>
                <a:latin typeface="Gadugi"/>
                <a:ea typeface="+mn-ea"/>
                <a:cs typeface="Gadugi"/>
              </a:rPr>
              <a:t>Program</a:t>
            </a:r>
            <a:endParaRPr kumimoji="0" sz="2000" b="0" i="0" u="none" strike="noStrike" kern="1200" cap="none" spc="0" normalizeH="0" baseline="0" noProof="0">
              <a:ln>
                <a:noFill/>
              </a:ln>
              <a:solidFill>
                <a:prstClr val="black"/>
              </a:solidFill>
              <a:effectLst/>
              <a:uLnTx/>
              <a:uFillTx/>
              <a:latin typeface="Gadugi"/>
              <a:ea typeface="+mn-ea"/>
              <a:cs typeface="Gadugi"/>
            </a:endParaRPr>
          </a:p>
        </p:txBody>
      </p:sp>
      <p:sp>
        <p:nvSpPr>
          <p:cNvPr id="13" name="object 13"/>
          <p:cNvSpPr txBox="1"/>
          <p:nvPr/>
        </p:nvSpPr>
        <p:spPr>
          <a:xfrm>
            <a:off x="304596" y="611835"/>
            <a:ext cx="6364605" cy="39179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400" b="1" i="0" u="none" strike="noStrike" kern="1200" cap="none" spc="-5" normalizeH="0" baseline="0" noProof="0" dirty="0">
                <a:ln>
                  <a:noFill/>
                </a:ln>
                <a:solidFill>
                  <a:srgbClr val="0F2B40"/>
                </a:solidFill>
                <a:effectLst/>
                <a:uLnTx/>
                <a:uFillTx/>
                <a:latin typeface="Rockwell"/>
                <a:ea typeface="+mn-ea"/>
                <a:cs typeface="Rockwell"/>
              </a:rPr>
              <a:t>BRIC Funded </a:t>
            </a:r>
            <a:r>
              <a:rPr kumimoji="0" sz="2400" b="1" i="0" u="none" strike="noStrike" kern="1200" cap="none" spc="0" normalizeH="0" baseline="0" noProof="0" dirty="0">
                <a:ln>
                  <a:noFill/>
                </a:ln>
                <a:solidFill>
                  <a:srgbClr val="0F2B40"/>
                </a:solidFill>
                <a:effectLst/>
                <a:uLnTx/>
                <a:uFillTx/>
                <a:latin typeface="Rockwell"/>
                <a:ea typeface="+mn-ea"/>
                <a:cs typeface="Rockwell"/>
              </a:rPr>
              <a:t>Recipients </a:t>
            </a:r>
            <a:r>
              <a:rPr kumimoji="0" sz="2400" b="1" i="0" u="none" strike="noStrike" kern="1200" cap="none" spc="-5" normalizeH="0" baseline="0" noProof="0" dirty="0">
                <a:ln>
                  <a:noFill/>
                </a:ln>
                <a:solidFill>
                  <a:srgbClr val="0F2B40"/>
                </a:solidFill>
                <a:effectLst/>
                <a:uLnTx/>
                <a:uFillTx/>
                <a:latin typeface="Rockwell"/>
                <a:ea typeface="+mn-ea"/>
                <a:cs typeface="Rockwell"/>
              </a:rPr>
              <a:t>(Fiscal </a:t>
            </a:r>
            <a:r>
              <a:rPr kumimoji="0" sz="2400" b="1" i="0" u="none" strike="noStrike" kern="1200" cap="none" spc="-80" normalizeH="0" baseline="0" noProof="0" dirty="0">
                <a:ln>
                  <a:noFill/>
                </a:ln>
                <a:solidFill>
                  <a:srgbClr val="0F2B40"/>
                </a:solidFill>
                <a:effectLst/>
                <a:uLnTx/>
                <a:uFillTx/>
                <a:latin typeface="Rockwell"/>
                <a:ea typeface="+mn-ea"/>
                <a:cs typeface="Rockwell"/>
              </a:rPr>
              <a:t>Year</a:t>
            </a:r>
            <a:r>
              <a:rPr kumimoji="0" sz="2400" b="1" i="0" u="none" strike="noStrike" kern="1200" cap="none" spc="-370" normalizeH="0" baseline="0" noProof="0" dirty="0">
                <a:ln>
                  <a:noFill/>
                </a:ln>
                <a:solidFill>
                  <a:srgbClr val="0F2B40"/>
                </a:solidFill>
                <a:effectLst/>
                <a:uLnTx/>
                <a:uFillTx/>
                <a:latin typeface="Rockwell"/>
                <a:ea typeface="+mn-ea"/>
                <a:cs typeface="Rockwell"/>
              </a:rPr>
              <a:t> </a:t>
            </a:r>
            <a:r>
              <a:rPr kumimoji="0" sz="2400" b="1" i="0" u="none" strike="noStrike" kern="1200" cap="none" spc="-5" normalizeH="0" baseline="0" noProof="0" dirty="0">
                <a:ln>
                  <a:noFill/>
                </a:ln>
                <a:solidFill>
                  <a:srgbClr val="0F2B40"/>
                </a:solidFill>
                <a:effectLst/>
                <a:uLnTx/>
                <a:uFillTx/>
                <a:latin typeface="Rockwell"/>
                <a:ea typeface="+mn-ea"/>
                <a:cs typeface="Rockwell"/>
              </a:rPr>
              <a:t>2020)</a:t>
            </a:r>
            <a:endParaRPr kumimoji="0" sz="2400" b="0" i="0" u="none" strike="noStrike" kern="1200" cap="none" spc="0" normalizeH="0" baseline="0" noProof="0">
              <a:ln>
                <a:noFill/>
              </a:ln>
              <a:solidFill>
                <a:prstClr val="black"/>
              </a:solidFill>
              <a:effectLst/>
              <a:uLnTx/>
              <a:uFillTx/>
              <a:latin typeface="Rockwell"/>
              <a:ea typeface="+mn-ea"/>
              <a:cs typeface="Rockwell"/>
            </a:endParaRPr>
          </a:p>
        </p:txBody>
      </p:sp>
      <p:sp>
        <p:nvSpPr>
          <p:cNvPr id="14" name="object 14"/>
          <p:cNvSpPr txBox="1"/>
          <p:nvPr/>
        </p:nvSpPr>
        <p:spPr>
          <a:xfrm>
            <a:off x="458825" y="5854395"/>
            <a:ext cx="4599305" cy="513080"/>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00000"/>
              </a:lnSpc>
              <a:spcBef>
                <a:spcPts val="95"/>
              </a:spcBef>
              <a:spcAft>
                <a:spcPts val="0"/>
              </a:spcAft>
              <a:buClrTx/>
              <a:buSzTx/>
              <a:buFontTx/>
              <a:buNone/>
              <a:tabLst/>
              <a:defRPr/>
            </a:pPr>
            <a:r>
              <a:rPr kumimoji="0" sz="1600" b="0" i="0" u="none" strike="noStrike" kern="1200" cap="none" spc="-85" normalizeH="0" baseline="0" noProof="0" dirty="0">
                <a:ln>
                  <a:noFill/>
                </a:ln>
                <a:solidFill>
                  <a:srgbClr val="122C41"/>
                </a:solidFill>
                <a:effectLst/>
                <a:uLnTx/>
                <a:uFillTx/>
                <a:latin typeface="Gadugi"/>
                <a:ea typeface="+mn-ea"/>
                <a:cs typeface="Gadugi"/>
              </a:rPr>
              <a:t>To </a:t>
            </a:r>
            <a:r>
              <a:rPr kumimoji="0" sz="1600" b="0" i="0" u="none" strike="noStrike" kern="1200" cap="none" spc="-5" normalizeH="0" baseline="0" noProof="0" dirty="0">
                <a:ln>
                  <a:noFill/>
                </a:ln>
                <a:solidFill>
                  <a:srgbClr val="122C41"/>
                </a:solidFill>
                <a:effectLst/>
                <a:uLnTx/>
                <a:uFillTx/>
                <a:latin typeface="Gadugi"/>
                <a:ea typeface="+mn-ea"/>
                <a:cs typeface="Gadugi"/>
              </a:rPr>
              <a:t>learn </a:t>
            </a:r>
            <a:r>
              <a:rPr kumimoji="0" sz="1600" b="0" i="0" u="none" strike="noStrike" kern="1200" cap="none" spc="-10" normalizeH="0" baseline="0" noProof="0" dirty="0">
                <a:ln>
                  <a:noFill/>
                </a:ln>
                <a:solidFill>
                  <a:srgbClr val="122C41"/>
                </a:solidFill>
                <a:effectLst/>
                <a:uLnTx/>
                <a:uFillTx/>
                <a:latin typeface="Gadugi"/>
                <a:ea typeface="+mn-ea"/>
                <a:cs typeface="Gadugi"/>
              </a:rPr>
              <a:t>more </a:t>
            </a:r>
            <a:r>
              <a:rPr kumimoji="0" sz="1600" b="0" i="0" u="none" strike="noStrike" kern="1200" cap="none" spc="-5" normalizeH="0" baseline="0" noProof="0" dirty="0">
                <a:ln>
                  <a:noFill/>
                </a:ln>
                <a:solidFill>
                  <a:srgbClr val="122C41"/>
                </a:solidFill>
                <a:effectLst/>
                <a:uLnTx/>
                <a:uFillTx/>
                <a:latin typeface="Gadugi"/>
                <a:ea typeface="+mn-ea"/>
                <a:cs typeface="Gadugi"/>
              </a:rPr>
              <a:t>about the </a:t>
            </a:r>
            <a:r>
              <a:rPr kumimoji="0" sz="1600" b="0" i="0" u="none" strike="noStrike" kern="1200" cap="none" spc="-10" normalizeH="0" baseline="0" noProof="0" dirty="0">
                <a:ln>
                  <a:noFill/>
                </a:ln>
                <a:solidFill>
                  <a:srgbClr val="122C41"/>
                </a:solidFill>
                <a:effectLst/>
                <a:uLnTx/>
                <a:uFillTx/>
                <a:latin typeface="Gadugi"/>
                <a:ea typeface="+mn-ea"/>
                <a:cs typeface="Gadugi"/>
              </a:rPr>
              <a:t>BRIC program, </a:t>
            </a:r>
            <a:r>
              <a:rPr kumimoji="0" sz="1600" b="0" i="0" u="none" strike="noStrike" kern="1200" cap="none" spc="-5" normalizeH="0" baseline="0" noProof="0" dirty="0">
                <a:ln>
                  <a:noFill/>
                </a:ln>
                <a:solidFill>
                  <a:srgbClr val="122C41"/>
                </a:solidFill>
                <a:effectLst/>
                <a:uLnTx/>
                <a:uFillTx/>
                <a:latin typeface="Gadugi"/>
                <a:ea typeface="+mn-ea"/>
                <a:cs typeface="Gadugi"/>
              </a:rPr>
              <a:t>please visit:  </a:t>
            </a:r>
            <a:r>
              <a:rPr kumimoji="0" sz="1600" b="0" i="0" u="sng" strike="noStrike" kern="1200" cap="none" spc="-10" normalizeH="0" baseline="0" noProof="0" dirty="0">
                <a:ln>
                  <a:noFill/>
                </a:ln>
                <a:solidFill>
                  <a:srgbClr val="828282"/>
                </a:solidFill>
                <a:effectLst/>
                <a:uLnTx/>
                <a:uFill>
                  <a:solidFill>
                    <a:srgbClr val="828282"/>
                  </a:solidFill>
                </a:uFill>
                <a:latin typeface="Gadugi"/>
                <a:ea typeface="+mn-ea"/>
                <a:cs typeface="Gadugi"/>
                <a:hlinkClick r:id="rId9"/>
              </a:rPr>
              <a:t>https://chronicdisease.org/bric/</a:t>
            </a:r>
            <a:r>
              <a:rPr kumimoji="0" sz="1600" b="0" i="0" u="none" strike="noStrike" kern="1200" cap="none" spc="-10" normalizeH="0" baseline="0" noProof="0" dirty="0">
                <a:ln>
                  <a:noFill/>
                </a:ln>
                <a:solidFill>
                  <a:srgbClr val="122C41"/>
                </a:solidFill>
                <a:effectLst/>
                <a:uLnTx/>
                <a:uFillTx/>
                <a:latin typeface="Gadugi"/>
                <a:ea typeface="+mn-ea"/>
                <a:cs typeface="Gadugi"/>
              </a:rPr>
              <a:t>.</a:t>
            </a:r>
            <a:endParaRPr kumimoji="0" sz="1600" b="0" i="0" u="none" strike="noStrike" kern="1200" cap="none" spc="0" normalizeH="0" baseline="0" noProof="0">
              <a:ln>
                <a:noFill/>
              </a:ln>
              <a:solidFill>
                <a:prstClr val="black"/>
              </a:solidFill>
              <a:effectLst/>
              <a:uLnTx/>
              <a:uFillTx/>
              <a:latin typeface="Gadugi"/>
              <a:ea typeface="+mn-ea"/>
              <a:cs typeface="Gadug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42900" y="499872"/>
            <a:ext cx="11494008" cy="142951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443483" y="452627"/>
            <a:ext cx="3710178" cy="10287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8037576" y="449580"/>
            <a:ext cx="3710178" cy="10591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238244" y="452627"/>
            <a:ext cx="3710178" cy="99822"/>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35863" y="611111"/>
            <a:ext cx="11314938" cy="1194066"/>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a:spLocks noGrp="1"/>
          </p:cNvSpPr>
          <p:nvPr>
            <p:ph type="title"/>
          </p:nvPr>
        </p:nvSpPr>
        <p:spPr>
          <a:xfrm>
            <a:off x="659993" y="1220469"/>
            <a:ext cx="7664450" cy="452120"/>
          </a:xfrm>
          <a:prstGeom prst="rect">
            <a:avLst/>
          </a:prstGeom>
        </p:spPr>
        <p:txBody>
          <a:bodyPr vert="horz" wrap="square" lIns="0" tIns="12065" rIns="0" bIns="0" rtlCol="0">
            <a:spAutoFit/>
          </a:bodyPr>
          <a:lstStyle/>
          <a:p>
            <a:pPr marL="12700">
              <a:lnSpc>
                <a:spcPct val="100000"/>
              </a:lnSpc>
              <a:spcBef>
                <a:spcPts val="95"/>
              </a:spcBef>
            </a:pPr>
            <a:r>
              <a:rPr sz="2800" spc="-5" dirty="0"/>
              <a:t>NEW TERM: FOOD AND NUTRITION</a:t>
            </a:r>
            <a:r>
              <a:rPr sz="2800" spc="-365" dirty="0"/>
              <a:t> </a:t>
            </a:r>
            <a:r>
              <a:rPr sz="2800" spc="-5" dirty="0"/>
              <a:t>SECURITY</a:t>
            </a:r>
            <a:endParaRPr sz="2800"/>
          </a:p>
        </p:txBody>
      </p:sp>
      <p:sp>
        <p:nvSpPr>
          <p:cNvPr id="8" name="object 8"/>
          <p:cNvSpPr/>
          <p:nvPr/>
        </p:nvSpPr>
        <p:spPr>
          <a:xfrm>
            <a:off x="447294" y="2181605"/>
            <a:ext cx="5404485" cy="4044950"/>
          </a:xfrm>
          <a:custGeom>
            <a:avLst/>
            <a:gdLst/>
            <a:ahLst/>
            <a:cxnLst/>
            <a:rect l="l" t="t" r="r" b="b"/>
            <a:pathLst>
              <a:path w="5404485" h="4044950">
                <a:moveTo>
                  <a:pt x="0" y="4044696"/>
                </a:moveTo>
                <a:lnTo>
                  <a:pt x="5404104" y="4044696"/>
                </a:lnTo>
                <a:lnTo>
                  <a:pt x="5404104" y="0"/>
                </a:lnTo>
                <a:lnTo>
                  <a:pt x="0" y="0"/>
                </a:lnTo>
                <a:lnTo>
                  <a:pt x="0" y="4044696"/>
                </a:lnTo>
                <a:close/>
              </a:path>
            </a:pathLst>
          </a:custGeom>
          <a:ln w="38100">
            <a:solidFill>
              <a:srgbClr val="2C565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56844" y="2360676"/>
            <a:ext cx="4963667" cy="3649979"/>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p:nvPr/>
        </p:nvSpPr>
        <p:spPr>
          <a:xfrm>
            <a:off x="6415278" y="2323445"/>
            <a:ext cx="5047615" cy="3712845"/>
          </a:xfrm>
          <a:prstGeom prst="rect">
            <a:avLst/>
          </a:prstGeom>
        </p:spPr>
        <p:txBody>
          <a:bodyPr vert="horz" wrap="square" lIns="0" tIns="53975" rIns="0" bIns="0" rtlCol="0">
            <a:spAutoFit/>
          </a:bodyPr>
          <a:lstStyle/>
          <a:p>
            <a:pPr marL="318770" marR="76200" lvl="0" indent="-306705" algn="l" defTabSz="914400" rtl="0" eaLnBrk="1" fontAlgn="auto" latinLnBrk="0" hangingPunct="1">
              <a:lnSpc>
                <a:spcPts val="1839"/>
              </a:lnSpc>
              <a:spcBef>
                <a:spcPts val="425"/>
              </a:spcBef>
              <a:spcAft>
                <a:spcPts val="0"/>
              </a:spcAft>
              <a:buClr>
                <a:srgbClr val="00797B"/>
              </a:buClr>
              <a:buSzPct val="91176"/>
              <a:buFont typeface="Wingdings 2"/>
              <a:buChar char=""/>
              <a:tabLst>
                <a:tab pos="318770" algn="l"/>
                <a:tab pos="319405" algn="l"/>
              </a:tabLst>
              <a:defRPr/>
            </a:pPr>
            <a:r>
              <a:rPr kumimoji="0" sz="1700" b="0" i="0" u="none" strike="noStrike" kern="1200" cap="none" spc="-5" normalizeH="0" baseline="0" noProof="0" dirty="0">
                <a:ln>
                  <a:noFill/>
                </a:ln>
                <a:solidFill>
                  <a:srgbClr val="3C3C3C"/>
                </a:solidFill>
                <a:effectLst/>
                <a:uLnTx/>
                <a:uFillTx/>
                <a:latin typeface="Gadugi"/>
                <a:ea typeface="+mn-ea"/>
                <a:cs typeface="Gadugi"/>
              </a:rPr>
              <a:t>In March 2021, </a:t>
            </a:r>
            <a:r>
              <a:rPr kumimoji="0" sz="1700" b="0" i="0" u="none" strike="noStrike" kern="1200" cap="none" spc="-30" normalizeH="0" baseline="0" noProof="0" dirty="0">
                <a:ln>
                  <a:noFill/>
                </a:ln>
                <a:solidFill>
                  <a:srgbClr val="3C3C3C"/>
                </a:solidFill>
                <a:effectLst/>
                <a:uLnTx/>
                <a:uFillTx/>
                <a:latin typeface="Gadugi"/>
                <a:ea typeface="+mn-ea"/>
                <a:cs typeface="Gadugi"/>
              </a:rPr>
              <a:t>DNPAO </a:t>
            </a:r>
            <a:r>
              <a:rPr kumimoji="0" sz="1700" b="0" i="0" u="none" strike="noStrike" kern="1200" cap="none" spc="-5" normalizeH="0" baseline="0" noProof="0" dirty="0">
                <a:ln>
                  <a:noFill/>
                </a:ln>
                <a:solidFill>
                  <a:srgbClr val="3C3C3C"/>
                </a:solidFill>
                <a:effectLst/>
                <a:uLnTx/>
                <a:uFillTx/>
                <a:latin typeface="Gadugi"/>
                <a:ea typeface="+mn-ea"/>
                <a:cs typeface="Gadugi"/>
              </a:rPr>
              <a:t>transitioned term </a:t>
            </a:r>
            <a:r>
              <a:rPr kumimoji="0" sz="1700" b="0" i="0" u="none" strike="noStrike" kern="1200" cap="none" spc="-10" normalizeH="0" baseline="0" noProof="0" dirty="0">
                <a:ln>
                  <a:noFill/>
                </a:ln>
                <a:solidFill>
                  <a:srgbClr val="3C3C3C"/>
                </a:solidFill>
                <a:effectLst/>
                <a:uLnTx/>
                <a:uFillTx/>
                <a:latin typeface="Gadugi"/>
                <a:ea typeface="+mn-ea"/>
                <a:cs typeface="Gadugi"/>
              </a:rPr>
              <a:t>to </a:t>
            </a:r>
            <a:r>
              <a:rPr kumimoji="0" sz="1800" b="0" i="1" u="none" strike="noStrike" kern="1200" cap="none" spc="-55" normalizeH="0" baseline="0" noProof="0" dirty="0">
                <a:ln>
                  <a:noFill/>
                </a:ln>
                <a:solidFill>
                  <a:srgbClr val="3C3C3C"/>
                </a:solidFill>
                <a:effectLst/>
                <a:uLnTx/>
                <a:uFillTx/>
                <a:latin typeface="Gadugi"/>
                <a:ea typeface="+mn-ea"/>
                <a:cs typeface="Gadugi"/>
              </a:rPr>
              <a:t>food  </a:t>
            </a:r>
            <a:r>
              <a:rPr kumimoji="0" sz="1800" b="0" i="1" u="none" strike="noStrike" kern="1200" cap="none" spc="-60" normalizeH="0" baseline="0" noProof="0" dirty="0">
                <a:ln>
                  <a:noFill/>
                </a:ln>
                <a:solidFill>
                  <a:srgbClr val="3C3C3C"/>
                </a:solidFill>
                <a:effectLst/>
                <a:uLnTx/>
                <a:uFillTx/>
                <a:latin typeface="Gadugi"/>
                <a:ea typeface="+mn-ea"/>
                <a:cs typeface="Gadugi"/>
              </a:rPr>
              <a:t>and </a:t>
            </a:r>
            <a:r>
              <a:rPr kumimoji="0" sz="1800" b="0" i="1" u="none" strike="noStrike" kern="1200" cap="none" spc="-50" normalizeH="0" baseline="0" noProof="0" dirty="0">
                <a:ln>
                  <a:noFill/>
                </a:ln>
                <a:solidFill>
                  <a:srgbClr val="3C3C3C"/>
                </a:solidFill>
                <a:effectLst/>
                <a:uLnTx/>
                <a:uFillTx/>
                <a:latin typeface="Gadugi"/>
                <a:ea typeface="+mn-ea"/>
                <a:cs typeface="Gadugi"/>
              </a:rPr>
              <a:t>nutrition</a:t>
            </a:r>
            <a:r>
              <a:rPr kumimoji="0" sz="1800" b="0" i="1" u="none" strike="noStrike" kern="1200" cap="none" spc="0" normalizeH="0" baseline="0" noProof="0" dirty="0">
                <a:ln>
                  <a:noFill/>
                </a:ln>
                <a:solidFill>
                  <a:srgbClr val="3C3C3C"/>
                </a:solidFill>
                <a:effectLst/>
                <a:uLnTx/>
                <a:uFillTx/>
                <a:latin typeface="Gadugi"/>
                <a:ea typeface="+mn-ea"/>
                <a:cs typeface="Gadugi"/>
              </a:rPr>
              <a:t> </a:t>
            </a:r>
            <a:r>
              <a:rPr kumimoji="0" sz="1800" b="0" i="1" u="none" strike="noStrike" kern="1200" cap="none" spc="-40" normalizeH="0" baseline="0" noProof="0" dirty="0">
                <a:ln>
                  <a:noFill/>
                </a:ln>
                <a:solidFill>
                  <a:srgbClr val="3C3C3C"/>
                </a:solidFill>
                <a:effectLst/>
                <a:uLnTx/>
                <a:uFillTx/>
                <a:latin typeface="Gadugi"/>
                <a:ea typeface="+mn-ea"/>
                <a:cs typeface="Gadugi"/>
              </a:rPr>
              <a:t>security</a:t>
            </a:r>
            <a:r>
              <a:rPr kumimoji="0" sz="1700" b="0" i="0" u="none" strike="noStrike" kern="1200" cap="none" spc="-40" normalizeH="0" baseline="0" noProof="0" dirty="0">
                <a:ln>
                  <a:noFill/>
                </a:ln>
                <a:solidFill>
                  <a:srgbClr val="3C3C3C"/>
                </a:solidFill>
                <a:effectLst/>
                <a:uLnTx/>
                <a:uFillTx/>
                <a:latin typeface="Gadugi"/>
                <a:ea typeface="+mn-ea"/>
                <a:cs typeface="Gadugi"/>
              </a:rPr>
              <a:t>:</a:t>
            </a:r>
            <a:endParaRPr kumimoji="0" sz="1700" b="0" i="0" u="none" strike="noStrike" kern="1200" cap="none" spc="0" normalizeH="0" baseline="0" noProof="0">
              <a:ln>
                <a:noFill/>
              </a:ln>
              <a:solidFill>
                <a:prstClr val="black"/>
              </a:solidFill>
              <a:effectLst/>
              <a:uLnTx/>
              <a:uFillTx/>
              <a:latin typeface="Gadugi"/>
              <a:ea typeface="+mn-ea"/>
              <a:cs typeface="Gadugi"/>
            </a:endParaRPr>
          </a:p>
          <a:p>
            <a:pPr marL="318770" marR="448945" lvl="0" indent="-306705" algn="just" defTabSz="914400" rtl="0" eaLnBrk="1" fontAlgn="auto" latinLnBrk="0" hangingPunct="1">
              <a:lnSpc>
                <a:spcPts val="1839"/>
              </a:lnSpc>
              <a:spcBef>
                <a:spcPts val="1000"/>
              </a:spcBef>
              <a:spcAft>
                <a:spcPts val="0"/>
              </a:spcAft>
              <a:buClr>
                <a:srgbClr val="00797B"/>
              </a:buClr>
              <a:buSzPct val="91176"/>
              <a:buFont typeface="Wingdings 2"/>
              <a:buChar char=""/>
              <a:tabLst>
                <a:tab pos="319405" algn="l"/>
              </a:tabLst>
              <a:defRPr/>
            </a:pPr>
            <a:r>
              <a:rPr kumimoji="0" sz="1700" b="0" i="0" u="none" strike="noStrike" kern="1200" cap="none" spc="-45" normalizeH="0" baseline="0" noProof="0" dirty="0">
                <a:ln>
                  <a:noFill/>
                </a:ln>
                <a:solidFill>
                  <a:srgbClr val="3C3C3C"/>
                </a:solidFill>
                <a:effectLst/>
                <a:uLnTx/>
                <a:uFillTx/>
                <a:latin typeface="Gadugi"/>
                <a:ea typeface="+mn-ea"/>
                <a:cs typeface="Gadugi"/>
              </a:rPr>
              <a:t>“</a:t>
            </a:r>
            <a:r>
              <a:rPr kumimoji="0" sz="1800" b="1" i="1" u="none" strike="noStrike" kern="1200" cap="none" spc="-45" normalizeH="0" baseline="0" noProof="0" dirty="0">
                <a:ln>
                  <a:noFill/>
                </a:ln>
                <a:solidFill>
                  <a:srgbClr val="3C3C3C"/>
                </a:solidFill>
                <a:effectLst/>
                <a:uLnTx/>
                <a:uFillTx/>
                <a:latin typeface="Gadugi"/>
                <a:ea typeface="+mn-ea"/>
                <a:cs typeface="Gadugi"/>
              </a:rPr>
              <a:t>Food </a:t>
            </a:r>
            <a:r>
              <a:rPr kumimoji="0" sz="1800" b="1" i="1" u="none" strike="noStrike" kern="1200" cap="none" spc="-60" normalizeH="0" baseline="0" noProof="0" dirty="0">
                <a:ln>
                  <a:noFill/>
                </a:ln>
                <a:solidFill>
                  <a:srgbClr val="3C3C3C"/>
                </a:solidFill>
                <a:effectLst/>
                <a:uLnTx/>
                <a:uFillTx/>
                <a:latin typeface="Gadugi"/>
                <a:ea typeface="+mn-ea"/>
                <a:cs typeface="Gadugi"/>
              </a:rPr>
              <a:t>and </a:t>
            </a:r>
            <a:r>
              <a:rPr kumimoji="0" sz="1800" b="1" i="1" u="none" strike="noStrike" kern="1200" cap="none" spc="-50" normalizeH="0" baseline="0" noProof="0" dirty="0">
                <a:ln>
                  <a:noFill/>
                </a:ln>
                <a:solidFill>
                  <a:srgbClr val="3C3C3C"/>
                </a:solidFill>
                <a:effectLst/>
                <a:uLnTx/>
                <a:uFillTx/>
                <a:latin typeface="Gadugi"/>
                <a:ea typeface="+mn-ea"/>
                <a:cs typeface="Gadugi"/>
              </a:rPr>
              <a:t>nutrition </a:t>
            </a:r>
            <a:r>
              <a:rPr kumimoji="0" sz="1800" b="1" i="1" u="none" strike="noStrike" kern="1200" cap="none" spc="-45" normalizeH="0" baseline="0" noProof="0" dirty="0">
                <a:ln>
                  <a:noFill/>
                </a:ln>
                <a:solidFill>
                  <a:srgbClr val="3C3C3C"/>
                </a:solidFill>
                <a:effectLst/>
                <a:uLnTx/>
                <a:uFillTx/>
                <a:latin typeface="Gadugi"/>
                <a:ea typeface="+mn-ea"/>
                <a:cs typeface="Gadugi"/>
              </a:rPr>
              <a:t>security </a:t>
            </a:r>
            <a:r>
              <a:rPr kumimoji="0" sz="1700" b="0" i="0" u="none" strike="noStrike" kern="1200" cap="none" spc="-5" normalizeH="0" baseline="0" noProof="0" dirty="0">
                <a:ln>
                  <a:noFill/>
                </a:ln>
                <a:solidFill>
                  <a:srgbClr val="3C3C3C"/>
                </a:solidFill>
                <a:effectLst/>
                <a:uLnTx/>
                <a:uFillTx/>
                <a:latin typeface="Gadugi"/>
                <a:ea typeface="+mn-ea"/>
                <a:cs typeface="Gadugi"/>
              </a:rPr>
              <a:t>exists </a:t>
            </a:r>
            <a:r>
              <a:rPr kumimoji="0" sz="1700" b="0" i="0" u="none" strike="noStrike" kern="1200" cap="none" spc="0" normalizeH="0" baseline="0" noProof="0" dirty="0">
                <a:ln>
                  <a:noFill/>
                </a:ln>
                <a:solidFill>
                  <a:srgbClr val="3C3C3C"/>
                </a:solidFill>
                <a:effectLst/>
                <a:uLnTx/>
                <a:uFillTx/>
                <a:latin typeface="Gadugi"/>
                <a:ea typeface="+mn-ea"/>
                <a:cs typeface="Gadugi"/>
              </a:rPr>
              <a:t>when </a:t>
            </a:r>
            <a:r>
              <a:rPr kumimoji="0" sz="1700" b="0" i="0" u="none" strike="noStrike" kern="1200" cap="none" spc="-5" normalizeH="0" baseline="0" noProof="0" dirty="0">
                <a:ln>
                  <a:noFill/>
                </a:ln>
                <a:solidFill>
                  <a:srgbClr val="3C3C3C"/>
                </a:solidFill>
                <a:effectLst/>
                <a:uLnTx/>
                <a:uFillTx/>
                <a:latin typeface="Gadugi"/>
                <a:ea typeface="+mn-ea"/>
                <a:cs typeface="Gadugi"/>
              </a:rPr>
              <a:t>all  people, </a:t>
            </a:r>
            <a:r>
              <a:rPr kumimoji="0" sz="1700" b="0" i="0" u="none" strike="noStrike" kern="1200" cap="none" spc="0" normalizeH="0" baseline="0" noProof="0" dirty="0">
                <a:ln>
                  <a:noFill/>
                </a:ln>
                <a:solidFill>
                  <a:srgbClr val="3C3C3C"/>
                </a:solidFill>
                <a:effectLst/>
                <a:uLnTx/>
                <a:uFillTx/>
                <a:latin typeface="Gadugi"/>
                <a:ea typeface="+mn-ea"/>
                <a:cs typeface="Gadugi"/>
              </a:rPr>
              <a:t>at </a:t>
            </a:r>
            <a:r>
              <a:rPr kumimoji="0" sz="1700" b="0" i="0" u="none" strike="noStrike" kern="1200" cap="none" spc="-5" normalizeH="0" baseline="0" noProof="0" dirty="0">
                <a:ln>
                  <a:noFill/>
                </a:ln>
                <a:solidFill>
                  <a:srgbClr val="3C3C3C"/>
                </a:solidFill>
                <a:effectLst/>
                <a:uLnTx/>
                <a:uFillTx/>
                <a:latin typeface="Gadugi"/>
                <a:ea typeface="+mn-ea"/>
                <a:cs typeface="Gadugi"/>
              </a:rPr>
              <a:t>all times, have </a:t>
            </a:r>
            <a:r>
              <a:rPr kumimoji="0" sz="1700" b="0" i="0" u="none" strike="noStrike" kern="1200" cap="none" spc="0" normalizeH="0" baseline="0" noProof="0" dirty="0">
                <a:ln>
                  <a:noFill/>
                </a:ln>
                <a:solidFill>
                  <a:srgbClr val="3C3C3C"/>
                </a:solidFill>
                <a:effectLst/>
                <a:uLnTx/>
                <a:uFillTx/>
                <a:latin typeface="Gadugi"/>
                <a:ea typeface="+mn-ea"/>
                <a:cs typeface="Gadugi"/>
              </a:rPr>
              <a:t>physical,</a:t>
            </a:r>
            <a:r>
              <a:rPr kumimoji="0" sz="1700" b="0" i="0" u="none" strike="noStrike" kern="1200" cap="none" spc="-30" normalizeH="0" baseline="0" noProof="0" dirty="0">
                <a:ln>
                  <a:noFill/>
                </a:ln>
                <a:solidFill>
                  <a:srgbClr val="3C3C3C"/>
                </a:solidFill>
                <a:effectLst/>
                <a:uLnTx/>
                <a:uFillTx/>
                <a:latin typeface="Gadugi"/>
                <a:ea typeface="+mn-ea"/>
                <a:cs typeface="Gadugi"/>
              </a:rPr>
              <a:t> </a:t>
            </a:r>
            <a:r>
              <a:rPr kumimoji="0" sz="1700" b="0" i="0" u="none" strike="noStrike" kern="1200" cap="none" spc="-5" normalizeH="0" baseline="0" noProof="0" dirty="0">
                <a:ln>
                  <a:noFill/>
                </a:ln>
                <a:solidFill>
                  <a:srgbClr val="3C3C3C"/>
                </a:solidFill>
                <a:effectLst/>
                <a:uLnTx/>
                <a:uFillTx/>
                <a:latin typeface="Gadugi"/>
                <a:ea typeface="+mn-ea"/>
                <a:cs typeface="Gadugi"/>
              </a:rPr>
              <a:t>social</a:t>
            </a:r>
            <a:endParaRPr kumimoji="0" sz="1700" b="0" i="0" u="none" strike="noStrike" kern="1200" cap="none" spc="0" normalizeH="0" baseline="0" noProof="0">
              <a:ln>
                <a:noFill/>
              </a:ln>
              <a:solidFill>
                <a:prstClr val="black"/>
              </a:solidFill>
              <a:effectLst/>
              <a:uLnTx/>
              <a:uFillTx/>
              <a:latin typeface="Gadugi"/>
              <a:ea typeface="+mn-ea"/>
              <a:cs typeface="Gadugi"/>
            </a:endParaRPr>
          </a:p>
          <a:p>
            <a:pPr marL="318770" marR="0" lvl="0" indent="0" algn="just" defTabSz="914400" rtl="0" eaLnBrk="1" fontAlgn="auto" latinLnBrk="0" hangingPunct="1">
              <a:lnSpc>
                <a:spcPts val="1705"/>
              </a:lnSpc>
              <a:spcBef>
                <a:spcPts val="0"/>
              </a:spcBef>
              <a:spcAft>
                <a:spcPts val="0"/>
              </a:spcAft>
              <a:buClrTx/>
              <a:buSzTx/>
              <a:buFontTx/>
              <a:buNone/>
              <a:tabLst/>
              <a:defRPr/>
            </a:pPr>
            <a:r>
              <a:rPr kumimoji="0" sz="1700" b="0" i="0" u="none" strike="noStrike" kern="1200" cap="none" spc="0" normalizeH="0" baseline="0" noProof="0" dirty="0">
                <a:ln>
                  <a:noFill/>
                </a:ln>
                <a:solidFill>
                  <a:srgbClr val="3C3C3C"/>
                </a:solidFill>
                <a:effectLst/>
                <a:uLnTx/>
                <a:uFillTx/>
                <a:latin typeface="Gadugi"/>
                <a:ea typeface="+mn-ea"/>
                <a:cs typeface="Gadugi"/>
              </a:rPr>
              <a:t>and </a:t>
            </a:r>
            <a:r>
              <a:rPr kumimoji="0" sz="1700" b="0" i="0" u="none" strike="noStrike" kern="1200" cap="none" spc="-5" normalizeH="0" baseline="0" noProof="0" dirty="0">
                <a:ln>
                  <a:noFill/>
                </a:ln>
                <a:solidFill>
                  <a:srgbClr val="3C3C3C"/>
                </a:solidFill>
                <a:effectLst/>
                <a:uLnTx/>
                <a:uFillTx/>
                <a:latin typeface="Gadugi"/>
                <a:ea typeface="+mn-ea"/>
                <a:cs typeface="Gadugi"/>
              </a:rPr>
              <a:t>economic </a:t>
            </a:r>
            <a:r>
              <a:rPr kumimoji="0" sz="1700" b="0" i="0" u="none" strike="noStrike" kern="1200" cap="none" spc="0" normalizeH="0" baseline="0" noProof="0" dirty="0">
                <a:ln>
                  <a:noFill/>
                </a:ln>
                <a:solidFill>
                  <a:srgbClr val="3C3C3C"/>
                </a:solidFill>
                <a:effectLst/>
                <a:uLnTx/>
                <a:uFillTx/>
                <a:latin typeface="Gadugi"/>
                <a:ea typeface="+mn-ea"/>
                <a:cs typeface="Gadugi"/>
              </a:rPr>
              <a:t>access </a:t>
            </a:r>
            <a:r>
              <a:rPr kumimoji="0" sz="1700" b="0" i="0" u="none" strike="noStrike" kern="1200" cap="none" spc="-5" normalizeH="0" baseline="0" noProof="0" dirty="0">
                <a:ln>
                  <a:noFill/>
                </a:ln>
                <a:solidFill>
                  <a:srgbClr val="3C3C3C"/>
                </a:solidFill>
                <a:effectLst/>
                <a:uLnTx/>
                <a:uFillTx/>
                <a:latin typeface="Gadugi"/>
                <a:ea typeface="+mn-ea"/>
                <a:cs typeface="Gadugi"/>
              </a:rPr>
              <a:t>to food </a:t>
            </a:r>
            <a:r>
              <a:rPr kumimoji="0" sz="1700" b="0" i="0" u="none" strike="noStrike" kern="1200" cap="none" spc="0" normalizeH="0" baseline="0" noProof="0" dirty="0">
                <a:ln>
                  <a:noFill/>
                </a:ln>
                <a:solidFill>
                  <a:srgbClr val="3C3C3C"/>
                </a:solidFill>
                <a:effectLst/>
                <a:uLnTx/>
                <a:uFillTx/>
                <a:latin typeface="Gadugi"/>
                <a:ea typeface="+mn-ea"/>
                <a:cs typeface="Gadugi"/>
              </a:rPr>
              <a:t>which </a:t>
            </a:r>
            <a:r>
              <a:rPr kumimoji="0" sz="1700" b="0" i="0" u="none" strike="noStrike" kern="1200" cap="none" spc="-5" normalizeH="0" baseline="0" noProof="0" dirty="0">
                <a:ln>
                  <a:noFill/>
                </a:ln>
                <a:solidFill>
                  <a:srgbClr val="3C3C3C"/>
                </a:solidFill>
                <a:effectLst/>
                <a:uLnTx/>
                <a:uFillTx/>
                <a:latin typeface="Gadugi"/>
                <a:ea typeface="+mn-ea"/>
                <a:cs typeface="Gadugi"/>
              </a:rPr>
              <a:t>is safe</a:t>
            </a:r>
            <a:r>
              <a:rPr kumimoji="0" sz="1700" b="0" i="0" u="none" strike="noStrike" kern="1200" cap="none" spc="-40" normalizeH="0" baseline="0" noProof="0" dirty="0">
                <a:ln>
                  <a:noFill/>
                </a:ln>
                <a:solidFill>
                  <a:srgbClr val="3C3C3C"/>
                </a:solidFill>
                <a:effectLst/>
                <a:uLnTx/>
                <a:uFillTx/>
                <a:latin typeface="Gadugi"/>
                <a:ea typeface="+mn-ea"/>
                <a:cs typeface="Gadugi"/>
              </a:rPr>
              <a:t> </a:t>
            </a:r>
            <a:r>
              <a:rPr kumimoji="0" sz="1700" b="0" i="0" u="none" strike="noStrike" kern="1200" cap="none" spc="-5" normalizeH="0" baseline="0" noProof="0" dirty="0">
                <a:ln>
                  <a:noFill/>
                </a:ln>
                <a:solidFill>
                  <a:srgbClr val="3C3C3C"/>
                </a:solidFill>
                <a:effectLst/>
                <a:uLnTx/>
                <a:uFillTx/>
                <a:latin typeface="Gadugi"/>
                <a:ea typeface="+mn-ea"/>
                <a:cs typeface="Gadugi"/>
              </a:rPr>
              <a:t>and</a:t>
            </a:r>
            <a:endParaRPr kumimoji="0" sz="1700" b="0" i="0" u="none" strike="noStrike" kern="1200" cap="none" spc="0" normalizeH="0" baseline="0" noProof="0">
              <a:ln>
                <a:noFill/>
              </a:ln>
              <a:solidFill>
                <a:prstClr val="black"/>
              </a:solidFill>
              <a:effectLst/>
              <a:uLnTx/>
              <a:uFillTx/>
              <a:latin typeface="Gadugi"/>
              <a:ea typeface="+mn-ea"/>
              <a:cs typeface="Gadugi"/>
            </a:endParaRPr>
          </a:p>
          <a:p>
            <a:pPr marL="318770" marR="0" lvl="0" indent="0" algn="just" defTabSz="914400" rtl="0" eaLnBrk="1" fontAlgn="auto" latinLnBrk="0" hangingPunct="1">
              <a:lnSpc>
                <a:spcPts val="1839"/>
              </a:lnSpc>
              <a:spcBef>
                <a:spcPts val="0"/>
              </a:spcBef>
              <a:spcAft>
                <a:spcPts val="0"/>
              </a:spcAft>
              <a:buClrTx/>
              <a:buSzTx/>
              <a:buFontTx/>
              <a:buNone/>
              <a:tabLst/>
              <a:defRPr/>
            </a:pPr>
            <a:r>
              <a:rPr kumimoji="0" sz="1700" b="0" i="0" u="none" strike="noStrike" kern="1200" cap="none" spc="-5" normalizeH="0" baseline="0" noProof="0" dirty="0">
                <a:ln>
                  <a:noFill/>
                </a:ln>
                <a:solidFill>
                  <a:srgbClr val="3C3C3C"/>
                </a:solidFill>
                <a:effectLst/>
                <a:uLnTx/>
                <a:uFillTx/>
                <a:latin typeface="Gadugi"/>
                <a:ea typeface="+mn-ea"/>
                <a:cs typeface="Gadugi"/>
              </a:rPr>
              <a:t>consumed in sufficient quantity and</a:t>
            </a:r>
            <a:r>
              <a:rPr kumimoji="0" sz="1700" b="0" i="0" u="none" strike="noStrike" kern="1200" cap="none" spc="10" normalizeH="0" baseline="0" noProof="0" dirty="0">
                <a:ln>
                  <a:noFill/>
                </a:ln>
                <a:solidFill>
                  <a:srgbClr val="3C3C3C"/>
                </a:solidFill>
                <a:effectLst/>
                <a:uLnTx/>
                <a:uFillTx/>
                <a:latin typeface="Gadugi"/>
                <a:ea typeface="+mn-ea"/>
                <a:cs typeface="Gadugi"/>
              </a:rPr>
              <a:t> </a:t>
            </a:r>
            <a:r>
              <a:rPr kumimoji="0" sz="1700" b="0" i="0" u="none" strike="noStrike" kern="1200" cap="none" spc="-5" normalizeH="0" baseline="0" noProof="0" dirty="0">
                <a:ln>
                  <a:noFill/>
                </a:ln>
                <a:solidFill>
                  <a:srgbClr val="3C3C3C"/>
                </a:solidFill>
                <a:effectLst/>
                <a:uLnTx/>
                <a:uFillTx/>
                <a:latin typeface="Gadugi"/>
                <a:ea typeface="+mn-ea"/>
                <a:cs typeface="Gadugi"/>
              </a:rPr>
              <a:t>quality</a:t>
            </a:r>
            <a:endParaRPr kumimoji="0" sz="1700" b="0" i="0" u="none" strike="noStrike" kern="1200" cap="none" spc="0" normalizeH="0" baseline="0" noProof="0">
              <a:ln>
                <a:noFill/>
              </a:ln>
              <a:solidFill>
                <a:prstClr val="black"/>
              </a:solidFill>
              <a:effectLst/>
              <a:uLnTx/>
              <a:uFillTx/>
              <a:latin typeface="Gadugi"/>
              <a:ea typeface="+mn-ea"/>
              <a:cs typeface="Gadugi"/>
            </a:endParaRPr>
          </a:p>
          <a:p>
            <a:pPr marL="318770" marR="5080" lvl="0" indent="0" algn="just" defTabSz="914400" rtl="0" eaLnBrk="1" fontAlgn="auto" latinLnBrk="0" hangingPunct="1">
              <a:lnSpc>
                <a:spcPts val="1839"/>
              </a:lnSpc>
              <a:spcBef>
                <a:spcPts val="125"/>
              </a:spcBef>
              <a:spcAft>
                <a:spcPts val="0"/>
              </a:spcAft>
              <a:buClrTx/>
              <a:buSzTx/>
              <a:buFontTx/>
              <a:buNone/>
              <a:tabLst/>
              <a:defRPr/>
            </a:pPr>
            <a:r>
              <a:rPr kumimoji="0" sz="1700" b="0" i="0" u="none" strike="noStrike" kern="1200" cap="none" spc="-10" normalizeH="0" baseline="0" noProof="0" dirty="0">
                <a:ln>
                  <a:noFill/>
                </a:ln>
                <a:solidFill>
                  <a:srgbClr val="3C3C3C"/>
                </a:solidFill>
                <a:effectLst/>
                <a:uLnTx/>
                <a:uFillTx/>
                <a:latin typeface="Gadugi"/>
                <a:ea typeface="+mn-ea"/>
                <a:cs typeface="Gadugi"/>
              </a:rPr>
              <a:t>to </a:t>
            </a:r>
            <a:r>
              <a:rPr kumimoji="0" sz="1700" b="0" i="0" u="none" strike="noStrike" kern="1200" cap="none" spc="-5" normalizeH="0" baseline="0" noProof="0" dirty="0">
                <a:ln>
                  <a:noFill/>
                </a:ln>
                <a:solidFill>
                  <a:srgbClr val="3C3C3C"/>
                </a:solidFill>
                <a:effectLst/>
                <a:uLnTx/>
                <a:uFillTx/>
                <a:latin typeface="Gadugi"/>
                <a:ea typeface="+mn-ea"/>
                <a:cs typeface="Gadugi"/>
              </a:rPr>
              <a:t>meet their </a:t>
            </a:r>
            <a:r>
              <a:rPr kumimoji="0" sz="1700" b="0" i="0" u="none" strike="noStrike" kern="1200" cap="none" spc="5" normalizeH="0" baseline="0" noProof="0" dirty="0">
                <a:ln>
                  <a:noFill/>
                </a:ln>
                <a:solidFill>
                  <a:srgbClr val="3C3C3C"/>
                </a:solidFill>
                <a:effectLst/>
                <a:uLnTx/>
                <a:uFillTx/>
                <a:latin typeface="Gadugi"/>
                <a:ea typeface="+mn-ea"/>
                <a:cs typeface="Gadugi"/>
              </a:rPr>
              <a:t>dietary </a:t>
            </a:r>
            <a:r>
              <a:rPr kumimoji="0" sz="1700" b="0" i="0" u="none" strike="noStrike" kern="1200" cap="none" spc="0" normalizeH="0" baseline="0" noProof="0" dirty="0">
                <a:ln>
                  <a:noFill/>
                </a:ln>
                <a:solidFill>
                  <a:srgbClr val="3C3C3C"/>
                </a:solidFill>
                <a:effectLst/>
                <a:uLnTx/>
                <a:uFillTx/>
                <a:latin typeface="Gadugi"/>
                <a:ea typeface="+mn-ea"/>
                <a:cs typeface="Gadugi"/>
              </a:rPr>
              <a:t>needs </a:t>
            </a:r>
            <a:r>
              <a:rPr kumimoji="0" sz="1700" b="0" i="0" u="none" strike="noStrike" kern="1200" cap="none" spc="-5" normalizeH="0" baseline="0" noProof="0" dirty="0">
                <a:ln>
                  <a:noFill/>
                </a:ln>
                <a:solidFill>
                  <a:srgbClr val="3C3C3C"/>
                </a:solidFill>
                <a:effectLst/>
                <a:uLnTx/>
                <a:uFillTx/>
                <a:latin typeface="Gadugi"/>
                <a:ea typeface="+mn-ea"/>
                <a:cs typeface="Gadugi"/>
              </a:rPr>
              <a:t>and food </a:t>
            </a:r>
            <a:r>
              <a:rPr kumimoji="0" sz="1700" b="0" i="0" u="none" strike="noStrike" kern="1200" cap="none" spc="-10" normalizeH="0" baseline="0" noProof="0" dirty="0">
                <a:ln>
                  <a:noFill/>
                </a:ln>
                <a:solidFill>
                  <a:srgbClr val="3C3C3C"/>
                </a:solidFill>
                <a:effectLst/>
                <a:uLnTx/>
                <a:uFillTx/>
                <a:latin typeface="Gadugi"/>
                <a:ea typeface="+mn-ea"/>
                <a:cs typeface="Gadugi"/>
              </a:rPr>
              <a:t>preferences,  </a:t>
            </a:r>
            <a:r>
              <a:rPr kumimoji="0" sz="1700" b="0" i="0" u="none" strike="noStrike" kern="1200" cap="none" spc="-5" normalizeH="0" baseline="0" noProof="0" dirty="0">
                <a:ln>
                  <a:noFill/>
                </a:ln>
                <a:solidFill>
                  <a:srgbClr val="3C3C3C"/>
                </a:solidFill>
                <a:effectLst/>
                <a:uLnTx/>
                <a:uFillTx/>
                <a:latin typeface="Gadugi"/>
                <a:ea typeface="+mn-ea"/>
                <a:cs typeface="Gadugi"/>
              </a:rPr>
              <a:t>and is </a:t>
            </a:r>
            <a:r>
              <a:rPr kumimoji="0" sz="1700" b="0" i="0" u="none" strike="noStrike" kern="1200" cap="none" spc="0" normalizeH="0" baseline="0" noProof="0" dirty="0">
                <a:ln>
                  <a:noFill/>
                </a:ln>
                <a:solidFill>
                  <a:srgbClr val="3C3C3C"/>
                </a:solidFill>
                <a:effectLst/>
                <a:uLnTx/>
                <a:uFillTx/>
                <a:latin typeface="Gadugi"/>
                <a:ea typeface="+mn-ea"/>
                <a:cs typeface="Gadugi"/>
              </a:rPr>
              <a:t>supported </a:t>
            </a:r>
            <a:r>
              <a:rPr kumimoji="0" sz="1700" b="0" i="0" u="none" strike="noStrike" kern="1200" cap="none" spc="-5" normalizeH="0" baseline="0" noProof="0" dirty="0">
                <a:ln>
                  <a:noFill/>
                </a:ln>
                <a:solidFill>
                  <a:srgbClr val="3C3C3C"/>
                </a:solidFill>
                <a:effectLst/>
                <a:uLnTx/>
                <a:uFillTx/>
                <a:latin typeface="Gadugi"/>
                <a:ea typeface="+mn-ea"/>
                <a:cs typeface="Gadugi"/>
              </a:rPr>
              <a:t>by </a:t>
            </a:r>
            <a:r>
              <a:rPr kumimoji="0" sz="1700" b="0" i="0" u="none" strike="noStrike" kern="1200" cap="none" spc="0" normalizeH="0" baseline="0" noProof="0" dirty="0">
                <a:ln>
                  <a:noFill/>
                </a:ln>
                <a:solidFill>
                  <a:srgbClr val="3C3C3C"/>
                </a:solidFill>
                <a:effectLst/>
                <a:uLnTx/>
                <a:uFillTx/>
                <a:latin typeface="Gadugi"/>
                <a:ea typeface="+mn-ea"/>
                <a:cs typeface="Gadugi"/>
              </a:rPr>
              <a:t>an </a:t>
            </a:r>
            <a:r>
              <a:rPr kumimoji="0" sz="1700" b="0" i="0" u="none" strike="noStrike" kern="1200" cap="none" spc="-5" normalizeH="0" baseline="0" noProof="0" dirty="0">
                <a:ln>
                  <a:noFill/>
                </a:ln>
                <a:solidFill>
                  <a:srgbClr val="3C3C3C"/>
                </a:solidFill>
                <a:effectLst/>
                <a:uLnTx/>
                <a:uFillTx/>
                <a:latin typeface="Gadugi"/>
                <a:ea typeface="+mn-ea"/>
                <a:cs typeface="Gadugi"/>
              </a:rPr>
              <a:t>environment </a:t>
            </a:r>
            <a:r>
              <a:rPr kumimoji="0" sz="1700" b="0" i="0" u="none" strike="noStrike" kern="1200" cap="none" spc="-20" normalizeH="0" baseline="0" noProof="0" dirty="0">
                <a:ln>
                  <a:noFill/>
                </a:ln>
                <a:solidFill>
                  <a:srgbClr val="3C3C3C"/>
                </a:solidFill>
                <a:effectLst/>
                <a:uLnTx/>
                <a:uFillTx/>
                <a:latin typeface="Gadugi"/>
                <a:ea typeface="+mn-ea"/>
                <a:cs typeface="Gadugi"/>
              </a:rPr>
              <a:t>of </a:t>
            </a:r>
            <a:r>
              <a:rPr kumimoji="0" sz="1700" b="0" i="0" u="none" strike="noStrike" kern="1200" cap="none" spc="-5" normalizeH="0" baseline="0" noProof="0" dirty="0">
                <a:ln>
                  <a:noFill/>
                </a:ln>
                <a:solidFill>
                  <a:srgbClr val="3C3C3C"/>
                </a:solidFill>
                <a:effectLst/>
                <a:uLnTx/>
                <a:uFillTx/>
                <a:latin typeface="Gadugi"/>
                <a:ea typeface="+mn-ea"/>
                <a:cs typeface="Gadugi"/>
              </a:rPr>
              <a:t>adequate  sanitation, health </a:t>
            </a:r>
            <a:r>
              <a:rPr kumimoji="0" sz="1700" b="0" i="0" u="none" strike="noStrike" kern="1200" cap="none" spc="5" normalizeH="0" baseline="0" noProof="0" dirty="0">
                <a:ln>
                  <a:noFill/>
                </a:ln>
                <a:solidFill>
                  <a:srgbClr val="3C3C3C"/>
                </a:solidFill>
                <a:effectLst/>
                <a:uLnTx/>
                <a:uFillTx/>
                <a:latin typeface="Gadugi"/>
                <a:ea typeface="+mn-ea"/>
                <a:cs typeface="Gadugi"/>
              </a:rPr>
              <a:t>services </a:t>
            </a:r>
            <a:r>
              <a:rPr kumimoji="0" sz="1700" b="0" i="0" u="none" strike="noStrike" kern="1200" cap="none" spc="-5" normalizeH="0" baseline="0" noProof="0" dirty="0">
                <a:ln>
                  <a:noFill/>
                </a:ln>
                <a:solidFill>
                  <a:srgbClr val="3C3C3C"/>
                </a:solidFill>
                <a:effectLst/>
                <a:uLnTx/>
                <a:uFillTx/>
                <a:latin typeface="Gadugi"/>
                <a:ea typeface="+mn-ea"/>
                <a:cs typeface="Gadugi"/>
              </a:rPr>
              <a:t>and care, allowing for </a:t>
            </a:r>
            <a:r>
              <a:rPr kumimoji="0" sz="1700" b="0" i="0" u="none" strike="noStrike" kern="1200" cap="none" spc="0" normalizeH="0" baseline="0" noProof="0" dirty="0">
                <a:ln>
                  <a:noFill/>
                </a:ln>
                <a:solidFill>
                  <a:srgbClr val="3C3C3C"/>
                </a:solidFill>
                <a:effectLst/>
                <a:uLnTx/>
                <a:uFillTx/>
                <a:latin typeface="Gadugi"/>
                <a:ea typeface="+mn-ea"/>
                <a:cs typeface="Gadugi"/>
              </a:rPr>
              <a:t>a  </a:t>
            </a:r>
            <a:r>
              <a:rPr kumimoji="0" sz="1700" b="0" i="0" u="none" strike="noStrike" kern="1200" cap="none" spc="-5" normalizeH="0" baseline="0" noProof="0" dirty="0">
                <a:ln>
                  <a:noFill/>
                </a:ln>
                <a:solidFill>
                  <a:srgbClr val="3C3C3C"/>
                </a:solidFill>
                <a:effectLst/>
                <a:uLnTx/>
                <a:uFillTx/>
                <a:latin typeface="Gadugi"/>
                <a:ea typeface="+mn-ea"/>
                <a:cs typeface="Gadugi"/>
              </a:rPr>
              <a:t>healthy </a:t>
            </a:r>
            <a:r>
              <a:rPr kumimoji="0" sz="1700" b="0" i="0" u="none" strike="noStrike" kern="1200" cap="none" spc="0" normalizeH="0" baseline="0" noProof="0" dirty="0">
                <a:ln>
                  <a:noFill/>
                </a:ln>
                <a:solidFill>
                  <a:srgbClr val="3C3C3C"/>
                </a:solidFill>
                <a:effectLst/>
                <a:uLnTx/>
                <a:uFillTx/>
                <a:latin typeface="Gadugi"/>
                <a:ea typeface="+mn-ea"/>
                <a:cs typeface="Gadugi"/>
              </a:rPr>
              <a:t>and </a:t>
            </a:r>
            <a:r>
              <a:rPr kumimoji="0" sz="1700" b="0" i="0" u="none" strike="noStrike" kern="1200" cap="none" spc="-5" normalizeH="0" baseline="0" noProof="0" dirty="0">
                <a:ln>
                  <a:noFill/>
                </a:ln>
                <a:solidFill>
                  <a:srgbClr val="3C3C3C"/>
                </a:solidFill>
                <a:effectLst/>
                <a:uLnTx/>
                <a:uFillTx/>
                <a:latin typeface="Gadugi"/>
                <a:ea typeface="+mn-ea"/>
                <a:cs typeface="Gadugi"/>
              </a:rPr>
              <a:t>active </a:t>
            </a:r>
            <a:r>
              <a:rPr kumimoji="0" sz="1700" b="0" i="0" u="none" strike="noStrike" kern="1200" cap="none" spc="-20" normalizeH="0" baseline="0" noProof="0" dirty="0">
                <a:ln>
                  <a:noFill/>
                </a:ln>
                <a:solidFill>
                  <a:srgbClr val="3C3C3C"/>
                </a:solidFill>
                <a:effectLst/>
                <a:uLnTx/>
                <a:uFillTx/>
                <a:latin typeface="Gadugi"/>
                <a:ea typeface="+mn-ea"/>
                <a:cs typeface="Gadugi"/>
              </a:rPr>
              <a:t>life”. </a:t>
            </a:r>
            <a:r>
              <a:rPr kumimoji="0" sz="1700" b="0" i="0" u="none" strike="noStrike" kern="1200" cap="none" spc="-40" normalizeH="0" baseline="0" noProof="0" dirty="0">
                <a:ln>
                  <a:noFill/>
                </a:ln>
                <a:solidFill>
                  <a:srgbClr val="3C3C3C"/>
                </a:solidFill>
                <a:effectLst/>
                <a:uLnTx/>
                <a:uFillTx/>
                <a:latin typeface="Gadugi"/>
                <a:ea typeface="+mn-ea"/>
                <a:cs typeface="Gadugi"/>
              </a:rPr>
              <a:t>(FAO,</a:t>
            </a:r>
            <a:r>
              <a:rPr kumimoji="0" sz="1700" b="0" i="0" u="none" strike="noStrike" kern="1200" cap="none" spc="-35" normalizeH="0" baseline="0" noProof="0" dirty="0">
                <a:ln>
                  <a:noFill/>
                </a:ln>
                <a:solidFill>
                  <a:srgbClr val="3C3C3C"/>
                </a:solidFill>
                <a:effectLst/>
                <a:uLnTx/>
                <a:uFillTx/>
                <a:latin typeface="Gadugi"/>
                <a:ea typeface="+mn-ea"/>
                <a:cs typeface="Gadugi"/>
              </a:rPr>
              <a:t> </a:t>
            </a:r>
            <a:r>
              <a:rPr kumimoji="0" sz="1700" b="0" i="0" u="none" strike="noStrike" kern="1200" cap="none" spc="0" normalizeH="0" baseline="0" noProof="0" dirty="0">
                <a:ln>
                  <a:noFill/>
                </a:ln>
                <a:solidFill>
                  <a:srgbClr val="3C3C3C"/>
                </a:solidFill>
                <a:effectLst/>
                <a:uLnTx/>
                <a:uFillTx/>
                <a:latin typeface="Gadugi"/>
                <a:ea typeface="+mn-ea"/>
                <a:cs typeface="Gadugi"/>
              </a:rPr>
              <a:t>2012)</a:t>
            </a:r>
            <a:endParaRPr kumimoji="0" sz="1700" b="0" i="0" u="none" strike="noStrike" kern="1200" cap="none" spc="0" normalizeH="0" baseline="0" noProof="0">
              <a:ln>
                <a:noFill/>
              </a:ln>
              <a:solidFill>
                <a:prstClr val="black"/>
              </a:solidFill>
              <a:effectLst/>
              <a:uLnTx/>
              <a:uFillTx/>
              <a:latin typeface="Gadugi"/>
              <a:ea typeface="+mn-ea"/>
              <a:cs typeface="Gadugi"/>
            </a:endParaRPr>
          </a:p>
          <a:p>
            <a:pPr marL="641985" marR="170815" lvl="1" indent="-304800" algn="l" defTabSz="914400" rtl="0" eaLnBrk="1" fontAlgn="auto" latinLnBrk="0" hangingPunct="1">
              <a:lnSpc>
                <a:spcPts val="1839"/>
              </a:lnSpc>
              <a:spcBef>
                <a:spcPts val="995"/>
              </a:spcBef>
              <a:spcAft>
                <a:spcPts val="0"/>
              </a:spcAft>
              <a:buClr>
                <a:srgbClr val="00797B"/>
              </a:buClr>
              <a:buSzPct val="91176"/>
              <a:buFont typeface="Wingdings 2"/>
              <a:buChar char=""/>
              <a:tabLst>
                <a:tab pos="641985" algn="l"/>
                <a:tab pos="642620" algn="l"/>
              </a:tabLst>
              <a:defRPr/>
            </a:pPr>
            <a:r>
              <a:rPr kumimoji="0" sz="1700" b="0" i="0" u="none" strike="noStrike" kern="1200" cap="none" spc="-10" normalizeH="0" baseline="0" noProof="0" dirty="0">
                <a:ln>
                  <a:noFill/>
                </a:ln>
                <a:solidFill>
                  <a:srgbClr val="3C3C3C"/>
                </a:solidFill>
                <a:effectLst/>
                <a:uLnTx/>
                <a:uFillTx/>
                <a:latin typeface="Gadugi"/>
                <a:ea typeface="+mn-ea"/>
                <a:cs typeface="Gadugi"/>
              </a:rPr>
              <a:t>Reframes </a:t>
            </a:r>
            <a:r>
              <a:rPr kumimoji="0" sz="1700" b="0" i="0" u="none" strike="noStrike" kern="1200" cap="none" spc="-5" normalizeH="0" baseline="0" noProof="0" dirty="0">
                <a:ln>
                  <a:noFill/>
                </a:ln>
                <a:solidFill>
                  <a:srgbClr val="3C3C3C"/>
                </a:solidFill>
                <a:effectLst/>
                <a:uLnTx/>
                <a:uFillTx/>
                <a:latin typeface="Gadugi"/>
                <a:ea typeface="+mn-ea"/>
                <a:cs typeface="Gadugi"/>
              </a:rPr>
              <a:t>discussion </a:t>
            </a:r>
            <a:r>
              <a:rPr kumimoji="0" sz="1700" b="0" i="0" u="none" strike="noStrike" kern="1200" cap="none" spc="-10" normalizeH="0" baseline="0" noProof="0" dirty="0">
                <a:ln>
                  <a:noFill/>
                </a:ln>
                <a:solidFill>
                  <a:srgbClr val="3C3C3C"/>
                </a:solidFill>
                <a:effectLst/>
                <a:uLnTx/>
                <a:uFillTx/>
                <a:latin typeface="Gadugi"/>
                <a:ea typeface="+mn-ea"/>
                <a:cs typeface="Gadugi"/>
              </a:rPr>
              <a:t>from </a:t>
            </a:r>
            <a:r>
              <a:rPr kumimoji="0" sz="1700" b="0" i="0" u="none" strike="noStrike" kern="1200" cap="none" spc="-5" normalizeH="0" baseline="0" noProof="0" dirty="0">
                <a:ln>
                  <a:noFill/>
                </a:ln>
                <a:solidFill>
                  <a:srgbClr val="3C3C3C"/>
                </a:solidFill>
                <a:effectLst/>
                <a:uLnTx/>
                <a:uFillTx/>
                <a:latin typeface="Gadugi"/>
                <a:ea typeface="+mn-ea"/>
                <a:cs typeface="Gadugi"/>
              </a:rPr>
              <a:t>quantity </a:t>
            </a:r>
            <a:r>
              <a:rPr kumimoji="0" sz="1700" b="0" i="0" u="none" strike="noStrike" kern="1200" cap="none" spc="-10" normalizeH="0" baseline="0" noProof="0" dirty="0">
                <a:ln>
                  <a:noFill/>
                </a:ln>
                <a:solidFill>
                  <a:srgbClr val="3C3C3C"/>
                </a:solidFill>
                <a:effectLst/>
                <a:uLnTx/>
                <a:uFillTx/>
                <a:latin typeface="Gadugi"/>
                <a:ea typeface="+mn-ea"/>
                <a:cs typeface="Gadugi"/>
              </a:rPr>
              <a:t>to </a:t>
            </a:r>
            <a:r>
              <a:rPr kumimoji="0" sz="1700" b="0" i="0" u="none" strike="noStrike" kern="1200" cap="none" spc="-5" normalizeH="0" baseline="0" noProof="0" dirty="0">
                <a:ln>
                  <a:noFill/>
                </a:ln>
                <a:solidFill>
                  <a:srgbClr val="3C3C3C"/>
                </a:solidFill>
                <a:effectLst/>
                <a:uLnTx/>
                <a:uFillTx/>
                <a:latin typeface="Gadugi"/>
                <a:ea typeface="+mn-ea"/>
                <a:cs typeface="Gadugi"/>
              </a:rPr>
              <a:t>quality  </a:t>
            </a:r>
            <a:r>
              <a:rPr kumimoji="0" sz="1700" b="0" i="0" u="none" strike="noStrike" kern="1200" cap="none" spc="-20" normalizeH="0" baseline="0" noProof="0" dirty="0">
                <a:ln>
                  <a:noFill/>
                </a:ln>
                <a:solidFill>
                  <a:srgbClr val="3C3C3C"/>
                </a:solidFill>
                <a:effectLst/>
                <a:uLnTx/>
                <a:uFillTx/>
                <a:latin typeface="Gadugi"/>
                <a:ea typeface="+mn-ea"/>
                <a:cs typeface="Gadugi"/>
              </a:rPr>
              <a:t>of</a:t>
            </a:r>
            <a:r>
              <a:rPr kumimoji="0" sz="1700" b="0" i="0" u="none" strike="noStrike" kern="1200" cap="none" spc="0" normalizeH="0" baseline="0" noProof="0" dirty="0">
                <a:ln>
                  <a:noFill/>
                </a:ln>
                <a:solidFill>
                  <a:srgbClr val="3C3C3C"/>
                </a:solidFill>
                <a:effectLst/>
                <a:uLnTx/>
                <a:uFillTx/>
                <a:latin typeface="Gadugi"/>
                <a:ea typeface="+mn-ea"/>
                <a:cs typeface="Gadugi"/>
              </a:rPr>
              <a:t> </a:t>
            </a:r>
            <a:r>
              <a:rPr kumimoji="0" sz="1700" b="0" i="0" u="none" strike="noStrike" kern="1200" cap="none" spc="-5" normalizeH="0" baseline="0" noProof="0" dirty="0">
                <a:ln>
                  <a:noFill/>
                </a:ln>
                <a:solidFill>
                  <a:srgbClr val="3C3C3C"/>
                </a:solidFill>
                <a:effectLst/>
                <a:uLnTx/>
                <a:uFillTx/>
                <a:latin typeface="Gadugi"/>
                <a:ea typeface="+mn-ea"/>
                <a:cs typeface="Gadugi"/>
              </a:rPr>
              <a:t>food</a:t>
            </a:r>
            <a:endParaRPr kumimoji="0" sz="1700" b="0" i="0" u="none" strike="noStrike" kern="1200" cap="none" spc="0" normalizeH="0" baseline="0" noProof="0">
              <a:ln>
                <a:noFill/>
              </a:ln>
              <a:solidFill>
                <a:prstClr val="black"/>
              </a:solidFill>
              <a:effectLst/>
              <a:uLnTx/>
              <a:uFillTx/>
              <a:latin typeface="Gadugi"/>
              <a:ea typeface="+mn-ea"/>
              <a:cs typeface="Gadugi"/>
            </a:endParaRPr>
          </a:p>
          <a:p>
            <a:pPr marL="641985" marR="0" lvl="1" indent="-305435" algn="l" defTabSz="914400" rtl="0" eaLnBrk="1" fontAlgn="auto" latinLnBrk="0" hangingPunct="1">
              <a:lnSpc>
                <a:spcPts val="1939"/>
              </a:lnSpc>
              <a:spcBef>
                <a:spcPts val="770"/>
              </a:spcBef>
              <a:spcAft>
                <a:spcPts val="0"/>
              </a:spcAft>
              <a:buClr>
                <a:srgbClr val="00797B"/>
              </a:buClr>
              <a:buSzPct val="91176"/>
              <a:buFont typeface="Wingdings 2"/>
              <a:buChar char=""/>
              <a:tabLst>
                <a:tab pos="641985" algn="l"/>
                <a:tab pos="642620" algn="l"/>
              </a:tabLst>
              <a:defRPr/>
            </a:pPr>
            <a:r>
              <a:rPr kumimoji="0" sz="1700" b="0" i="0" u="none" strike="noStrike" kern="1200" cap="none" spc="-5" normalizeH="0" baseline="0" noProof="0" dirty="0">
                <a:ln>
                  <a:noFill/>
                </a:ln>
                <a:solidFill>
                  <a:srgbClr val="3C3C3C"/>
                </a:solidFill>
                <a:effectLst/>
                <a:uLnTx/>
                <a:uFillTx/>
                <a:latin typeface="Gadugi"/>
                <a:ea typeface="+mn-ea"/>
                <a:cs typeface="Gadugi"/>
              </a:rPr>
              <a:t>Highlights the </a:t>
            </a:r>
            <a:r>
              <a:rPr kumimoji="0" sz="1700" b="0" i="0" u="none" strike="noStrike" kern="1200" cap="none" spc="0" normalizeH="0" baseline="0" noProof="0" dirty="0">
                <a:ln>
                  <a:noFill/>
                </a:ln>
                <a:solidFill>
                  <a:srgbClr val="3C3C3C"/>
                </a:solidFill>
                <a:effectLst/>
                <a:uLnTx/>
                <a:uFillTx/>
                <a:latin typeface="Gadugi"/>
                <a:ea typeface="+mn-ea"/>
                <a:cs typeface="Gadugi"/>
              </a:rPr>
              <a:t>importance </a:t>
            </a:r>
            <a:r>
              <a:rPr kumimoji="0" sz="1700" b="0" i="0" u="none" strike="noStrike" kern="1200" cap="none" spc="-20" normalizeH="0" baseline="0" noProof="0" dirty="0">
                <a:ln>
                  <a:noFill/>
                </a:ln>
                <a:solidFill>
                  <a:srgbClr val="3C3C3C"/>
                </a:solidFill>
                <a:effectLst/>
                <a:uLnTx/>
                <a:uFillTx/>
                <a:latin typeface="Gadugi"/>
                <a:ea typeface="+mn-ea"/>
                <a:cs typeface="Gadugi"/>
              </a:rPr>
              <a:t>of </a:t>
            </a:r>
            <a:r>
              <a:rPr kumimoji="0" sz="1700" b="0" i="0" u="none" strike="noStrike" kern="1200" cap="none" spc="-5" normalizeH="0" baseline="0" noProof="0" dirty="0">
                <a:ln>
                  <a:noFill/>
                </a:ln>
                <a:solidFill>
                  <a:srgbClr val="3C3C3C"/>
                </a:solidFill>
                <a:effectLst/>
                <a:uLnTx/>
                <a:uFillTx/>
                <a:latin typeface="Gadugi"/>
                <a:ea typeface="+mn-ea"/>
                <a:cs typeface="Gadugi"/>
              </a:rPr>
              <a:t>nutrition</a:t>
            </a:r>
            <a:r>
              <a:rPr kumimoji="0" sz="1700" b="0" i="0" u="none" strike="noStrike" kern="1200" cap="none" spc="30" normalizeH="0" baseline="0" noProof="0" dirty="0">
                <a:ln>
                  <a:noFill/>
                </a:ln>
                <a:solidFill>
                  <a:srgbClr val="3C3C3C"/>
                </a:solidFill>
                <a:effectLst/>
                <a:uLnTx/>
                <a:uFillTx/>
                <a:latin typeface="Gadugi"/>
                <a:ea typeface="+mn-ea"/>
                <a:cs typeface="Gadugi"/>
              </a:rPr>
              <a:t> </a:t>
            </a:r>
            <a:r>
              <a:rPr kumimoji="0" sz="1700" b="0" i="0" u="none" strike="noStrike" kern="1200" cap="none" spc="0" normalizeH="0" baseline="0" noProof="0" dirty="0">
                <a:ln>
                  <a:noFill/>
                </a:ln>
                <a:solidFill>
                  <a:srgbClr val="3C3C3C"/>
                </a:solidFill>
                <a:effectLst/>
                <a:uLnTx/>
                <a:uFillTx/>
                <a:latin typeface="Gadugi"/>
                <a:ea typeface="+mn-ea"/>
                <a:cs typeface="Gadugi"/>
              </a:rPr>
              <a:t>when</a:t>
            </a:r>
            <a:endParaRPr kumimoji="0" sz="1700" b="0" i="0" u="none" strike="noStrike" kern="1200" cap="none" spc="0" normalizeH="0" baseline="0" noProof="0">
              <a:ln>
                <a:noFill/>
              </a:ln>
              <a:solidFill>
                <a:prstClr val="black"/>
              </a:solidFill>
              <a:effectLst/>
              <a:uLnTx/>
              <a:uFillTx/>
              <a:latin typeface="Gadugi"/>
              <a:ea typeface="+mn-ea"/>
              <a:cs typeface="Gadugi"/>
            </a:endParaRPr>
          </a:p>
          <a:p>
            <a:pPr marL="641985" marR="0" lvl="0" indent="0" algn="l" defTabSz="914400" rtl="0" eaLnBrk="1" fontAlgn="auto" latinLnBrk="0" hangingPunct="1">
              <a:lnSpc>
                <a:spcPts val="1939"/>
              </a:lnSpc>
              <a:spcBef>
                <a:spcPts val="0"/>
              </a:spcBef>
              <a:spcAft>
                <a:spcPts val="0"/>
              </a:spcAft>
              <a:buClrTx/>
              <a:buSzTx/>
              <a:buFontTx/>
              <a:buNone/>
              <a:tabLst/>
              <a:defRPr/>
            </a:pPr>
            <a:r>
              <a:rPr kumimoji="0" sz="1700" b="0" i="0" u="none" strike="noStrike" kern="1200" cap="none" spc="-5" normalizeH="0" baseline="0" noProof="0" dirty="0">
                <a:ln>
                  <a:noFill/>
                </a:ln>
                <a:solidFill>
                  <a:srgbClr val="3C3C3C"/>
                </a:solidFill>
                <a:effectLst/>
                <a:uLnTx/>
                <a:uFillTx/>
                <a:latin typeface="Gadugi"/>
                <a:ea typeface="+mn-ea"/>
                <a:cs typeface="Gadugi"/>
              </a:rPr>
              <a:t>thinking about food policies </a:t>
            </a:r>
            <a:r>
              <a:rPr kumimoji="0" sz="1700" b="0" i="0" u="none" strike="noStrike" kern="1200" cap="none" spc="0" normalizeH="0" baseline="0" noProof="0" dirty="0">
                <a:ln>
                  <a:noFill/>
                </a:ln>
                <a:solidFill>
                  <a:srgbClr val="3C3C3C"/>
                </a:solidFill>
                <a:effectLst/>
                <a:uLnTx/>
                <a:uFillTx/>
                <a:latin typeface="Gadugi"/>
                <a:ea typeface="+mn-ea"/>
                <a:cs typeface="Gadugi"/>
              </a:rPr>
              <a:t>and</a:t>
            </a:r>
            <a:r>
              <a:rPr kumimoji="0" sz="1700" b="0" i="0" u="none" strike="noStrike" kern="1200" cap="none" spc="10" normalizeH="0" baseline="0" noProof="0" dirty="0">
                <a:ln>
                  <a:noFill/>
                </a:ln>
                <a:solidFill>
                  <a:srgbClr val="3C3C3C"/>
                </a:solidFill>
                <a:effectLst/>
                <a:uLnTx/>
                <a:uFillTx/>
                <a:latin typeface="Gadugi"/>
                <a:ea typeface="+mn-ea"/>
                <a:cs typeface="Gadugi"/>
              </a:rPr>
              <a:t> </a:t>
            </a:r>
            <a:r>
              <a:rPr kumimoji="0" sz="1700" b="0" i="0" u="none" strike="noStrike" kern="1200" cap="none" spc="-5" normalizeH="0" baseline="0" noProof="0" dirty="0">
                <a:ln>
                  <a:noFill/>
                </a:ln>
                <a:solidFill>
                  <a:srgbClr val="3C3C3C"/>
                </a:solidFill>
                <a:effectLst/>
                <a:uLnTx/>
                <a:uFillTx/>
                <a:latin typeface="Gadugi"/>
                <a:ea typeface="+mn-ea"/>
                <a:cs typeface="Gadugi"/>
              </a:rPr>
              <a:t>programs</a:t>
            </a:r>
            <a:endParaRPr kumimoji="0" sz="1700" b="0" i="0" u="none" strike="noStrike" kern="1200" cap="none" spc="0" normalizeH="0" baseline="0" noProof="0">
              <a:ln>
                <a:noFill/>
              </a:ln>
              <a:solidFill>
                <a:prstClr val="black"/>
              </a:solidFill>
              <a:effectLst/>
              <a:uLnTx/>
              <a:uFillTx/>
              <a:latin typeface="Gadugi"/>
              <a:ea typeface="+mn-ea"/>
              <a:cs typeface="Gadugi"/>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42900" y="499872"/>
            <a:ext cx="11494008" cy="142951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443483" y="452627"/>
            <a:ext cx="3710178" cy="10287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8037576" y="449580"/>
            <a:ext cx="3710178" cy="10591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238244" y="452627"/>
            <a:ext cx="3710178" cy="99822"/>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35863" y="611111"/>
            <a:ext cx="11314938" cy="1194066"/>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0" y="0"/>
            <a:ext cx="12192000" cy="6858000"/>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434340" y="614172"/>
            <a:ext cx="3707129" cy="5779770"/>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434340" y="452627"/>
            <a:ext cx="3710178" cy="10287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663041" y="1051305"/>
            <a:ext cx="2767330" cy="1219835"/>
          </a:xfrm>
          <a:prstGeom prst="rect">
            <a:avLst/>
          </a:prstGeom>
        </p:spPr>
        <p:txBody>
          <a:bodyPr vert="horz" wrap="square" lIns="0" tIns="60960" rIns="0" bIns="0" rtlCol="0">
            <a:spAutoFit/>
          </a:bodyPr>
          <a:lstStyle/>
          <a:p>
            <a:pPr marL="12700" marR="5080">
              <a:lnSpc>
                <a:spcPts val="3020"/>
              </a:lnSpc>
              <a:spcBef>
                <a:spcPts val="480"/>
              </a:spcBef>
            </a:pPr>
            <a:r>
              <a:rPr sz="2800" spc="-5" dirty="0"/>
              <a:t>FOOD AND  NUTRITION  SECURITY</a:t>
            </a:r>
            <a:r>
              <a:rPr sz="2800" spc="-175" dirty="0"/>
              <a:t> </a:t>
            </a:r>
            <a:r>
              <a:rPr sz="2800" spc="-5" dirty="0"/>
              <a:t>TEAM</a:t>
            </a:r>
            <a:endParaRPr sz="2800"/>
          </a:p>
        </p:txBody>
      </p:sp>
      <p:sp>
        <p:nvSpPr>
          <p:cNvPr id="11" name="object 11"/>
          <p:cNvSpPr txBox="1"/>
          <p:nvPr/>
        </p:nvSpPr>
        <p:spPr>
          <a:xfrm>
            <a:off x="659993" y="2843276"/>
            <a:ext cx="3074035" cy="2339340"/>
          </a:xfrm>
          <a:prstGeom prst="rect">
            <a:avLst/>
          </a:prstGeom>
        </p:spPr>
        <p:txBody>
          <a:bodyPr vert="horz" wrap="square" lIns="0" tIns="12700" rIns="0" bIns="0" rtlCol="0">
            <a:spAutoFit/>
          </a:bodyPr>
          <a:lstStyle/>
          <a:p>
            <a:pPr marL="318770" marR="102235" lvl="0" indent="-306705" algn="l" defTabSz="914400" rtl="0" eaLnBrk="1" fontAlgn="auto" latinLnBrk="0" hangingPunct="1">
              <a:lnSpc>
                <a:spcPct val="100000"/>
              </a:lnSpc>
              <a:spcBef>
                <a:spcPts val="100"/>
              </a:spcBef>
              <a:spcAft>
                <a:spcPts val="0"/>
              </a:spcAft>
              <a:buClr>
                <a:srgbClr val="00797B"/>
              </a:buClr>
              <a:buSzPct val="91666"/>
              <a:buFont typeface="Arial"/>
              <a:buChar char="•"/>
              <a:tabLst>
                <a:tab pos="318770" algn="l"/>
                <a:tab pos="319405" algn="l"/>
              </a:tabLst>
              <a:defRPr/>
            </a:pPr>
            <a:r>
              <a:rPr kumimoji="0" sz="1800" b="0" i="0" u="none" strike="noStrike" kern="1200" cap="none" spc="-5" normalizeH="0" baseline="0" noProof="0" dirty="0">
                <a:ln>
                  <a:noFill/>
                </a:ln>
                <a:solidFill>
                  <a:srgbClr val="FFFFFF"/>
                </a:solidFill>
                <a:effectLst/>
                <a:uLnTx/>
                <a:uFillTx/>
                <a:latin typeface="Gadugi"/>
                <a:ea typeface="+mn-ea"/>
                <a:cs typeface="Gadugi"/>
              </a:rPr>
              <a:t>Association </a:t>
            </a:r>
            <a:r>
              <a:rPr kumimoji="0" sz="1800" b="0" i="0" u="none" strike="noStrike" kern="1200" cap="none" spc="-20" normalizeH="0" baseline="0" noProof="0" dirty="0">
                <a:ln>
                  <a:noFill/>
                </a:ln>
                <a:solidFill>
                  <a:srgbClr val="FFFFFF"/>
                </a:solidFill>
                <a:effectLst/>
                <a:uLnTx/>
                <a:uFillTx/>
                <a:latin typeface="Gadugi"/>
                <a:ea typeface="+mn-ea"/>
                <a:cs typeface="Gadugi"/>
              </a:rPr>
              <a:t>of </a:t>
            </a:r>
            <a:r>
              <a:rPr kumimoji="0" sz="1800" b="0" i="0" u="none" strike="noStrike" kern="1200" cap="none" spc="-15" normalizeH="0" baseline="0" noProof="0" dirty="0">
                <a:ln>
                  <a:noFill/>
                </a:ln>
                <a:solidFill>
                  <a:srgbClr val="FFFFFF"/>
                </a:solidFill>
                <a:effectLst/>
                <a:uLnTx/>
                <a:uFillTx/>
                <a:latin typeface="Gadugi"/>
                <a:ea typeface="+mn-ea"/>
                <a:cs typeface="Gadugi"/>
              </a:rPr>
              <a:t>State </a:t>
            </a:r>
            <a:r>
              <a:rPr kumimoji="0" sz="1800" b="0" i="0" u="none" strike="noStrike" kern="1200" cap="none" spc="-10" normalizeH="0" baseline="0" noProof="0" dirty="0">
                <a:ln>
                  <a:noFill/>
                </a:ln>
                <a:solidFill>
                  <a:srgbClr val="FFFFFF"/>
                </a:solidFill>
                <a:effectLst/>
                <a:uLnTx/>
                <a:uFillTx/>
                <a:latin typeface="Gadugi"/>
                <a:ea typeface="+mn-ea"/>
                <a:cs typeface="Gadugi"/>
              </a:rPr>
              <a:t>Public  </a:t>
            </a:r>
            <a:r>
              <a:rPr kumimoji="0" sz="1800" b="0" i="0" u="none" strike="noStrike" kern="1200" cap="none" spc="-5" normalizeH="0" baseline="0" noProof="0" dirty="0">
                <a:ln>
                  <a:noFill/>
                </a:ln>
                <a:solidFill>
                  <a:srgbClr val="FFFFFF"/>
                </a:solidFill>
                <a:effectLst/>
                <a:uLnTx/>
                <a:uFillTx/>
                <a:latin typeface="Gadugi"/>
                <a:ea typeface="+mn-ea"/>
                <a:cs typeface="Gadugi"/>
              </a:rPr>
              <a:t>Health</a:t>
            </a:r>
            <a:r>
              <a:rPr kumimoji="0" sz="1800" b="0" i="0" u="none" strike="noStrike" kern="1200" cap="none" spc="-10" normalizeH="0" baseline="0" noProof="0" dirty="0">
                <a:ln>
                  <a:noFill/>
                </a:ln>
                <a:solidFill>
                  <a:srgbClr val="FFFFFF"/>
                </a:solidFill>
                <a:effectLst/>
                <a:uLnTx/>
                <a:uFillTx/>
                <a:latin typeface="Gadugi"/>
                <a:ea typeface="+mn-ea"/>
                <a:cs typeface="Gadugi"/>
              </a:rPr>
              <a:t> </a:t>
            </a:r>
            <a:r>
              <a:rPr kumimoji="0" sz="1800" b="0" i="0" u="none" strike="noStrike" kern="1200" cap="none" spc="-5" normalizeH="0" baseline="0" noProof="0" dirty="0">
                <a:ln>
                  <a:noFill/>
                </a:ln>
                <a:solidFill>
                  <a:srgbClr val="FFFFFF"/>
                </a:solidFill>
                <a:effectLst/>
                <a:uLnTx/>
                <a:uFillTx/>
                <a:latin typeface="Gadugi"/>
                <a:ea typeface="+mn-ea"/>
                <a:cs typeface="Gadugi"/>
              </a:rPr>
              <a:t>Nutritionist</a:t>
            </a:r>
            <a:endParaRPr kumimoji="0" sz="1800" b="0" i="0" u="none" strike="noStrike" kern="1200" cap="none" spc="0" normalizeH="0" baseline="0" noProof="0">
              <a:ln>
                <a:noFill/>
              </a:ln>
              <a:solidFill>
                <a:prstClr val="black"/>
              </a:solidFill>
              <a:effectLst/>
              <a:uLnTx/>
              <a:uFillTx/>
              <a:latin typeface="Gadugi"/>
              <a:ea typeface="+mn-ea"/>
              <a:cs typeface="Gadugi"/>
            </a:endParaRPr>
          </a:p>
          <a:p>
            <a:pPr marL="318770" marR="5080" lvl="0" indent="-306705" algn="l" defTabSz="914400" rtl="0" eaLnBrk="1" fontAlgn="auto" latinLnBrk="0" hangingPunct="1">
              <a:lnSpc>
                <a:spcPct val="100000"/>
              </a:lnSpc>
              <a:spcBef>
                <a:spcPts val="1030"/>
              </a:spcBef>
              <a:spcAft>
                <a:spcPts val="0"/>
              </a:spcAft>
              <a:buClr>
                <a:srgbClr val="00797B"/>
              </a:buClr>
              <a:buSzPct val="91666"/>
              <a:buFont typeface="Arial"/>
              <a:buChar char="•"/>
              <a:tabLst>
                <a:tab pos="318770" algn="l"/>
                <a:tab pos="319405" algn="l"/>
              </a:tabLst>
              <a:defRPr/>
            </a:pPr>
            <a:r>
              <a:rPr kumimoji="0" sz="1800" b="0" i="0" u="none" strike="noStrike" kern="1200" cap="none" spc="-5" normalizeH="0" baseline="0" noProof="0" dirty="0">
                <a:ln>
                  <a:noFill/>
                </a:ln>
                <a:solidFill>
                  <a:srgbClr val="FFFFFF"/>
                </a:solidFill>
                <a:effectLst/>
                <a:uLnTx/>
                <a:uFillTx/>
                <a:latin typeface="Gadugi"/>
                <a:ea typeface="+mn-ea"/>
                <a:cs typeface="Gadugi"/>
              </a:rPr>
              <a:t>Centers </a:t>
            </a:r>
            <a:r>
              <a:rPr kumimoji="0" sz="1800" b="0" i="0" u="none" strike="noStrike" kern="1200" cap="none" spc="0" normalizeH="0" baseline="0" noProof="0" dirty="0">
                <a:ln>
                  <a:noFill/>
                </a:ln>
                <a:solidFill>
                  <a:srgbClr val="FFFFFF"/>
                </a:solidFill>
                <a:effectLst/>
                <a:uLnTx/>
                <a:uFillTx/>
                <a:latin typeface="Gadugi"/>
                <a:ea typeface="+mn-ea"/>
                <a:cs typeface="Gadugi"/>
              </a:rPr>
              <a:t>for </a:t>
            </a:r>
            <a:r>
              <a:rPr kumimoji="0" sz="1800" b="0" i="0" u="none" strike="noStrike" kern="1200" cap="none" spc="-5" normalizeH="0" baseline="0" noProof="0" dirty="0">
                <a:ln>
                  <a:noFill/>
                </a:ln>
                <a:solidFill>
                  <a:srgbClr val="FFFFFF"/>
                </a:solidFill>
                <a:effectLst/>
                <a:uLnTx/>
                <a:uFillTx/>
                <a:latin typeface="Gadugi"/>
                <a:ea typeface="+mn-ea"/>
                <a:cs typeface="Gadugi"/>
              </a:rPr>
              <a:t>Disease</a:t>
            </a:r>
            <a:r>
              <a:rPr kumimoji="0" sz="1800" b="0" i="0" u="none" strike="noStrike" kern="1200" cap="none" spc="-114" normalizeH="0" baseline="0" noProof="0" dirty="0">
                <a:ln>
                  <a:noFill/>
                </a:ln>
                <a:solidFill>
                  <a:srgbClr val="FFFFFF"/>
                </a:solidFill>
                <a:effectLst/>
                <a:uLnTx/>
                <a:uFillTx/>
                <a:latin typeface="Gadugi"/>
                <a:ea typeface="+mn-ea"/>
                <a:cs typeface="Gadugi"/>
              </a:rPr>
              <a:t> </a:t>
            </a:r>
            <a:r>
              <a:rPr kumimoji="0" sz="1800" b="0" i="0" u="none" strike="noStrike" kern="1200" cap="none" spc="-10" normalizeH="0" baseline="0" noProof="0" dirty="0">
                <a:ln>
                  <a:noFill/>
                </a:ln>
                <a:solidFill>
                  <a:srgbClr val="FFFFFF"/>
                </a:solidFill>
                <a:effectLst/>
                <a:uLnTx/>
                <a:uFillTx/>
                <a:latin typeface="Gadugi"/>
                <a:ea typeface="+mn-ea"/>
                <a:cs typeface="Gadugi"/>
              </a:rPr>
              <a:t>Control  </a:t>
            </a:r>
            <a:r>
              <a:rPr kumimoji="0" sz="1800" b="0" i="0" u="none" strike="noStrike" kern="1200" cap="none" spc="0" normalizeH="0" baseline="0" noProof="0" dirty="0">
                <a:ln>
                  <a:noFill/>
                </a:ln>
                <a:solidFill>
                  <a:srgbClr val="FFFFFF"/>
                </a:solidFill>
                <a:effectLst/>
                <a:uLnTx/>
                <a:uFillTx/>
                <a:latin typeface="Gadugi"/>
                <a:ea typeface="+mn-ea"/>
                <a:cs typeface="Gadugi"/>
              </a:rPr>
              <a:t>and</a:t>
            </a:r>
            <a:r>
              <a:rPr kumimoji="0" sz="1800" b="0" i="0" u="none" strike="noStrike" kern="1200" cap="none" spc="-15" normalizeH="0" baseline="0" noProof="0" dirty="0">
                <a:ln>
                  <a:noFill/>
                </a:ln>
                <a:solidFill>
                  <a:srgbClr val="FFFFFF"/>
                </a:solidFill>
                <a:effectLst/>
                <a:uLnTx/>
                <a:uFillTx/>
                <a:latin typeface="Gadugi"/>
                <a:ea typeface="+mn-ea"/>
                <a:cs typeface="Gadugi"/>
              </a:rPr>
              <a:t> </a:t>
            </a:r>
            <a:r>
              <a:rPr kumimoji="0" sz="1800" b="0" i="0" u="none" strike="noStrike" kern="1200" cap="none" spc="-10" normalizeH="0" baseline="0" noProof="0" dirty="0">
                <a:ln>
                  <a:noFill/>
                </a:ln>
                <a:solidFill>
                  <a:srgbClr val="FFFFFF"/>
                </a:solidFill>
                <a:effectLst/>
                <a:uLnTx/>
                <a:uFillTx/>
                <a:latin typeface="Gadugi"/>
                <a:ea typeface="+mn-ea"/>
                <a:cs typeface="Gadugi"/>
              </a:rPr>
              <a:t>Prevention</a:t>
            </a:r>
            <a:endParaRPr kumimoji="0" sz="1800" b="0" i="0" u="none" strike="noStrike" kern="1200" cap="none" spc="0" normalizeH="0" baseline="0" noProof="0">
              <a:ln>
                <a:noFill/>
              </a:ln>
              <a:solidFill>
                <a:prstClr val="black"/>
              </a:solidFill>
              <a:effectLst/>
              <a:uLnTx/>
              <a:uFillTx/>
              <a:latin typeface="Gadugi"/>
              <a:ea typeface="+mn-ea"/>
              <a:cs typeface="Gadugi"/>
            </a:endParaRPr>
          </a:p>
          <a:p>
            <a:pPr marL="318770" marR="0" lvl="0" indent="-306705" algn="l" defTabSz="914400" rtl="0" eaLnBrk="1" fontAlgn="auto" latinLnBrk="0" hangingPunct="1">
              <a:lnSpc>
                <a:spcPct val="100000"/>
              </a:lnSpc>
              <a:spcBef>
                <a:spcPts val="1035"/>
              </a:spcBef>
              <a:spcAft>
                <a:spcPts val="0"/>
              </a:spcAft>
              <a:buClr>
                <a:srgbClr val="00797B"/>
              </a:buClr>
              <a:buSzPct val="91666"/>
              <a:buFont typeface="Arial"/>
              <a:buChar char="•"/>
              <a:tabLst>
                <a:tab pos="318770" algn="l"/>
                <a:tab pos="319405" algn="l"/>
              </a:tabLst>
              <a:defRPr/>
            </a:pPr>
            <a:r>
              <a:rPr kumimoji="0" sz="1800" b="0" i="0" u="none" strike="noStrike" kern="1200" cap="none" spc="-5" normalizeH="0" baseline="0" noProof="0" dirty="0">
                <a:ln>
                  <a:noFill/>
                </a:ln>
                <a:solidFill>
                  <a:srgbClr val="FFFFFF"/>
                </a:solidFill>
                <a:effectLst/>
                <a:uLnTx/>
                <a:uFillTx/>
                <a:latin typeface="Gadugi"/>
                <a:ea typeface="+mn-ea"/>
                <a:cs typeface="Gadugi"/>
              </a:rPr>
              <a:t>Feeding</a:t>
            </a:r>
            <a:r>
              <a:rPr kumimoji="0" sz="1800" b="0" i="0" u="none" strike="noStrike" kern="1200" cap="none" spc="0" normalizeH="0" baseline="0" noProof="0" dirty="0">
                <a:ln>
                  <a:noFill/>
                </a:ln>
                <a:solidFill>
                  <a:srgbClr val="FFFFFF"/>
                </a:solidFill>
                <a:effectLst/>
                <a:uLnTx/>
                <a:uFillTx/>
                <a:latin typeface="Gadugi"/>
                <a:ea typeface="+mn-ea"/>
                <a:cs typeface="Gadugi"/>
              </a:rPr>
              <a:t> </a:t>
            </a:r>
            <a:r>
              <a:rPr kumimoji="0" sz="1800" b="0" i="0" u="none" strike="noStrike" kern="1200" cap="none" spc="-5" normalizeH="0" baseline="0" noProof="0" dirty="0">
                <a:ln>
                  <a:noFill/>
                </a:ln>
                <a:solidFill>
                  <a:srgbClr val="FFFFFF"/>
                </a:solidFill>
                <a:effectLst/>
                <a:uLnTx/>
                <a:uFillTx/>
                <a:latin typeface="Gadugi"/>
                <a:ea typeface="+mn-ea"/>
                <a:cs typeface="Gadugi"/>
              </a:rPr>
              <a:t>America</a:t>
            </a:r>
            <a:endParaRPr kumimoji="0" sz="1800" b="0" i="0" u="none" strike="noStrike" kern="1200" cap="none" spc="0" normalizeH="0" baseline="0" noProof="0">
              <a:ln>
                <a:noFill/>
              </a:ln>
              <a:solidFill>
                <a:prstClr val="black"/>
              </a:solidFill>
              <a:effectLst/>
              <a:uLnTx/>
              <a:uFillTx/>
              <a:latin typeface="Gadugi"/>
              <a:ea typeface="+mn-ea"/>
              <a:cs typeface="Gadugi"/>
            </a:endParaRPr>
          </a:p>
          <a:p>
            <a:pPr marL="318770" marR="0" lvl="0" indent="-306705" algn="l" defTabSz="914400" rtl="0" eaLnBrk="1" fontAlgn="auto" latinLnBrk="0" hangingPunct="1">
              <a:lnSpc>
                <a:spcPct val="100000"/>
              </a:lnSpc>
              <a:spcBef>
                <a:spcPts val="1030"/>
              </a:spcBef>
              <a:spcAft>
                <a:spcPts val="0"/>
              </a:spcAft>
              <a:buClr>
                <a:srgbClr val="00797B"/>
              </a:buClr>
              <a:buSzPct val="91666"/>
              <a:buFont typeface="Arial"/>
              <a:buChar char="•"/>
              <a:tabLst>
                <a:tab pos="318770" algn="l"/>
                <a:tab pos="319405" algn="l"/>
              </a:tabLst>
              <a:defRPr/>
            </a:pPr>
            <a:r>
              <a:rPr kumimoji="0" sz="1800" b="0" i="0" u="none" strike="noStrike" kern="1200" cap="none" spc="-5" normalizeH="0" baseline="0" noProof="0" dirty="0">
                <a:ln>
                  <a:noFill/>
                </a:ln>
                <a:solidFill>
                  <a:srgbClr val="FFFFFF"/>
                </a:solidFill>
                <a:effectLst/>
                <a:uLnTx/>
                <a:uFillTx/>
                <a:latin typeface="Gadugi"/>
                <a:ea typeface="+mn-ea"/>
                <a:cs typeface="Gadugi"/>
              </a:rPr>
              <a:t>National Association</a:t>
            </a:r>
            <a:r>
              <a:rPr kumimoji="0" sz="1800" b="0" i="0" u="none" strike="noStrike" kern="1200" cap="none" spc="-30" normalizeH="0" baseline="0" noProof="0" dirty="0">
                <a:ln>
                  <a:noFill/>
                </a:ln>
                <a:solidFill>
                  <a:srgbClr val="FFFFFF"/>
                </a:solidFill>
                <a:effectLst/>
                <a:uLnTx/>
                <a:uFillTx/>
                <a:latin typeface="Gadugi"/>
                <a:ea typeface="+mn-ea"/>
                <a:cs typeface="Gadugi"/>
              </a:rPr>
              <a:t> </a:t>
            </a:r>
            <a:r>
              <a:rPr kumimoji="0" sz="1800" b="0" i="0" u="none" strike="noStrike" kern="1200" cap="none" spc="-20" normalizeH="0" baseline="0" noProof="0" dirty="0">
                <a:ln>
                  <a:noFill/>
                </a:ln>
                <a:solidFill>
                  <a:srgbClr val="FFFFFF"/>
                </a:solidFill>
                <a:effectLst/>
                <a:uLnTx/>
                <a:uFillTx/>
                <a:latin typeface="Gadugi"/>
                <a:ea typeface="+mn-ea"/>
                <a:cs typeface="Gadugi"/>
              </a:rPr>
              <a:t>of</a:t>
            </a:r>
            <a:endParaRPr kumimoji="0" sz="1800" b="0" i="0" u="none" strike="noStrike" kern="1200" cap="none" spc="0" normalizeH="0" baseline="0" noProof="0">
              <a:ln>
                <a:noFill/>
              </a:ln>
              <a:solidFill>
                <a:prstClr val="black"/>
              </a:solidFill>
              <a:effectLst/>
              <a:uLnTx/>
              <a:uFillTx/>
              <a:latin typeface="Gadugi"/>
              <a:ea typeface="+mn-ea"/>
              <a:cs typeface="Gadugi"/>
            </a:endParaRPr>
          </a:p>
          <a:p>
            <a:pPr marL="31877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srgbClr val="FFFFFF"/>
                </a:solidFill>
                <a:effectLst/>
                <a:uLnTx/>
                <a:uFillTx/>
                <a:latin typeface="Gadugi"/>
                <a:ea typeface="+mn-ea"/>
                <a:cs typeface="Gadugi"/>
              </a:rPr>
              <a:t>Chronic Disease</a:t>
            </a:r>
            <a:r>
              <a:rPr kumimoji="0" sz="1800" b="0" i="0" u="none" strike="noStrike" kern="1200" cap="none" spc="-55" normalizeH="0" baseline="0" noProof="0" dirty="0">
                <a:ln>
                  <a:noFill/>
                </a:ln>
                <a:solidFill>
                  <a:srgbClr val="FFFFFF"/>
                </a:solidFill>
                <a:effectLst/>
                <a:uLnTx/>
                <a:uFillTx/>
                <a:latin typeface="Gadugi"/>
                <a:ea typeface="+mn-ea"/>
                <a:cs typeface="Gadugi"/>
              </a:rPr>
              <a:t> </a:t>
            </a:r>
            <a:r>
              <a:rPr kumimoji="0" sz="1800" b="0" i="0" u="none" strike="noStrike" kern="1200" cap="none" spc="-10" normalizeH="0" baseline="0" noProof="0" dirty="0">
                <a:ln>
                  <a:noFill/>
                </a:ln>
                <a:solidFill>
                  <a:srgbClr val="FFFFFF"/>
                </a:solidFill>
                <a:effectLst/>
                <a:uLnTx/>
                <a:uFillTx/>
                <a:latin typeface="Gadugi"/>
                <a:ea typeface="+mn-ea"/>
                <a:cs typeface="Gadugi"/>
              </a:rPr>
              <a:t>Directors</a:t>
            </a:r>
            <a:endParaRPr kumimoji="0" sz="1800" b="0" i="0" u="none" strike="noStrike" kern="1200" cap="none" spc="0" normalizeH="0" baseline="0" noProof="0">
              <a:ln>
                <a:noFill/>
              </a:ln>
              <a:solidFill>
                <a:prstClr val="black"/>
              </a:solidFill>
              <a:effectLst/>
              <a:uLnTx/>
              <a:uFillTx/>
              <a:latin typeface="Gadugi"/>
              <a:ea typeface="+mn-ea"/>
              <a:cs typeface="Gadug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42900" y="499872"/>
            <a:ext cx="11494008" cy="142951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443483" y="452627"/>
            <a:ext cx="3710178" cy="10287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8037576" y="449580"/>
            <a:ext cx="3710178" cy="10591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238244" y="452627"/>
            <a:ext cx="3710178" cy="99822"/>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35863" y="611111"/>
            <a:ext cx="11314938" cy="1194066"/>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a:spLocks noGrp="1"/>
          </p:cNvSpPr>
          <p:nvPr>
            <p:ph type="title"/>
          </p:nvPr>
        </p:nvSpPr>
        <p:spPr>
          <a:xfrm>
            <a:off x="659993" y="1220469"/>
            <a:ext cx="8627745" cy="452120"/>
          </a:xfrm>
          <a:prstGeom prst="rect">
            <a:avLst/>
          </a:prstGeom>
        </p:spPr>
        <p:txBody>
          <a:bodyPr vert="horz" wrap="square" lIns="0" tIns="12065" rIns="0" bIns="0" rtlCol="0">
            <a:spAutoFit/>
          </a:bodyPr>
          <a:lstStyle/>
          <a:p>
            <a:pPr marL="12700">
              <a:lnSpc>
                <a:spcPct val="100000"/>
              </a:lnSpc>
              <a:spcBef>
                <a:spcPts val="95"/>
              </a:spcBef>
            </a:pPr>
            <a:r>
              <a:rPr sz="2800" spc="-5" dirty="0"/>
              <a:t>BRIC FOOD AND NUTRITION SECURITY</a:t>
            </a:r>
            <a:r>
              <a:rPr sz="2800" spc="-10" dirty="0"/>
              <a:t> </a:t>
            </a:r>
            <a:r>
              <a:rPr sz="2800" spc="-5" dirty="0"/>
              <a:t>OUTCOMES</a:t>
            </a:r>
            <a:endParaRPr sz="2800"/>
          </a:p>
        </p:txBody>
      </p:sp>
      <p:sp>
        <p:nvSpPr>
          <p:cNvPr id="8" name="object 8"/>
          <p:cNvSpPr txBox="1"/>
          <p:nvPr/>
        </p:nvSpPr>
        <p:spPr>
          <a:xfrm>
            <a:off x="659993" y="2296159"/>
            <a:ext cx="7023100" cy="3437254"/>
          </a:xfrm>
          <a:prstGeom prst="rect">
            <a:avLst/>
          </a:prstGeom>
        </p:spPr>
        <p:txBody>
          <a:bodyPr vert="horz" wrap="square" lIns="0" tIns="12700" rIns="0" bIns="0" rtlCol="0">
            <a:spAutoFit/>
          </a:bodyPr>
          <a:lstStyle/>
          <a:p>
            <a:pPr marL="318770" marR="521970" lvl="0" indent="-306705" algn="l" defTabSz="914400" rtl="0" eaLnBrk="1" fontAlgn="auto" latinLnBrk="0" hangingPunct="1">
              <a:lnSpc>
                <a:spcPct val="100000"/>
              </a:lnSpc>
              <a:spcBef>
                <a:spcPts val="100"/>
              </a:spcBef>
              <a:spcAft>
                <a:spcPts val="0"/>
              </a:spcAft>
              <a:buClr>
                <a:srgbClr val="00797B"/>
              </a:buClr>
              <a:buSzPct val="91666"/>
              <a:buFont typeface="Wingdings 2"/>
              <a:buChar char=""/>
              <a:tabLst>
                <a:tab pos="318770" algn="l"/>
                <a:tab pos="319405" algn="l"/>
              </a:tabLst>
              <a:defRPr/>
            </a:pPr>
            <a:r>
              <a:rPr kumimoji="0" sz="1800" b="1" i="0" u="none" strike="noStrike" kern="1200" cap="none" spc="-5" normalizeH="0" baseline="0" noProof="0" dirty="0">
                <a:ln>
                  <a:noFill/>
                </a:ln>
                <a:solidFill>
                  <a:srgbClr val="3C3C3C"/>
                </a:solidFill>
                <a:effectLst/>
                <a:uLnTx/>
                <a:uFillTx/>
                <a:latin typeface="Gadugi"/>
                <a:ea typeface="+mn-ea"/>
                <a:cs typeface="Gadugi"/>
              </a:rPr>
              <a:t>Collaborate with food council/coalition/task force </a:t>
            </a:r>
            <a:r>
              <a:rPr kumimoji="0" sz="1800" b="1" i="0" u="none" strike="noStrike" kern="1200" cap="none" spc="0" normalizeH="0" baseline="0" noProof="0" dirty="0">
                <a:ln>
                  <a:noFill/>
                </a:ln>
                <a:solidFill>
                  <a:srgbClr val="3C3C3C"/>
                </a:solidFill>
                <a:effectLst/>
                <a:uLnTx/>
                <a:uFillTx/>
                <a:latin typeface="Gadugi"/>
                <a:ea typeface="+mn-ea"/>
                <a:cs typeface="Gadugi"/>
              </a:rPr>
              <a:t>on  </a:t>
            </a:r>
            <a:r>
              <a:rPr kumimoji="0" sz="1800" b="1" i="0" u="none" strike="noStrike" kern="1200" cap="none" spc="-5" normalizeH="0" baseline="0" noProof="0" dirty="0">
                <a:ln>
                  <a:noFill/>
                </a:ln>
                <a:solidFill>
                  <a:srgbClr val="3C3C3C"/>
                </a:solidFill>
                <a:effectLst/>
                <a:uLnTx/>
                <a:uFillTx/>
                <a:latin typeface="Gadugi"/>
                <a:ea typeface="+mn-ea"/>
                <a:cs typeface="Gadugi"/>
              </a:rPr>
              <a:t>equitable nutrition </a:t>
            </a:r>
            <a:r>
              <a:rPr kumimoji="0" sz="1800" b="1" i="0" u="none" strike="noStrike" kern="1200" cap="none" spc="0" normalizeH="0" baseline="0" noProof="0" dirty="0">
                <a:ln>
                  <a:noFill/>
                </a:ln>
                <a:solidFill>
                  <a:srgbClr val="3C3C3C"/>
                </a:solidFill>
                <a:effectLst/>
                <a:uLnTx/>
                <a:uFillTx/>
                <a:latin typeface="Gadugi"/>
                <a:ea typeface="+mn-ea"/>
                <a:cs typeface="Gadugi"/>
              </a:rPr>
              <a:t>security </a:t>
            </a:r>
            <a:r>
              <a:rPr kumimoji="0" sz="1800" b="0" i="0" u="none" strike="noStrike" kern="1200" cap="none" spc="0" normalizeH="0" baseline="0" noProof="0" dirty="0">
                <a:ln>
                  <a:noFill/>
                </a:ln>
                <a:solidFill>
                  <a:srgbClr val="3C3C3C"/>
                </a:solidFill>
                <a:effectLst/>
                <a:uLnTx/>
                <a:uFillTx/>
                <a:latin typeface="Gadugi"/>
                <a:ea typeface="+mn-ea"/>
                <a:cs typeface="Gadugi"/>
              </a:rPr>
              <a:t>for food </a:t>
            </a:r>
            <a:r>
              <a:rPr kumimoji="0" sz="1800" b="0" i="0" u="none" strike="noStrike" kern="1200" cap="none" spc="-5" normalizeH="0" baseline="0" noProof="0" dirty="0">
                <a:ln>
                  <a:noFill/>
                </a:ln>
                <a:solidFill>
                  <a:srgbClr val="3C3C3C"/>
                </a:solidFill>
                <a:effectLst/>
                <a:uLnTx/>
                <a:uFillTx/>
                <a:latin typeface="Gadugi"/>
                <a:ea typeface="+mn-ea"/>
                <a:cs typeface="Gadugi"/>
              </a:rPr>
              <a:t>banks, pantries, </a:t>
            </a:r>
            <a:r>
              <a:rPr kumimoji="0" sz="1800" b="0" i="0" u="none" strike="noStrike" kern="1200" cap="none" spc="0" normalizeH="0" baseline="0" noProof="0" dirty="0">
                <a:ln>
                  <a:noFill/>
                </a:ln>
                <a:solidFill>
                  <a:srgbClr val="3C3C3C"/>
                </a:solidFill>
                <a:effectLst/>
                <a:uLnTx/>
                <a:uFillTx/>
                <a:latin typeface="Gadugi"/>
                <a:ea typeface="+mn-ea"/>
                <a:cs typeface="Gadugi"/>
              </a:rPr>
              <a:t>and/or  </a:t>
            </a:r>
            <a:r>
              <a:rPr kumimoji="0" sz="1800" b="0" i="0" u="none" strike="noStrike" kern="1200" cap="none" spc="-5" normalizeH="0" baseline="0" noProof="0" dirty="0">
                <a:ln>
                  <a:noFill/>
                </a:ln>
                <a:solidFill>
                  <a:srgbClr val="3C3C3C"/>
                </a:solidFill>
                <a:effectLst/>
                <a:uLnTx/>
                <a:uFillTx/>
                <a:latin typeface="Gadugi"/>
                <a:ea typeface="+mn-ea"/>
                <a:cs typeface="Gadugi"/>
              </a:rPr>
              <a:t>feeding </a:t>
            </a:r>
            <a:r>
              <a:rPr kumimoji="0" sz="1800" b="0" i="0" u="none" strike="noStrike" kern="1200" cap="none" spc="-10" normalizeH="0" baseline="0" noProof="0" dirty="0">
                <a:ln>
                  <a:noFill/>
                </a:ln>
                <a:solidFill>
                  <a:srgbClr val="3C3C3C"/>
                </a:solidFill>
                <a:effectLst/>
                <a:uLnTx/>
                <a:uFillTx/>
                <a:latin typeface="Gadugi"/>
                <a:ea typeface="+mn-ea"/>
                <a:cs typeface="Gadugi"/>
              </a:rPr>
              <a:t>sites </a:t>
            </a:r>
            <a:r>
              <a:rPr kumimoji="0" sz="1800" b="0" i="0" u="none" strike="noStrike" kern="1200" cap="none" spc="-5" normalizeH="0" baseline="0" noProof="0" dirty="0">
                <a:ln>
                  <a:noFill/>
                </a:ln>
                <a:solidFill>
                  <a:srgbClr val="3C3C3C"/>
                </a:solidFill>
                <a:effectLst/>
                <a:uLnTx/>
                <a:uFillTx/>
                <a:latin typeface="Gadugi"/>
                <a:ea typeface="+mn-ea"/>
                <a:cs typeface="Gadugi"/>
              </a:rPr>
              <a:t>during</a:t>
            </a:r>
            <a:r>
              <a:rPr kumimoji="0" sz="1800" b="0" i="0" u="none" strike="noStrike" kern="1200" cap="none" spc="-15" normalizeH="0" baseline="0" noProof="0" dirty="0">
                <a:ln>
                  <a:noFill/>
                </a:ln>
                <a:solidFill>
                  <a:srgbClr val="3C3C3C"/>
                </a:solidFill>
                <a:effectLst/>
                <a:uLnTx/>
                <a:uFillTx/>
                <a:latin typeface="Gadugi"/>
                <a:ea typeface="+mn-ea"/>
                <a:cs typeface="Gadugi"/>
              </a:rPr>
              <a:t> </a:t>
            </a:r>
            <a:r>
              <a:rPr kumimoji="0" sz="1800" b="0" i="0" u="none" strike="noStrike" kern="1200" cap="none" spc="-5" normalizeH="0" baseline="0" noProof="0" dirty="0">
                <a:ln>
                  <a:noFill/>
                </a:ln>
                <a:solidFill>
                  <a:srgbClr val="3C3C3C"/>
                </a:solidFill>
                <a:effectLst/>
                <a:uLnTx/>
                <a:uFillTx/>
                <a:latin typeface="Gadugi"/>
                <a:ea typeface="+mn-ea"/>
                <a:cs typeface="Gadugi"/>
              </a:rPr>
              <a:t>COVID-19</a:t>
            </a:r>
            <a:endParaRPr kumimoji="0" sz="1800" b="0" i="0" u="none" strike="noStrike" kern="1200" cap="none" spc="0" normalizeH="0" baseline="0" noProof="0">
              <a:ln>
                <a:noFill/>
              </a:ln>
              <a:solidFill>
                <a:prstClr val="black"/>
              </a:solidFill>
              <a:effectLst/>
              <a:uLnTx/>
              <a:uFillTx/>
              <a:latin typeface="Gadugi"/>
              <a:ea typeface="+mn-ea"/>
              <a:cs typeface="Gadugi"/>
            </a:endParaRPr>
          </a:p>
          <a:p>
            <a:pPr marL="318770" marR="592455" lvl="0" indent="-306705" algn="l" defTabSz="914400" rtl="0" eaLnBrk="1" fontAlgn="auto" latinLnBrk="0" hangingPunct="1">
              <a:lnSpc>
                <a:spcPct val="100000"/>
              </a:lnSpc>
              <a:spcBef>
                <a:spcPts val="1035"/>
              </a:spcBef>
              <a:spcAft>
                <a:spcPts val="0"/>
              </a:spcAft>
              <a:buClr>
                <a:srgbClr val="00797B"/>
              </a:buClr>
              <a:buSzPct val="91666"/>
              <a:buFont typeface="Wingdings 2"/>
              <a:buChar char=""/>
              <a:tabLst>
                <a:tab pos="318770" algn="l"/>
                <a:tab pos="319405" algn="l"/>
              </a:tabLst>
              <a:defRPr/>
            </a:pPr>
            <a:r>
              <a:rPr kumimoji="0" sz="1800" b="1" i="0" u="none" strike="noStrike" kern="1200" cap="none" spc="0" normalizeH="0" baseline="0" noProof="0" dirty="0">
                <a:ln>
                  <a:noFill/>
                </a:ln>
                <a:solidFill>
                  <a:srgbClr val="3C3C3C"/>
                </a:solidFill>
                <a:effectLst/>
                <a:uLnTx/>
                <a:uFillTx/>
                <a:latin typeface="Gadugi"/>
                <a:ea typeface="+mn-ea"/>
                <a:cs typeface="Gadugi"/>
              </a:rPr>
              <a:t>Efforts </a:t>
            </a:r>
            <a:r>
              <a:rPr kumimoji="0" sz="1800" b="1" i="0" u="none" strike="noStrike" kern="1200" cap="none" spc="-10" normalizeH="0" baseline="0" noProof="0" dirty="0">
                <a:ln>
                  <a:noFill/>
                </a:ln>
                <a:solidFill>
                  <a:srgbClr val="3C3C3C"/>
                </a:solidFill>
                <a:effectLst/>
                <a:uLnTx/>
                <a:uFillTx/>
                <a:latin typeface="Gadugi"/>
                <a:ea typeface="+mn-ea"/>
                <a:cs typeface="Gadugi"/>
              </a:rPr>
              <a:t>to </a:t>
            </a:r>
            <a:r>
              <a:rPr kumimoji="0" sz="1800" b="1" i="0" u="none" strike="noStrike" kern="1200" cap="none" spc="-5" normalizeH="0" baseline="0" noProof="0" dirty="0">
                <a:ln>
                  <a:noFill/>
                </a:ln>
                <a:solidFill>
                  <a:srgbClr val="3C3C3C"/>
                </a:solidFill>
                <a:effectLst/>
                <a:uLnTx/>
                <a:uFillTx/>
                <a:latin typeface="Gadugi"/>
                <a:ea typeface="+mn-ea"/>
                <a:cs typeface="Gadugi"/>
              </a:rPr>
              <a:t>increase the number </a:t>
            </a:r>
            <a:r>
              <a:rPr kumimoji="0" sz="1800" b="1" i="0" u="none" strike="noStrike" kern="1200" cap="none" spc="-15" normalizeH="0" baseline="0" noProof="0" dirty="0">
                <a:ln>
                  <a:noFill/>
                </a:ln>
                <a:solidFill>
                  <a:srgbClr val="3C3C3C"/>
                </a:solidFill>
                <a:effectLst/>
                <a:uLnTx/>
                <a:uFillTx/>
                <a:latin typeface="Gadugi"/>
                <a:ea typeface="+mn-ea"/>
                <a:cs typeface="Gadugi"/>
              </a:rPr>
              <a:t>of </a:t>
            </a:r>
            <a:r>
              <a:rPr kumimoji="0" sz="1800" b="1" i="0" u="none" strike="noStrike" kern="1200" cap="none" spc="-5" normalizeH="0" baseline="0" noProof="0" dirty="0">
                <a:ln>
                  <a:noFill/>
                </a:ln>
                <a:solidFill>
                  <a:srgbClr val="3C3C3C"/>
                </a:solidFill>
                <a:effectLst/>
                <a:uLnTx/>
                <a:uFillTx/>
                <a:latin typeface="Gadugi"/>
                <a:ea typeface="+mn-ea"/>
                <a:cs typeface="Gadugi"/>
              </a:rPr>
              <a:t>food banks, pantries or  feeding sites adopting nutrition</a:t>
            </a:r>
            <a:r>
              <a:rPr kumimoji="0" sz="1800" b="1" i="0" u="none" strike="noStrike" kern="1200" cap="none" spc="-25" normalizeH="0" baseline="0" noProof="0" dirty="0">
                <a:ln>
                  <a:noFill/>
                </a:ln>
                <a:solidFill>
                  <a:srgbClr val="3C3C3C"/>
                </a:solidFill>
                <a:effectLst/>
                <a:uLnTx/>
                <a:uFillTx/>
                <a:latin typeface="Gadugi"/>
                <a:ea typeface="+mn-ea"/>
                <a:cs typeface="Gadugi"/>
              </a:rPr>
              <a:t> </a:t>
            </a:r>
            <a:r>
              <a:rPr kumimoji="0" sz="1800" b="1" i="0" u="none" strike="noStrike" kern="1200" cap="none" spc="-5" normalizeH="0" baseline="0" noProof="0" dirty="0">
                <a:ln>
                  <a:noFill/>
                </a:ln>
                <a:solidFill>
                  <a:srgbClr val="3C3C3C"/>
                </a:solidFill>
                <a:effectLst/>
                <a:uLnTx/>
                <a:uFillTx/>
                <a:latin typeface="Gadugi"/>
                <a:ea typeface="+mn-ea"/>
                <a:cs typeface="Gadugi"/>
              </a:rPr>
              <a:t>standards/guidelines</a:t>
            </a:r>
            <a:endParaRPr kumimoji="0" sz="1800" b="0" i="0" u="none" strike="noStrike" kern="1200" cap="none" spc="0" normalizeH="0" baseline="0" noProof="0">
              <a:ln>
                <a:noFill/>
              </a:ln>
              <a:solidFill>
                <a:prstClr val="black"/>
              </a:solidFill>
              <a:effectLst/>
              <a:uLnTx/>
              <a:uFillTx/>
              <a:latin typeface="Gadugi"/>
              <a:ea typeface="+mn-ea"/>
              <a:cs typeface="Gadugi"/>
            </a:endParaRPr>
          </a:p>
          <a:p>
            <a:pPr marL="318770" marR="5080" lvl="0" indent="-306705" algn="l" defTabSz="914400" rtl="0" eaLnBrk="1" fontAlgn="auto" latinLnBrk="0" hangingPunct="1">
              <a:lnSpc>
                <a:spcPct val="100000"/>
              </a:lnSpc>
              <a:spcBef>
                <a:spcPts val="1030"/>
              </a:spcBef>
              <a:spcAft>
                <a:spcPts val="0"/>
              </a:spcAft>
              <a:buClr>
                <a:srgbClr val="00797B"/>
              </a:buClr>
              <a:buSzPct val="91666"/>
              <a:buFont typeface="Wingdings 2"/>
              <a:buChar char=""/>
              <a:tabLst>
                <a:tab pos="318770" algn="l"/>
                <a:tab pos="319405" algn="l"/>
              </a:tabLst>
              <a:defRPr/>
            </a:pPr>
            <a:r>
              <a:rPr kumimoji="0" sz="1800" b="1" i="0" u="none" strike="noStrike" kern="1200" cap="none" spc="0" normalizeH="0" baseline="0" noProof="0" dirty="0">
                <a:ln>
                  <a:noFill/>
                </a:ln>
                <a:solidFill>
                  <a:srgbClr val="3C3C3C"/>
                </a:solidFill>
                <a:effectLst/>
                <a:uLnTx/>
                <a:uFillTx/>
                <a:latin typeface="Gadugi"/>
                <a:ea typeface="+mn-ea"/>
                <a:cs typeface="Gadugi"/>
              </a:rPr>
              <a:t>Efforts </a:t>
            </a:r>
            <a:r>
              <a:rPr kumimoji="0" sz="1800" b="1" i="0" u="none" strike="noStrike" kern="1200" cap="none" spc="-10" normalizeH="0" baseline="0" noProof="0" dirty="0">
                <a:ln>
                  <a:noFill/>
                </a:ln>
                <a:solidFill>
                  <a:srgbClr val="3C3C3C"/>
                </a:solidFill>
                <a:effectLst/>
                <a:uLnTx/>
                <a:uFillTx/>
                <a:latin typeface="Gadugi"/>
                <a:ea typeface="+mn-ea"/>
                <a:cs typeface="Gadugi"/>
              </a:rPr>
              <a:t>to </a:t>
            </a:r>
            <a:r>
              <a:rPr kumimoji="0" sz="1800" b="1" i="0" u="none" strike="noStrike" kern="1200" cap="none" spc="5" normalizeH="0" baseline="0" noProof="0" dirty="0">
                <a:ln>
                  <a:noFill/>
                </a:ln>
                <a:solidFill>
                  <a:srgbClr val="3C3C3C"/>
                </a:solidFill>
                <a:effectLst/>
                <a:uLnTx/>
                <a:uFillTx/>
                <a:latin typeface="Gadugi"/>
                <a:ea typeface="+mn-ea"/>
                <a:cs typeface="Gadugi"/>
              </a:rPr>
              <a:t>support </a:t>
            </a:r>
            <a:r>
              <a:rPr kumimoji="0" sz="1800" b="1" i="0" u="none" strike="noStrike" kern="1200" cap="none" spc="-5" normalizeH="0" baseline="0" noProof="0" dirty="0">
                <a:ln>
                  <a:noFill/>
                </a:ln>
                <a:solidFill>
                  <a:srgbClr val="3C3C3C"/>
                </a:solidFill>
                <a:effectLst/>
                <a:uLnTx/>
                <a:uFillTx/>
                <a:latin typeface="Gadugi"/>
                <a:ea typeface="+mn-ea"/>
                <a:cs typeface="Gadugi"/>
              </a:rPr>
              <a:t>the increase in the number </a:t>
            </a:r>
            <a:r>
              <a:rPr kumimoji="0" sz="1800" b="1" i="0" u="none" strike="noStrike" kern="1200" cap="none" spc="-15" normalizeH="0" baseline="0" noProof="0" dirty="0">
                <a:ln>
                  <a:noFill/>
                </a:ln>
                <a:solidFill>
                  <a:srgbClr val="3C3C3C"/>
                </a:solidFill>
                <a:effectLst/>
                <a:uLnTx/>
                <a:uFillTx/>
                <a:latin typeface="Gadugi"/>
                <a:ea typeface="+mn-ea"/>
                <a:cs typeface="Gadugi"/>
              </a:rPr>
              <a:t>of </a:t>
            </a:r>
            <a:r>
              <a:rPr kumimoji="0" sz="1800" b="1" i="0" u="none" strike="noStrike" kern="1200" cap="none" spc="-5" normalizeH="0" baseline="0" noProof="0" dirty="0">
                <a:ln>
                  <a:noFill/>
                </a:ln>
                <a:solidFill>
                  <a:srgbClr val="3C3C3C"/>
                </a:solidFill>
                <a:effectLst/>
                <a:uLnTx/>
                <a:uFillTx/>
                <a:latin typeface="Gadugi"/>
                <a:ea typeface="+mn-ea"/>
                <a:cs typeface="Gadugi"/>
              </a:rPr>
              <a:t>people who  receive healthier foods distributed </a:t>
            </a:r>
            <a:r>
              <a:rPr kumimoji="0" sz="1800" b="0" i="0" u="none" strike="noStrike" kern="1200" cap="none" spc="0" normalizeH="0" baseline="0" noProof="0" dirty="0">
                <a:ln>
                  <a:noFill/>
                </a:ln>
                <a:solidFill>
                  <a:srgbClr val="3C3C3C"/>
                </a:solidFill>
                <a:effectLst/>
                <a:uLnTx/>
                <a:uFillTx/>
                <a:latin typeface="Gadugi"/>
                <a:ea typeface="+mn-ea"/>
                <a:cs typeface="Gadugi"/>
              </a:rPr>
              <a:t>by food </a:t>
            </a:r>
            <a:r>
              <a:rPr kumimoji="0" sz="1800" b="0" i="0" u="none" strike="noStrike" kern="1200" cap="none" spc="-10" normalizeH="0" baseline="0" noProof="0" dirty="0">
                <a:ln>
                  <a:noFill/>
                </a:ln>
                <a:solidFill>
                  <a:srgbClr val="3C3C3C"/>
                </a:solidFill>
                <a:effectLst/>
                <a:uLnTx/>
                <a:uFillTx/>
                <a:latin typeface="Gadugi"/>
                <a:ea typeface="+mn-ea"/>
                <a:cs typeface="Gadugi"/>
              </a:rPr>
              <a:t>pantries, </a:t>
            </a:r>
            <a:r>
              <a:rPr kumimoji="0" sz="1800" b="0" i="0" u="none" strike="noStrike" kern="1200" cap="none" spc="0" normalizeH="0" baseline="0" noProof="0" dirty="0">
                <a:ln>
                  <a:noFill/>
                </a:ln>
                <a:solidFill>
                  <a:srgbClr val="3C3C3C"/>
                </a:solidFill>
                <a:effectLst/>
                <a:uLnTx/>
                <a:uFillTx/>
                <a:latin typeface="Gadugi"/>
                <a:ea typeface="+mn-ea"/>
                <a:cs typeface="Gadugi"/>
              </a:rPr>
              <a:t>food </a:t>
            </a:r>
            <a:r>
              <a:rPr kumimoji="0" sz="1800" b="0" i="0" u="none" strike="noStrike" kern="1200" cap="none" spc="-5" normalizeH="0" baseline="0" noProof="0" dirty="0">
                <a:ln>
                  <a:noFill/>
                </a:ln>
                <a:solidFill>
                  <a:srgbClr val="3C3C3C"/>
                </a:solidFill>
                <a:effectLst/>
                <a:uLnTx/>
                <a:uFillTx/>
                <a:latin typeface="Gadugi"/>
                <a:ea typeface="+mn-ea"/>
                <a:cs typeface="Gadugi"/>
              </a:rPr>
              <a:t>banks,  </a:t>
            </a:r>
            <a:r>
              <a:rPr kumimoji="0" sz="1800" b="0" i="0" u="none" strike="noStrike" kern="1200" cap="none" spc="0" normalizeH="0" baseline="0" noProof="0" dirty="0">
                <a:ln>
                  <a:noFill/>
                </a:ln>
                <a:solidFill>
                  <a:srgbClr val="3C3C3C"/>
                </a:solidFill>
                <a:effectLst/>
                <a:uLnTx/>
                <a:uFillTx/>
                <a:latin typeface="Gadugi"/>
                <a:ea typeface="+mn-ea"/>
                <a:cs typeface="Gadugi"/>
              </a:rPr>
              <a:t>or other </a:t>
            </a:r>
            <a:r>
              <a:rPr kumimoji="0" sz="1800" b="0" i="0" u="none" strike="noStrike" kern="1200" cap="none" spc="-5" normalizeH="0" baseline="0" noProof="0" dirty="0">
                <a:ln>
                  <a:noFill/>
                </a:ln>
                <a:solidFill>
                  <a:srgbClr val="3C3C3C"/>
                </a:solidFill>
                <a:effectLst/>
                <a:uLnTx/>
                <a:uFillTx/>
                <a:latin typeface="Gadugi"/>
                <a:ea typeface="+mn-ea"/>
                <a:cs typeface="Gadugi"/>
              </a:rPr>
              <a:t>feeding</a:t>
            </a:r>
            <a:r>
              <a:rPr kumimoji="0" sz="1800" b="0" i="0" u="none" strike="noStrike" kern="1200" cap="none" spc="-35" normalizeH="0" baseline="0" noProof="0" dirty="0">
                <a:ln>
                  <a:noFill/>
                </a:ln>
                <a:solidFill>
                  <a:srgbClr val="3C3C3C"/>
                </a:solidFill>
                <a:effectLst/>
                <a:uLnTx/>
                <a:uFillTx/>
                <a:latin typeface="Gadugi"/>
                <a:ea typeface="+mn-ea"/>
                <a:cs typeface="Gadugi"/>
              </a:rPr>
              <a:t> </a:t>
            </a:r>
            <a:r>
              <a:rPr kumimoji="0" sz="1800" b="0" i="0" u="none" strike="noStrike" kern="1200" cap="none" spc="-10" normalizeH="0" baseline="0" noProof="0" dirty="0">
                <a:ln>
                  <a:noFill/>
                </a:ln>
                <a:solidFill>
                  <a:srgbClr val="3C3C3C"/>
                </a:solidFill>
                <a:effectLst/>
                <a:uLnTx/>
                <a:uFillTx/>
                <a:latin typeface="Gadugi"/>
                <a:ea typeface="+mn-ea"/>
                <a:cs typeface="Gadugi"/>
              </a:rPr>
              <a:t>sites</a:t>
            </a:r>
            <a:endParaRPr kumimoji="0" sz="1800" b="0" i="0" u="none" strike="noStrike" kern="1200" cap="none" spc="0" normalizeH="0" baseline="0" noProof="0">
              <a:ln>
                <a:noFill/>
              </a:ln>
              <a:solidFill>
                <a:prstClr val="black"/>
              </a:solidFill>
              <a:effectLst/>
              <a:uLnTx/>
              <a:uFillTx/>
              <a:latin typeface="Gadugi"/>
              <a:ea typeface="+mn-ea"/>
              <a:cs typeface="Gadugi"/>
            </a:endParaRPr>
          </a:p>
          <a:p>
            <a:pPr marL="318770" marR="276225" lvl="0" indent="-306705" algn="l" defTabSz="914400" rtl="0" eaLnBrk="1" fontAlgn="auto" latinLnBrk="0" hangingPunct="1">
              <a:lnSpc>
                <a:spcPct val="100000"/>
              </a:lnSpc>
              <a:spcBef>
                <a:spcPts val="1035"/>
              </a:spcBef>
              <a:spcAft>
                <a:spcPts val="0"/>
              </a:spcAft>
              <a:buClr>
                <a:srgbClr val="00797B"/>
              </a:buClr>
              <a:buSzPct val="91666"/>
              <a:buFont typeface="Wingdings 2"/>
              <a:buChar char=""/>
              <a:tabLst>
                <a:tab pos="318770" algn="l"/>
                <a:tab pos="319405" algn="l"/>
              </a:tabLst>
              <a:defRPr/>
            </a:pPr>
            <a:r>
              <a:rPr kumimoji="0" sz="1800" b="1" i="0" u="none" strike="noStrike" kern="1200" cap="none" spc="0" normalizeH="0" baseline="0" noProof="0" dirty="0">
                <a:ln>
                  <a:noFill/>
                </a:ln>
                <a:solidFill>
                  <a:srgbClr val="3C3C3C"/>
                </a:solidFill>
                <a:effectLst/>
                <a:uLnTx/>
                <a:uFillTx/>
                <a:latin typeface="Gadugi"/>
                <a:ea typeface="+mn-ea"/>
                <a:cs typeface="Gadugi"/>
              </a:rPr>
              <a:t>Efforts </a:t>
            </a:r>
            <a:r>
              <a:rPr kumimoji="0" sz="1800" b="1" i="0" u="none" strike="noStrike" kern="1200" cap="none" spc="-10" normalizeH="0" baseline="0" noProof="0" dirty="0">
                <a:ln>
                  <a:noFill/>
                </a:ln>
                <a:solidFill>
                  <a:srgbClr val="3C3C3C"/>
                </a:solidFill>
                <a:effectLst/>
                <a:uLnTx/>
                <a:uFillTx/>
                <a:latin typeface="Gadugi"/>
                <a:ea typeface="+mn-ea"/>
                <a:cs typeface="Gadugi"/>
              </a:rPr>
              <a:t>to </a:t>
            </a:r>
            <a:r>
              <a:rPr kumimoji="0" sz="1800" b="1" i="0" u="none" strike="noStrike" kern="1200" cap="none" spc="-5" normalizeH="0" baseline="0" noProof="0" dirty="0">
                <a:ln>
                  <a:noFill/>
                </a:ln>
                <a:solidFill>
                  <a:srgbClr val="3C3C3C"/>
                </a:solidFill>
                <a:effectLst/>
                <a:uLnTx/>
                <a:uFillTx/>
                <a:latin typeface="Gadugi"/>
                <a:ea typeface="+mn-ea"/>
                <a:cs typeface="Gadugi"/>
              </a:rPr>
              <a:t>increase the number </a:t>
            </a:r>
            <a:r>
              <a:rPr kumimoji="0" sz="1800" b="1" i="0" u="none" strike="noStrike" kern="1200" cap="none" spc="-15" normalizeH="0" baseline="0" noProof="0" dirty="0">
                <a:ln>
                  <a:noFill/>
                </a:ln>
                <a:solidFill>
                  <a:srgbClr val="3C3C3C"/>
                </a:solidFill>
                <a:effectLst/>
                <a:uLnTx/>
                <a:uFillTx/>
                <a:latin typeface="Gadugi"/>
                <a:ea typeface="+mn-ea"/>
                <a:cs typeface="Gadugi"/>
              </a:rPr>
              <a:t>of </a:t>
            </a:r>
            <a:r>
              <a:rPr kumimoji="0" sz="1800" b="1" i="0" u="none" strike="noStrike" kern="1200" cap="none" spc="-5" normalizeH="0" baseline="0" noProof="0" dirty="0">
                <a:ln>
                  <a:noFill/>
                </a:ln>
                <a:solidFill>
                  <a:srgbClr val="3C3C3C"/>
                </a:solidFill>
                <a:effectLst/>
                <a:uLnTx/>
                <a:uFillTx/>
                <a:latin typeface="Gadugi"/>
                <a:ea typeface="+mn-ea"/>
                <a:cs typeface="Gadugi"/>
              </a:rPr>
              <a:t>community </a:t>
            </a:r>
            <a:r>
              <a:rPr kumimoji="0" sz="1800" b="1" i="0" u="none" strike="noStrike" kern="1200" cap="none" spc="-10" normalizeH="0" baseline="0" noProof="0" dirty="0">
                <a:ln>
                  <a:noFill/>
                </a:ln>
                <a:solidFill>
                  <a:srgbClr val="3C3C3C"/>
                </a:solidFill>
                <a:effectLst/>
                <a:uLnTx/>
                <a:uFillTx/>
                <a:latin typeface="Gadugi"/>
                <a:ea typeface="+mn-ea"/>
                <a:cs typeface="Gadugi"/>
              </a:rPr>
              <a:t>venues  </a:t>
            </a:r>
            <a:r>
              <a:rPr kumimoji="0" sz="1800" b="1" i="0" u="none" strike="noStrike" kern="1200" cap="none" spc="-5" normalizeH="0" baseline="0" noProof="0" dirty="0">
                <a:ln>
                  <a:noFill/>
                </a:ln>
                <a:solidFill>
                  <a:srgbClr val="3C3C3C"/>
                </a:solidFill>
                <a:effectLst/>
                <a:uLnTx/>
                <a:uFillTx/>
                <a:latin typeface="Gadugi"/>
                <a:ea typeface="+mn-ea"/>
                <a:cs typeface="Gadugi"/>
              </a:rPr>
              <a:t>providing increased financial incentives </a:t>
            </a:r>
            <a:r>
              <a:rPr kumimoji="0" sz="1800" b="0" i="0" u="none" strike="noStrike" kern="1200" cap="none" spc="-10" normalizeH="0" baseline="0" noProof="0" dirty="0">
                <a:ln>
                  <a:noFill/>
                </a:ln>
                <a:solidFill>
                  <a:srgbClr val="3C3C3C"/>
                </a:solidFill>
                <a:effectLst/>
                <a:uLnTx/>
                <a:uFillTx/>
                <a:latin typeface="Gadugi"/>
                <a:ea typeface="+mn-ea"/>
                <a:cs typeface="Gadugi"/>
              </a:rPr>
              <a:t>to purchase </a:t>
            </a:r>
            <a:r>
              <a:rPr kumimoji="0" sz="1800" b="0" i="0" u="none" strike="noStrike" kern="1200" cap="none" spc="-5" normalizeH="0" baseline="0" noProof="0" dirty="0">
                <a:ln>
                  <a:noFill/>
                </a:ln>
                <a:solidFill>
                  <a:srgbClr val="3C3C3C"/>
                </a:solidFill>
                <a:effectLst/>
                <a:uLnTx/>
                <a:uFillTx/>
                <a:latin typeface="Gadugi"/>
                <a:ea typeface="+mn-ea"/>
                <a:cs typeface="Gadugi"/>
              </a:rPr>
              <a:t>healthier  foods</a:t>
            </a:r>
            <a:endParaRPr kumimoji="0" sz="1800" b="0" i="0" u="none" strike="noStrike" kern="1200" cap="none" spc="0" normalizeH="0" baseline="0" noProof="0">
              <a:ln>
                <a:noFill/>
              </a:ln>
              <a:solidFill>
                <a:prstClr val="black"/>
              </a:solidFill>
              <a:effectLst/>
              <a:uLnTx/>
              <a:uFillTx/>
              <a:latin typeface="Gadugi"/>
              <a:ea typeface="+mn-ea"/>
              <a:cs typeface="Gadugi"/>
            </a:endParaRPr>
          </a:p>
        </p:txBody>
      </p:sp>
      <p:sp>
        <p:nvSpPr>
          <p:cNvPr id="9" name="object 9"/>
          <p:cNvSpPr/>
          <p:nvPr/>
        </p:nvSpPr>
        <p:spPr>
          <a:xfrm>
            <a:off x="8051292" y="1871472"/>
            <a:ext cx="3683507" cy="4503420"/>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42900" y="499872"/>
            <a:ext cx="11494008" cy="142951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txBox="1">
            <a:spLocks noGrp="1"/>
          </p:cNvSpPr>
          <p:nvPr>
            <p:ph type="body" idx="1"/>
          </p:nvPr>
        </p:nvSpPr>
        <p:spPr>
          <a:prstGeom prst="rect">
            <a:avLst/>
          </a:prstGeom>
        </p:spPr>
        <p:txBody>
          <a:bodyPr vert="horz" wrap="square" lIns="0" tIns="13335" rIns="0" bIns="0" rtlCol="0">
            <a:spAutoFit/>
          </a:bodyPr>
          <a:lstStyle/>
          <a:p>
            <a:pPr marL="4912995" marR="5080" indent="-172720">
              <a:lnSpc>
                <a:spcPct val="100000"/>
              </a:lnSpc>
              <a:spcBef>
                <a:spcPts val="105"/>
              </a:spcBef>
              <a:buClr>
                <a:srgbClr val="00797B"/>
              </a:buClr>
              <a:buSzPct val="90000"/>
              <a:buFont typeface="Arial"/>
              <a:buChar char="•"/>
              <a:tabLst>
                <a:tab pos="4913630" algn="l"/>
              </a:tabLst>
            </a:pPr>
            <a:r>
              <a:rPr spc="-5" dirty="0"/>
              <a:t>In 2019, </a:t>
            </a:r>
            <a:r>
              <a:rPr dirty="0"/>
              <a:t>Healthy Eating </a:t>
            </a:r>
            <a:r>
              <a:rPr spc="-10" dirty="0"/>
              <a:t>Research </a:t>
            </a:r>
            <a:r>
              <a:rPr spc="-5" dirty="0"/>
              <a:t>(HER/RWJF)  </a:t>
            </a:r>
            <a:r>
              <a:rPr dirty="0"/>
              <a:t>convened a </a:t>
            </a:r>
            <a:r>
              <a:rPr spc="-5" dirty="0"/>
              <a:t>panel </a:t>
            </a:r>
            <a:r>
              <a:rPr spc="-20" dirty="0"/>
              <a:t>of </a:t>
            </a:r>
            <a:r>
              <a:rPr spc="5" dirty="0"/>
              <a:t>experts </a:t>
            </a:r>
            <a:r>
              <a:rPr spc="-5" dirty="0"/>
              <a:t>in </a:t>
            </a:r>
            <a:r>
              <a:rPr dirty="0"/>
              <a:t>the charitable food  </a:t>
            </a:r>
            <a:r>
              <a:rPr spc="-5" dirty="0"/>
              <a:t>system, </a:t>
            </a:r>
            <a:r>
              <a:rPr dirty="0"/>
              <a:t>nutrition, and food </a:t>
            </a:r>
            <a:r>
              <a:rPr spc="-5" dirty="0"/>
              <a:t>policy</a:t>
            </a:r>
            <a:r>
              <a:rPr spc="-45" dirty="0"/>
              <a:t> </a:t>
            </a:r>
            <a:r>
              <a:rPr spc="-5" dirty="0"/>
              <a:t>fields</a:t>
            </a:r>
          </a:p>
          <a:p>
            <a:pPr marL="4912995" marR="206375" indent="-172720">
              <a:lnSpc>
                <a:spcPct val="100000"/>
              </a:lnSpc>
              <a:spcBef>
                <a:spcPts val="1080"/>
              </a:spcBef>
              <a:buClr>
                <a:srgbClr val="00797B"/>
              </a:buClr>
              <a:buSzPct val="90000"/>
              <a:buFont typeface="Arial"/>
              <a:buChar char="•"/>
              <a:tabLst>
                <a:tab pos="4913630" algn="l"/>
              </a:tabLst>
            </a:pPr>
            <a:r>
              <a:rPr spc="-45" dirty="0"/>
              <a:t>Tasked </a:t>
            </a:r>
            <a:r>
              <a:rPr dirty="0"/>
              <a:t>to </a:t>
            </a:r>
            <a:r>
              <a:rPr spc="-10" dirty="0"/>
              <a:t>create </a:t>
            </a:r>
            <a:r>
              <a:rPr spc="-30" dirty="0"/>
              <a:t>clear, </a:t>
            </a:r>
            <a:r>
              <a:rPr spc="-5" dirty="0"/>
              <a:t>specific </a:t>
            </a:r>
            <a:r>
              <a:rPr dirty="0"/>
              <a:t>recommendations  for </a:t>
            </a:r>
            <a:r>
              <a:rPr spc="-5" dirty="0"/>
              <a:t>evidence-based </a:t>
            </a:r>
            <a:r>
              <a:rPr dirty="0"/>
              <a:t>nutrition </a:t>
            </a:r>
            <a:r>
              <a:rPr spc="-5" dirty="0"/>
              <a:t>guidelines </a:t>
            </a:r>
            <a:r>
              <a:rPr dirty="0"/>
              <a:t>for the  charitable food</a:t>
            </a:r>
            <a:r>
              <a:rPr spc="-25" dirty="0"/>
              <a:t> </a:t>
            </a:r>
            <a:r>
              <a:rPr spc="-5" dirty="0"/>
              <a:t>system</a:t>
            </a:r>
          </a:p>
          <a:p>
            <a:pPr marL="4912995" marR="226695" indent="-172720">
              <a:lnSpc>
                <a:spcPct val="100000"/>
              </a:lnSpc>
              <a:spcBef>
                <a:spcPts val="1085"/>
              </a:spcBef>
              <a:buClr>
                <a:srgbClr val="00797B"/>
              </a:buClr>
              <a:buSzPct val="90000"/>
              <a:buFont typeface="Arial"/>
              <a:buChar char="•"/>
              <a:tabLst>
                <a:tab pos="4913630" algn="l"/>
              </a:tabLst>
            </a:pPr>
            <a:r>
              <a:rPr spc="-5" dirty="0"/>
              <a:t>Goal: </a:t>
            </a:r>
            <a:r>
              <a:rPr spc="-10" dirty="0"/>
              <a:t>Improve </a:t>
            </a:r>
            <a:r>
              <a:rPr dirty="0"/>
              <a:t>the quality </a:t>
            </a:r>
            <a:r>
              <a:rPr spc="-20" dirty="0"/>
              <a:t>of </a:t>
            </a:r>
            <a:r>
              <a:rPr dirty="0"/>
              <a:t>foods </a:t>
            </a:r>
            <a:r>
              <a:rPr spc="-5" dirty="0"/>
              <a:t>in </a:t>
            </a:r>
            <a:r>
              <a:rPr dirty="0"/>
              <a:t>food </a:t>
            </a:r>
            <a:r>
              <a:rPr spc="-5" dirty="0"/>
              <a:t>banks  </a:t>
            </a:r>
            <a:r>
              <a:rPr dirty="0"/>
              <a:t>and </a:t>
            </a:r>
            <a:r>
              <a:rPr spc="-5" dirty="0"/>
              <a:t>pantries to increase access </a:t>
            </a:r>
            <a:r>
              <a:rPr spc="-10" dirty="0"/>
              <a:t>to </a:t>
            </a:r>
            <a:r>
              <a:rPr dirty="0"/>
              <a:t>and </a:t>
            </a:r>
            <a:r>
              <a:rPr spc="-5" dirty="0"/>
              <a:t>promote  </a:t>
            </a:r>
            <a:r>
              <a:rPr dirty="0"/>
              <a:t>healthier food</a:t>
            </a:r>
            <a:r>
              <a:rPr spc="-10" dirty="0"/>
              <a:t> </a:t>
            </a:r>
            <a:r>
              <a:rPr dirty="0"/>
              <a:t>choices</a:t>
            </a:r>
          </a:p>
        </p:txBody>
      </p:sp>
      <p:sp>
        <p:nvSpPr>
          <p:cNvPr id="4" name="object 4"/>
          <p:cNvSpPr txBox="1">
            <a:spLocks noGrp="1"/>
          </p:cNvSpPr>
          <p:nvPr>
            <p:ph type="title"/>
          </p:nvPr>
        </p:nvSpPr>
        <p:spPr>
          <a:prstGeom prst="rect">
            <a:avLst/>
          </a:prstGeom>
        </p:spPr>
        <p:txBody>
          <a:bodyPr vert="horz" wrap="square" lIns="0" tIns="13335" rIns="0" bIns="0" rtlCol="0">
            <a:spAutoFit/>
          </a:bodyPr>
          <a:lstStyle/>
          <a:p>
            <a:pPr marL="4352290">
              <a:lnSpc>
                <a:spcPct val="100000"/>
              </a:lnSpc>
              <a:spcBef>
                <a:spcPts val="105"/>
              </a:spcBef>
            </a:pPr>
            <a:r>
              <a:rPr spc="-5" dirty="0"/>
              <a:t>HER NUTRITION</a:t>
            </a:r>
            <a:r>
              <a:rPr spc="-60" dirty="0"/>
              <a:t> </a:t>
            </a:r>
            <a:r>
              <a:rPr dirty="0"/>
              <a:t>GUIDELINES</a:t>
            </a:r>
          </a:p>
        </p:txBody>
      </p:sp>
      <p:sp>
        <p:nvSpPr>
          <p:cNvPr id="5" name="object 5"/>
          <p:cNvSpPr/>
          <p:nvPr/>
        </p:nvSpPr>
        <p:spPr>
          <a:xfrm>
            <a:off x="457200" y="658368"/>
            <a:ext cx="4652772" cy="5934456"/>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5542915" y="5853480"/>
            <a:ext cx="5233670" cy="574040"/>
          </a:xfrm>
          <a:prstGeom prst="rect">
            <a:avLst/>
          </a:prstGeom>
        </p:spPr>
        <p:txBody>
          <a:bodyPr vert="horz" wrap="square" lIns="0" tIns="12700" rIns="0" bIns="0" rtlCol="0">
            <a:spAutoFit/>
          </a:bodyPr>
          <a:lstStyle/>
          <a:p>
            <a:pPr marL="12700" marR="508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srgbClr val="122C41"/>
                </a:solidFill>
                <a:effectLst/>
                <a:uLnTx/>
                <a:uFillTx/>
                <a:latin typeface="Gadugi"/>
                <a:ea typeface="+mn-ea"/>
                <a:cs typeface="Gadugi"/>
              </a:rPr>
              <a:t>https://healthyeatingresearch.org/wp-  content/uploads/2020/02/her-food-bank_FINAL.pdf</a:t>
            </a:r>
            <a:endParaRPr kumimoji="0" sz="1800" b="0" i="0" u="none" strike="noStrike" kern="1200" cap="none" spc="0" normalizeH="0" baseline="0" noProof="0">
              <a:ln>
                <a:noFill/>
              </a:ln>
              <a:solidFill>
                <a:prstClr val="black"/>
              </a:solidFill>
              <a:effectLst/>
              <a:uLnTx/>
              <a:uFillTx/>
              <a:latin typeface="Gadugi"/>
              <a:ea typeface="+mn-ea"/>
              <a:cs typeface="Gadug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42900" y="499872"/>
            <a:ext cx="11494008" cy="142951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373761" y="1813941"/>
            <a:ext cx="3751326" cy="4653534"/>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455168" y="3669893"/>
            <a:ext cx="3507104" cy="2615565"/>
          </a:xfrm>
          <a:prstGeom prst="rect">
            <a:avLst/>
          </a:prstGeom>
        </p:spPr>
        <p:txBody>
          <a:bodyPr vert="horz" wrap="square" lIns="0" tIns="94615" rIns="0" bIns="0" rtlCol="0">
            <a:spAutoFit/>
          </a:bodyPr>
          <a:lstStyle/>
          <a:p>
            <a:pPr marL="1308100" marR="0" lvl="0" indent="0" algn="l" defTabSz="914400" rtl="0" eaLnBrk="1" fontAlgn="auto" latinLnBrk="0" hangingPunct="1">
              <a:lnSpc>
                <a:spcPct val="100000"/>
              </a:lnSpc>
              <a:spcBef>
                <a:spcPts val="745"/>
              </a:spcBef>
              <a:spcAft>
                <a:spcPts val="0"/>
              </a:spcAft>
              <a:buClrTx/>
              <a:buSzTx/>
              <a:buFontTx/>
              <a:buNone/>
              <a:tabLst/>
              <a:defRPr/>
            </a:pPr>
            <a:r>
              <a:rPr kumimoji="0" sz="1400" b="1" i="0" u="none" strike="noStrike" kern="1200" cap="none" spc="-5" normalizeH="0" baseline="0" noProof="0" dirty="0">
                <a:ln>
                  <a:noFill/>
                </a:ln>
                <a:solidFill>
                  <a:srgbClr val="FFFFFF"/>
                </a:solidFill>
                <a:effectLst/>
                <a:uLnTx/>
                <a:uFillTx/>
                <a:latin typeface="Gadugi"/>
                <a:ea typeface="+mn-ea"/>
                <a:cs typeface="Gadugi"/>
              </a:rPr>
              <a:t>Assessment</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103505" marR="117475" lvl="0" indent="-91440" algn="l" defTabSz="914400" rtl="0" eaLnBrk="1" fontAlgn="auto" latinLnBrk="0" hangingPunct="1">
              <a:lnSpc>
                <a:spcPts val="1670"/>
              </a:lnSpc>
              <a:spcBef>
                <a:spcPts val="715"/>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Gadugi"/>
                <a:ea typeface="+mn-ea"/>
                <a:cs typeface="Gadugi"/>
              </a:rPr>
              <a:t>Identify </a:t>
            </a:r>
            <a:r>
              <a:rPr kumimoji="0" sz="1400" b="0" i="0" u="none" strike="noStrike" kern="1200" cap="none" spc="-10" normalizeH="0" baseline="0" noProof="0" dirty="0">
                <a:ln>
                  <a:noFill/>
                </a:ln>
                <a:solidFill>
                  <a:srgbClr val="FFFFFF"/>
                </a:solidFill>
                <a:effectLst/>
                <a:uLnTx/>
                <a:uFillTx/>
                <a:latin typeface="Gadugi"/>
                <a:ea typeface="+mn-ea"/>
                <a:cs typeface="Gadugi"/>
              </a:rPr>
              <a:t>key </a:t>
            </a:r>
            <a:r>
              <a:rPr kumimoji="0" sz="1400" b="0" i="0" u="none" strike="noStrike" kern="1200" cap="none" spc="-5" normalizeH="0" baseline="0" noProof="0" dirty="0">
                <a:ln>
                  <a:noFill/>
                </a:ln>
                <a:solidFill>
                  <a:srgbClr val="FFFFFF"/>
                </a:solidFill>
                <a:effectLst/>
                <a:uLnTx/>
                <a:uFillTx/>
                <a:latin typeface="Gadugi"/>
                <a:ea typeface="+mn-ea"/>
                <a:cs typeface="Gadugi"/>
              </a:rPr>
              <a:t>cross-sector </a:t>
            </a:r>
            <a:r>
              <a:rPr kumimoji="0" sz="1400" b="0" i="0" u="none" strike="noStrike" kern="1200" cap="none" spc="0" normalizeH="0" baseline="0" noProof="0" dirty="0">
                <a:ln>
                  <a:noFill/>
                </a:ln>
                <a:solidFill>
                  <a:srgbClr val="FFFFFF"/>
                </a:solidFill>
                <a:effectLst/>
                <a:uLnTx/>
                <a:uFillTx/>
                <a:latin typeface="Gadugi"/>
                <a:ea typeface="+mn-ea"/>
                <a:cs typeface="Gadugi"/>
              </a:rPr>
              <a:t>partners </a:t>
            </a:r>
            <a:r>
              <a:rPr kumimoji="0" sz="1400" b="0" i="0" u="none" strike="noStrike" kern="1200" cap="none" spc="-5" normalizeH="0" baseline="0" noProof="0" dirty="0">
                <a:ln>
                  <a:noFill/>
                </a:ln>
                <a:solidFill>
                  <a:srgbClr val="FFFFFF"/>
                </a:solidFill>
                <a:effectLst/>
                <a:uLnTx/>
                <a:uFillTx/>
                <a:latin typeface="Gadugi"/>
                <a:ea typeface="+mn-ea"/>
                <a:cs typeface="Gadugi"/>
              </a:rPr>
              <a:t>including  </a:t>
            </a:r>
            <a:r>
              <a:rPr kumimoji="0" sz="1400" b="0" i="0" u="none" strike="noStrike" kern="1200" cap="none" spc="0" normalizeH="0" baseline="0" noProof="0" dirty="0">
                <a:ln>
                  <a:noFill/>
                </a:ln>
                <a:solidFill>
                  <a:srgbClr val="FFFFFF"/>
                </a:solidFill>
                <a:effectLst/>
                <a:uLnTx/>
                <a:uFillTx/>
                <a:latin typeface="Gadugi"/>
                <a:ea typeface="+mn-ea"/>
                <a:cs typeface="Gadugi"/>
              </a:rPr>
              <a:t>donors</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12700" marR="0" lvl="0" indent="0" algn="l" defTabSz="914400" rtl="0" eaLnBrk="1" fontAlgn="auto" latinLnBrk="0" hangingPunct="1">
              <a:lnSpc>
                <a:spcPct val="100000"/>
              </a:lnSpc>
              <a:spcBef>
                <a:spcPts val="59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Gadugi"/>
                <a:ea typeface="+mn-ea"/>
                <a:cs typeface="Gadugi"/>
              </a:rPr>
              <a:t>Conduct needs </a:t>
            </a:r>
            <a:r>
              <a:rPr kumimoji="0" sz="1400" b="0" i="0" u="none" strike="noStrike" kern="1200" cap="none" spc="-5" normalizeH="0" baseline="0" noProof="0" dirty="0">
                <a:ln>
                  <a:noFill/>
                </a:ln>
                <a:solidFill>
                  <a:srgbClr val="FFFFFF"/>
                </a:solidFill>
                <a:effectLst/>
                <a:uLnTx/>
                <a:uFillTx/>
                <a:latin typeface="Gadugi"/>
                <a:ea typeface="+mn-ea"/>
                <a:cs typeface="Gadugi"/>
              </a:rPr>
              <a:t>assessment, including</a:t>
            </a:r>
            <a:r>
              <a:rPr kumimoji="0" sz="1400" b="0" i="0" u="none" strike="noStrike" kern="1200" cap="none" spc="-50" normalizeH="0" baseline="0" noProof="0" dirty="0">
                <a:ln>
                  <a:noFill/>
                </a:ln>
                <a:solidFill>
                  <a:srgbClr val="FFFFFF"/>
                </a:solidFill>
                <a:effectLst/>
                <a:uLnTx/>
                <a:uFillTx/>
                <a:latin typeface="Gadugi"/>
                <a:ea typeface="+mn-ea"/>
                <a:cs typeface="Gadugi"/>
              </a:rPr>
              <a:t> </a:t>
            </a:r>
            <a:r>
              <a:rPr kumimoji="0" sz="1400" b="0" i="0" u="none" strike="noStrike" kern="1200" cap="none" spc="0" normalizeH="0" baseline="0" noProof="0" dirty="0">
                <a:ln>
                  <a:noFill/>
                </a:ln>
                <a:solidFill>
                  <a:srgbClr val="FFFFFF"/>
                </a:solidFill>
                <a:effectLst/>
                <a:uLnTx/>
                <a:uFillTx/>
                <a:latin typeface="Gadugi"/>
                <a:ea typeface="+mn-ea"/>
                <a:cs typeface="Gadugi"/>
              </a:rPr>
              <a:t>foods</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103505"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5" normalizeH="0" baseline="0" noProof="0" dirty="0">
                <a:ln>
                  <a:noFill/>
                </a:ln>
                <a:solidFill>
                  <a:srgbClr val="FFFFFF"/>
                </a:solidFill>
                <a:effectLst/>
                <a:uLnTx/>
                <a:uFillTx/>
                <a:latin typeface="Gadugi"/>
                <a:ea typeface="+mn-ea"/>
                <a:cs typeface="Gadugi"/>
              </a:rPr>
              <a:t>offered </a:t>
            </a:r>
            <a:r>
              <a:rPr kumimoji="0" sz="1400" b="0" i="0" u="none" strike="noStrike" kern="1200" cap="none" spc="0" normalizeH="0" baseline="0" noProof="0" dirty="0">
                <a:ln>
                  <a:noFill/>
                </a:ln>
                <a:solidFill>
                  <a:srgbClr val="FFFFFF"/>
                </a:solidFill>
                <a:effectLst/>
                <a:uLnTx/>
                <a:uFillTx/>
                <a:latin typeface="Gadugi"/>
                <a:ea typeface="+mn-ea"/>
                <a:cs typeface="Gadugi"/>
              </a:rPr>
              <a:t>and </a:t>
            </a:r>
            <a:r>
              <a:rPr kumimoji="0" sz="1400" b="0" i="0" u="none" strike="noStrike" kern="1200" cap="none" spc="-5" normalizeH="0" baseline="0" noProof="0" dirty="0">
                <a:ln>
                  <a:noFill/>
                </a:ln>
                <a:solidFill>
                  <a:srgbClr val="FFFFFF"/>
                </a:solidFill>
                <a:effectLst/>
                <a:uLnTx/>
                <a:uFillTx/>
                <a:latin typeface="Gadugi"/>
                <a:ea typeface="+mn-ea"/>
                <a:cs typeface="Gadugi"/>
              </a:rPr>
              <a:t>storage/refrigeration</a:t>
            </a:r>
            <a:r>
              <a:rPr kumimoji="0" sz="1400" b="0" i="0" u="none" strike="noStrike" kern="1200" cap="none" spc="-60" normalizeH="0" baseline="0" noProof="0" dirty="0">
                <a:ln>
                  <a:noFill/>
                </a:ln>
                <a:solidFill>
                  <a:srgbClr val="FFFFFF"/>
                </a:solidFill>
                <a:effectLst/>
                <a:uLnTx/>
                <a:uFillTx/>
                <a:latin typeface="Gadugi"/>
                <a:ea typeface="+mn-ea"/>
                <a:cs typeface="Gadugi"/>
              </a:rPr>
              <a:t> </a:t>
            </a:r>
            <a:r>
              <a:rPr kumimoji="0" sz="1400" b="0" i="0" u="none" strike="noStrike" kern="1200" cap="none" spc="-5" normalizeH="0" baseline="0" noProof="0" dirty="0">
                <a:ln>
                  <a:noFill/>
                </a:ln>
                <a:solidFill>
                  <a:srgbClr val="FFFFFF"/>
                </a:solidFill>
                <a:effectLst/>
                <a:uLnTx/>
                <a:uFillTx/>
                <a:latin typeface="Gadugi"/>
                <a:ea typeface="+mn-ea"/>
                <a:cs typeface="Gadugi"/>
              </a:rPr>
              <a:t>capacity</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103505" marR="535940" lvl="0" indent="-91440" algn="l" defTabSz="914400" rtl="0" eaLnBrk="1" fontAlgn="auto" latinLnBrk="0" hangingPunct="1">
              <a:lnSpc>
                <a:spcPct val="110700"/>
              </a:lnSpc>
              <a:spcBef>
                <a:spcPts val="650"/>
              </a:spcBef>
              <a:spcAft>
                <a:spcPts val="0"/>
              </a:spcAft>
              <a:buClrTx/>
              <a:buSzTx/>
              <a:buFontTx/>
              <a:buNone/>
              <a:tabLst/>
              <a:defRPr/>
            </a:pPr>
            <a:r>
              <a:rPr kumimoji="0" sz="1400" b="0" i="0" u="none" strike="noStrike" kern="1200" cap="none" spc="-5" normalizeH="0" baseline="0" noProof="0" dirty="0">
                <a:ln>
                  <a:noFill/>
                </a:ln>
                <a:solidFill>
                  <a:srgbClr val="FFFFFF"/>
                </a:solidFill>
                <a:effectLst/>
                <a:uLnTx/>
                <a:uFillTx/>
                <a:latin typeface="Gadugi"/>
                <a:ea typeface="+mn-ea"/>
                <a:cs typeface="Gadugi"/>
              </a:rPr>
              <a:t>Define sources </a:t>
            </a:r>
            <a:r>
              <a:rPr kumimoji="0" sz="1400" b="0" i="0" u="none" strike="noStrike" kern="1200" cap="none" spc="-10" normalizeH="0" baseline="0" noProof="0" dirty="0">
                <a:ln>
                  <a:noFill/>
                </a:ln>
                <a:solidFill>
                  <a:srgbClr val="FFFFFF"/>
                </a:solidFill>
                <a:effectLst/>
                <a:uLnTx/>
                <a:uFillTx/>
                <a:latin typeface="Gadugi"/>
                <a:ea typeface="+mn-ea"/>
                <a:cs typeface="Gadugi"/>
              </a:rPr>
              <a:t>of </a:t>
            </a:r>
            <a:r>
              <a:rPr kumimoji="0" sz="1400" b="0" i="0" u="none" strike="noStrike" kern="1200" cap="none" spc="0" normalizeH="0" baseline="0" noProof="0" dirty="0">
                <a:ln>
                  <a:noFill/>
                </a:ln>
                <a:solidFill>
                  <a:srgbClr val="FFFFFF"/>
                </a:solidFill>
                <a:effectLst/>
                <a:uLnTx/>
                <a:uFillTx/>
                <a:latin typeface="Gadugi"/>
                <a:ea typeface="+mn-ea"/>
                <a:cs typeface="Gadugi"/>
              </a:rPr>
              <a:t>food </a:t>
            </a:r>
            <a:r>
              <a:rPr kumimoji="0" sz="1400" b="0" i="0" u="none" strike="noStrike" kern="1200" cap="none" spc="-5" normalizeH="0" baseline="0" noProof="0" dirty="0">
                <a:ln>
                  <a:noFill/>
                </a:ln>
                <a:solidFill>
                  <a:srgbClr val="FFFFFF"/>
                </a:solidFill>
                <a:effectLst/>
                <a:uLnTx/>
                <a:uFillTx/>
                <a:latin typeface="Gadugi"/>
                <a:ea typeface="+mn-ea"/>
                <a:cs typeface="Gadugi"/>
              </a:rPr>
              <a:t>procurement</a:t>
            </a:r>
            <a:r>
              <a:rPr kumimoji="0" sz="1400" b="0" i="0" u="none" strike="noStrike" kern="1200" cap="none" spc="-85" normalizeH="0" baseline="0" noProof="0" dirty="0">
                <a:ln>
                  <a:noFill/>
                </a:ln>
                <a:solidFill>
                  <a:srgbClr val="FFFFFF"/>
                </a:solidFill>
                <a:effectLst/>
                <a:uLnTx/>
                <a:uFillTx/>
                <a:latin typeface="Gadugi"/>
                <a:ea typeface="+mn-ea"/>
                <a:cs typeface="Gadugi"/>
              </a:rPr>
              <a:t> </a:t>
            </a:r>
            <a:r>
              <a:rPr kumimoji="0" sz="1400" b="0" i="0" u="none" strike="noStrike" kern="1200" cap="none" spc="0" normalizeH="0" baseline="0" noProof="0" dirty="0">
                <a:ln>
                  <a:noFill/>
                </a:ln>
                <a:solidFill>
                  <a:srgbClr val="FFFFFF"/>
                </a:solidFill>
                <a:effectLst/>
                <a:uLnTx/>
                <a:uFillTx/>
                <a:latin typeface="Gadugi"/>
                <a:ea typeface="+mn-ea"/>
                <a:cs typeface="Gadugi"/>
              </a:rPr>
              <a:t>-  </a:t>
            </a:r>
            <a:r>
              <a:rPr kumimoji="0" sz="1400" b="0" i="0" u="none" strike="noStrike" kern="1200" cap="none" spc="-5" normalizeH="0" baseline="0" noProof="0" dirty="0">
                <a:ln>
                  <a:noFill/>
                </a:ln>
                <a:solidFill>
                  <a:srgbClr val="FFFFFF"/>
                </a:solidFill>
                <a:effectLst/>
                <a:uLnTx/>
                <a:uFillTx/>
                <a:latin typeface="Gadugi"/>
                <a:ea typeface="+mn-ea"/>
                <a:cs typeface="Gadugi"/>
              </a:rPr>
              <a:t>purchased </a:t>
            </a:r>
            <a:r>
              <a:rPr kumimoji="0" sz="1400" b="0" i="0" u="none" strike="noStrike" kern="1200" cap="none" spc="0" normalizeH="0" baseline="0" noProof="0" dirty="0">
                <a:ln>
                  <a:noFill/>
                </a:ln>
                <a:solidFill>
                  <a:srgbClr val="FFFFFF"/>
                </a:solidFill>
                <a:effectLst/>
                <a:uLnTx/>
                <a:uFillTx/>
                <a:latin typeface="Gadugi"/>
                <a:ea typeface="+mn-ea"/>
                <a:cs typeface="Gadugi"/>
              </a:rPr>
              <a:t>and</a:t>
            </a:r>
            <a:r>
              <a:rPr kumimoji="0" sz="1400" b="0" i="0" u="none" strike="noStrike" kern="1200" cap="none" spc="-40" normalizeH="0" baseline="0" noProof="0" dirty="0">
                <a:ln>
                  <a:noFill/>
                </a:ln>
                <a:solidFill>
                  <a:srgbClr val="FFFFFF"/>
                </a:solidFill>
                <a:effectLst/>
                <a:uLnTx/>
                <a:uFillTx/>
                <a:latin typeface="Gadugi"/>
                <a:ea typeface="+mn-ea"/>
                <a:cs typeface="Gadugi"/>
              </a:rPr>
              <a:t> </a:t>
            </a:r>
            <a:r>
              <a:rPr kumimoji="0" sz="1400" b="0" i="0" u="none" strike="noStrike" kern="1200" cap="none" spc="0" normalizeH="0" baseline="0" noProof="0" dirty="0">
                <a:ln>
                  <a:noFill/>
                </a:ln>
                <a:solidFill>
                  <a:srgbClr val="FFFFFF"/>
                </a:solidFill>
                <a:effectLst/>
                <a:uLnTx/>
                <a:uFillTx/>
                <a:latin typeface="Gadugi"/>
                <a:ea typeface="+mn-ea"/>
                <a:cs typeface="Gadugi"/>
              </a:rPr>
              <a:t>donated</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103505" marR="580390" lvl="0" indent="-9144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Gadugi"/>
                <a:ea typeface="+mn-ea"/>
                <a:cs typeface="Gadugi"/>
              </a:rPr>
              <a:t>Choose </a:t>
            </a:r>
            <a:r>
              <a:rPr kumimoji="0" sz="1400" b="0" i="0" u="none" strike="noStrike" kern="1200" cap="none" spc="-5" normalizeH="0" baseline="0" noProof="0" dirty="0">
                <a:ln>
                  <a:noFill/>
                </a:ln>
                <a:solidFill>
                  <a:srgbClr val="FFFFFF"/>
                </a:solidFill>
                <a:effectLst/>
                <a:uLnTx/>
                <a:uFillTx/>
                <a:latin typeface="Gadugi"/>
                <a:ea typeface="+mn-ea"/>
                <a:cs typeface="Gadugi"/>
              </a:rPr>
              <a:t>priority nutrition policies </a:t>
            </a:r>
            <a:r>
              <a:rPr kumimoji="0" sz="1400" b="0" i="0" u="none" strike="noStrike" kern="1200" cap="none" spc="0" normalizeH="0" baseline="0" noProof="0" dirty="0">
                <a:ln>
                  <a:noFill/>
                </a:ln>
                <a:solidFill>
                  <a:srgbClr val="FFFFFF"/>
                </a:solidFill>
                <a:effectLst/>
                <a:uLnTx/>
                <a:uFillTx/>
                <a:latin typeface="Gadugi"/>
                <a:ea typeface="+mn-ea"/>
                <a:cs typeface="Gadugi"/>
              </a:rPr>
              <a:t>and  standards </a:t>
            </a:r>
            <a:r>
              <a:rPr kumimoji="0" sz="1400" b="0" i="0" u="none" strike="noStrike" kern="1200" cap="none" spc="-5" normalizeH="0" baseline="0" noProof="0" dirty="0">
                <a:ln>
                  <a:noFill/>
                </a:ln>
                <a:solidFill>
                  <a:srgbClr val="FFFFFF"/>
                </a:solidFill>
                <a:effectLst/>
                <a:uLnTx/>
                <a:uFillTx/>
                <a:latin typeface="Gadugi"/>
                <a:ea typeface="+mn-ea"/>
                <a:cs typeface="Gadugi"/>
              </a:rPr>
              <a:t>to</a:t>
            </a:r>
            <a:r>
              <a:rPr kumimoji="0" sz="1400" b="0" i="0" u="none" strike="noStrike" kern="1200" cap="none" spc="-55" normalizeH="0" baseline="0" noProof="0" dirty="0">
                <a:ln>
                  <a:noFill/>
                </a:ln>
                <a:solidFill>
                  <a:srgbClr val="FFFFFF"/>
                </a:solidFill>
                <a:effectLst/>
                <a:uLnTx/>
                <a:uFillTx/>
                <a:latin typeface="Gadugi"/>
                <a:ea typeface="+mn-ea"/>
                <a:cs typeface="Gadugi"/>
              </a:rPr>
              <a:t> </a:t>
            </a:r>
            <a:r>
              <a:rPr kumimoji="0" sz="1400" b="0" i="0" u="none" strike="noStrike" kern="1200" cap="none" spc="-5" normalizeH="0" baseline="0" noProof="0" dirty="0">
                <a:ln>
                  <a:noFill/>
                </a:ln>
                <a:solidFill>
                  <a:srgbClr val="FFFFFF"/>
                </a:solidFill>
                <a:effectLst/>
                <a:uLnTx/>
                <a:uFillTx/>
                <a:latin typeface="Gadugi"/>
                <a:ea typeface="+mn-ea"/>
                <a:cs typeface="Gadugi"/>
              </a:rPr>
              <a:t>implement</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12700" marR="0" lvl="0" indent="0" algn="l" defTabSz="914400" rtl="0" eaLnBrk="1" fontAlgn="auto" latinLnBrk="0" hangingPunct="1">
              <a:lnSpc>
                <a:spcPct val="100000"/>
              </a:lnSpc>
              <a:spcBef>
                <a:spcPts val="65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Gadugi"/>
                <a:ea typeface="+mn-ea"/>
                <a:cs typeface="Gadugi"/>
              </a:rPr>
              <a:t>Identify </a:t>
            </a:r>
            <a:r>
              <a:rPr kumimoji="0" sz="1400" b="0" i="0" u="none" strike="noStrike" kern="1200" cap="none" spc="-5" normalizeH="0" baseline="0" noProof="0" dirty="0">
                <a:ln>
                  <a:noFill/>
                </a:ln>
                <a:solidFill>
                  <a:srgbClr val="FFFFFF"/>
                </a:solidFill>
                <a:effectLst/>
                <a:uLnTx/>
                <a:uFillTx/>
                <a:latin typeface="Gadugi"/>
                <a:ea typeface="+mn-ea"/>
                <a:cs typeface="Gadugi"/>
              </a:rPr>
              <a:t>evaluation </a:t>
            </a:r>
            <a:r>
              <a:rPr kumimoji="0" sz="1400" b="0" i="0" u="none" strike="noStrike" kern="1200" cap="none" spc="0" normalizeH="0" baseline="0" noProof="0" dirty="0">
                <a:ln>
                  <a:noFill/>
                </a:ln>
                <a:solidFill>
                  <a:srgbClr val="FFFFFF"/>
                </a:solidFill>
                <a:effectLst/>
                <a:uLnTx/>
                <a:uFillTx/>
                <a:latin typeface="Gadugi"/>
                <a:ea typeface="+mn-ea"/>
                <a:cs typeface="Gadugi"/>
              </a:rPr>
              <a:t>instrument and</a:t>
            </a:r>
            <a:r>
              <a:rPr kumimoji="0" sz="1400" b="0" i="0" u="none" strike="noStrike" kern="1200" cap="none" spc="-114" normalizeH="0" baseline="0" noProof="0" dirty="0">
                <a:ln>
                  <a:noFill/>
                </a:ln>
                <a:solidFill>
                  <a:srgbClr val="FFFFFF"/>
                </a:solidFill>
                <a:effectLst/>
                <a:uLnTx/>
                <a:uFillTx/>
                <a:latin typeface="Gadugi"/>
                <a:ea typeface="+mn-ea"/>
                <a:cs typeface="Gadugi"/>
              </a:rPr>
              <a:t> </a:t>
            </a:r>
            <a:r>
              <a:rPr kumimoji="0" sz="1400" b="0" i="0" u="none" strike="noStrike" kern="1200" cap="none" spc="-5" normalizeH="0" baseline="0" noProof="0" dirty="0">
                <a:ln>
                  <a:noFill/>
                </a:ln>
                <a:solidFill>
                  <a:srgbClr val="FFFFFF"/>
                </a:solidFill>
                <a:effectLst/>
                <a:uLnTx/>
                <a:uFillTx/>
                <a:latin typeface="Gadugi"/>
                <a:ea typeface="+mn-ea"/>
                <a:cs typeface="Gadugi"/>
              </a:rPr>
              <a:t>measures</a:t>
            </a:r>
            <a:endParaRPr kumimoji="0" sz="1400" b="0" i="0" u="none" strike="noStrike" kern="1200" cap="none" spc="0" normalizeH="0" baseline="0" noProof="0">
              <a:ln>
                <a:noFill/>
              </a:ln>
              <a:solidFill>
                <a:prstClr val="black"/>
              </a:solidFill>
              <a:effectLst/>
              <a:uLnTx/>
              <a:uFillTx/>
              <a:latin typeface="Gadugi"/>
              <a:ea typeface="+mn-ea"/>
              <a:cs typeface="Gadugi"/>
            </a:endParaRPr>
          </a:p>
        </p:txBody>
      </p:sp>
      <p:sp>
        <p:nvSpPr>
          <p:cNvPr id="5" name="object 5"/>
          <p:cNvSpPr/>
          <p:nvPr/>
        </p:nvSpPr>
        <p:spPr>
          <a:xfrm>
            <a:off x="4220336" y="1813941"/>
            <a:ext cx="3752849" cy="4661535"/>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txBox="1"/>
          <p:nvPr/>
        </p:nvSpPr>
        <p:spPr>
          <a:xfrm>
            <a:off x="4316984" y="3672496"/>
            <a:ext cx="3285490" cy="2651760"/>
          </a:xfrm>
          <a:prstGeom prst="rect">
            <a:avLst/>
          </a:prstGeom>
        </p:spPr>
        <p:txBody>
          <a:bodyPr vert="horz" wrap="square" lIns="0" tIns="93980" rIns="0" bIns="0" rtlCol="0">
            <a:spAutoFit/>
          </a:bodyPr>
          <a:lstStyle/>
          <a:p>
            <a:pPr marL="1105535" marR="0" lvl="0" indent="0" algn="l" defTabSz="914400" rtl="0" eaLnBrk="1" fontAlgn="auto" latinLnBrk="0" hangingPunct="1">
              <a:lnSpc>
                <a:spcPct val="100000"/>
              </a:lnSpc>
              <a:spcBef>
                <a:spcPts val="740"/>
              </a:spcBef>
              <a:spcAft>
                <a:spcPts val="0"/>
              </a:spcAft>
              <a:buClrTx/>
              <a:buSzTx/>
              <a:buFontTx/>
              <a:buNone/>
              <a:tabLst/>
              <a:defRPr/>
            </a:pPr>
            <a:r>
              <a:rPr kumimoji="0" sz="1400" b="1" i="0" u="none" strike="noStrike" kern="1200" cap="none" spc="0" normalizeH="0" baseline="0" noProof="0" dirty="0">
                <a:ln>
                  <a:noFill/>
                </a:ln>
                <a:solidFill>
                  <a:srgbClr val="FFFFFF"/>
                </a:solidFill>
                <a:effectLst/>
                <a:uLnTx/>
                <a:uFillTx/>
                <a:latin typeface="Gadugi"/>
                <a:ea typeface="+mn-ea"/>
                <a:cs typeface="Gadugi"/>
              </a:rPr>
              <a:t>Implementation</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12700" marR="0" lvl="0" indent="0" algn="l" defTabSz="914400" rtl="0" eaLnBrk="1" fontAlgn="auto" latinLnBrk="0" hangingPunct="1">
              <a:lnSpc>
                <a:spcPct val="100000"/>
              </a:lnSpc>
              <a:spcBef>
                <a:spcPts val="65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Gadugi"/>
                <a:ea typeface="+mn-ea"/>
                <a:cs typeface="Gadugi"/>
              </a:rPr>
              <a:t>Leverage culturally appropriate</a:t>
            </a:r>
            <a:r>
              <a:rPr kumimoji="0" sz="1400" b="0" i="0" u="none" strike="noStrike" kern="1200" cap="none" spc="-135" normalizeH="0" baseline="0" noProof="0" dirty="0">
                <a:ln>
                  <a:noFill/>
                </a:ln>
                <a:solidFill>
                  <a:srgbClr val="FFFFFF"/>
                </a:solidFill>
                <a:effectLst/>
                <a:uLnTx/>
                <a:uFillTx/>
                <a:latin typeface="Gadugi"/>
                <a:ea typeface="+mn-ea"/>
                <a:cs typeface="Gadugi"/>
              </a:rPr>
              <a:t> </a:t>
            </a:r>
            <a:r>
              <a:rPr kumimoji="0" sz="1400" b="0" i="0" u="none" strike="noStrike" kern="1200" cap="none" spc="0" normalizeH="0" baseline="0" noProof="0" dirty="0">
                <a:ln>
                  <a:noFill/>
                </a:ln>
                <a:solidFill>
                  <a:srgbClr val="FFFFFF"/>
                </a:solidFill>
                <a:effectLst/>
                <a:uLnTx/>
                <a:uFillTx/>
                <a:latin typeface="Gadugi"/>
                <a:ea typeface="+mn-ea"/>
                <a:cs typeface="Gadugi"/>
              </a:rPr>
              <a:t>outreach</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103505"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Gadugi"/>
                <a:ea typeface="+mn-ea"/>
                <a:cs typeface="Gadugi"/>
              </a:rPr>
              <a:t>activities </a:t>
            </a:r>
            <a:r>
              <a:rPr kumimoji="0" sz="1400" b="0" i="0" u="none" strike="noStrike" kern="1200" cap="none" spc="-5" normalizeH="0" baseline="0" noProof="0" dirty="0">
                <a:ln>
                  <a:noFill/>
                </a:ln>
                <a:solidFill>
                  <a:srgbClr val="FFFFFF"/>
                </a:solidFill>
                <a:effectLst/>
                <a:uLnTx/>
                <a:uFillTx/>
                <a:latin typeface="Gadugi"/>
                <a:ea typeface="+mn-ea"/>
                <a:cs typeface="Gadugi"/>
              </a:rPr>
              <a:t>in different</a:t>
            </a:r>
            <a:r>
              <a:rPr kumimoji="0" sz="1400" b="0" i="0" u="none" strike="noStrike" kern="1200" cap="none" spc="-45" normalizeH="0" baseline="0" noProof="0" dirty="0">
                <a:ln>
                  <a:noFill/>
                </a:ln>
                <a:solidFill>
                  <a:srgbClr val="FFFFFF"/>
                </a:solidFill>
                <a:effectLst/>
                <a:uLnTx/>
                <a:uFillTx/>
                <a:latin typeface="Gadugi"/>
                <a:ea typeface="+mn-ea"/>
                <a:cs typeface="Gadugi"/>
              </a:rPr>
              <a:t> </a:t>
            </a:r>
            <a:r>
              <a:rPr kumimoji="0" sz="1400" b="0" i="0" u="none" strike="noStrike" kern="1200" cap="none" spc="-5" normalizeH="0" baseline="0" noProof="0" dirty="0">
                <a:ln>
                  <a:noFill/>
                </a:ln>
                <a:solidFill>
                  <a:srgbClr val="FFFFFF"/>
                </a:solidFill>
                <a:effectLst/>
                <a:uLnTx/>
                <a:uFillTx/>
                <a:latin typeface="Gadugi"/>
                <a:ea typeface="+mn-ea"/>
                <a:cs typeface="Gadugi"/>
              </a:rPr>
              <a:t>settings</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12700" marR="0" lvl="0" indent="0" algn="l" defTabSz="914400" rtl="0" eaLnBrk="1" fontAlgn="auto" latinLnBrk="0" hangingPunct="1">
              <a:lnSpc>
                <a:spcPct val="100000"/>
              </a:lnSpc>
              <a:spcBef>
                <a:spcPts val="650"/>
              </a:spcBef>
              <a:spcAft>
                <a:spcPts val="0"/>
              </a:spcAft>
              <a:buClrTx/>
              <a:buSzTx/>
              <a:buFontTx/>
              <a:buNone/>
              <a:tabLst/>
              <a:defRPr/>
            </a:pPr>
            <a:r>
              <a:rPr kumimoji="0" sz="1400" b="0" i="0" u="none" strike="noStrike" kern="1200" cap="none" spc="-5" normalizeH="0" baseline="0" noProof="0" dirty="0">
                <a:ln>
                  <a:noFill/>
                </a:ln>
                <a:solidFill>
                  <a:srgbClr val="FFFFFF"/>
                </a:solidFill>
                <a:effectLst/>
                <a:uLnTx/>
                <a:uFillTx/>
                <a:latin typeface="Gadugi"/>
                <a:ea typeface="+mn-ea"/>
                <a:cs typeface="Gadugi"/>
              </a:rPr>
              <a:t>Implement preferred client </a:t>
            </a:r>
            <a:r>
              <a:rPr kumimoji="0" sz="1400" b="0" i="0" u="none" strike="noStrike" kern="1200" cap="none" spc="0" normalizeH="0" baseline="0" noProof="0" dirty="0">
                <a:ln>
                  <a:noFill/>
                </a:ln>
                <a:solidFill>
                  <a:srgbClr val="FFFFFF"/>
                </a:solidFill>
                <a:effectLst/>
                <a:uLnTx/>
                <a:uFillTx/>
                <a:latin typeface="Gadugi"/>
                <a:ea typeface="+mn-ea"/>
                <a:cs typeface="Gadugi"/>
              </a:rPr>
              <a:t>choice</a:t>
            </a:r>
            <a:r>
              <a:rPr kumimoji="0" sz="1400" b="0" i="0" u="none" strike="noStrike" kern="1200" cap="none" spc="-55" normalizeH="0" baseline="0" noProof="0" dirty="0">
                <a:ln>
                  <a:noFill/>
                </a:ln>
                <a:solidFill>
                  <a:srgbClr val="FFFFFF"/>
                </a:solidFill>
                <a:effectLst/>
                <a:uLnTx/>
                <a:uFillTx/>
                <a:latin typeface="Gadugi"/>
                <a:ea typeface="+mn-ea"/>
                <a:cs typeface="Gadugi"/>
              </a:rPr>
              <a:t> </a:t>
            </a:r>
            <a:r>
              <a:rPr kumimoji="0" sz="1400" b="0" i="0" u="none" strike="noStrike" kern="1200" cap="none" spc="0" normalizeH="0" baseline="0" noProof="0" dirty="0">
                <a:ln>
                  <a:noFill/>
                </a:ln>
                <a:solidFill>
                  <a:srgbClr val="FFFFFF"/>
                </a:solidFill>
                <a:effectLst/>
                <a:uLnTx/>
                <a:uFillTx/>
                <a:latin typeface="Gadugi"/>
                <a:ea typeface="+mn-ea"/>
                <a:cs typeface="Gadugi"/>
              </a:rPr>
              <a:t>model</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103505" marR="5080" lvl="0" indent="-91440" algn="l" defTabSz="914400" rtl="0" eaLnBrk="1" fontAlgn="auto" latinLnBrk="0" hangingPunct="1">
              <a:lnSpc>
                <a:spcPct val="99600"/>
              </a:lnSpc>
              <a:spcBef>
                <a:spcPts val="655"/>
              </a:spcBef>
              <a:spcAft>
                <a:spcPts val="0"/>
              </a:spcAft>
              <a:buClrTx/>
              <a:buSzTx/>
              <a:buFontTx/>
              <a:buNone/>
              <a:tabLst/>
              <a:defRPr/>
            </a:pPr>
            <a:r>
              <a:rPr kumimoji="0" sz="1400" b="0" i="0" u="none" strike="noStrike" kern="1200" cap="none" spc="-5" normalizeH="0" baseline="0" noProof="0" dirty="0">
                <a:ln>
                  <a:noFill/>
                </a:ln>
                <a:solidFill>
                  <a:srgbClr val="FFFFFF"/>
                </a:solidFill>
                <a:effectLst/>
                <a:uLnTx/>
                <a:uFillTx/>
                <a:latin typeface="Gadugi"/>
                <a:ea typeface="+mn-ea"/>
                <a:cs typeface="Gadugi"/>
              </a:rPr>
              <a:t>Increase </a:t>
            </a:r>
            <a:r>
              <a:rPr kumimoji="0" sz="1400" b="0" i="0" u="none" strike="noStrike" kern="1200" cap="none" spc="0" normalizeH="0" baseline="0" noProof="0" dirty="0">
                <a:ln>
                  <a:noFill/>
                </a:ln>
                <a:solidFill>
                  <a:srgbClr val="FFFFFF"/>
                </a:solidFill>
                <a:effectLst/>
                <a:uLnTx/>
                <a:uFillTx/>
                <a:latin typeface="Gadugi"/>
                <a:ea typeface="+mn-ea"/>
                <a:cs typeface="Gadugi"/>
              </a:rPr>
              <a:t>access </a:t>
            </a:r>
            <a:r>
              <a:rPr kumimoji="0" sz="1400" b="0" i="0" u="none" strike="noStrike" kern="1200" cap="none" spc="-5" normalizeH="0" baseline="0" noProof="0" dirty="0">
                <a:ln>
                  <a:noFill/>
                </a:ln>
                <a:solidFill>
                  <a:srgbClr val="FFFFFF"/>
                </a:solidFill>
                <a:effectLst/>
                <a:uLnTx/>
                <a:uFillTx/>
                <a:latin typeface="Gadugi"/>
                <a:ea typeface="+mn-ea"/>
                <a:cs typeface="Gadugi"/>
              </a:rPr>
              <a:t>to healthy </a:t>
            </a:r>
            <a:r>
              <a:rPr kumimoji="0" sz="1400" b="0" i="0" u="none" strike="noStrike" kern="1200" cap="none" spc="0" normalizeH="0" baseline="0" noProof="0" dirty="0">
                <a:ln>
                  <a:noFill/>
                </a:ln>
                <a:solidFill>
                  <a:srgbClr val="FFFFFF"/>
                </a:solidFill>
                <a:effectLst/>
                <a:uLnTx/>
                <a:uFillTx/>
                <a:latin typeface="Gadugi"/>
                <a:ea typeface="+mn-ea"/>
                <a:cs typeface="Gadugi"/>
              </a:rPr>
              <a:t>options and  </a:t>
            </a:r>
            <a:r>
              <a:rPr kumimoji="0" sz="1400" b="0" i="0" u="none" strike="noStrike" kern="1200" cap="none" spc="-5" normalizeH="0" baseline="0" noProof="0" dirty="0">
                <a:ln>
                  <a:noFill/>
                </a:ln>
                <a:solidFill>
                  <a:srgbClr val="FFFFFF"/>
                </a:solidFill>
                <a:effectLst/>
                <a:uLnTx/>
                <a:uFillTx/>
                <a:latin typeface="Gadugi"/>
                <a:ea typeface="+mn-ea"/>
                <a:cs typeface="Gadugi"/>
              </a:rPr>
              <a:t>strengthen </a:t>
            </a:r>
            <a:r>
              <a:rPr kumimoji="0" sz="1400" b="0" i="0" u="none" strike="noStrike" kern="1200" cap="none" spc="0" normalizeH="0" baseline="0" noProof="0" dirty="0">
                <a:ln>
                  <a:noFill/>
                </a:ln>
                <a:solidFill>
                  <a:srgbClr val="FFFFFF"/>
                </a:solidFill>
                <a:effectLst/>
                <a:uLnTx/>
                <a:uFillTx/>
                <a:latin typeface="Gadugi"/>
                <a:ea typeface="+mn-ea"/>
                <a:cs typeface="Gadugi"/>
              </a:rPr>
              <a:t>translation </a:t>
            </a:r>
            <a:r>
              <a:rPr kumimoji="0" sz="1400" b="0" i="0" u="none" strike="noStrike" kern="1200" cap="none" spc="-10" normalizeH="0" baseline="0" noProof="0" dirty="0">
                <a:ln>
                  <a:noFill/>
                </a:ln>
                <a:solidFill>
                  <a:srgbClr val="FFFFFF"/>
                </a:solidFill>
                <a:effectLst/>
                <a:uLnTx/>
                <a:uFillTx/>
                <a:latin typeface="Gadugi"/>
                <a:ea typeface="+mn-ea"/>
                <a:cs typeface="Gadugi"/>
              </a:rPr>
              <a:t>of </a:t>
            </a:r>
            <a:r>
              <a:rPr kumimoji="0" sz="1400" b="0" i="0" u="none" strike="noStrike" kern="1200" cap="none" spc="-5" normalizeH="0" baseline="0" noProof="0" dirty="0">
                <a:ln>
                  <a:noFill/>
                </a:ln>
                <a:solidFill>
                  <a:srgbClr val="FFFFFF"/>
                </a:solidFill>
                <a:effectLst/>
                <a:uLnTx/>
                <a:uFillTx/>
                <a:latin typeface="Gadugi"/>
                <a:ea typeface="+mn-ea"/>
                <a:cs typeface="Gadugi"/>
              </a:rPr>
              <a:t>nutrition  </a:t>
            </a:r>
            <a:r>
              <a:rPr kumimoji="0" sz="1400" b="0" i="0" u="none" strike="noStrike" kern="1200" cap="none" spc="0" normalizeH="0" baseline="0" noProof="0" dirty="0">
                <a:ln>
                  <a:noFill/>
                </a:ln>
                <a:solidFill>
                  <a:srgbClr val="FFFFFF"/>
                </a:solidFill>
                <a:effectLst/>
                <a:uLnTx/>
                <a:uFillTx/>
                <a:latin typeface="Gadugi"/>
                <a:ea typeface="+mn-ea"/>
                <a:cs typeface="Gadugi"/>
              </a:rPr>
              <a:t>standards across food </a:t>
            </a:r>
            <a:r>
              <a:rPr kumimoji="0" sz="1400" b="0" i="0" u="none" strike="noStrike" kern="1200" cap="none" spc="-5" normalizeH="0" baseline="0" noProof="0" dirty="0">
                <a:ln>
                  <a:noFill/>
                </a:ln>
                <a:solidFill>
                  <a:srgbClr val="FFFFFF"/>
                </a:solidFill>
                <a:effectLst/>
                <a:uLnTx/>
                <a:uFillTx/>
                <a:latin typeface="Gadugi"/>
                <a:ea typeface="+mn-ea"/>
                <a:cs typeface="Gadugi"/>
              </a:rPr>
              <a:t>bank </a:t>
            </a:r>
            <a:r>
              <a:rPr kumimoji="0" sz="1400" b="0" i="0" u="none" strike="noStrike" kern="1200" cap="none" spc="0" normalizeH="0" baseline="0" noProof="0" dirty="0">
                <a:ln>
                  <a:noFill/>
                </a:ln>
                <a:solidFill>
                  <a:srgbClr val="FFFFFF"/>
                </a:solidFill>
                <a:effectLst/>
                <a:uLnTx/>
                <a:uFillTx/>
                <a:latin typeface="Gadugi"/>
                <a:ea typeface="+mn-ea"/>
                <a:cs typeface="Gadugi"/>
              </a:rPr>
              <a:t>and</a:t>
            </a:r>
            <a:r>
              <a:rPr kumimoji="0" sz="1400" b="0" i="0" u="none" strike="noStrike" kern="1200" cap="none" spc="-125" normalizeH="0" baseline="0" noProof="0" dirty="0">
                <a:ln>
                  <a:noFill/>
                </a:ln>
                <a:solidFill>
                  <a:srgbClr val="FFFFFF"/>
                </a:solidFill>
                <a:effectLst/>
                <a:uLnTx/>
                <a:uFillTx/>
                <a:latin typeface="Gadugi"/>
                <a:ea typeface="+mn-ea"/>
                <a:cs typeface="Gadugi"/>
              </a:rPr>
              <a:t> </a:t>
            </a:r>
            <a:r>
              <a:rPr kumimoji="0" sz="1400" b="0" i="0" u="none" strike="noStrike" kern="1200" cap="none" spc="-5" normalizeH="0" baseline="0" noProof="0" dirty="0">
                <a:ln>
                  <a:noFill/>
                </a:ln>
                <a:solidFill>
                  <a:srgbClr val="FFFFFF"/>
                </a:solidFill>
                <a:effectLst/>
                <a:uLnTx/>
                <a:uFillTx/>
                <a:latin typeface="Gadugi"/>
                <a:ea typeface="+mn-ea"/>
                <a:cs typeface="Gadugi"/>
              </a:rPr>
              <a:t>pantries</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103505" marR="699770" lvl="0" indent="-91440" algn="l" defTabSz="914400" rtl="0" eaLnBrk="1" fontAlgn="auto" latinLnBrk="0" hangingPunct="1">
              <a:lnSpc>
                <a:spcPct val="100000"/>
              </a:lnSpc>
              <a:spcBef>
                <a:spcPts val="650"/>
              </a:spcBef>
              <a:spcAft>
                <a:spcPts val="0"/>
              </a:spcAft>
              <a:buClrTx/>
              <a:buSzTx/>
              <a:buFontTx/>
              <a:buNone/>
              <a:tabLst/>
              <a:defRPr/>
            </a:pPr>
            <a:r>
              <a:rPr kumimoji="0" sz="1400" b="0" i="0" u="none" strike="noStrike" kern="1200" cap="none" spc="-5" normalizeH="0" baseline="0" noProof="0" dirty="0">
                <a:ln>
                  <a:noFill/>
                </a:ln>
                <a:solidFill>
                  <a:srgbClr val="FFFFFF"/>
                </a:solidFill>
                <a:effectLst/>
                <a:uLnTx/>
                <a:uFillTx/>
                <a:latin typeface="Gadugi"/>
                <a:ea typeface="+mn-ea"/>
                <a:cs typeface="Gadugi"/>
              </a:rPr>
              <a:t>Re-assess </a:t>
            </a:r>
            <a:r>
              <a:rPr kumimoji="0" sz="1400" b="0" i="0" u="none" strike="noStrike" kern="1200" cap="none" spc="0" normalizeH="0" baseline="0" noProof="0" dirty="0">
                <a:ln>
                  <a:noFill/>
                </a:ln>
                <a:solidFill>
                  <a:srgbClr val="FFFFFF"/>
                </a:solidFill>
                <a:effectLst/>
                <a:uLnTx/>
                <a:uFillTx/>
                <a:latin typeface="Gadugi"/>
                <a:ea typeface="+mn-ea"/>
                <a:cs typeface="Gadugi"/>
              </a:rPr>
              <a:t>needs and</a:t>
            </a:r>
            <a:r>
              <a:rPr kumimoji="0" sz="1400" b="0" i="0" u="none" strike="noStrike" kern="1200" cap="none" spc="-105" normalizeH="0" baseline="0" noProof="0" dirty="0">
                <a:ln>
                  <a:noFill/>
                </a:ln>
                <a:solidFill>
                  <a:srgbClr val="FFFFFF"/>
                </a:solidFill>
                <a:effectLst/>
                <a:uLnTx/>
                <a:uFillTx/>
                <a:latin typeface="Gadugi"/>
                <a:ea typeface="+mn-ea"/>
                <a:cs typeface="Gadugi"/>
              </a:rPr>
              <a:t> </a:t>
            </a:r>
            <a:r>
              <a:rPr kumimoji="0" sz="1400" b="0" i="0" u="none" strike="noStrike" kern="1200" cap="none" spc="0" normalizeH="0" baseline="0" noProof="0" dirty="0">
                <a:ln>
                  <a:noFill/>
                </a:ln>
                <a:solidFill>
                  <a:srgbClr val="FFFFFF"/>
                </a:solidFill>
                <a:effectLst/>
                <a:uLnTx/>
                <a:uFillTx/>
                <a:latin typeface="Gadugi"/>
                <a:ea typeface="+mn-ea"/>
                <a:cs typeface="Gadugi"/>
              </a:rPr>
              <a:t>distribution  </a:t>
            </a:r>
            <a:r>
              <a:rPr kumimoji="0" sz="1400" b="0" i="0" u="none" strike="noStrike" kern="1200" cap="none" spc="-5" normalizeH="0" baseline="0" noProof="0" dirty="0">
                <a:ln>
                  <a:noFill/>
                </a:ln>
                <a:solidFill>
                  <a:srgbClr val="FFFFFF"/>
                </a:solidFill>
                <a:effectLst/>
                <a:uLnTx/>
                <a:uFillTx/>
                <a:latin typeface="Gadugi"/>
                <a:ea typeface="+mn-ea"/>
                <a:cs typeface="Gadugi"/>
              </a:rPr>
              <a:t>infrastructure</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12700" marR="0" lvl="0" indent="0" algn="l" defTabSz="914400" rtl="0" eaLnBrk="1" fontAlgn="auto" latinLnBrk="0" hangingPunct="1">
              <a:lnSpc>
                <a:spcPct val="100000"/>
              </a:lnSpc>
              <a:spcBef>
                <a:spcPts val="650"/>
              </a:spcBef>
              <a:spcAft>
                <a:spcPts val="0"/>
              </a:spcAft>
              <a:buClrTx/>
              <a:buSzTx/>
              <a:buFontTx/>
              <a:buNone/>
              <a:tabLst/>
              <a:defRPr/>
            </a:pPr>
            <a:r>
              <a:rPr kumimoji="0" sz="1400" b="0" i="0" u="none" strike="noStrike" kern="1200" cap="none" spc="-10" normalizeH="0" baseline="0" noProof="0" dirty="0">
                <a:ln>
                  <a:noFill/>
                </a:ln>
                <a:solidFill>
                  <a:srgbClr val="FFFFFF"/>
                </a:solidFill>
                <a:effectLst/>
                <a:uLnTx/>
                <a:uFillTx/>
                <a:latin typeface="Gadugi"/>
                <a:ea typeface="+mn-ea"/>
                <a:cs typeface="Gadugi"/>
              </a:rPr>
              <a:t>Strengthen </a:t>
            </a:r>
            <a:r>
              <a:rPr kumimoji="0" sz="1400" b="0" i="0" u="none" strike="noStrike" kern="1200" cap="none" spc="0" normalizeH="0" baseline="0" noProof="0" dirty="0">
                <a:ln>
                  <a:noFill/>
                </a:ln>
                <a:solidFill>
                  <a:srgbClr val="FFFFFF"/>
                </a:solidFill>
                <a:effectLst/>
                <a:uLnTx/>
                <a:uFillTx/>
                <a:latin typeface="Gadugi"/>
                <a:ea typeface="+mn-ea"/>
                <a:cs typeface="Gadugi"/>
              </a:rPr>
              <a:t>and adapt </a:t>
            </a:r>
            <a:r>
              <a:rPr kumimoji="0" sz="1400" b="0" i="0" u="none" strike="noStrike" kern="1200" cap="none" spc="-5" normalizeH="0" baseline="0" noProof="0" dirty="0">
                <a:ln>
                  <a:noFill/>
                </a:ln>
                <a:solidFill>
                  <a:srgbClr val="FFFFFF"/>
                </a:solidFill>
                <a:effectLst/>
                <a:uLnTx/>
                <a:uFillTx/>
                <a:latin typeface="Gadugi"/>
                <a:ea typeface="+mn-ea"/>
                <a:cs typeface="Gadugi"/>
              </a:rPr>
              <a:t>new</a:t>
            </a:r>
            <a:r>
              <a:rPr kumimoji="0" sz="1400" b="0" i="0" u="none" strike="noStrike" kern="1200" cap="none" spc="-65" normalizeH="0" baseline="0" noProof="0" dirty="0">
                <a:ln>
                  <a:noFill/>
                </a:ln>
                <a:solidFill>
                  <a:srgbClr val="FFFFFF"/>
                </a:solidFill>
                <a:effectLst/>
                <a:uLnTx/>
                <a:uFillTx/>
                <a:latin typeface="Gadugi"/>
                <a:ea typeface="+mn-ea"/>
                <a:cs typeface="Gadugi"/>
              </a:rPr>
              <a:t> </a:t>
            </a:r>
            <a:r>
              <a:rPr kumimoji="0" sz="1400" b="0" i="0" u="none" strike="noStrike" kern="1200" cap="none" spc="0" normalizeH="0" baseline="0" noProof="0" dirty="0">
                <a:ln>
                  <a:noFill/>
                </a:ln>
                <a:solidFill>
                  <a:srgbClr val="FFFFFF"/>
                </a:solidFill>
                <a:effectLst/>
                <a:uLnTx/>
                <a:uFillTx/>
                <a:latin typeface="Gadugi"/>
                <a:ea typeface="+mn-ea"/>
                <a:cs typeface="Gadugi"/>
              </a:rPr>
              <a:t>standards</a:t>
            </a:r>
            <a:endParaRPr kumimoji="0" sz="1400" b="0" i="0" u="none" strike="noStrike" kern="1200" cap="none" spc="0" normalizeH="0" baseline="0" noProof="0">
              <a:ln>
                <a:noFill/>
              </a:ln>
              <a:solidFill>
                <a:prstClr val="black"/>
              </a:solidFill>
              <a:effectLst/>
              <a:uLnTx/>
              <a:uFillTx/>
              <a:latin typeface="Gadugi"/>
              <a:ea typeface="+mn-ea"/>
              <a:cs typeface="Gadugi"/>
            </a:endParaRPr>
          </a:p>
        </p:txBody>
      </p:sp>
      <p:sp>
        <p:nvSpPr>
          <p:cNvPr id="7" name="object 7"/>
          <p:cNvSpPr/>
          <p:nvPr/>
        </p:nvSpPr>
        <p:spPr>
          <a:xfrm>
            <a:off x="8077961" y="1823466"/>
            <a:ext cx="3732529" cy="4634865"/>
          </a:xfrm>
          <a:custGeom>
            <a:avLst/>
            <a:gdLst/>
            <a:ahLst/>
            <a:cxnLst/>
            <a:rect l="l" t="t" r="r" b="b"/>
            <a:pathLst>
              <a:path w="3732529" h="4634865">
                <a:moveTo>
                  <a:pt x="3359023" y="0"/>
                </a:moveTo>
                <a:lnTo>
                  <a:pt x="373253" y="0"/>
                </a:lnTo>
                <a:lnTo>
                  <a:pt x="326437" y="2908"/>
                </a:lnTo>
                <a:lnTo>
                  <a:pt x="281355" y="11400"/>
                </a:lnTo>
                <a:lnTo>
                  <a:pt x="238357" y="25126"/>
                </a:lnTo>
                <a:lnTo>
                  <a:pt x="197794" y="43736"/>
                </a:lnTo>
                <a:lnTo>
                  <a:pt x="160014" y="66880"/>
                </a:lnTo>
                <a:lnTo>
                  <a:pt x="125369" y="94207"/>
                </a:lnTo>
                <a:lnTo>
                  <a:pt x="94207" y="125369"/>
                </a:lnTo>
                <a:lnTo>
                  <a:pt x="66880" y="160014"/>
                </a:lnTo>
                <a:lnTo>
                  <a:pt x="43736" y="197794"/>
                </a:lnTo>
                <a:lnTo>
                  <a:pt x="25126" y="238357"/>
                </a:lnTo>
                <a:lnTo>
                  <a:pt x="11400" y="281355"/>
                </a:lnTo>
                <a:lnTo>
                  <a:pt x="2908" y="326437"/>
                </a:lnTo>
                <a:lnTo>
                  <a:pt x="0" y="373253"/>
                </a:lnTo>
                <a:lnTo>
                  <a:pt x="0" y="4261256"/>
                </a:lnTo>
                <a:lnTo>
                  <a:pt x="2908" y="4308074"/>
                </a:lnTo>
                <a:lnTo>
                  <a:pt x="11400" y="4353156"/>
                </a:lnTo>
                <a:lnTo>
                  <a:pt x="25126" y="4396153"/>
                </a:lnTo>
                <a:lnTo>
                  <a:pt x="43736" y="4436715"/>
                </a:lnTo>
                <a:lnTo>
                  <a:pt x="66880" y="4474491"/>
                </a:lnTo>
                <a:lnTo>
                  <a:pt x="94207" y="4509134"/>
                </a:lnTo>
                <a:lnTo>
                  <a:pt x="125369" y="4540291"/>
                </a:lnTo>
                <a:lnTo>
                  <a:pt x="160014" y="4567615"/>
                </a:lnTo>
                <a:lnTo>
                  <a:pt x="197794" y="4590755"/>
                </a:lnTo>
                <a:lnTo>
                  <a:pt x="238357" y="4609362"/>
                </a:lnTo>
                <a:lnTo>
                  <a:pt x="281355" y="4623085"/>
                </a:lnTo>
                <a:lnTo>
                  <a:pt x="326437" y="4631576"/>
                </a:lnTo>
                <a:lnTo>
                  <a:pt x="373253" y="4634484"/>
                </a:lnTo>
                <a:lnTo>
                  <a:pt x="3359023" y="4634484"/>
                </a:lnTo>
                <a:lnTo>
                  <a:pt x="3405838" y="4631576"/>
                </a:lnTo>
                <a:lnTo>
                  <a:pt x="3450920" y="4623085"/>
                </a:lnTo>
                <a:lnTo>
                  <a:pt x="3493918" y="4609362"/>
                </a:lnTo>
                <a:lnTo>
                  <a:pt x="3534481" y="4590755"/>
                </a:lnTo>
                <a:lnTo>
                  <a:pt x="3572261" y="4567615"/>
                </a:lnTo>
                <a:lnTo>
                  <a:pt x="3606906" y="4540291"/>
                </a:lnTo>
                <a:lnTo>
                  <a:pt x="3638068" y="4509134"/>
                </a:lnTo>
                <a:lnTo>
                  <a:pt x="3665395" y="4474491"/>
                </a:lnTo>
                <a:lnTo>
                  <a:pt x="3688539" y="4436715"/>
                </a:lnTo>
                <a:lnTo>
                  <a:pt x="3707149" y="4396153"/>
                </a:lnTo>
                <a:lnTo>
                  <a:pt x="3720875" y="4353156"/>
                </a:lnTo>
                <a:lnTo>
                  <a:pt x="3729367" y="4308074"/>
                </a:lnTo>
                <a:lnTo>
                  <a:pt x="3732276" y="4261256"/>
                </a:lnTo>
                <a:lnTo>
                  <a:pt x="3732276" y="373253"/>
                </a:lnTo>
                <a:lnTo>
                  <a:pt x="3729367" y="326437"/>
                </a:lnTo>
                <a:lnTo>
                  <a:pt x="3720875" y="281355"/>
                </a:lnTo>
                <a:lnTo>
                  <a:pt x="3707149" y="238357"/>
                </a:lnTo>
                <a:lnTo>
                  <a:pt x="3688539" y="197794"/>
                </a:lnTo>
                <a:lnTo>
                  <a:pt x="3665395" y="160014"/>
                </a:lnTo>
                <a:lnTo>
                  <a:pt x="3638068" y="125369"/>
                </a:lnTo>
                <a:lnTo>
                  <a:pt x="3606906" y="94207"/>
                </a:lnTo>
                <a:lnTo>
                  <a:pt x="3572261" y="66880"/>
                </a:lnTo>
                <a:lnTo>
                  <a:pt x="3534481" y="43736"/>
                </a:lnTo>
                <a:lnTo>
                  <a:pt x="3493918" y="25126"/>
                </a:lnTo>
                <a:lnTo>
                  <a:pt x="3450920" y="11400"/>
                </a:lnTo>
                <a:lnTo>
                  <a:pt x="3405838" y="2908"/>
                </a:lnTo>
                <a:lnTo>
                  <a:pt x="3359023" y="0"/>
                </a:lnTo>
                <a:close/>
              </a:path>
            </a:pathLst>
          </a:custGeom>
          <a:solidFill>
            <a:srgbClr val="2C56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8077961" y="1823466"/>
            <a:ext cx="3732529" cy="4634865"/>
          </a:xfrm>
          <a:custGeom>
            <a:avLst/>
            <a:gdLst/>
            <a:ahLst/>
            <a:cxnLst/>
            <a:rect l="l" t="t" r="r" b="b"/>
            <a:pathLst>
              <a:path w="3732529" h="4634865">
                <a:moveTo>
                  <a:pt x="0" y="373253"/>
                </a:moveTo>
                <a:lnTo>
                  <a:pt x="2908" y="326437"/>
                </a:lnTo>
                <a:lnTo>
                  <a:pt x="11400" y="281355"/>
                </a:lnTo>
                <a:lnTo>
                  <a:pt x="25126" y="238357"/>
                </a:lnTo>
                <a:lnTo>
                  <a:pt x="43736" y="197794"/>
                </a:lnTo>
                <a:lnTo>
                  <a:pt x="66880" y="160014"/>
                </a:lnTo>
                <a:lnTo>
                  <a:pt x="94207" y="125369"/>
                </a:lnTo>
                <a:lnTo>
                  <a:pt x="125369" y="94207"/>
                </a:lnTo>
                <a:lnTo>
                  <a:pt x="160014" y="66880"/>
                </a:lnTo>
                <a:lnTo>
                  <a:pt x="197794" y="43736"/>
                </a:lnTo>
                <a:lnTo>
                  <a:pt x="238357" y="25126"/>
                </a:lnTo>
                <a:lnTo>
                  <a:pt x="281355" y="11400"/>
                </a:lnTo>
                <a:lnTo>
                  <a:pt x="326437" y="2908"/>
                </a:lnTo>
                <a:lnTo>
                  <a:pt x="373253" y="0"/>
                </a:lnTo>
                <a:lnTo>
                  <a:pt x="3359023" y="0"/>
                </a:lnTo>
                <a:lnTo>
                  <a:pt x="3405838" y="2908"/>
                </a:lnTo>
                <a:lnTo>
                  <a:pt x="3450920" y="11400"/>
                </a:lnTo>
                <a:lnTo>
                  <a:pt x="3493918" y="25126"/>
                </a:lnTo>
                <a:lnTo>
                  <a:pt x="3534481" y="43736"/>
                </a:lnTo>
                <a:lnTo>
                  <a:pt x="3572261" y="66880"/>
                </a:lnTo>
                <a:lnTo>
                  <a:pt x="3606906" y="94207"/>
                </a:lnTo>
                <a:lnTo>
                  <a:pt x="3638068" y="125369"/>
                </a:lnTo>
                <a:lnTo>
                  <a:pt x="3665395" y="160014"/>
                </a:lnTo>
                <a:lnTo>
                  <a:pt x="3688539" y="197794"/>
                </a:lnTo>
                <a:lnTo>
                  <a:pt x="3707149" y="238357"/>
                </a:lnTo>
                <a:lnTo>
                  <a:pt x="3720875" y="281355"/>
                </a:lnTo>
                <a:lnTo>
                  <a:pt x="3729367" y="326437"/>
                </a:lnTo>
                <a:lnTo>
                  <a:pt x="3732276" y="373253"/>
                </a:lnTo>
                <a:lnTo>
                  <a:pt x="3732276" y="4261256"/>
                </a:lnTo>
                <a:lnTo>
                  <a:pt x="3729367" y="4308074"/>
                </a:lnTo>
                <a:lnTo>
                  <a:pt x="3720875" y="4353156"/>
                </a:lnTo>
                <a:lnTo>
                  <a:pt x="3707149" y="4396153"/>
                </a:lnTo>
                <a:lnTo>
                  <a:pt x="3688539" y="4436715"/>
                </a:lnTo>
                <a:lnTo>
                  <a:pt x="3665395" y="4474491"/>
                </a:lnTo>
                <a:lnTo>
                  <a:pt x="3638068" y="4509134"/>
                </a:lnTo>
                <a:lnTo>
                  <a:pt x="3606906" y="4540291"/>
                </a:lnTo>
                <a:lnTo>
                  <a:pt x="3572261" y="4567615"/>
                </a:lnTo>
                <a:lnTo>
                  <a:pt x="3534481" y="4590755"/>
                </a:lnTo>
                <a:lnTo>
                  <a:pt x="3493918" y="4609362"/>
                </a:lnTo>
                <a:lnTo>
                  <a:pt x="3450920" y="4623085"/>
                </a:lnTo>
                <a:lnTo>
                  <a:pt x="3405838" y="4631576"/>
                </a:lnTo>
                <a:lnTo>
                  <a:pt x="3359023" y="4634484"/>
                </a:lnTo>
                <a:lnTo>
                  <a:pt x="373253" y="4634484"/>
                </a:lnTo>
                <a:lnTo>
                  <a:pt x="326437" y="4631576"/>
                </a:lnTo>
                <a:lnTo>
                  <a:pt x="281355" y="4623085"/>
                </a:lnTo>
                <a:lnTo>
                  <a:pt x="238357" y="4609362"/>
                </a:lnTo>
                <a:lnTo>
                  <a:pt x="197794" y="4590755"/>
                </a:lnTo>
                <a:lnTo>
                  <a:pt x="160014" y="4567615"/>
                </a:lnTo>
                <a:lnTo>
                  <a:pt x="125369" y="4540291"/>
                </a:lnTo>
                <a:lnTo>
                  <a:pt x="94207" y="4509134"/>
                </a:lnTo>
                <a:lnTo>
                  <a:pt x="66880" y="4474491"/>
                </a:lnTo>
                <a:lnTo>
                  <a:pt x="43736" y="4436715"/>
                </a:lnTo>
                <a:lnTo>
                  <a:pt x="25126" y="4396153"/>
                </a:lnTo>
                <a:lnTo>
                  <a:pt x="11400" y="4353156"/>
                </a:lnTo>
                <a:lnTo>
                  <a:pt x="2908" y="4308074"/>
                </a:lnTo>
                <a:lnTo>
                  <a:pt x="0" y="4261256"/>
                </a:lnTo>
                <a:lnTo>
                  <a:pt x="0" y="373253"/>
                </a:lnTo>
                <a:close/>
              </a:path>
            </a:pathLst>
          </a:custGeom>
          <a:ln w="190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txBox="1"/>
          <p:nvPr/>
        </p:nvSpPr>
        <p:spPr>
          <a:xfrm>
            <a:off x="8164830" y="3736949"/>
            <a:ext cx="3291204" cy="1635125"/>
          </a:xfrm>
          <a:prstGeom prst="rect">
            <a:avLst/>
          </a:prstGeom>
        </p:spPr>
        <p:txBody>
          <a:bodyPr vert="horz" wrap="square" lIns="0" tIns="94615" rIns="0" bIns="0" rtlCol="0">
            <a:spAutoFit/>
          </a:bodyPr>
          <a:lstStyle/>
          <a:p>
            <a:pPr marL="1211580" marR="0" lvl="0" indent="0" algn="l" defTabSz="914400" rtl="0" eaLnBrk="1" fontAlgn="auto" latinLnBrk="0" hangingPunct="1">
              <a:lnSpc>
                <a:spcPct val="100000"/>
              </a:lnSpc>
              <a:spcBef>
                <a:spcPts val="745"/>
              </a:spcBef>
              <a:spcAft>
                <a:spcPts val="0"/>
              </a:spcAft>
              <a:buClrTx/>
              <a:buSzTx/>
              <a:buFontTx/>
              <a:buNone/>
              <a:tabLst/>
              <a:defRPr/>
            </a:pPr>
            <a:r>
              <a:rPr kumimoji="0" sz="1400" b="1" i="0" u="none" strike="noStrike" kern="1200" cap="none" spc="0" normalizeH="0" baseline="0" noProof="0" dirty="0">
                <a:ln>
                  <a:noFill/>
                </a:ln>
                <a:solidFill>
                  <a:srgbClr val="FFFFFF"/>
                </a:solidFill>
                <a:effectLst/>
                <a:uLnTx/>
                <a:uFillTx/>
                <a:latin typeface="Gadugi"/>
                <a:ea typeface="+mn-ea"/>
                <a:cs typeface="Gadugi"/>
              </a:rPr>
              <a:t>Sustainability</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12700" marR="0" lvl="0" indent="0" algn="l" defTabSz="914400" rtl="0" eaLnBrk="1" fontAlgn="auto" latinLnBrk="0" hangingPunct="1">
              <a:lnSpc>
                <a:spcPct val="100000"/>
              </a:lnSpc>
              <a:spcBef>
                <a:spcPts val="650"/>
              </a:spcBef>
              <a:spcAft>
                <a:spcPts val="0"/>
              </a:spcAft>
              <a:buClrTx/>
              <a:buSzTx/>
              <a:buFontTx/>
              <a:buNone/>
              <a:tabLst/>
              <a:defRPr/>
            </a:pPr>
            <a:r>
              <a:rPr kumimoji="0" sz="1400" b="0" i="0" u="none" strike="noStrike" kern="1200" cap="none" spc="-5" normalizeH="0" baseline="0" noProof="0" dirty="0">
                <a:ln>
                  <a:noFill/>
                </a:ln>
                <a:solidFill>
                  <a:srgbClr val="FFFFFF"/>
                </a:solidFill>
                <a:effectLst/>
                <a:uLnTx/>
                <a:uFillTx/>
                <a:latin typeface="Gadugi"/>
                <a:ea typeface="+mn-ea"/>
                <a:cs typeface="Gadugi"/>
              </a:rPr>
              <a:t>Evaluate nutrition </a:t>
            </a:r>
            <a:r>
              <a:rPr kumimoji="0" sz="1400" b="0" i="0" u="none" strike="noStrike" kern="1200" cap="none" spc="-10" normalizeH="0" baseline="0" noProof="0" dirty="0">
                <a:ln>
                  <a:noFill/>
                </a:ln>
                <a:solidFill>
                  <a:srgbClr val="FFFFFF"/>
                </a:solidFill>
                <a:effectLst/>
                <a:uLnTx/>
                <a:uFillTx/>
                <a:latin typeface="Gadugi"/>
                <a:ea typeface="+mn-ea"/>
                <a:cs typeface="Gadugi"/>
              </a:rPr>
              <a:t>quality,</a:t>
            </a:r>
            <a:r>
              <a:rPr kumimoji="0" sz="1400" b="0" i="0" u="none" strike="noStrike" kern="1200" cap="none" spc="-65" normalizeH="0" baseline="0" noProof="0" dirty="0">
                <a:ln>
                  <a:noFill/>
                </a:ln>
                <a:solidFill>
                  <a:srgbClr val="FFFFFF"/>
                </a:solidFill>
                <a:effectLst/>
                <a:uLnTx/>
                <a:uFillTx/>
                <a:latin typeface="Gadugi"/>
                <a:ea typeface="+mn-ea"/>
                <a:cs typeface="Gadugi"/>
              </a:rPr>
              <a:t> </a:t>
            </a:r>
            <a:r>
              <a:rPr kumimoji="0" sz="1400" b="0" i="0" u="none" strike="noStrike" kern="1200" cap="none" spc="0" normalizeH="0" baseline="0" noProof="0" dirty="0">
                <a:ln>
                  <a:noFill/>
                </a:ln>
                <a:solidFill>
                  <a:srgbClr val="FFFFFF"/>
                </a:solidFill>
                <a:effectLst/>
                <a:uLnTx/>
                <a:uFillTx/>
                <a:latin typeface="Gadugi"/>
                <a:ea typeface="+mn-ea"/>
                <a:cs typeface="Gadugi"/>
              </a:rPr>
              <a:t>cultural</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104139"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Gadugi"/>
                <a:ea typeface="+mn-ea"/>
                <a:cs typeface="Gadugi"/>
              </a:rPr>
              <a:t>acceptability</a:t>
            </a:r>
            <a:r>
              <a:rPr kumimoji="0" sz="1400" b="0" i="0" u="none" strike="noStrike" kern="1200" cap="none" spc="-40" normalizeH="0" baseline="0" noProof="0" dirty="0">
                <a:ln>
                  <a:noFill/>
                </a:ln>
                <a:solidFill>
                  <a:srgbClr val="FFFFFF"/>
                </a:solidFill>
                <a:effectLst/>
                <a:uLnTx/>
                <a:uFillTx/>
                <a:latin typeface="Gadugi"/>
                <a:ea typeface="+mn-ea"/>
                <a:cs typeface="Gadugi"/>
              </a:rPr>
              <a:t> </a:t>
            </a:r>
            <a:r>
              <a:rPr kumimoji="0" sz="1400" b="0" i="0" u="none" strike="noStrike" kern="1200" cap="none" spc="-5" normalizeH="0" baseline="0" noProof="0" dirty="0">
                <a:ln>
                  <a:noFill/>
                </a:ln>
                <a:solidFill>
                  <a:srgbClr val="FFFFFF"/>
                </a:solidFill>
                <a:effectLst/>
                <a:uLnTx/>
                <a:uFillTx/>
                <a:latin typeface="Gadugi"/>
                <a:ea typeface="+mn-ea"/>
                <a:cs typeface="Gadugi"/>
              </a:rPr>
              <a:t>metrics</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12700" marR="0" lvl="0" indent="0" algn="l" defTabSz="914400" rtl="0" eaLnBrk="1" fontAlgn="auto" latinLnBrk="0" hangingPunct="1">
              <a:lnSpc>
                <a:spcPct val="100000"/>
              </a:lnSpc>
              <a:spcBef>
                <a:spcPts val="650"/>
              </a:spcBef>
              <a:spcAft>
                <a:spcPts val="0"/>
              </a:spcAft>
              <a:buClrTx/>
              <a:buSzTx/>
              <a:buFontTx/>
              <a:buNone/>
              <a:tabLst/>
              <a:defRPr/>
            </a:pPr>
            <a:r>
              <a:rPr kumimoji="0" sz="1400" b="0" i="0" u="none" strike="noStrike" kern="1200" cap="none" spc="-5" normalizeH="0" baseline="0" noProof="0" dirty="0">
                <a:ln>
                  <a:noFill/>
                </a:ln>
                <a:solidFill>
                  <a:srgbClr val="FFFFFF"/>
                </a:solidFill>
                <a:effectLst/>
                <a:uLnTx/>
                <a:uFillTx/>
                <a:latin typeface="Gadugi"/>
                <a:ea typeface="+mn-ea"/>
                <a:cs typeface="Gadugi"/>
              </a:rPr>
              <a:t>Disseminate evaluation</a:t>
            </a:r>
            <a:r>
              <a:rPr kumimoji="0" sz="1400" b="0" i="0" u="none" strike="noStrike" kern="1200" cap="none" spc="-60" normalizeH="0" baseline="0" noProof="0" dirty="0">
                <a:ln>
                  <a:noFill/>
                </a:ln>
                <a:solidFill>
                  <a:srgbClr val="FFFFFF"/>
                </a:solidFill>
                <a:effectLst/>
                <a:uLnTx/>
                <a:uFillTx/>
                <a:latin typeface="Gadugi"/>
                <a:ea typeface="+mn-ea"/>
                <a:cs typeface="Gadugi"/>
              </a:rPr>
              <a:t> </a:t>
            </a:r>
            <a:r>
              <a:rPr kumimoji="0" sz="1400" b="0" i="0" u="none" strike="noStrike" kern="1200" cap="none" spc="-5" normalizeH="0" baseline="0" noProof="0" dirty="0">
                <a:ln>
                  <a:noFill/>
                </a:ln>
                <a:solidFill>
                  <a:srgbClr val="FFFFFF"/>
                </a:solidFill>
                <a:effectLst/>
                <a:uLnTx/>
                <a:uFillTx/>
                <a:latin typeface="Gadugi"/>
                <a:ea typeface="+mn-ea"/>
                <a:cs typeface="Gadugi"/>
              </a:rPr>
              <a:t>results</a:t>
            </a:r>
            <a:endParaRPr kumimoji="0" sz="1400" b="0" i="0" u="none" strike="noStrike" kern="1200" cap="none" spc="0" normalizeH="0" baseline="0" noProof="0">
              <a:ln>
                <a:noFill/>
              </a:ln>
              <a:solidFill>
                <a:prstClr val="black"/>
              </a:solidFill>
              <a:effectLst/>
              <a:uLnTx/>
              <a:uFillTx/>
              <a:latin typeface="Gadugi"/>
              <a:ea typeface="+mn-ea"/>
              <a:cs typeface="Gadugi"/>
            </a:endParaRPr>
          </a:p>
          <a:p>
            <a:pPr marL="104139" marR="5080" lvl="0" indent="-91440" algn="l" defTabSz="914400" rtl="0" eaLnBrk="1" fontAlgn="auto" latinLnBrk="0" hangingPunct="1">
              <a:lnSpc>
                <a:spcPct val="100000"/>
              </a:lnSpc>
              <a:spcBef>
                <a:spcPts val="645"/>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Gadugi"/>
                <a:ea typeface="+mn-ea"/>
                <a:cs typeface="Gadugi"/>
              </a:rPr>
              <a:t>Update written </a:t>
            </a:r>
            <a:r>
              <a:rPr kumimoji="0" sz="1400" b="0" i="0" u="none" strike="noStrike" kern="1200" cap="none" spc="-5" normalizeH="0" baseline="0" noProof="0" dirty="0">
                <a:ln>
                  <a:noFill/>
                </a:ln>
                <a:solidFill>
                  <a:srgbClr val="FFFFFF"/>
                </a:solidFill>
                <a:effectLst/>
                <a:uLnTx/>
                <a:uFillTx/>
                <a:latin typeface="Gadugi"/>
                <a:ea typeface="+mn-ea"/>
                <a:cs typeface="Gadugi"/>
              </a:rPr>
              <a:t>policies to reflect</a:t>
            </a:r>
            <a:r>
              <a:rPr kumimoji="0" sz="1400" b="0" i="0" u="none" strike="noStrike" kern="1200" cap="none" spc="-100" normalizeH="0" baseline="0" noProof="0" dirty="0">
                <a:ln>
                  <a:noFill/>
                </a:ln>
                <a:solidFill>
                  <a:srgbClr val="FFFFFF"/>
                </a:solidFill>
                <a:effectLst/>
                <a:uLnTx/>
                <a:uFillTx/>
                <a:latin typeface="Gadugi"/>
                <a:ea typeface="+mn-ea"/>
                <a:cs typeface="Gadugi"/>
              </a:rPr>
              <a:t> </a:t>
            </a:r>
            <a:r>
              <a:rPr kumimoji="0" sz="1400" b="0" i="0" u="none" strike="noStrike" kern="1200" cap="none" spc="0" normalizeH="0" baseline="0" noProof="0" dirty="0">
                <a:ln>
                  <a:noFill/>
                </a:ln>
                <a:solidFill>
                  <a:srgbClr val="FFFFFF"/>
                </a:solidFill>
                <a:effectLst/>
                <a:uLnTx/>
                <a:uFillTx/>
                <a:latin typeface="Gadugi"/>
                <a:ea typeface="+mn-ea"/>
                <a:cs typeface="Gadugi"/>
              </a:rPr>
              <a:t>adopted  </a:t>
            </a:r>
            <a:r>
              <a:rPr kumimoji="0" sz="1400" b="0" i="0" u="none" strike="noStrike" kern="1200" cap="none" spc="-5" normalizeH="0" baseline="0" noProof="0" dirty="0">
                <a:ln>
                  <a:noFill/>
                </a:ln>
                <a:solidFill>
                  <a:srgbClr val="FFFFFF"/>
                </a:solidFill>
                <a:effectLst/>
                <a:uLnTx/>
                <a:uFillTx/>
                <a:latin typeface="Gadugi"/>
                <a:ea typeface="+mn-ea"/>
                <a:cs typeface="Gadugi"/>
              </a:rPr>
              <a:t>policies </a:t>
            </a:r>
            <a:r>
              <a:rPr kumimoji="0" sz="1400" b="0" i="0" u="none" strike="noStrike" kern="1200" cap="none" spc="0" normalizeH="0" baseline="0" noProof="0" dirty="0">
                <a:ln>
                  <a:noFill/>
                </a:ln>
                <a:solidFill>
                  <a:srgbClr val="FFFFFF"/>
                </a:solidFill>
                <a:effectLst/>
                <a:uLnTx/>
                <a:uFillTx/>
                <a:latin typeface="Gadugi"/>
                <a:ea typeface="+mn-ea"/>
                <a:cs typeface="Gadugi"/>
              </a:rPr>
              <a:t>and</a:t>
            </a:r>
            <a:r>
              <a:rPr kumimoji="0" sz="1400" b="0" i="0" u="none" strike="noStrike" kern="1200" cap="none" spc="-25" normalizeH="0" baseline="0" noProof="0" dirty="0">
                <a:ln>
                  <a:noFill/>
                </a:ln>
                <a:solidFill>
                  <a:srgbClr val="FFFFFF"/>
                </a:solidFill>
                <a:effectLst/>
                <a:uLnTx/>
                <a:uFillTx/>
                <a:latin typeface="Gadugi"/>
                <a:ea typeface="+mn-ea"/>
                <a:cs typeface="Gadugi"/>
              </a:rPr>
              <a:t> </a:t>
            </a:r>
            <a:r>
              <a:rPr kumimoji="0" sz="1400" b="0" i="0" u="none" strike="noStrike" kern="1200" cap="none" spc="0" normalizeH="0" baseline="0" noProof="0" dirty="0">
                <a:ln>
                  <a:noFill/>
                </a:ln>
                <a:solidFill>
                  <a:srgbClr val="FFFFFF"/>
                </a:solidFill>
                <a:effectLst/>
                <a:uLnTx/>
                <a:uFillTx/>
                <a:latin typeface="Gadugi"/>
                <a:ea typeface="+mn-ea"/>
                <a:cs typeface="Gadugi"/>
              </a:rPr>
              <a:t>standards</a:t>
            </a:r>
            <a:endParaRPr kumimoji="0" sz="1400" b="0" i="0" u="none" strike="noStrike" kern="1200" cap="none" spc="0" normalizeH="0" baseline="0" noProof="0">
              <a:ln>
                <a:noFill/>
              </a:ln>
              <a:solidFill>
                <a:prstClr val="black"/>
              </a:solidFill>
              <a:effectLst/>
              <a:uLnTx/>
              <a:uFillTx/>
              <a:latin typeface="Gadugi"/>
              <a:ea typeface="+mn-ea"/>
              <a:cs typeface="Gadugi"/>
            </a:endParaRPr>
          </a:p>
        </p:txBody>
      </p:sp>
      <p:sp>
        <p:nvSpPr>
          <p:cNvPr id="10" name="object 10"/>
          <p:cNvSpPr/>
          <p:nvPr/>
        </p:nvSpPr>
        <p:spPr>
          <a:xfrm>
            <a:off x="9817091" y="2155468"/>
            <a:ext cx="111301" cy="111151"/>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9976867" y="2477688"/>
            <a:ext cx="213477" cy="160726"/>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9554420" y="2552433"/>
            <a:ext cx="334645" cy="0"/>
          </a:xfrm>
          <a:custGeom>
            <a:avLst/>
            <a:gdLst/>
            <a:ahLst/>
            <a:cxnLst/>
            <a:rect l="l" t="t" r="r" b="b"/>
            <a:pathLst>
              <a:path w="334645">
                <a:moveTo>
                  <a:pt x="0" y="0"/>
                </a:moveTo>
                <a:lnTo>
                  <a:pt x="334222" y="0"/>
                </a:lnTo>
              </a:path>
            </a:pathLst>
          </a:custGeom>
          <a:ln w="31761">
            <a:solidFill>
              <a:srgbClr val="2C565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3"/>
          <p:cNvSpPr/>
          <p:nvPr/>
        </p:nvSpPr>
        <p:spPr>
          <a:xfrm>
            <a:off x="9976867" y="2652403"/>
            <a:ext cx="213477" cy="160726"/>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4"/>
          <p:cNvSpPr/>
          <p:nvPr/>
        </p:nvSpPr>
        <p:spPr>
          <a:xfrm>
            <a:off x="9554421" y="2743042"/>
            <a:ext cx="334645" cy="0"/>
          </a:xfrm>
          <a:custGeom>
            <a:avLst/>
            <a:gdLst/>
            <a:ahLst/>
            <a:cxnLst/>
            <a:rect l="l" t="t" r="r" b="b"/>
            <a:pathLst>
              <a:path w="334645">
                <a:moveTo>
                  <a:pt x="0" y="0"/>
                </a:moveTo>
                <a:lnTo>
                  <a:pt x="334222" y="0"/>
                </a:lnTo>
              </a:path>
            </a:pathLst>
          </a:custGeom>
          <a:ln w="31761">
            <a:solidFill>
              <a:srgbClr val="2C565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5"/>
          <p:cNvSpPr/>
          <p:nvPr/>
        </p:nvSpPr>
        <p:spPr>
          <a:xfrm>
            <a:off x="9554421" y="2933571"/>
            <a:ext cx="334645" cy="0"/>
          </a:xfrm>
          <a:custGeom>
            <a:avLst/>
            <a:gdLst/>
            <a:ahLst/>
            <a:cxnLst/>
            <a:rect l="l" t="t" r="r" b="b"/>
            <a:pathLst>
              <a:path w="334645">
                <a:moveTo>
                  <a:pt x="0" y="0"/>
                </a:moveTo>
                <a:lnTo>
                  <a:pt x="334222" y="0"/>
                </a:lnTo>
              </a:path>
            </a:pathLst>
          </a:custGeom>
          <a:ln w="31761">
            <a:solidFill>
              <a:srgbClr val="2C565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6"/>
          <p:cNvSpPr/>
          <p:nvPr/>
        </p:nvSpPr>
        <p:spPr>
          <a:xfrm>
            <a:off x="9554421" y="3124140"/>
            <a:ext cx="334645" cy="0"/>
          </a:xfrm>
          <a:custGeom>
            <a:avLst/>
            <a:gdLst/>
            <a:ahLst/>
            <a:cxnLst/>
            <a:rect l="l" t="t" r="r" b="b"/>
            <a:pathLst>
              <a:path w="334645">
                <a:moveTo>
                  <a:pt x="0" y="0"/>
                </a:moveTo>
                <a:lnTo>
                  <a:pt x="334222" y="0"/>
                </a:lnTo>
              </a:path>
            </a:pathLst>
          </a:custGeom>
          <a:ln w="31761">
            <a:solidFill>
              <a:srgbClr val="2C565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10031895" y="2870088"/>
            <a:ext cx="127322" cy="127045"/>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10031895" y="3060657"/>
            <a:ext cx="127322" cy="127045"/>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9395280" y="2075667"/>
            <a:ext cx="955040" cy="1271270"/>
          </a:xfrm>
          <a:custGeom>
            <a:avLst/>
            <a:gdLst/>
            <a:ahLst/>
            <a:cxnLst/>
            <a:rect l="l" t="t" r="r" b="b"/>
            <a:pathLst>
              <a:path w="955040" h="1271270">
                <a:moveTo>
                  <a:pt x="572952" y="0"/>
                </a:moveTo>
                <a:lnTo>
                  <a:pt x="381968" y="0"/>
                </a:lnTo>
                <a:lnTo>
                  <a:pt x="325727" y="23324"/>
                </a:lnTo>
                <a:lnTo>
                  <a:pt x="302391" y="79403"/>
                </a:lnTo>
                <a:lnTo>
                  <a:pt x="302391" y="111204"/>
                </a:lnTo>
                <a:lnTo>
                  <a:pt x="63661" y="111204"/>
                </a:lnTo>
                <a:lnTo>
                  <a:pt x="38881" y="116196"/>
                </a:lnTo>
                <a:lnTo>
                  <a:pt x="18645" y="129810"/>
                </a:lnTo>
                <a:lnTo>
                  <a:pt x="5002" y="150001"/>
                </a:lnTo>
                <a:lnTo>
                  <a:pt x="0" y="174727"/>
                </a:lnTo>
                <a:lnTo>
                  <a:pt x="0" y="1207319"/>
                </a:lnTo>
                <a:lnTo>
                  <a:pt x="18646" y="1252232"/>
                </a:lnTo>
                <a:lnTo>
                  <a:pt x="63661" y="1270842"/>
                </a:lnTo>
                <a:lnTo>
                  <a:pt x="891260" y="1270842"/>
                </a:lnTo>
                <a:lnTo>
                  <a:pt x="915494" y="1265959"/>
                </a:lnTo>
                <a:lnTo>
                  <a:pt x="938552" y="1248863"/>
                </a:lnTo>
                <a:lnTo>
                  <a:pt x="945161" y="1239081"/>
                </a:lnTo>
                <a:lnTo>
                  <a:pt x="63661" y="1239081"/>
                </a:lnTo>
                <a:lnTo>
                  <a:pt x="51274" y="1236584"/>
                </a:lnTo>
                <a:lnTo>
                  <a:pt x="41156" y="1229776"/>
                </a:lnTo>
                <a:lnTo>
                  <a:pt x="34333" y="1219680"/>
                </a:lnTo>
                <a:lnTo>
                  <a:pt x="31831" y="1207319"/>
                </a:lnTo>
                <a:lnTo>
                  <a:pt x="31830" y="174727"/>
                </a:lnTo>
                <a:lnTo>
                  <a:pt x="34333" y="162367"/>
                </a:lnTo>
                <a:lnTo>
                  <a:pt x="41156" y="152271"/>
                </a:lnTo>
                <a:lnTo>
                  <a:pt x="51274" y="145463"/>
                </a:lnTo>
                <a:lnTo>
                  <a:pt x="63661" y="142966"/>
                </a:lnTo>
                <a:lnTo>
                  <a:pt x="334222" y="142966"/>
                </a:lnTo>
                <a:lnTo>
                  <a:pt x="334222" y="79403"/>
                </a:lnTo>
                <a:lnTo>
                  <a:pt x="337975" y="60905"/>
                </a:lnTo>
                <a:lnTo>
                  <a:pt x="348208" y="45756"/>
                </a:lnTo>
                <a:lnTo>
                  <a:pt x="363384" y="35520"/>
                </a:lnTo>
                <a:lnTo>
                  <a:pt x="381968" y="31761"/>
                </a:lnTo>
                <a:lnTo>
                  <a:pt x="634901" y="31761"/>
                </a:lnTo>
                <a:lnTo>
                  <a:pt x="629193" y="23324"/>
                </a:lnTo>
                <a:lnTo>
                  <a:pt x="603910" y="6302"/>
                </a:lnTo>
                <a:lnTo>
                  <a:pt x="572952" y="0"/>
                </a:lnTo>
                <a:close/>
              </a:path>
              <a:path w="955040" h="1271270">
                <a:moveTo>
                  <a:pt x="634901" y="31761"/>
                </a:moveTo>
                <a:lnTo>
                  <a:pt x="572952" y="31761"/>
                </a:lnTo>
                <a:lnTo>
                  <a:pt x="591542" y="35520"/>
                </a:lnTo>
                <a:lnTo>
                  <a:pt x="606718" y="45756"/>
                </a:lnTo>
                <a:lnTo>
                  <a:pt x="616948" y="60905"/>
                </a:lnTo>
                <a:lnTo>
                  <a:pt x="620698" y="79403"/>
                </a:lnTo>
                <a:lnTo>
                  <a:pt x="620698" y="142966"/>
                </a:lnTo>
                <a:lnTo>
                  <a:pt x="891260" y="142966"/>
                </a:lnTo>
                <a:lnTo>
                  <a:pt x="923090" y="174727"/>
                </a:lnTo>
                <a:lnTo>
                  <a:pt x="923091" y="1207320"/>
                </a:lnTo>
                <a:lnTo>
                  <a:pt x="920590" y="1219680"/>
                </a:lnTo>
                <a:lnTo>
                  <a:pt x="913770" y="1229776"/>
                </a:lnTo>
                <a:lnTo>
                  <a:pt x="903653" y="1236584"/>
                </a:lnTo>
                <a:lnTo>
                  <a:pt x="891260" y="1239081"/>
                </a:lnTo>
                <a:lnTo>
                  <a:pt x="945161" y="1239081"/>
                </a:lnTo>
                <a:lnTo>
                  <a:pt x="949919" y="1232040"/>
                </a:lnTo>
                <a:lnTo>
                  <a:pt x="954921" y="1207320"/>
                </a:lnTo>
                <a:lnTo>
                  <a:pt x="954921" y="174727"/>
                </a:lnTo>
                <a:lnTo>
                  <a:pt x="936275" y="129810"/>
                </a:lnTo>
                <a:lnTo>
                  <a:pt x="891260" y="111204"/>
                </a:lnTo>
                <a:lnTo>
                  <a:pt x="652529" y="111204"/>
                </a:lnTo>
                <a:lnTo>
                  <a:pt x="652529" y="79403"/>
                </a:lnTo>
                <a:lnTo>
                  <a:pt x="646250" y="48535"/>
                </a:lnTo>
                <a:lnTo>
                  <a:pt x="634901" y="31761"/>
                </a:lnTo>
                <a:close/>
              </a:path>
              <a:path w="955040" h="1271270">
                <a:moveTo>
                  <a:pt x="270561" y="142966"/>
                </a:moveTo>
                <a:lnTo>
                  <a:pt x="238730" y="142966"/>
                </a:lnTo>
                <a:lnTo>
                  <a:pt x="238730" y="302117"/>
                </a:lnTo>
                <a:lnTo>
                  <a:pt x="716191" y="302117"/>
                </a:lnTo>
                <a:lnTo>
                  <a:pt x="716191" y="270356"/>
                </a:lnTo>
                <a:lnTo>
                  <a:pt x="270561" y="270356"/>
                </a:lnTo>
                <a:lnTo>
                  <a:pt x="270561" y="142966"/>
                </a:lnTo>
                <a:close/>
              </a:path>
              <a:path w="955040" h="1271270">
                <a:moveTo>
                  <a:pt x="716191" y="142966"/>
                </a:moveTo>
                <a:lnTo>
                  <a:pt x="684360" y="142966"/>
                </a:lnTo>
                <a:lnTo>
                  <a:pt x="684360" y="270356"/>
                </a:lnTo>
                <a:lnTo>
                  <a:pt x="716191" y="270356"/>
                </a:lnTo>
                <a:lnTo>
                  <a:pt x="716191" y="142966"/>
                </a:lnTo>
                <a:close/>
              </a:path>
            </a:pathLst>
          </a:custGeom>
          <a:solidFill>
            <a:srgbClr val="2C565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9097518" y="1937766"/>
            <a:ext cx="1544320" cy="1542415"/>
          </a:xfrm>
          <a:custGeom>
            <a:avLst/>
            <a:gdLst/>
            <a:ahLst/>
            <a:cxnLst/>
            <a:rect l="l" t="t" r="r" b="b"/>
            <a:pathLst>
              <a:path w="1544320" h="1542414">
                <a:moveTo>
                  <a:pt x="0" y="771144"/>
                </a:moveTo>
                <a:lnTo>
                  <a:pt x="1518" y="722382"/>
                </a:lnTo>
                <a:lnTo>
                  <a:pt x="6013" y="674425"/>
                </a:lnTo>
                <a:lnTo>
                  <a:pt x="13395" y="627363"/>
                </a:lnTo>
                <a:lnTo>
                  <a:pt x="23573" y="581288"/>
                </a:lnTo>
                <a:lnTo>
                  <a:pt x="36456" y="536288"/>
                </a:lnTo>
                <a:lnTo>
                  <a:pt x="51954" y="492455"/>
                </a:lnTo>
                <a:lnTo>
                  <a:pt x="69977" y="449880"/>
                </a:lnTo>
                <a:lnTo>
                  <a:pt x="90435" y="408651"/>
                </a:lnTo>
                <a:lnTo>
                  <a:pt x="113237" y="368861"/>
                </a:lnTo>
                <a:lnTo>
                  <a:pt x="138292" y="330599"/>
                </a:lnTo>
                <a:lnTo>
                  <a:pt x="165510" y="293955"/>
                </a:lnTo>
                <a:lnTo>
                  <a:pt x="194802" y="259020"/>
                </a:lnTo>
                <a:lnTo>
                  <a:pt x="226075" y="225885"/>
                </a:lnTo>
                <a:lnTo>
                  <a:pt x="259241" y="194639"/>
                </a:lnTo>
                <a:lnTo>
                  <a:pt x="294209" y="165374"/>
                </a:lnTo>
                <a:lnTo>
                  <a:pt x="330887" y="138179"/>
                </a:lnTo>
                <a:lnTo>
                  <a:pt x="369187" y="113145"/>
                </a:lnTo>
                <a:lnTo>
                  <a:pt x="409017" y="90363"/>
                </a:lnTo>
                <a:lnTo>
                  <a:pt x="450287" y="69922"/>
                </a:lnTo>
                <a:lnTo>
                  <a:pt x="492906" y="51914"/>
                </a:lnTo>
                <a:lnTo>
                  <a:pt x="536785" y="36428"/>
                </a:lnTo>
                <a:lnTo>
                  <a:pt x="581833" y="23555"/>
                </a:lnTo>
                <a:lnTo>
                  <a:pt x="627959" y="13385"/>
                </a:lnTo>
                <a:lnTo>
                  <a:pt x="675074" y="6009"/>
                </a:lnTo>
                <a:lnTo>
                  <a:pt x="723086" y="1517"/>
                </a:lnTo>
                <a:lnTo>
                  <a:pt x="771905" y="0"/>
                </a:lnTo>
                <a:lnTo>
                  <a:pt x="820725" y="1517"/>
                </a:lnTo>
                <a:lnTo>
                  <a:pt x="868737" y="6009"/>
                </a:lnTo>
                <a:lnTo>
                  <a:pt x="915852" y="13385"/>
                </a:lnTo>
                <a:lnTo>
                  <a:pt x="961978" y="23555"/>
                </a:lnTo>
                <a:lnTo>
                  <a:pt x="1007026" y="36428"/>
                </a:lnTo>
                <a:lnTo>
                  <a:pt x="1050905" y="51914"/>
                </a:lnTo>
                <a:lnTo>
                  <a:pt x="1093524" y="69922"/>
                </a:lnTo>
                <a:lnTo>
                  <a:pt x="1134794" y="90363"/>
                </a:lnTo>
                <a:lnTo>
                  <a:pt x="1174624" y="113145"/>
                </a:lnTo>
                <a:lnTo>
                  <a:pt x="1212924" y="138179"/>
                </a:lnTo>
                <a:lnTo>
                  <a:pt x="1249602" y="165374"/>
                </a:lnTo>
                <a:lnTo>
                  <a:pt x="1284570" y="194639"/>
                </a:lnTo>
                <a:lnTo>
                  <a:pt x="1317736" y="225885"/>
                </a:lnTo>
                <a:lnTo>
                  <a:pt x="1349009" y="259020"/>
                </a:lnTo>
                <a:lnTo>
                  <a:pt x="1378301" y="293955"/>
                </a:lnTo>
                <a:lnTo>
                  <a:pt x="1405519" y="330599"/>
                </a:lnTo>
                <a:lnTo>
                  <a:pt x="1430574" y="368861"/>
                </a:lnTo>
                <a:lnTo>
                  <a:pt x="1453376" y="408651"/>
                </a:lnTo>
                <a:lnTo>
                  <a:pt x="1473834" y="449880"/>
                </a:lnTo>
                <a:lnTo>
                  <a:pt x="1491857" y="492455"/>
                </a:lnTo>
                <a:lnTo>
                  <a:pt x="1507355" y="536288"/>
                </a:lnTo>
                <a:lnTo>
                  <a:pt x="1520238" y="581288"/>
                </a:lnTo>
                <a:lnTo>
                  <a:pt x="1530416" y="627363"/>
                </a:lnTo>
                <a:lnTo>
                  <a:pt x="1537798" y="674425"/>
                </a:lnTo>
                <a:lnTo>
                  <a:pt x="1542293" y="722382"/>
                </a:lnTo>
                <a:lnTo>
                  <a:pt x="1543811" y="771144"/>
                </a:lnTo>
                <a:lnTo>
                  <a:pt x="1542293" y="819905"/>
                </a:lnTo>
                <a:lnTo>
                  <a:pt x="1537798" y="867862"/>
                </a:lnTo>
                <a:lnTo>
                  <a:pt x="1530416" y="914924"/>
                </a:lnTo>
                <a:lnTo>
                  <a:pt x="1520238" y="960999"/>
                </a:lnTo>
                <a:lnTo>
                  <a:pt x="1507355" y="1005999"/>
                </a:lnTo>
                <a:lnTo>
                  <a:pt x="1491857" y="1049832"/>
                </a:lnTo>
                <a:lnTo>
                  <a:pt x="1473834" y="1092407"/>
                </a:lnTo>
                <a:lnTo>
                  <a:pt x="1453376" y="1133636"/>
                </a:lnTo>
                <a:lnTo>
                  <a:pt x="1430574" y="1173426"/>
                </a:lnTo>
                <a:lnTo>
                  <a:pt x="1405519" y="1211688"/>
                </a:lnTo>
                <a:lnTo>
                  <a:pt x="1378301" y="1248332"/>
                </a:lnTo>
                <a:lnTo>
                  <a:pt x="1349009" y="1283267"/>
                </a:lnTo>
                <a:lnTo>
                  <a:pt x="1317736" y="1316402"/>
                </a:lnTo>
                <a:lnTo>
                  <a:pt x="1284570" y="1347648"/>
                </a:lnTo>
                <a:lnTo>
                  <a:pt x="1249602" y="1376913"/>
                </a:lnTo>
                <a:lnTo>
                  <a:pt x="1212924" y="1404108"/>
                </a:lnTo>
                <a:lnTo>
                  <a:pt x="1174624" y="1429142"/>
                </a:lnTo>
                <a:lnTo>
                  <a:pt x="1134794" y="1451924"/>
                </a:lnTo>
                <a:lnTo>
                  <a:pt x="1093524" y="1472365"/>
                </a:lnTo>
                <a:lnTo>
                  <a:pt x="1050905" y="1490373"/>
                </a:lnTo>
                <a:lnTo>
                  <a:pt x="1007026" y="1505859"/>
                </a:lnTo>
                <a:lnTo>
                  <a:pt x="961978" y="1518732"/>
                </a:lnTo>
                <a:lnTo>
                  <a:pt x="915852" y="1528902"/>
                </a:lnTo>
                <a:lnTo>
                  <a:pt x="868737" y="1536278"/>
                </a:lnTo>
                <a:lnTo>
                  <a:pt x="820725" y="1540770"/>
                </a:lnTo>
                <a:lnTo>
                  <a:pt x="771905" y="1542288"/>
                </a:lnTo>
                <a:lnTo>
                  <a:pt x="723086" y="1540770"/>
                </a:lnTo>
                <a:lnTo>
                  <a:pt x="675074" y="1536278"/>
                </a:lnTo>
                <a:lnTo>
                  <a:pt x="627959" y="1528902"/>
                </a:lnTo>
                <a:lnTo>
                  <a:pt x="581833" y="1518732"/>
                </a:lnTo>
                <a:lnTo>
                  <a:pt x="536785" y="1505859"/>
                </a:lnTo>
                <a:lnTo>
                  <a:pt x="492906" y="1490373"/>
                </a:lnTo>
                <a:lnTo>
                  <a:pt x="450287" y="1472365"/>
                </a:lnTo>
                <a:lnTo>
                  <a:pt x="409017" y="1451924"/>
                </a:lnTo>
                <a:lnTo>
                  <a:pt x="369187" y="1429142"/>
                </a:lnTo>
                <a:lnTo>
                  <a:pt x="330887" y="1404108"/>
                </a:lnTo>
                <a:lnTo>
                  <a:pt x="294209" y="1376913"/>
                </a:lnTo>
                <a:lnTo>
                  <a:pt x="259241" y="1347648"/>
                </a:lnTo>
                <a:lnTo>
                  <a:pt x="226075" y="1316402"/>
                </a:lnTo>
                <a:lnTo>
                  <a:pt x="194802" y="1283267"/>
                </a:lnTo>
                <a:lnTo>
                  <a:pt x="165510" y="1248332"/>
                </a:lnTo>
                <a:lnTo>
                  <a:pt x="138292" y="1211688"/>
                </a:lnTo>
                <a:lnTo>
                  <a:pt x="113237" y="1173426"/>
                </a:lnTo>
                <a:lnTo>
                  <a:pt x="90435" y="1133636"/>
                </a:lnTo>
                <a:lnTo>
                  <a:pt x="69977" y="1092407"/>
                </a:lnTo>
                <a:lnTo>
                  <a:pt x="51954" y="1049832"/>
                </a:lnTo>
                <a:lnTo>
                  <a:pt x="36456" y="1005999"/>
                </a:lnTo>
                <a:lnTo>
                  <a:pt x="23573" y="960999"/>
                </a:lnTo>
                <a:lnTo>
                  <a:pt x="13395" y="914924"/>
                </a:lnTo>
                <a:lnTo>
                  <a:pt x="6013" y="867862"/>
                </a:lnTo>
                <a:lnTo>
                  <a:pt x="1518" y="819905"/>
                </a:lnTo>
                <a:lnTo>
                  <a:pt x="0" y="771144"/>
                </a:lnTo>
                <a:close/>
              </a:path>
            </a:pathLst>
          </a:custGeom>
          <a:ln w="1905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txBox="1">
            <a:spLocks noGrp="1"/>
          </p:cNvSpPr>
          <p:nvPr>
            <p:ph type="title"/>
          </p:nvPr>
        </p:nvSpPr>
        <p:spPr>
          <a:xfrm>
            <a:off x="659993" y="914781"/>
            <a:ext cx="10701655" cy="513715"/>
          </a:xfrm>
          <a:prstGeom prst="rect">
            <a:avLst/>
          </a:prstGeom>
        </p:spPr>
        <p:txBody>
          <a:bodyPr vert="horz" wrap="square" lIns="0" tIns="13335" rIns="0" bIns="0" rtlCol="0">
            <a:spAutoFit/>
          </a:bodyPr>
          <a:lstStyle/>
          <a:p>
            <a:pPr marL="12700">
              <a:lnSpc>
                <a:spcPct val="100000"/>
              </a:lnSpc>
              <a:spcBef>
                <a:spcPts val="105"/>
              </a:spcBef>
            </a:pPr>
            <a:r>
              <a:rPr dirty="0"/>
              <a:t>COMMON </a:t>
            </a:r>
            <a:r>
              <a:rPr spc="-15" dirty="0"/>
              <a:t>THEMES, </a:t>
            </a:r>
            <a:r>
              <a:rPr dirty="0"/>
              <a:t>OPPORTUNITIES </a:t>
            </a:r>
            <a:r>
              <a:rPr spc="-5" dirty="0"/>
              <a:t>AND</a:t>
            </a:r>
            <a:r>
              <a:rPr spc="-434" dirty="0"/>
              <a:t> </a:t>
            </a:r>
            <a:r>
              <a:rPr dirty="0"/>
              <a:t>CHALLENGES</a:t>
            </a:r>
          </a:p>
        </p:txBody>
      </p:sp>
      <p:sp>
        <p:nvSpPr>
          <p:cNvPr id="22" name="object 22"/>
          <p:cNvSpPr/>
          <p:nvPr/>
        </p:nvSpPr>
        <p:spPr>
          <a:xfrm>
            <a:off x="9706388" y="2464624"/>
            <a:ext cx="149211" cy="118020"/>
          </a:xfrm>
          <a:prstGeom prst="rect">
            <a:avLst/>
          </a:prstGeom>
          <a:blipFill>
            <a:blip r:embed="rId9"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9908256" y="2534430"/>
            <a:ext cx="179705" cy="0"/>
          </a:xfrm>
          <a:custGeom>
            <a:avLst/>
            <a:gdLst/>
            <a:ahLst/>
            <a:cxnLst/>
            <a:rect l="l" t="t" r="r" b="b"/>
            <a:pathLst>
              <a:path w="179704">
                <a:moveTo>
                  <a:pt x="0" y="0"/>
                </a:moveTo>
                <a:lnTo>
                  <a:pt x="179110" y="0"/>
                </a:lnTo>
              </a:path>
            </a:pathLst>
          </a:custGeom>
          <a:ln w="18830">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9903542" y="2520307"/>
            <a:ext cx="188595" cy="28575"/>
          </a:xfrm>
          <a:custGeom>
            <a:avLst/>
            <a:gdLst/>
            <a:ahLst/>
            <a:cxnLst/>
            <a:rect l="l" t="t" r="r" b="b"/>
            <a:pathLst>
              <a:path w="188595" h="28575">
                <a:moveTo>
                  <a:pt x="188537" y="0"/>
                </a:moveTo>
                <a:lnTo>
                  <a:pt x="0" y="0"/>
                </a:lnTo>
                <a:lnTo>
                  <a:pt x="0" y="28245"/>
                </a:lnTo>
                <a:lnTo>
                  <a:pt x="184925" y="28245"/>
                </a:lnTo>
                <a:lnTo>
                  <a:pt x="188537" y="24633"/>
                </a:lnTo>
                <a:lnTo>
                  <a:pt x="188537" y="23538"/>
                </a:lnTo>
                <a:lnTo>
                  <a:pt x="9426" y="23538"/>
                </a:lnTo>
                <a:lnTo>
                  <a:pt x="4713" y="18830"/>
                </a:lnTo>
                <a:lnTo>
                  <a:pt x="9426" y="18830"/>
                </a:lnTo>
                <a:lnTo>
                  <a:pt x="9426" y="9415"/>
                </a:lnTo>
                <a:lnTo>
                  <a:pt x="4713" y="9415"/>
                </a:lnTo>
                <a:lnTo>
                  <a:pt x="9426" y="4707"/>
                </a:lnTo>
                <a:lnTo>
                  <a:pt x="188537" y="4707"/>
                </a:lnTo>
                <a:lnTo>
                  <a:pt x="188537" y="0"/>
                </a:lnTo>
                <a:close/>
              </a:path>
              <a:path w="188595" h="28575">
                <a:moveTo>
                  <a:pt x="9426" y="18830"/>
                </a:moveTo>
                <a:lnTo>
                  <a:pt x="4713" y="18830"/>
                </a:lnTo>
                <a:lnTo>
                  <a:pt x="9426" y="23538"/>
                </a:lnTo>
                <a:lnTo>
                  <a:pt x="9426" y="18830"/>
                </a:lnTo>
                <a:close/>
              </a:path>
              <a:path w="188595" h="28575">
                <a:moveTo>
                  <a:pt x="179110" y="18830"/>
                </a:moveTo>
                <a:lnTo>
                  <a:pt x="9426" y="18830"/>
                </a:lnTo>
                <a:lnTo>
                  <a:pt x="9426" y="23538"/>
                </a:lnTo>
                <a:lnTo>
                  <a:pt x="179110" y="23538"/>
                </a:lnTo>
                <a:lnTo>
                  <a:pt x="179110" y="18830"/>
                </a:lnTo>
                <a:close/>
              </a:path>
              <a:path w="188595" h="28575">
                <a:moveTo>
                  <a:pt x="179110" y="4707"/>
                </a:moveTo>
                <a:lnTo>
                  <a:pt x="179110" y="23538"/>
                </a:lnTo>
                <a:lnTo>
                  <a:pt x="183823" y="18830"/>
                </a:lnTo>
                <a:lnTo>
                  <a:pt x="188537" y="18830"/>
                </a:lnTo>
                <a:lnTo>
                  <a:pt x="188537" y="9415"/>
                </a:lnTo>
                <a:lnTo>
                  <a:pt x="183823" y="9415"/>
                </a:lnTo>
                <a:lnTo>
                  <a:pt x="179110" y="4707"/>
                </a:lnTo>
                <a:close/>
              </a:path>
              <a:path w="188595" h="28575">
                <a:moveTo>
                  <a:pt x="188537" y="18830"/>
                </a:moveTo>
                <a:lnTo>
                  <a:pt x="183823" y="18830"/>
                </a:lnTo>
                <a:lnTo>
                  <a:pt x="179110" y="23538"/>
                </a:lnTo>
                <a:lnTo>
                  <a:pt x="188537" y="23538"/>
                </a:lnTo>
                <a:lnTo>
                  <a:pt x="188537" y="18830"/>
                </a:lnTo>
                <a:close/>
              </a:path>
              <a:path w="188595" h="28575">
                <a:moveTo>
                  <a:pt x="9426" y="4707"/>
                </a:moveTo>
                <a:lnTo>
                  <a:pt x="4713" y="9415"/>
                </a:lnTo>
                <a:lnTo>
                  <a:pt x="9426" y="9415"/>
                </a:lnTo>
                <a:lnTo>
                  <a:pt x="9426" y="4707"/>
                </a:lnTo>
                <a:close/>
              </a:path>
              <a:path w="188595" h="28575">
                <a:moveTo>
                  <a:pt x="179110" y="4707"/>
                </a:moveTo>
                <a:lnTo>
                  <a:pt x="9426" y="4707"/>
                </a:lnTo>
                <a:lnTo>
                  <a:pt x="9426" y="9415"/>
                </a:lnTo>
                <a:lnTo>
                  <a:pt x="179110" y="9415"/>
                </a:lnTo>
                <a:lnTo>
                  <a:pt x="179110" y="4707"/>
                </a:lnTo>
                <a:close/>
              </a:path>
              <a:path w="188595" h="28575">
                <a:moveTo>
                  <a:pt x="188537" y="4707"/>
                </a:moveTo>
                <a:lnTo>
                  <a:pt x="179110" y="4707"/>
                </a:lnTo>
                <a:lnTo>
                  <a:pt x="183823" y="9415"/>
                </a:lnTo>
                <a:lnTo>
                  <a:pt x="188537" y="9415"/>
                </a:lnTo>
                <a:lnTo>
                  <a:pt x="188537" y="470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9706388" y="2605853"/>
            <a:ext cx="149211" cy="118020"/>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9908256" y="2666244"/>
            <a:ext cx="62865" cy="19050"/>
          </a:xfrm>
          <a:custGeom>
            <a:avLst/>
            <a:gdLst/>
            <a:ahLst/>
            <a:cxnLst/>
            <a:rect l="l" t="t" r="r" b="b"/>
            <a:pathLst>
              <a:path w="62865" h="19050">
                <a:moveTo>
                  <a:pt x="62518" y="0"/>
                </a:moveTo>
                <a:lnTo>
                  <a:pt x="0" y="0"/>
                </a:lnTo>
                <a:lnTo>
                  <a:pt x="0" y="18830"/>
                </a:lnTo>
                <a:lnTo>
                  <a:pt x="43687" y="18830"/>
                </a:lnTo>
                <a:lnTo>
                  <a:pt x="62518"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9903543" y="2661536"/>
            <a:ext cx="72390" cy="28575"/>
          </a:xfrm>
          <a:custGeom>
            <a:avLst/>
            <a:gdLst/>
            <a:ahLst/>
            <a:cxnLst/>
            <a:rect l="l" t="t" r="r" b="b"/>
            <a:pathLst>
              <a:path w="72390" h="28575">
                <a:moveTo>
                  <a:pt x="71939" y="0"/>
                </a:moveTo>
                <a:lnTo>
                  <a:pt x="0" y="0"/>
                </a:lnTo>
                <a:lnTo>
                  <a:pt x="0" y="28245"/>
                </a:lnTo>
                <a:lnTo>
                  <a:pt x="43692" y="28245"/>
                </a:lnTo>
                <a:lnTo>
                  <a:pt x="48400" y="23538"/>
                </a:lnTo>
                <a:lnTo>
                  <a:pt x="9426" y="23538"/>
                </a:lnTo>
                <a:lnTo>
                  <a:pt x="4713" y="18830"/>
                </a:lnTo>
                <a:lnTo>
                  <a:pt x="9426" y="18830"/>
                </a:lnTo>
                <a:lnTo>
                  <a:pt x="9426" y="9415"/>
                </a:lnTo>
                <a:lnTo>
                  <a:pt x="4713" y="9415"/>
                </a:lnTo>
                <a:lnTo>
                  <a:pt x="9426" y="4707"/>
                </a:lnTo>
                <a:lnTo>
                  <a:pt x="67231" y="4707"/>
                </a:lnTo>
                <a:lnTo>
                  <a:pt x="71939" y="0"/>
                </a:lnTo>
                <a:close/>
              </a:path>
              <a:path w="72390" h="28575">
                <a:moveTo>
                  <a:pt x="9426" y="18830"/>
                </a:moveTo>
                <a:lnTo>
                  <a:pt x="4713" y="18830"/>
                </a:lnTo>
                <a:lnTo>
                  <a:pt x="9426" y="23538"/>
                </a:lnTo>
                <a:lnTo>
                  <a:pt x="9426" y="18830"/>
                </a:lnTo>
                <a:close/>
              </a:path>
              <a:path w="72390" h="28575">
                <a:moveTo>
                  <a:pt x="53108" y="18830"/>
                </a:moveTo>
                <a:lnTo>
                  <a:pt x="9426" y="18830"/>
                </a:lnTo>
                <a:lnTo>
                  <a:pt x="9426" y="23538"/>
                </a:lnTo>
                <a:lnTo>
                  <a:pt x="48400" y="23538"/>
                </a:lnTo>
                <a:lnTo>
                  <a:pt x="53108" y="18830"/>
                </a:lnTo>
                <a:close/>
              </a:path>
              <a:path w="72390" h="28575">
                <a:moveTo>
                  <a:pt x="9426" y="4707"/>
                </a:moveTo>
                <a:lnTo>
                  <a:pt x="4713" y="9415"/>
                </a:lnTo>
                <a:lnTo>
                  <a:pt x="9426" y="9415"/>
                </a:lnTo>
                <a:lnTo>
                  <a:pt x="9426" y="4707"/>
                </a:lnTo>
                <a:close/>
              </a:path>
              <a:path w="72390" h="28575">
                <a:moveTo>
                  <a:pt x="67231" y="4707"/>
                </a:moveTo>
                <a:lnTo>
                  <a:pt x="9426" y="4707"/>
                </a:lnTo>
                <a:lnTo>
                  <a:pt x="9426" y="9415"/>
                </a:lnTo>
                <a:lnTo>
                  <a:pt x="62523" y="9415"/>
                </a:lnTo>
                <a:lnTo>
                  <a:pt x="67231" y="470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9706388" y="2747082"/>
            <a:ext cx="149211" cy="118020"/>
          </a:xfrm>
          <a:prstGeom prst="rect">
            <a:avLst/>
          </a:prstGeom>
          <a:blipFill>
            <a:blip r:embed="rId10"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9616023" y="2364963"/>
            <a:ext cx="565785" cy="656590"/>
          </a:xfrm>
          <a:custGeom>
            <a:avLst/>
            <a:gdLst/>
            <a:ahLst/>
            <a:cxnLst/>
            <a:rect l="l" t="t" r="r" b="b"/>
            <a:pathLst>
              <a:path w="565784" h="656589">
                <a:moveTo>
                  <a:pt x="565611" y="0"/>
                </a:moveTo>
                <a:lnTo>
                  <a:pt x="0" y="0"/>
                </a:lnTo>
                <a:lnTo>
                  <a:pt x="0" y="656023"/>
                </a:lnTo>
                <a:lnTo>
                  <a:pt x="18854" y="637170"/>
                </a:lnTo>
                <a:lnTo>
                  <a:pt x="18853" y="18830"/>
                </a:lnTo>
                <a:lnTo>
                  <a:pt x="565611" y="18830"/>
                </a:lnTo>
                <a:lnTo>
                  <a:pt x="565611" y="0"/>
                </a:lnTo>
                <a:close/>
              </a:path>
              <a:path w="565784" h="656589">
                <a:moveTo>
                  <a:pt x="565611" y="18830"/>
                </a:moveTo>
                <a:lnTo>
                  <a:pt x="546757" y="18830"/>
                </a:lnTo>
                <a:lnTo>
                  <a:pt x="546757" y="109278"/>
                </a:lnTo>
                <a:lnTo>
                  <a:pt x="565611" y="90425"/>
                </a:lnTo>
                <a:lnTo>
                  <a:pt x="565611" y="1883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9611310" y="2360255"/>
            <a:ext cx="575310" cy="665480"/>
          </a:xfrm>
          <a:custGeom>
            <a:avLst/>
            <a:gdLst/>
            <a:ahLst/>
            <a:cxnLst/>
            <a:rect l="l" t="t" r="r" b="b"/>
            <a:pathLst>
              <a:path w="575309" h="665480">
                <a:moveTo>
                  <a:pt x="575038" y="0"/>
                </a:moveTo>
                <a:lnTo>
                  <a:pt x="0" y="0"/>
                </a:lnTo>
                <a:lnTo>
                  <a:pt x="0" y="665444"/>
                </a:lnTo>
                <a:lnTo>
                  <a:pt x="9427" y="656017"/>
                </a:lnTo>
                <a:lnTo>
                  <a:pt x="9426" y="9415"/>
                </a:lnTo>
                <a:lnTo>
                  <a:pt x="4713" y="9415"/>
                </a:lnTo>
                <a:lnTo>
                  <a:pt x="9426" y="4707"/>
                </a:lnTo>
                <a:lnTo>
                  <a:pt x="575038" y="4707"/>
                </a:lnTo>
                <a:lnTo>
                  <a:pt x="575038" y="0"/>
                </a:lnTo>
                <a:close/>
              </a:path>
              <a:path w="575309" h="665480">
                <a:moveTo>
                  <a:pt x="556184" y="18830"/>
                </a:moveTo>
                <a:lnTo>
                  <a:pt x="18853" y="18830"/>
                </a:lnTo>
                <a:lnTo>
                  <a:pt x="18854" y="646591"/>
                </a:lnTo>
                <a:lnTo>
                  <a:pt x="28281" y="637164"/>
                </a:lnTo>
                <a:lnTo>
                  <a:pt x="28280" y="28245"/>
                </a:lnTo>
                <a:lnTo>
                  <a:pt x="23567" y="28245"/>
                </a:lnTo>
                <a:lnTo>
                  <a:pt x="28280" y="23538"/>
                </a:lnTo>
                <a:lnTo>
                  <a:pt x="556184" y="23538"/>
                </a:lnTo>
                <a:lnTo>
                  <a:pt x="556184" y="18830"/>
                </a:lnTo>
                <a:close/>
              </a:path>
              <a:path w="575309" h="665480">
                <a:moveTo>
                  <a:pt x="546757" y="23538"/>
                </a:moveTo>
                <a:lnTo>
                  <a:pt x="546757" y="118699"/>
                </a:lnTo>
                <a:lnTo>
                  <a:pt x="556184" y="109272"/>
                </a:lnTo>
                <a:lnTo>
                  <a:pt x="556184" y="28246"/>
                </a:lnTo>
                <a:lnTo>
                  <a:pt x="551470" y="28246"/>
                </a:lnTo>
                <a:lnTo>
                  <a:pt x="546757" y="23538"/>
                </a:lnTo>
                <a:close/>
              </a:path>
              <a:path w="575309" h="665480">
                <a:moveTo>
                  <a:pt x="565611" y="4707"/>
                </a:moveTo>
                <a:lnTo>
                  <a:pt x="565611" y="99846"/>
                </a:lnTo>
                <a:lnTo>
                  <a:pt x="575038" y="90419"/>
                </a:lnTo>
                <a:lnTo>
                  <a:pt x="575038" y="9415"/>
                </a:lnTo>
                <a:lnTo>
                  <a:pt x="570324" y="9415"/>
                </a:lnTo>
                <a:lnTo>
                  <a:pt x="565611" y="4707"/>
                </a:lnTo>
                <a:close/>
              </a:path>
              <a:path w="575309" h="665480">
                <a:moveTo>
                  <a:pt x="28280" y="23538"/>
                </a:moveTo>
                <a:lnTo>
                  <a:pt x="23567" y="28245"/>
                </a:lnTo>
                <a:lnTo>
                  <a:pt x="28280" y="28245"/>
                </a:lnTo>
                <a:lnTo>
                  <a:pt x="28280" y="23538"/>
                </a:lnTo>
                <a:close/>
              </a:path>
              <a:path w="575309" h="665480">
                <a:moveTo>
                  <a:pt x="546757" y="23538"/>
                </a:moveTo>
                <a:lnTo>
                  <a:pt x="28280" y="23538"/>
                </a:lnTo>
                <a:lnTo>
                  <a:pt x="28280" y="28245"/>
                </a:lnTo>
                <a:lnTo>
                  <a:pt x="546757" y="28246"/>
                </a:lnTo>
                <a:lnTo>
                  <a:pt x="546757" y="23538"/>
                </a:lnTo>
                <a:close/>
              </a:path>
              <a:path w="575309" h="665480">
                <a:moveTo>
                  <a:pt x="556184" y="23538"/>
                </a:moveTo>
                <a:lnTo>
                  <a:pt x="546757" y="23538"/>
                </a:lnTo>
                <a:lnTo>
                  <a:pt x="551470" y="28246"/>
                </a:lnTo>
                <a:lnTo>
                  <a:pt x="556184" y="28246"/>
                </a:lnTo>
                <a:lnTo>
                  <a:pt x="556184" y="23538"/>
                </a:lnTo>
                <a:close/>
              </a:path>
              <a:path w="575309" h="665480">
                <a:moveTo>
                  <a:pt x="9426" y="4707"/>
                </a:moveTo>
                <a:lnTo>
                  <a:pt x="4713" y="9415"/>
                </a:lnTo>
                <a:lnTo>
                  <a:pt x="9426" y="9415"/>
                </a:lnTo>
                <a:lnTo>
                  <a:pt x="9426" y="4707"/>
                </a:lnTo>
                <a:close/>
              </a:path>
              <a:path w="575309" h="665480">
                <a:moveTo>
                  <a:pt x="565611" y="4707"/>
                </a:moveTo>
                <a:lnTo>
                  <a:pt x="9426" y="4707"/>
                </a:lnTo>
                <a:lnTo>
                  <a:pt x="9426" y="9415"/>
                </a:lnTo>
                <a:lnTo>
                  <a:pt x="565611" y="9415"/>
                </a:lnTo>
                <a:lnTo>
                  <a:pt x="565611" y="4707"/>
                </a:lnTo>
                <a:close/>
              </a:path>
              <a:path w="575309" h="665480">
                <a:moveTo>
                  <a:pt x="575038" y="4707"/>
                </a:moveTo>
                <a:lnTo>
                  <a:pt x="565611" y="4707"/>
                </a:lnTo>
                <a:lnTo>
                  <a:pt x="570324" y="9415"/>
                </a:lnTo>
                <a:lnTo>
                  <a:pt x="575038" y="9415"/>
                </a:lnTo>
                <a:lnTo>
                  <a:pt x="575038" y="470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900058"/>
            <a:ext cx="12192000" cy="2966720"/>
          </a:xfrm>
          <a:prstGeom prst="rect">
            <a:avLst/>
          </a:prstGeom>
          <a:solidFill>
            <a:srgbClr val="5E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a:rPr>
              <a:t>Session 7: Food &amp; Nutrition Security</a:t>
            </a:r>
          </a:p>
        </p:txBody>
      </p:sp>
      <p:sp>
        <p:nvSpPr>
          <p:cNvPr id="7" name="Rectangle 6"/>
          <p:cNvSpPr/>
          <p:nvPr/>
        </p:nvSpPr>
        <p:spPr>
          <a:xfrm>
            <a:off x="0" y="3729302"/>
            <a:ext cx="12192000" cy="174010"/>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2"/>
          <a:stretch>
            <a:fillRect/>
          </a:stretch>
        </p:blipFill>
        <p:spPr>
          <a:xfrm>
            <a:off x="1916233" y="1055110"/>
            <a:ext cx="4748727" cy="1716770"/>
          </a:xfrm>
          <a:prstGeom prst="rect">
            <a:avLst/>
          </a:prstGeom>
        </p:spPr>
      </p:pic>
      <p:pic>
        <p:nvPicPr>
          <p:cNvPr id="6" name="Picture 5">
            <a:extLst>
              <a:ext uri="{FF2B5EF4-FFF2-40B4-BE49-F238E27FC236}">
                <a16:creationId xmlns:a16="http://schemas.microsoft.com/office/drawing/2014/main" id="{06033C9D-C5A9-49BD-AC69-D856CBF3AFA1}"/>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4927" y="1258329"/>
            <a:ext cx="1499553" cy="1513200"/>
          </a:xfrm>
          <a:prstGeom prst="rect">
            <a:avLst/>
          </a:prstGeom>
          <a:noFill/>
          <a:ln>
            <a:noFill/>
          </a:ln>
        </p:spPr>
      </p:pic>
    </p:spTree>
    <p:extLst>
      <p:ext uri="{BB962C8B-B14F-4D97-AF65-F5344CB8AC3E}">
        <p14:creationId xmlns:p14="http://schemas.microsoft.com/office/powerpoint/2010/main" val="1598801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42900" y="499872"/>
            <a:ext cx="11494008" cy="1429512"/>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443483" y="452627"/>
            <a:ext cx="3710178" cy="10287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p:nvPr/>
        </p:nvSpPr>
        <p:spPr>
          <a:xfrm>
            <a:off x="8037576" y="449580"/>
            <a:ext cx="3710178" cy="105917"/>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object 5"/>
          <p:cNvSpPr/>
          <p:nvPr/>
        </p:nvSpPr>
        <p:spPr>
          <a:xfrm>
            <a:off x="4238244" y="452627"/>
            <a:ext cx="3710178" cy="99822"/>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object 6"/>
          <p:cNvSpPr/>
          <p:nvPr/>
        </p:nvSpPr>
        <p:spPr>
          <a:xfrm>
            <a:off x="435863" y="611111"/>
            <a:ext cx="11314938" cy="1194066"/>
          </a:xfrm>
          <a:prstGeom prst="rect">
            <a:avLst/>
          </a:prstGeom>
          <a:blipFill>
            <a:blip r:embed="rId6"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0" y="0"/>
            <a:ext cx="12192000" cy="6858000"/>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p:nvPr/>
        </p:nvSpPr>
        <p:spPr>
          <a:xfrm>
            <a:off x="434340" y="614172"/>
            <a:ext cx="3707129" cy="5779770"/>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434340" y="452627"/>
            <a:ext cx="3710178" cy="102870"/>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txBox="1">
            <a:spLocks noGrp="1"/>
          </p:cNvSpPr>
          <p:nvPr>
            <p:ph type="title"/>
          </p:nvPr>
        </p:nvSpPr>
        <p:spPr>
          <a:xfrm>
            <a:off x="670966" y="832485"/>
            <a:ext cx="2799080" cy="1220470"/>
          </a:xfrm>
          <a:prstGeom prst="rect">
            <a:avLst/>
          </a:prstGeom>
        </p:spPr>
        <p:txBody>
          <a:bodyPr vert="horz" wrap="square" lIns="0" tIns="54610" rIns="0" bIns="0" rtlCol="0">
            <a:spAutoFit/>
          </a:bodyPr>
          <a:lstStyle/>
          <a:p>
            <a:pPr marL="12700" marR="5080">
              <a:lnSpc>
                <a:spcPct val="90000"/>
              </a:lnSpc>
              <a:spcBef>
                <a:spcPts val="430"/>
              </a:spcBef>
            </a:pPr>
            <a:r>
              <a:rPr sz="2800" spc="-25" dirty="0"/>
              <a:t>SUMMARY:  </a:t>
            </a:r>
            <a:r>
              <a:rPr sz="2800" spc="-5" dirty="0"/>
              <a:t>DN</a:t>
            </a:r>
            <a:r>
              <a:rPr sz="2800" spc="-215" dirty="0"/>
              <a:t>P</a:t>
            </a:r>
            <a:r>
              <a:rPr sz="2800" spc="-90" dirty="0"/>
              <a:t>A</a:t>
            </a:r>
            <a:r>
              <a:rPr sz="2800" spc="-5" dirty="0"/>
              <a:t>O</a:t>
            </a:r>
            <a:r>
              <a:rPr sz="2800" spc="-15" dirty="0"/>
              <a:t>-</a:t>
            </a:r>
            <a:r>
              <a:rPr sz="2800" spc="-5" dirty="0"/>
              <a:t>FU</a:t>
            </a:r>
            <a:r>
              <a:rPr sz="2800" dirty="0"/>
              <a:t>N</a:t>
            </a:r>
            <a:r>
              <a:rPr sz="2800" spc="-5" dirty="0"/>
              <a:t>DED  </a:t>
            </a:r>
            <a:r>
              <a:rPr sz="2800" spc="-10" dirty="0"/>
              <a:t>STRATEGIES</a:t>
            </a:r>
            <a:endParaRPr sz="2800"/>
          </a:p>
        </p:txBody>
      </p:sp>
      <p:sp>
        <p:nvSpPr>
          <p:cNvPr id="11" name="object 11"/>
          <p:cNvSpPr txBox="1"/>
          <p:nvPr/>
        </p:nvSpPr>
        <p:spPr>
          <a:xfrm>
            <a:off x="670966" y="2269616"/>
            <a:ext cx="3122295" cy="3903979"/>
          </a:xfrm>
          <a:prstGeom prst="rect">
            <a:avLst/>
          </a:prstGeom>
        </p:spPr>
        <p:txBody>
          <a:bodyPr vert="horz" wrap="square" lIns="0" tIns="43815" rIns="0" bIns="0" rtlCol="0">
            <a:spAutoFit/>
          </a:bodyPr>
          <a:lstStyle/>
          <a:p>
            <a:pPr marL="318770" marR="92710" lvl="0" indent="-306705" algn="just" defTabSz="914400" rtl="0" eaLnBrk="1" fontAlgn="auto" latinLnBrk="0" hangingPunct="1">
              <a:lnSpc>
                <a:spcPts val="1939"/>
              </a:lnSpc>
              <a:spcBef>
                <a:spcPts val="345"/>
              </a:spcBef>
              <a:spcAft>
                <a:spcPts val="0"/>
              </a:spcAft>
              <a:buClr>
                <a:srgbClr val="00797B"/>
              </a:buClr>
              <a:buSzPct val="91666"/>
              <a:buFont typeface="Wingdings 2"/>
              <a:buChar char=""/>
              <a:tabLst>
                <a:tab pos="319405" algn="l"/>
              </a:tabLst>
              <a:defRPr/>
            </a:pPr>
            <a:r>
              <a:rPr kumimoji="0" sz="1800" b="0" i="0" u="none" strike="noStrike" kern="1200" cap="none" spc="-40" normalizeH="0" baseline="0" noProof="0" dirty="0">
                <a:ln>
                  <a:noFill/>
                </a:ln>
                <a:solidFill>
                  <a:srgbClr val="FFFFFF"/>
                </a:solidFill>
                <a:effectLst/>
                <a:uLnTx/>
                <a:uFillTx/>
                <a:latin typeface="Gadugi"/>
                <a:ea typeface="+mn-ea"/>
                <a:cs typeface="Gadugi"/>
              </a:rPr>
              <a:t>DNPAO </a:t>
            </a:r>
            <a:r>
              <a:rPr kumimoji="0" sz="1800" b="0" i="0" u="none" strike="noStrike" kern="1200" cap="none" spc="0" normalizeH="0" baseline="0" noProof="0" dirty="0">
                <a:ln>
                  <a:noFill/>
                </a:ln>
                <a:solidFill>
                  <a:srgbClr val="FFFFFF"/>
                </a:solidFill>
                <a:effectLst/>
                <a:uLnTx/>
                <a:uFillTx/>
                <a:latin typeface="Gadugi"/>
                <a:ea typeface="+mn-ea"/>
                <a:cs typeface="Gadugi"/>
              </a:rPr>
              <a:t>funding </a:t>
            </a:r>
            <a:r>
              <a:rPr kumimoji="0" sz="1800" b="0" i="0" u="none" strike="noStrike" kern="1200" cap="none" spc="-5" normalizeH="0" baseline="0" noProof="0" dirty="0">
                <a:ln>
                  <a:noFill/>
                </a:ln>
                <a:solidFill>
                  <a:srgbClr val="FFFFFF"/>
                </a:solidFill>
                <a:effectLst/>
                <a:uLnTx/>
                <a:uFillTx/>
                <a:latin typeface="Gadugi"/>
                <a:ea typeface="+mn-ea"/>
                <a:cs typeface="Gadugi"/>
              </a:rPr>
              <a:t>can play </a:t>
            </a:r>
            <a:r>
              <a:rPr kumimoji="0" sz="1800" b="0" i="0" u="none" strike="noStrike" kern="1200" cap="none" spc="0" normalizeH="0" baseline="0" noProof="0" dirty="0">
                <a:ln>
                  <a:noFill/>
                </a:ln>
                <a:solidFill>
                  <a:srgbClr val="FFFFFF"/>
                </a:solidFill>
                <a:effectLst/>
                <a:uLnTx/>
                <a:uFillTx/>
                <a:latin typeface="Gadugi"/>
                <a:ea typeface="+mn-ea"/>
                <a:cs typeface="Gadugi"/>
              </a:rPr>
              <a:t>a  supporting </a:t>
            </a:r>
            <a:r>
              <a:rPr kumimoji="0" sz="1800" b="0" i="0" u="none" strike="noStrike" kern="1200" cap="none" spc="-10" normalizeH="0" baseline="0" noProof="0" dirty="0">
                <a:ln>
                  <a:noFill/>
                </a:ln>
                <a:solidFill>
                  <a:srgbClr val="FFFFFF"/>
                </a:solidFill>
                <a:effectLst/>
                <a:uLnTx/>
                <a:uFillTx/>
                <a:latin typeface="Gadugi"/>
                <a:ea typeface="+mn-ea"/>
                <a:cs typeface="Gadugi"/>
              </a:rPr>
              <a:t>role </a:t>
            </a:r>
            <a:r>
              <a:rPr kumimoji="0" sz="1800" b="0" i="0" u="none" strike="noStrike" kern="1200" cap="none" spc="0" normalizeH="0" baseline="0" noProof="0" dirty="0">
                <a:ln>
                  <a:noFill/>
                </a:ln>
                <a:solidFill>
                  <a:srgbClr val="FFFFFF"/>
                </a:solidFill>
                <a:effectLst/>
                <a:uLnTx/>
                <a:uFillTx/>
                <a:latin typeface="Gadugi"/>
                <a:ea typeface="+mn-ea"/>
                <a:cs typeface="Gadugi"/>
              </a:rPr>
              <a:t>for</a:t>
            </a:r>
            <a:r>
              <a:rPr kumimoji="0" sz="1800" b="0" i="0" u="none" strike="noStrike" kern="1200" cap="none" spc="-75" normalizeH="0" baseline="0" noProof="0" dirty="0">
                <a:ln>
                  <a:noFill/>
                </a:ln>
                <a:solidFill>
                  <a:srgbClr val="FFFFFF"/>
                </a:solidFill>
                <a:effectLst/>
                <a:uLnTx/>
                <a:uFillTx/>
                <a:latin typeface="Gadugi"/>
                <a:ea typeface="+mn-ea"/>
                <a:cs typeface="Gadugi"/>
              </a:rPr>
              <a:t> </a:t>
            </a:r>
            <a:r>
              <a:rPr kumimoji="0" sz="1800" b="0" i="0" u="none" strike="noStrike" kern="1200" cap="none" spc="-5" normalizeH="0" baseline="0" noProof="0" dirty="0">
                <a:ln>
                  <a:noFill/>
                </a:ln>
                <a:solidFill>
                  <a:srgbClr val="FFFFFF"/>
                </a:solidFill>
                <a:effectLst/>
                <a:uLnTx/>
                <a:uFillTx/>
                <a:latin typeface="Gadugi"/>
                <a:ea typeface="+mn-ea"/>
                <a:cs typeface="Gadugi"/>
              </a:rPr>
              <a:t>healthy  incentive</a:t>
            </a:r>
            <a:r>
              <a:rPr kumimoji="0" sz="1800" b="0" i="0" u="none" strike="noStrike" kern="1200" cap="none" spc="-15" normalizeH="0" baseline="0" noProof="0" dirty="0">
                <a:ln>
                  <a:noFill/>
                </a:ln>
                <a:solidFill>
                  <a:srgbClr val="FFFFFF"/>
                </a:solidFill>
                <a:effectLst/>
                <a:uLnTx/>
                <a:uFillTx/>
                <a:latin typeface="Gadugi"/>
                <a:ea typeface="+mn-ea"/>
                <a:cs typeface="Gadugi"/>
              </a:rPr>
              <a:t> </a:t>
            </a:r>
            <a:r>
              <a:rPr kumimoji="0" sz="1800" b="0" i="0" u="none" strike="noStrike" kern="1200" cap="none" spc="-5" normalizeH="0" baseline="0" noProof="0" dirty="0">
                <a:ln>
                  <a:noFill/>
                </a:ln>
                <a:solidFill>
                  <a:srgbClr val="FFFFFF"/>
                </a:solidFill>
                <a:effectLst/>
                <a:uLnTx/>
                <a:uFillTx/>
                <a:latin typeface="Gadugi"/>
                <a:ea typeface="+mn-ea"/>
                <a:cs typeface="Gadugi"/>
              </a:rPr>
              <a:t>work</a:t>
            </a:r>
            <a:endParaRPr kumimoji="0" sz="1800" b="0" i="0" u="none" strike="noStrike" kern="1200" cap="none" spc="0" normalizeH="0" baseline="0" noProof="0">
              <a:ln>
                <a:noFill/>
              </a:ln>
              <a:solidFill>
                <a:prstClr val="black"/>
              </a:solidFill>
              <a:effectLst/>
              <a:uLnTx/>
              <a:uFillTx/>
              <a:latin typeface="Gadugi"/>
              <a:ea typeface="+mn-ea"/>
              <a:cs typeface="Gadugi"/>
            </a:endParaRPr>
          </a:p>
          <a:p>
            <a:pPr marL="318770" marR="5080" lvl="0" indent="-306705" algn="l" defTabSz="914400" rtl="0" eaLnBrk="1" fontAlgn="auto" latinLnBrk="0" hangingPunct="1">
              <a:lnSpc>
                <a:spcPct val="90000"/>
              </a:lnSpc>
              <a:spcBef>
                <a:spcPts val="1015"/>
              </a:spcBef>
              <a:spcAft>
                <a:spcPts val="0"/>
              </a:spcAft>
              <a:buClr>
                <a:srgbClr val="00797B"/>
              </a:buClr>
              <a:buSzPct val="91666"/>
              <a:buFont typeface="Wingdings 2"/>
              <a:buChar char=""/>
              <a:tabLst>
                <a:tab pos="318770" algn="l"/>
                <a:tab pos="319405" algn="l"/>
              </a:tabLst>
              <a:defRPr/>
            </a:pPr>
            <a:r>
              <a:rPr kumimoji="0" sz="1800" b="0" i="0" u="none" strike="noStrike" kern="1200" cap="none" spc="-5" normalizeH="0" baseline="0" noProof="0" dirty="0">
                <a:ln>
                  <a:noFill/>
                </a:ln>
                <a:solidFill>
                  <a:srgbClr val="FFFFFF"/>
                </a:solidFill>
                <a:effectLst/>
                <a:uLnTx/>
                <a:uFillTx/>
                <a:latin typeface="Gadugi"/>
                <a:ea typeface="+mn-ea"/>
                <a:cs typeface="Gadugi"/>
              </a:rPr>
              <a:t>BRIC funding </a:t>
            </a:r>
            <a:r>
              <a:rPr kumimoji="0" sz="1800" b="0" i="0" u="none" strike="noStrike" kern="1200" cap="none" spc="-10" normalizeH="0" baseline="0" noProof="0" dirty="0">
                <a:ln>
                  <a:noFill/>
                </a:ln>
                <a:solidFill>
                  <a:srgbClr val="FFFFFF"/>
                </a:solidFill>
                <a:effectLst/>
                <a:uLnTx/>
                <a:uFillTx/>
                <a:latin typeface="Gadugi"/>
                <a:ea typeface="+mn-ea"/>
                <a:cs typeface="Gadugi"/>
              </a:rPr>
              <a:t>responds to  </a:t>
            </a:r>
            <a:r>
              <a:rPr kumimoji="0" sz="1800" b="0" i="0" u="none" strike="noStrike" kern="1200" cap="none" spc="-5" normalizeH="0" baseline="0" noProof="0" dirty="0">
                <a:ln>
                  <a:noFill/>
                </a:ln>
                <a:solidFill>
                  <a:srgbClr val="FFFFFF"/>
                </a:solidFill>
                <a:effectLst/>
                <a:uLnTx/>
                <a:uFillTx/>
                <a:latin typeface="Gadugi"/>
                <a:ea typeface="+mn-ea"/>
                <a:cs typeface="Gadugi"/>
              </a:rPr>
              <a:t>COVID-19 </a:t>
            </a:r>
            <a:r>
              <a:rPr kumimoji="0" sz="1800" b="0" i="0" u="none" strike="noStrike" kern="1200" cap="none" spc="-10" normalizeH="0" baseline="0" noProof="0" dirty="0">
                <a:ln>
                  <a:noFill/>
                </a:ln>
                <a:solidFill>
                  <a:srgbClr val="FFFFFF"/>
                </a:solidFill>
                <a:effectLst/>
                <a:uLnTx/>
                <a:uFillTx/>
                <a:latin typeface="Gadugi"/>
                <a:ea typeface="+mn-ea"/>
                <a:cs typeface="Gadugi"/>
              </a:rPr>
              <a:t>impact </a:t>
            </a:r>
            <a:r>
              <a:rPr kumimoji="0" sz="1800" b="0" i="0" u="none" strike="noStrike" kern="1200" cap="none" spc="-15" normalizeH="0" baseline="0" noProof="0" dirty="0">
                <a:ln>
                  <a:noFill/>
                </a:ln>
                <a:solidFill>
                  <a:srgbClr val="FFFFFF"/>
                </a:solidFill>
                <a:effectLst/>
                <a:uLnTx/>
                <a:uFillTx/>
                <a:latin typeface="Gadugi"/>
                <a:ea typeface="+mn-ea"/>
                <a:cs typeface="Gadugi"/>
              </a:rPr>
              <a:t>related </a:t>
            </a:r>
            <a:r>
              <a:rPr kumimoji="0" sz="1800" b="0" i="0" u="none" strike="noStrike" kern="1200" cap="none" spc="-10" normalizeH="0" baseline="0" noProof="0" dirty="0">
                <a:ln>
                  <a:noFill/>
                </a:ln>
                <a:solidFill>
                  <a:srgbClr val="FFFFFF"/>
                </a:solidFill>
                <a:effectLst/>
                <a:uLnTx/>
                <a:uFillTx/>
                <a:latin typeface="Gadugi"/>
                <a:ea typeface="+mn-ea"/>
                <a:cs typeface="Gadugi"/>
              </a:rPr>
              <a:t>to  </a:t>
            </a:r>
            <a:r>
              <a:rPr kumimoji="0" sz="1800" b="0" i="0" u="none" strike="noStrike" kern="1200" cap="none" spc="0" normalizeH="0" baseline="0" noProof="0" dirty="0">
                <a:ln>
                  <a:noFill/>
                </a:ln>
                <a:solidFill>
                  <a:srgbClr val="FFFFFF"/>
                </a:solidFill>
                <a:effectLst/>
                <a:uLnTx/>
                <a:uFillTx/>
                <a:latin typeface="Gadugi"/>
                <a:ea typeface="+mn-ea"/>
                <a:cs typeface="Gadugi"/>
              </a:rPr>
              <a:t>food and nutrition </a:t>
            </a:r>
            <a:r>
              <a:rPr kumimoji="0" sz="1800" b="0" i="0" u="none" strike="noStrike" kern="1200" cap="none" spc="-15" normalizeH="0" baseline="0" noProof="0" dirty="0">
                <a:ln>
                  <a:noFill/>
                </a:ln>
                <a:solidFill>
                  <a:srgbClr val="FFFFFF"/>
                </a:solidFill>
                <a:effectLst/>
                <a:uLnTx/>
                <a:uFillTx/>
                <a:latin typeface="Gadugi"/>
                <a:ea typeface="+mn-ea"/>
                <a:cs typeface="Gadugi"/>
              </a:rPr>
              <a:t>security,  </a:t>
            </a:r>
            <a:r>
              <a:rPr kumimoji="0" sz="1800" b="0" i="0" u="none" strike="noStrike" kern="1200" cap="none" spc="-5" normalizeH="0" baseline="0" noProof="0" dirty="0">
                <a:ln>
                  <a:noFill/>
                </a:ln>
                <a:solidFill>
                  <a:srgbClr val="FFFFFF"/>
                </a:solidFill>
                <a:effectLst/>
                <a:uLnTx/>
                <a:uFillTx/>
                <a:latin typeface="Gadugi"/>
                <a:ea typeface="+mn-ea"/>
                <a:cs typeface="Gadugi"/>
              </a:rPr>
              <a:t>physical activity </a:t>
            </a:r>
            <a:r>
              <a:rPr kumimoji="0" sz="1800" b="0" i="0" u="none" strike="noStrike" kern="1200" cap="none" spc="0" normalizeH="0" baseline="0" noProof="0" dirty="0">
                <a:ln>
                  <a:noFill/>
                </a:ln>
                <a:solidFill>
                  <a:srgbClr val="FFFFFF"/>
                </a:solidFill>
                <a:effectLst/>
                <a:uLnTx/>
                <a:uFillTx/>
                <a:latin typeface="Gadugi"/>
                <a:ea typeface="+mn-ea"/>
                <a:cs typeface="Gadugi"/>
              </a:rPr>
              <a:t>and </a:t>
            </a:r>
            <a:r>
              <a:rPr kumimoji="0" sz="1800" b="0" i="0" u="none" strike="noStrike" kern="1200" cap="none" spc="-5" normalizeH="0" baseline="0" noProof="0" dirty="0">
                <a:ln>
                  <a:noFill/>
                </a:ln>
                <a:solidFill>
                  <a:srgbClr val="FFFFFF"/>
                </a:solidFill>
                <a:effectLst/>
                <a:uLnTx/>
                <a:uFillTx/>
                <a:latin typeface="Gadugi"/>
                <a:ea typeface="+mn-ea"/>
                <a:cs typeface="Gadugi"/>
              </a:rPr>
              <a:t>social  connected</a:t>
            </a:r>
            <a:endParaRPr kumimoji="0" sz="1800" b="0" i="0" u="none" strike="noStrike" kern="1200" cap="none" spc="0" normalizeH="0" baseline="0" noProof="0">
              <a:ln>
                <a:noFill/>
              </a:ln>
              <a:solidFill>
                <a:prstClr val="black"/>
              </a:solidFill>
              <a:effectLst/>
              <a:uLnTx/>
              <a:uFillTx/>
              <a:latin typeface="Gadugi"/>
              <a:ea typeface="+mn-ea"/>
              <a:cs typeface="Gadugi"/>
            </a:endParaRPr>
          </a:p>
          <a:p>
            <a:pPr marL="318770" marR="466725" lvl="0" indent="-306705" algn="just" defTabSz="914400" rtl="0" eaLnBrk="1" fontAlgn="auto" latinLnBrk="0" hangingPunct="1">
              <a:lnSpc>
                <a:spcPts val="1939"/>
              </a:lnSpc>
              <a:spcBef>
                <a:spcPts val="1065"/>
              </a:spcBef>
              <a:spcAft>
                <a:spcPts val="0"/>
              </a:spcAft>
              <a:buClr>
                <a:srgbClr val="00797B"/>
              </a:buClr>
              <a:buSzPct val="91666"/>
              <a:buFont typeface="Wingdings 2"/>
              <a:buChar char=""/>
              <a:tabLst>
                <a:tab pos="319405" algn="l"/>
              </a:tabLst>
              <a:defRPr/>
            </a:pPr>
            <a:r>
              <a:rPr kumimoji="0" sz="1800" b="0" i="0" u="none" strike="noStrike" kern="1200" cap="none" spc="-5" normalizeH="0" baseline="0" noProof="0" dirty="0">
                <a:ln>
                  <a:noFill/>
                </a:ln>
                <a:solidFill>
                  <a:srgbClr val="FFFFFF"/>
                </a:solidFill>
                <a:effectLst/>
                <a:uLnTx/>
                <a:uFillTx/>
                <a:latin typeface="Gadugi"/>
                <a:ea typeface="+mn-ea"/>
                <a:cs typeface="Gadugi"/>
              </a:rPr>
              <a:t>Focus </a:t>
            </a:r>
            <a:r>
              <a:rPr kumimoji="0" sz="1800" b="0" i="0" u="none" strike="noStrike" kern="1200" cap="none" spc="0" normalizeH="0" baseline="0" noProof="0" dirty="0">
                <a:ln>
                  <a:noFill/>
                </a:ln>
                <a:solidFill>
                  <a:srgbClr val="FFFFFF"/>
                </a:solidFill>
                <a:effectLst/>
                <a:uLnTx/>
                <a:uFillTx/>
                <a:latin typeface="Gadugi"/>
                <a:ea typeface="+mn-ea"/>
                <a:cs typeface="Gadugi"/>
              </a:rPr>
              <a:t>on not only</a:t>
            </a:r>
            <a:r>
              <a:rPr kumimoji="0" sz="1800" b="0" i="0" u="none" strike="noStrike" kern="1200" cap="none" spc="-150" normalizeH="0" baseline="0" noProof="0" dirty="0">
                <a:ln>
                  <a:noFill/>
                </a:ln>
                <a:solidFill>
                  <a:srgbClr val="FFFFFF"/>
                </a:solidFill>
                <a:effectLst/>
                <a:uLnTx/>
                <a:uFillTx/>
                <a:latin typeface="Gadugi"/>
                <a:ea typeface="+mn-ea"/>
                <a:cs typeface="Gadugi"/>
              </a:rPr>
              <a:t> </a:t>
            </a:r>
            <a:r>
              <a:rPr kumimoji="0" sz="1800" b="0" i="0" u="none" strike="noStrike" kern="1200" cap="none" spc="0" normalizeH="0" baseline="0" noProof="0" dirty="0">
                <a:ln>
                  <a:noFill/>
                </a:ln>
                <a:solidFill>
                  <a:srgbClr val="FFFFFF"/>
                </a:solidFill>
                <a:effectLst/>
                <a:uLnTx/>
                <a:uFillTx/>
                <a:latin typeface="Gadugi"/>
                <a:ea typeface="+mn-ea"/>
                <a:cs typeface="Gadugi"/>
              </a:rPr>
              <a:t>food  </a:t>
            </a:r>
            <a:r>
              <a:rPr kumimoji="0" sz="1800" b="0" i="0" u="none" strike="noStrike" kern="1200" cap="none" spc="-5" normalizeH="0" baseline="0" noProof="0" dirty="0">
                <a:ln>
                  <a:noFill/>
                </a:ln>
                <a:solidFill>
                  <a:srgbClr val="FFFFFF"/>
                </a:solidFill>
                <a:effectLst/>
                <a:uLnTx/>
                <a:uFillTx/>
                <a:latin typeface="Gadugi"/>
                <a:ea typeface="+mn-ea"/>
                <a:cs typeface="Gadugi"/>
              </a:rPr>
              <a:t>security </a:t>
            </a:r>
            <a:r>
              <a:rPr kumimoji="0" sz="1800" b="0" i="0" u="none" strike="noStrike" kern="1200" cap="none" spc="0" normalizeH="0" baseline="0" noProof="0" dirty="0">
                <a:ln>
                  <a:noFill/>
                </a:ln>
                <a:solidFill>
                  <a:srgbClr val="FFFFFF"/>
                </a:solidFill>
                <a:effectLst/>
                <a:uLnTx/>
                <a:uFillTx/>
                <a:latin typeface="Gadugi"/>
                <a:ea typeface="+mn-ea"/>
                <a:cs typeface="Gadugi"/>
              </a:rPr>
              <a:t>and </a:t>
            </a:r>
            <a:r>
              <a:rPr kumimoji="0" sz="1800" b="0" i="0" u="none" strike="noStrike" kern="1200" cap="none" spc="-5" normalizeH="0" baseline="0" noProof="0" dirty="0">
                <a:ln>
                  <a:noFill/>
                </a:ln>
                <a:solidFill>
                  <a:srgbClr val="FFFFFF"/>
                </a:solidFill>
                <a:effectLst/>
                <a:uLnTx/>
                <a:uFillTx/>
                <a:latin typeface="Gadugi"/>
                <a:ea typeface="+mn-ea"/>
                <a:cs typeface="Gadugi"/>
              </a:rPr>
              <a:t>access </a:t>
            </a:r>
            <a:r>
              <a:rPr kumimoji="0" sz="1800" b="0" i="0" u="none" strike="noStrike" kern="1200" cap="none" spc="0" normalizeH="0" baseline="0" noProof="0" dirty="0">
                <a:ln>
                  <a:noFill/>
                </a:ln>
                <a:solidFill>
                  <a:srgbClr val="FFFFFF"/>
                </a:solidFill>
                <a:effectLst/>
                <a:uLnTx/>
                <a:uFillTx/>
                <a:latin typeface="Gadugi"/>
                <a:ea typeface="+mn-ea"/>
                <a:cs typeface="Gadugi"/>
              </a:rPr>
              <a:t>but  nutrition</a:t>
            </a:r>
            <a:r>
              <a:rPr kumimoji="0" sz="1800" b="0" i="0" u="none" strike="noStrike" kern="1200" cap="none" spc="-40" normalizeH="0" baseline="0" noProof="0" dirty="0">
                <a:ln>
                  <a:noFill/>
                </a:ln>
                <a:solidFill>
                  <a:srgbClr val="FFFFFF"/>
                </a:solidFill>
                <a:effectLst/>
                <a:uLnTx/>
                <a:uFillTx/>
                <a:latin typeface="Gadugi"/>
                <a:ea typeface="+mn-ea"/>
                <a:cs typeface="Gadugi"/>
              </a:rPr>
              <a:t> </a:t>
            </a:r>
            <a:r>
              <a:rPr kumimoji="0" sz="1800" b="0" i="0" u="none" strike="noStrike" kern="1200" cap="none" spc="-10" normalizeH="0" baseline="0" noProof="0" dirty="0">
                <a:ln>
                  <a:noFill/>
                </a:ln>
                <a:solidFill>
                  <a:srgbClr val="FFFFFF"/>
                </a:solidFill>
                <a:effectLst/>
                <a:uLnTx/>
                <a:uFillTx/>
                <a:latin typeface="Gadugi"/>
                <a:ea typeface="+mn-ea"/>
                <a:cs typeface="Gadugi"/>
              </a:rPr>
              <a:t>security</a:t>
            </a:r>
            <a:endParaRPr kumimoji="0" sz="1800" b="0" i="0" u="none" strike="noStrike" kern="1200" cap="none" spc="0" normalizeH="0" baseline="0" noProof="0">
              <a:ln>
                <a:noFill/>
              </a:ln>
              <a:solidFill>
                <a:prstClr val="black"/>
              </a:solidFill>
              <a:effectLst/>
              <a:uLnTx/>
              <a:uFillTx/>
              <a:latin typeface="Gadugi"/>
              <a:ea typeface="+mn-ea"/>
              <a:cs typeface="Gadugi"/>
            </a:endParaRPr>
          </a:p>
          <a:p>
            <a:pPr marL="318770" marR="80010" lvl="0" indent="-306705" algn="l" defTabSz="914400" rtl="0" eaLnBrk="1" fontAlgn="auto" latinLnBrk="0" hangingPunct="1">
              <a:lnSpc>
                <a:spcPct val="90100"/>
              </a:lnSpc>
              <a:spcBef>
                <a:spcPts val="1010"/>
              </a:spcBef>
              <a:spcAft>
                <a:spcPts val="0"/>
              </a:spcAft>
              <a:buClr>
                <a:srgbClr val="00797B"/>
              </a:buClr>
              <a:buSzPct val="91666"/>
              <a:buFont typeface="Wingdings 2"/>
              <a:buChar char=""/>
              <a:tabLst>
                <a:tab pos="318770" algn="l"/>
                <a:tab pos="319405" algn="l"/>
              </a:tabLst>
              <a:defRPr/>
            </a:pPr>
            <a:r>
              <a:rPr kumimoji="0" sz="1800" b="0" i="0" u="none" strike="noStrike" kern="1200" cap="none" spc="-5" normalizeH="0" baseline="0" noProof="0" dirty="0">
                <a:ln>
                  <a:noFill/>
                </a:ln>
                <a:solidFill>
                  <a:srgbClr val="FFFFFF"/>
                </a:solidFill>
                <a:effectLst/>
                <a:uLnTx/>
                <a:uFillTx/>
                <a:latin typeface="Gadugi"/>
                <a:ea typeface="+mn-ea"/>
                <a:cs typeface="Gadugi"/>
              </a:rPr>
              <a:t>Emphasis </a:t>
            </a:r>
            <a:r>
              <a:rPr kumimoji="0" sz="1800" b="0" i="0" u="none" strike="noStrike" kern="1200" cap="none" spc="0" normalizeH="0" baseline="0" noProof="0" dirty="0">
                <a:ln>
                  <a:noFill/>
                </a:ln>
                <a:solidFill>
                  <a:srgbClr val="FFFFFF"/>
                </a:solidFill>
                <a:effectLst/>
                <a:uLnTx/>
                <a:uFillTx/>
                <a:latin typeface="Gadugi"/>
                <a:ea typeface="+mn-ea"/>
                <a:cs typeface="Gadugi"/>
              </a:rPr>
              <a:t>on</a:t>
            </a:r>
            <a:r>
              <a:rPr kumimoji="0" sz="1800" b="0" i="0" u="none" strike="noStrike" kern="1200" cap="none" spc="-90" normalizeH="0" baseline="0" noProof="0" dirty="0">
                <a:ln>
                  <a:noFill/>
                </a:ln>
                <a:solidFill>
                  <a:srgbClr val="FFFFFF"/>
                </a:solidFill>
                <a:effectLst/>
                <a:uLnTx/>
                <a:uFillTx/>
                <a:latin typeface="Gadugi"/>
                <a:ea typeface="+mn-ea"/>
                <a:cs typeface="Gadugi"/>
              </a:rPr>
              <a:t> </a:t>
            </a:r>
            <a:r>
              <a:rPr kumimoji="0" sz="1800" b="0" i="0" u="none" strike="noStrike" kern="1200" cap="none" spc="-5" normalizeH="0" baseline="0" noProof="0" dirty="0">
                <a:ln>
                  <a:noFill/>
                </a:ln>
                <a:solidFill>
                  <a:srgbClr val="FFFFFF"/>
                </a:solidFill>
                <a:effectLst/>
                <a:uLnTx/>
                <a:uFillTx/>
                <a:latin typeface="Gadugi"/>
                <a:ea typeface="+mn-ea"/>
                <a:cs typeface="Gadugi"/>
              </a:rPr>
              <a:t>multi-sectoral  partnerships, PSE  </a:t>
            </a:r>
            <a:r>
              <a:rPr kumimoji="0" sz="1800" b="0" i="0" u="none" strike="noStrike" kern="1200" cap="none" spc="-10" normalizeH="0" baseline="0" noProof="0" dirty="0">
                <a:ln>
                  <a:noFill/>
                </a:ln>
                <a:solidFill>
                  <a:srgbClr val="FFFFFF"/>
                </a:solidFill>
                <a:effectLst/>
                <a:uLnTx/>
                <a:uFillTx/>
                <a:latin typeface="Gadugi"/>
                <a:ea typeface="+mn-ea"/>
                <a:cs typeface="Gadugi"/>
              </a:rPr>
              <a:t>approaches</a:t>
            </a:r>
            <a:endParaRPr kumimoji="0" sz="1800" b="0" i="0" u="none" strike="noStrike" kern="1200" cap="none" spc="0" normalizeH="0" baseline="0" noProof="0">
              <a:ln>
                <a:noFill/>
              </a:ln>
              <a:solidFill>
                <a:prstClr val="black"/>
              </a:solidFill>
              <a:effectLst/>
              <a:uLnTx/>
              <a:uFillTx/>
              <a:latin typeface="Gadugi"/>
              <a:ea typeface="+mn-ea"/>
              <a:cs typeface="Gadug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3124200"/>
            <a:ext cx="11265407" cy="3328415"/>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object 3"/>
          <p:cNvSpPr/>
          <p:nvPr/>
        </p:nvSpPr>
        <p:spPr>
          <a:xfrm>
            <a:off x="10058400" y="5288279"/>
            <a:ext cx="1524000" cy="873252"/>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object 4"/>
          <p:cNvSpPr txBox="1"/>
          <p:nvPr/>
        </p:nvSpPr>
        <p:spPr>
          <a:xfrm>
            <a:off x="622808" y="5172202"/>
            <a:ext cx="310705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0" normalizeH="0" baseline="0" noProof="0" dirty="0">
                <a:ln>
                  <a:noFill/>
                </a:ln>
                <a:solidFill>
                  <a:srgbClr val="FFFFFF"/>
                </a:solidFill>
                <a:effectLst/>
                <a:uLnTx/>
                <a:uFillTx/>
                <a:latin typeface="Gadugi"/>
                <a:ea typeface="+mn-ea"/>
                <a:cs typeface="Gadugi"/>
              </a:rPr>
              <a:t>Centers </a:t>
            </a:r>
            <a:r>
              <a:rPr kumimoji="0" sz="1200" b="1" i="0" u="none" strike="noStrike" kern="1200" cap="none" spc="-5" normalizeH="0" baseline="0" noProof="0" dirty="0">
                <a:ln>
                  <a:noFill/>
                </a:ln>
                <a:solidFill>
                  <a:srgbClr val="FFFFFF"/>
                </a:solidFill>
                <a:effectLst/>
                <a:uLnTx/>
                <a:uFillTx/>
                <a:latin typeface="Gadugi"/>
                <a:ea typeface="+mn-ea"/>
                <a:cs typeface="Gadugi"/>
              </a:rPr>
              <a:t>for Disease Control and</a:t>
            </a:r>
            <a:r>
              <a:rPr kumimoji="0" sz="1200" b="1" i="0" u="none" strike="noStrike" kern="1200" cap="none" spc="-60" normalizeH="0" baseline="0" noProof="0" dirty="0">
                <a:ln>
                  <a:noFill/>
                </a:ln>
                <a:solidFill>
                  <a:srgbClr val="FFFFFF"/>
                </a:solidFill>
                <a:effectLst/>
                <a:uLnTx/>
                <a:uFillTx/>
                <a:latin typeface="Gadugi"/>
                <a:ea typeface="+mn-ea"/>
                <a:cs typeface="Gadugi"/>
              </a:rPr>
              <a:t> </a:t>
            </a:r>
            <a:r>
              <a:rPr kumimoji="0" sz="1200" b="1" i="0" u="none" strike="noStrike" kern="1200" cap="none" spc="-5" normalizeH="0" baseline="0" noProof="0" dirty="0">
                <a:ln>
                  <a:noFill/>
                </a:ln>
                <a:solidFill>
                  <a:srgbClr val="FFFFFF"/>
                </a:solidFill>
                <a:effectLst/>
                <a:uLnTx/>
                <a:uFillTx/>
                <a:latin typeface="Gadugi"/>
                <a:ea typeface="+mn-ea"/>
                <a:cs typeface="Gadugi"/>
              </a:rPr>
              <a:t>Prevention</a:t>
            </a:r>
            <a:endParaRPr kumimoji="0" sz="1200" b="0" i="0" u="none" strike="noStrike" kern="1200" cap="none" spc="0" normalizeH="0" baseline="0" noProof="0">
              <a:ln>
                <a:noFill/>
              </a:ln>
              <a:solidFill>
                <a:prstClr val="black"/>
              </a:solidFill>
              <a:effectLst/>
              <a:uLnTx/>
              <a:uFillTx/>
              <a:latin typeface="Gadugi"/>
              <a:ea typeface="+mn-ea"/>
              <a:cs typeface="Gadugi"/>
            </a:endParaRPr>
          </a:p>
        </p:txBody>
      </p:sp>
      <p:sp>
        <p:nvSpPr>
          <p:cNvPr id="5" name="object 5"/>
          <p:cNvSpPr txBox="1"/>
          <p:nvPr/>
        </p:nvSpPr>
        <p:spPr>
          <a:xfrm>
            <a:off x="622808" y="5576112"/>
            <a:ext cx="4631055" cy="19367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100" b="1" i="0" u="none" strike="noStrike" kern="1200" cap="none" spc="0" normalizeH="0" baseline="0" noProof="0" dirty="0">
                <a:ln>
                  <a:noFill/>
                </a:ln>
                <a:solidFill>
                  <a:srgbClr val="122C41"/>
                </a:solidFill>
                <a:effectLst/>
                <a:uLnTx/>
                <a:uFillTx/>
                <a:latin typeface="Gadugi"/>
                <a:ea typeface="+mn-ea"/>
                <a:cs typeface="Gadugi"/>
              </a:rPr>
              <a:t>National Center </a:t>
            </a:r>
            <a:r>
              <a:rPr kumimoji="0" sz="1100" b="1" i="0" u="none" strike="noStrike" kern="1200" cap="none" spc="-5" normalizeH="0" baseline="0" noProof="0" dirty="0">
                <a:ln>
                  <a:noFill/>
                </a:ln>
                <a:solidFill>
                  <a:srgbClr val="122C41"/>
                </a:solidFill>
                <a:effectLst/>
                <a:uLnTx/>
                <a:uFillTx/>
                <a:latin typeface="Gadugi"/>
                <a:ea typeface="+mn-ea"/>
                <a:cs typeface="Gadugi"/>
              </a:rPr>
              <a:t>for Chronic Disease </a:t>
            </a:r>
            <a:r>
              <a:rPr kumimoji="0" sz="1100" b="1" i="0" u="none" strike="noStrike" kern="1200" cap="none" spc="0" normalizeH="0" baseline="0" noProof="0" dirty="0">
                <a:ln>
                  <a:noFill/>
                </a:ln>
                <a:solidFill>
                  <a:srgbClr val="122C41"/>
                </a:solidFill>
                <a:effectLst/>
                <a:uLnTx/>
                <a:uFillTx/>
                <a:latin typeface="Gadugi"/>
                <a:ea typeface="+mn-ea"/>
                <a:cs typeface="Gadugi"/>
              </a:rPr>
              <a:t>Prevention </a:t>
            </a:r>
            <a:r>
              <a:rPr kumimoji="0" sz="1100" b="1" i="0" u="none" strike="noStrike" kern="1200" cap="none" spc="5" normalizeH="0" baseline="0" noProof="0" dirty="0">
                <a:ln>
                  <a:noFill/>
                </a:ln>
                <a:solidFill>
                  <a:srgbClr val="122C41"/>
                </a:solidFill>
                <a:effectLst/>
                <a:uLnTx/>
                <a:uFillTx/>
                <a:latin typeface="Gadugi"/>
                <a:ea typeface="+mn-ea"/>
                <a:cs typeface="Gadugi"/>
              </a:rPr>
              <a:t>and </a:t>
            </a:r>
            <a:r>
              <a:rPr kumimoji="0" sz="1100" b="1" i="0" u="none" strike="noStrike" kern="1200" cap="none" spc="-5" normalizeH="0" baseline="0" noProof="0" dirty="0">
                <a:ln>
                  <a:noFill/>
                </a:ln>
                <a:solidFill>
                  <a:srgbClr val="122C41"/>
                </a:solidFill>
                <a:effectLst/>
                <a:uLnTx/>
                <a:uFillTx/>
                <a:latin typeface="Gadugi"/>
                <a:ea typeface="+mn-ea"/>
                <a:cs typeface="Gadugi"/>
              </a:rPr>
              <a:t>Health</a:t>
            </a:r>
            <a:r>
              <a:rPr kumimoji="0" sz="1100" b="1" i="0" u="none" strike="noStrike" kern="1200" cap="none" spc="-105" normalizeH="0" baseline="0" noProof="0" dirty="0">
                <a:ln>
                  <a:noFill/>
                </a:ln>
                <a:solidFill>
                  <a:srgbClr val="122C41"/>
                </a:solidFill>
                <a:effectLst/>
                <a:uLnTx/>
                <a:uFillTx/>
                <a:latin typeface="Gadugi"/>
                <a:ea typeface="+mn-ea"/>
                <a:cs typeface="Gadugi"/>
              </a:rPr>
              <a:t> </a:t>
            </a:r>
            <a:r>
              <a:rPr kumimoji="0" sz="1100" b="1" i="0" u="none" strike="noStrike" kern="1200" cap="none" spc="-5" normalizeH="0" baseline="0" noProof="0" dirty="0">
                <a:ln>
                  <a:noFill/>
                </a:ln>
                <a:solidFill>
                  <a:srgbClr val="122C41"/>
                </a:solidFill>
                <a:effectLst/>
                <a:uLnTx/>
                <a:uFillTx/>
                <a:latin typeface="Gadugi"/>
                <a:ea typeface="+mn-ea"/>
                <a:cs typeface="Gadugi"/>
              </a:rPr>
              <a:t>Promotion</a:t>
            </a:r>
            <a:endParaRPr kumimoji="0" sz="1100" b="0" i="0" u="none" strike="noStrike" kern="1200" cap="none" spc="0" normalizeH="0" baseline="0" noProof="0">
              <a:ln>
                <a:noFill/>
              </a:ln>
              <a:solidFill>
                <a:prstClr val="black"/>
              </a:solidFill>
              <a:effectLst/>
              <a:uLnTx/>
              <a:uFillTx/>
              <a:latin typeface="Gadugi"/>
              <a:ea typeface="+mn-ea"/>
              <a:cs typeface="Gadugi"/>
            </a:endParaRPr>
          </a:p>
        </p:txBody>
      </p:sp>
      <p:sp>
        <p:nvSpPr>
          <p:cNvPr id="6" name="object 6"/>
          <p:cNvSpPr/>
          <p:nvPr/>
        </p:nvSpPr>
        <p:spPr>
          <a:xfrm>
            <a:off x="719327" y="3287267"/>
            <a:ext cx="2476500" cy="1652016"/>
          </a:xfrm>
          <a:prstGeom prst="rect">
            <a:avLst/>
          </a:prstGeom>
          <a:blipFill>
            <a:blip r:embed="rId4"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p:nvPr/>
        </p:nvSpPr>
        <p:spPr>
          <a:xfrm>
            <a:off x="6176771" y="3302508"/>
            <a:ext cx="2653283" cy="1650492"/>
          </a:xfrm>
          <a:prstGeom prst="rect">
            <a:avLst/>
          </a:prstGeom>
          <a:blipFill>
            <a:blip r:embed="rId5"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8"/>
          <p:cNvSpPr txBox="1"/>
          <p:nvPr/>
        </p:nvSpPr>
        <p:spPr>
          <a:xfrm>
            <a:off x="659993" y="1927351"/>
            <a:ext cx="8211820" cy="9404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0" i="0" u="none" strike="noStrike" kern="1200" cap="none" spc="-10" normalizeH="0" baseline="0" noProof="0" dirty="0">
                <a:ln>
                  <a:noFill/>
                </a:ln>
                <a:solidFill>
                  <a:srgbClr val="122C41"/>
                </a:solidFill>
                <a:effectLst/>
                <a:uLnTx/>
                <a:uFillTx/>
                <a:latin typeface="Calibri"/>
                <a:ea typeface="+mn-ea"/>
                <a:cs typeface="Calibri"/>
              </a:rPr>
              <a:t>For more information, contact:</a:t>
            </a:r>
            <a:r>
              <a:rPr kumimoji="0" sz="2000" b="0" i="0" u="none" strike="noStrike" kern="1200" cap="none" spc="5" normalizeH="0" baseline="0" noProof="0" dirty="0">
                <a:ln>
                  <a:noFill/>
                </a:ln>
                <a:solidFill>
                  <a:srgbClr val="122C41"/>
                </a:solidFill>
                <a:effectLst/>
                <a:uLnTx/>
                <a:uFillTx/>
                <a:latin typeface="Calibri"/>
                <a:ea typeface="+mn-ea"/>
                <a:cs typeface="Calibri"/>
              </a:rPr>
              <a:t> </a:t>
            </a:r>
            <a:r>
              <a:rPr kumimoji="0" sz="2000" b="1" i="0" u="none" strike="noStrike" kern="1200" cap="none" spc="0" normalizeH="0" baseline="0" noProof="0" dirty="0">
                <a:ln>
                  <a:noFill/>
                </a:ln>
                <a:solidFill>
                  <a:srgbClr val="17AB95"/>
                </a:solidFill>
                <a:effectLst/>
                <a:uLnTx/>
                <a:uFillTx/>
                <a:latin typeface="Calibri"/>
                <a:ea typeface="+mn-ea"/>
                <a:cs typeface="Calibri"/>
                <a:hlinkClick r:id="rId6"/>
              </a:rPr>
              <a:t>ncelestin2@cdc.gov</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195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5" normalizeH="0" baseline="0" noProof="0" dirty="0">
                <a:ln>
                  <a:noFill/>
                </a:ln>
                <a:solidFill>
                  <a:srgbClr val="122C41"/>
                </a:solidFill>
                <a:effectLst/>
                <a:uLnTx/>
                <a:uFillTx/>
                <a:latin typeface="Calibri"/>
                <a:ea typeface="+mn-ea"/>
                <a:cs typeface="Calibri"/>
              </a:rPr>
              <a:t>Help us </a:t>
            </a:r>
            <a:r>
              <a:rPr kumimoji="0" sz="2000" b="0" i="0" u="none" strike="noStrike" kern="1200" cap="none" spc="-15" normalizeH="0" baseline="0" noProof="0" dirty="0">
                <a:ln>
                  <a:noFill/>
                </a:ln>
                <a:solidFill>
                  <a:srgbClr val="122C41"/>
                </a:solidFill>
                <a:effectLst/>
                <a:uLnTx/>
                <a:uFillTx/>
                <a:latin typeface="Calibri"/>
                <a:ea typeface="+mn-ea"/>
                <a:cs typeface="Calibri"/>
              </a:rPr>
              <a:t>keep </a:t>
            </a:r>
            <a:r>
              <a:rPr kumimoji="0" sz="2000" b="0" i="0" u="none" strike="noStrike" kern="1200" cap="none" spc="-5" normalizeH="0" baseline="0" noProof="0" dirty="0">
                <a:ln>
                  <a:noFill/>
                </a:ln>
                <a:solidFill>
                  <a:srgbClr val="122C41"/>
                </a:solidFill>
                <a:effectLst/>
                <a:uLnTx/>
                <a:uFillTx/>
                <a:latin typeface="Calibri"/>
                <a:ea typeface="+mn-ea"/>
                <a:cs typeface="Calibri"/>
              </a:rPr>
              <a:t>America </a:t>
            </a:r>
            <a:r>
              <a:rPr kumimoji="0" sz="2000" b="0" i="0" u="none" strike="noStrike" kern="1200" cap="none" spc="-10" normalizeH="0" baseline="0" noProof="0" dirty="0">
                <a:ln>
                  <a:noFill/>
                </a:ln>
                <a:solidFill>
                  <a:srgbClr val="122C41"/>
                </a:solidFill>
                <a:effectLst/>
                <a:uLnTx/>
                <a:uFillTx/>
                <a:latin typeface="Calibri"/>
                <a:ea typeface="+mn-ea"/>
                <a:cs typeface="Calibri"/>
              </a:rPr>
              <a:t>healthy </a:t>
            </a:r>
            <a:r>
              <a:rPr kumimoji="0" sz="2000" b="0" i="0" u="none" strike="noStrike" kern="1200" cap="none" spc="0" normalizeH="0" baseline="0" noProof="0" dirty="0">
                <a:ln>
                  <a:noFill/>
                </a:ln>
                <a:solidFill>
                  <a:srgbClr val="122C41"/>
                </a:solidFill>
                <a:effectLst/>
                <a:uLnTx/>
                <a:uFillTx/>
                <a:latin typeface="Calibri"/>
                <a:ea typeface="+mn-ea"/>
                <a:cs typeface="Calibri"/>
              </a:rPr>
              <a:t>and </a:t>
            </a:r>
            <a:r>
              <a:rPr kumimoji="0" sz="2000" b="0" i="0" u="none" strike="noStrike" kern="1200" cap="none" spc="-10" normalizeH="0" baseline="0" noProof="0" dirty="0">
                <a:ln>
                  <a:noFill/>
                </a:ln>
                <a:solidFill>
                  <a:srgbClr val="122C41"/>
                </a:solidFill>
                <a:effectLst/>
                <a:uLnTx/>
                <a:uFillTx/>
                <a:latin typeface="Calibri"/>
                <a:ea typeface="+mn-ea"/>
                <a:cs typeface="Calibri"/>
              </a:rPr>
              <a:t>strong. </a:t>
            </a:r>
            <a:r>
              <a:rPr kumimoji="0" sz="2000" b="0" i="0" u="none" strike="noStrike" kern="1200" cap="none" spc="-5" normalizeH="0" baseline="0" noProof="0" dirty="0">
                <a:ln>
                  <a:noFill/>
                </a:ln>
                <a:solidFill>
                  <a:srgbClr val="122C41"/>
                </a:solidFill>
                <a:effectLst/>
                <a:uLnTx/>
                <a:uFillTx/>
                <a:latin typeface="Calibri"/>
                <a:ea typeface="+mn-ea"/>
                <a:cs typeface="Calibri"/>
              </a:rPr>
              <a:t>See how </a:t>
            </a:r>
            <a:r>
              <a:rPr kumimoji="0" sz="2000" b="0" i="0" u="none" strike="noStrike" kern="1200" cap="none" spc="-10" normalizeH="0" baseline="0" noProof="0" dirty="0">
                <a:ln>
                  <a:noFill/>
                </a:ln>
                <a:solidFill>
                  <a:srgbClr val="122C41"/>
                </a:solidFill>
                <a:effectLst/>
                <a:uLnTx/>
                <a:uFillTx/>
                <a:latin typeface="Calibri"/>
                <a:ea typeface="+mn-ea"/>
                <a:cs typeface="Calibri"/>
              </a:rPr>
              <a:t>at:</a:t>
            </a:r>
            <a:r>
              <a:rPr kumimoji="0" sz="2000" b="0" i="0" u="none" strike="noStrike" kern="1200" cap="none" spc="60" normalizeH="0" baseline="0" noProof="0" dirty="0">
                <a:ln>
                  <a:noFill/>
                </a:ln>
                <a:solidFill>
                  <a:srgbClr val="122C41"/>
                </a:solidFill>
                <a:effectLst/>
                <a:uLnTx/>
                <a:uFillTx/>
                <a:latin typeface="Calibri"/>
                <a:ea typeface="+mn-ea"/>
                <a:cs typeface="Calibri"/>
              </a:rPr>
              <a:t> </a:t>
            </a:r>
            <a:r>
              <a:rPr kumimoji="0" sz="2000" b="1" i="0" u="none" strike="noStrike" kern="1200" cap="none" spc="0" normalizeH="0" baseline="0" noProof="0" dirty="0">
                <a:ln>
                  <a:noFill/>
                </a:ln>
                <a:solidFill>
                  <a:srgbClr val="17AB95"/>
                </a:solidFill>
                <a:effectLst/>
                <a:uLnTx/>
                <a:uFillTx/>
                <a:latin typeface="Calibri"/>
                <a:ea typeface="+mn-ea"/>
                <a:cs typeface="Calibri"/>
              </a:rPr>
              <a:t>cdc.gov/nccdphp/dnpao</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9" name="object 9"/>
          <p:cNvSpPr txBox="1">
            <a:spLocks noGrp="1"/>
          </p:cNvSpPr>
          <p:nvPr>
            <p:ph type="title"/>
          </p:nvPr>
        </p:nvSpPr>
        <p:spPr>
          <a:xfrm>
            <a:off x="659993" y="1024254"/>
            <a:ext cx="2828925" cy="635000"/>
          </a:xfrm>
          <a:prstGeom prst="rect">
            <a:avLst/>
          </a:prstGeom>
        </p:spPr>
        <p:txBody>
          <a:bodyPr vert="horz" wrap="square" lIns="0" tIns="12065" rIns="0" bIns="0" rtlCol="0">
            <a:spAutoFit/>
          </a:bodyPr>
          <a:lstStyle/>
          <a:p>
            <a:pPr marL="12700">
              <a:lnSpc>
                <a:spcPct val="100000"/>
              </a:lnSpc>
              <a:spcBef>
                <a:spcPts val="95"/>
              </a:spcBef>
            </a:pPr>
            <a:r>
              <a:rPr sz="4000" spc="-5" dirty="0">
                <a:solidFill>
                  <a:srgbClr val="122C41"/>
                </a:solidFill>
              </a:rPr>
              <a:t>THANK</a:t>
            </a:r>
            <a:r>
              <a:rPr sz="4000" spc="-484" dirty="0">
                <a:solidFill>
                  <a:srgbClr val="122C41"/>
                </a:solidFill>
              </a:rPr>
              <a:t> </a:t>
            </a:r>
            <a:r>
              <a:rPr sz="4000" spc="-105" dirty="0">
                <a:solidFill>
                  <a:srgbClr val="122C41"/>
                </a:solidFill>
              </a:rPr>
              <a:t>YOU</a:t>
            </a:r>
            <a:endParaRPr sz="4000"/>
          </a:p>
        </p:txBody>
      </p:sp>
      <p:sp>
        <p:nvSpPr>
          <p:cNvPr id="10" name="object 10"/>
          <p:cNvSpPr txBox="1"/>
          <p:nvPr/>
        </p:nvSpPr>
        <p:spPr>
          <a:xfrm>
            <a:off x="622808" y="5947968"/>
            <a:ext cx="8642985" cy="466725"/>
          </a:xfrm>
          <a:prstGeom prst="rect">
            <a:avLst/>
          </a:prstGeom>
        </p:spPr>
        <p:txBody>
          <a:bodyPr vert="horz" wrap="square" lIns="0" tIns="12065" rIns="0" bIns="0" rtlCol="0">
            <a:spAutoFit/>
          </a:bodyPr>
          <a:lstStyle/>
          <a:p>
            <a:pPr marL="17145" marR="0" lvl="0" indent="0" algn="l" defTabSz="914400" rtl="0" eaLnBrk="1" fontAlgn="auto" latinLnBrk="0" hangingPunct="1">
              <a:lnSpc>
                <a:spcPct val="100000"/>
              </a:lnSpc>
              <a:spcBef>
                <a:spcPts val="95"/>
              </a:spcBef>
              <a:spcAft>
                <a:spcPts val="0"/>
              </a:spcAft>
              <a:buClrTx/>
              <a:buSzTx/>
              <a:buFontTx/>
              <a:buNone/>
              <a:tabLst/>
              <a:defRPr/>
            </a:pPr>
            <a:r>
              <a:rPr kumimoji="0" sz="1000" b="0" i="0" u="none" strike="noStrike" kern="1200" cap="none" spc="-5" normalizeH="0" baseline="0" noProof="0" dirty="0">
                <a:ln>
                  <a:noFill/>
                </a:ln>
                <a:solidFill>
                  <a:srgbClr val="FFFFFF"/>
                </a:solidFill>
                <a:effectLst/>
                <a:uLnTx/>
                <a:uFillTx/>
                <a:latin typeface="Gadugi"/>
                <a:ea typeface="+mn-ea"/>
                <a:cs typeface="Gadugi"/>
              </a:rPr>
              <a:t>Division of Nutrition, </a:t>
            </a:r>
            <a:r>
              <a:rPr kumimoji="0" sz="1000" b="0" i="0" u="none" strike="noStrike" kern="1200" cap="none" spc="-10" normalizeH="0" baseline="0" noProof="0" dirty="0">
                <a:ln>
                  <a:noFill/>
                </a:ln>
                <a:solidFill>
                  <a:srgbClr val="FFFFFF"/>
                </a:solidFill>
                <a:effectLst/>
                <a:uLnTx/>
                <a:uFillTx/>
                <a:latin typeface="Gadugi"/>
                <a:ea typeface="+mn-ea"/>
                <a:cs typeface="Gadugi"/>
              </a:rPr>
              <a:t>Physical </a:t>
            </a:r>
            <a:r>
              <a:rPr kumimoji="0" sz="1000" b="0" i="0" u="none" strike="noStrike" kern="1200" cap="none" spc="-5" normalizeH="0" baseline="0" noProof="0" dirty="0">
                <a:ln>
                  <a:noFill/>
                </a:ln>
                <a:solidFill>
                  <a:srgbClr val="FFFFFF"/>
                </a:solidFill>
                <a:effectLst/>
                <a:uLnTx/>
                <a:uFillTx/>
                <a:latin typeface="Gadugi"/>
                <a:ea typeface="+mn-ea"/>
                <a:cs typeface="Gadugi"/>
              </a:rPr>
              <a:t>Activity, and Obesity</a:t>
            </a:r>
            <a:r>
              <a:rPr kumimoji="0" sz="1000" b="0" i="0" u="none" strike="noStrike" kern="1200" cap="none" spc="65" normalizeH="0" baseline="0" noProof="0" dirty="0">
                <a:ln>
                  <a:noFill/>
                </a:ln>
                <a:solidFill>
                  <a:srgbClr val="FFFFFF"/>
                </a:solidFill>
                <a:effectLst/>
                <a:uLnTx/>
                <a:uFillTx/>
                <a:latin typeface="Gadugi"/>
                <a:ea typeface="+mn-ea"/>
                <a:cs typeface="Gadugi"/>
              </a:rPr>
              <a:t> </a:t>
            </a:r>
            <a:r>
              <a:rPr kumimoji="0" sz="1000" b="0" i="0" u="none" strike="noStrike" kern="1200" cap="none" spc="-5" normalizeH="0" baseline="0" noProof="0" dirty="0">
                <a:ln>
                  <a:noFill/>
                </a:ln>
                <a:solidFill>
                  <a:srgbClr val="FFFFFF"/>
                </a:solidFill>
                <a:effectLst/>
                <a:uLnTx/>
                <a:uFillTx/>
                <a:latin typeface="Gadugi"/>
                <a:ea typeface="+mn-ea"/>
                <a:cs typeface="Gadugi"/>
              </a:rPr>
              <a:t>(DNPAO)</a:t>
            </a:r>
            <a:endParaRPr kumimoji="0" sz="1000" b="0" i="0" u="none" strike="noStrike" kern="1200" cap="none" spc="0" normalizeH="0" baseline="0" noProof="0">
              <a:ln>
                <a:noFill/>
              </a:ln>
              <a:solidFill>
                <a:prstClr val="black"/>
              </a:solidFill>
              <a:effectLst/>
              <a:uLnTx/>
              <a:uFillTx/>
              <a:latin typeface="Gadugi"/>
              <a:ea typeface="+mn-ea"/>
              <a:cs typeface="Gadugi"/>
            </a:endParaRPr>
          </a:p>
          <a:p>
            <a:pPr marL="0" marR="0" lvl="0" indent="0" algn="l" defTabSz="914400" rtl="0" eaLnBrk="1" fontAlgn="auto" latinLnBrk="0" hangingPunct="1">
              <a:lnSpc>
                <a:spcPct val="100000"/>
              </a:lnSpc>
              <a:spcBef>
                <a:spcPts val="60"/>
              </a:spcBef>
              <a:spcAft>
                <a:spcPts val="0"/>
              </a:spcAft>
              <a:buClrTx/>
              <a:buSzTx/>
              <a:buFontTx/>
              <a:buNone/>
              <a:tabLst/>
              <a:defRPr/>
            </a:pPr>
            <a:endParaRPr kumimoji="0" sz="850" b="0" i="0" u="none" strike="noStrike" kern="1200" cap="none" spc="0" normalizeH="0" baseline="0" noProof="0">
              <a:ln>
                <a:noFill/>
              </a:ln>
              <a:solidFill>
                <a:prstClr val="black"/>
              </a:solidFill>
              <a:effectLst/>
              <a:uLnTx/>
              <a:uFillTx/>
              <a:latin typeface="Gadugi"/>
              <a:ea typeface="+mn-ea"/>
              <a:cs typeface="Gadug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900" b="0" i="0" u="none" strike="noStrike" kern="1200" cap="none" spc="-5" normalizeH="0" baseline="0" noProof="0" dirty="0">
                <a:ln>
                  <a:noFill/>
                </a:ln>
                <a:solidFill>
                  <a:srgbClr val="FFFFFF"/>
                </a:solidFill>
                <a:effectLst/>
                <a:uLnTx/>
                <a:uFillTx/>
                <a:latin typeface="Gadugi"/>
                <a:ea typeface="+mn-ea"/>
                <a:cs typeface="Gadugi"/>
              </a:rPr>
              <a:t>The</a:t>
            </a:r>
            <a:r>
              <a:rPr kumimoji="0" sz="900" b="0" i="0" u="none" strike="noStrike" kern="1200" cap="none" spc="25"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findings</a:t>
            </a:r>
            <a:r>
              <a:rPr kumimoji="0" sz="900" b="0" i="0" u="none" strike="noStrike" kern="1200" cap="none" spc="20"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and</a:t>
            </a:r>
            <a:r>
              <a:rPr kumimoji="0" sz="900" b="0" i="0" u="none" strike="noStrike" kern="1200" cap="none" spc="15"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conclusions</a:t>
            </a:r>
            <a:r>
              <a:rPr kumimoji="0" sz="900" b="0" i="0" u="none" strike="noStrike" kern="1200" cap="none" spc="10"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in</a:t>
            </a:r>
            <a:r>
              <a:rPr kumimoji="0" sz="900" b="0" i="0" u="none" strike="noStrike" kern="1200" cap="none" spc="0" normalizeH="0" baseline="0" noProof="0" dirty="0">
                <a:ln>
                  <a:noFill/>
                </a:ln>
                <a:solidFill>
                  <a:srgbClr val="FFFFFF"/>
                </a:solidFill>
                <a:effectLst/>
                <a:uLnTx/>
                <a:uFillTx/>
                <a:latin typeface="Gadugi"/>
                <a:ea typeface="+mn-ea"/>
                <a:cs typeface="Gadugi"/>
              </a:rPr>
              <a:t> </a:t>
            </a:r>
            <a:r>
              <a:rPr kumimoji="0" sz="900" b="0" i="0" u="none" strike="noStrike" kern="1200" cap="none" spc="-10" normalizeH="0" baseline="0" noProof="0" dirty="0">
                <a:ln>
                  <a:noFill/>
                </a:ln>
                <a:solidFill>
                  <a:srgbClr val="FFFFFF"/>
                </a:solidFill>
                <a:effectLst/>
                <a:uLnTx/>
                <a:uFillTx/>
                <a:latin typeface="Gadugi"/>
                <a:ea typeface="+mn-ea"/>
                <a:cs typeface="Gadugi"/>
              </a:rPr>
              <a:t>this</a:t>
            </a:r>
            <a:r>
              <a:rPr kumimoji="0" sz="900" b="0" i="0" u="none" strike="noStrike" kern="1200" cap="none" spc="15"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report</a:t>
            </a:r>
            <a:r>
              <a:rPr kumimoji="0" sz="900" b="0" i="0" u="none" strike="noStrike" kern="1200" cap="none" spc="0"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are</a:t>
            </a:r>
            <a:r>
              <a:rPr kumimoji="0" sz="900" b="0" i="0" u="none" strike="noStrike" kern="1200" cap="none" spc="15"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those</a:t>
            </a:r>
            <a:r>
              <a:rPr kumimoji="0" sz="900" b="0" i="0" u="none" strike="noStrike" kern="1200" cap="none" spc="15" normalizeH="0" baseline="0" noProof="0" dirty="0">
                <a:ln>
                  <a:noFill/>
                </a:ln>
                <a:solidFill>
                  <a:srgbClr val="FFFFFF"/>
                </a:solidFill>
                <a:effectLst/>
                <a:uLnTx/>
                <a:uFillTx/>
                <a:latin typeface="Gadugi"/>
                <a:ea typeface="+mn-ea"/>
                <a:cs typeface="Gadugi"/>
              </a:rPr>
              <a:t> </a:t>
            </a:r>
            <a:r>
              <a:rPr kumimoji="0" sz="900" b="0" i="0" u="none" strike="noStrike" kern="1200" cap="none" spc="0" normalizeH="0" baseline="0" noProof="0" dirty="0">
                <a:ln>
                  <a:noFill/>
                </a:ln>
                <a:solidFill>
                  <a:srgbClr val="FFFFFF"/>
                </a:solidFill>
                <a:effectLst/>
                <a:uLnTx/>
                <a:uFillTx/>
                <a:latin typeface="Gadugi"/>
                <a:ea typeface="+mn-ea"/>
                <a:cs typeface="Gadugi"/>
              </a:rPr>
              <a:t>of</a:t>
            </a:r>
            <a:r>
              <a:rPr kumimoji="0" sz="900" b="0" i="0" u="none" strike="noStrike" kern="1200" cap="none" spc="15" normalizeH="0" baseline="0" noProof="0" dirty="0">
                <a:ln>
                  <a:noFill/>
                </a:ln>
                <a:solidFill>
                  <a:srgbClr val="FFFFFF"/>
                </a:solidFill>
                <a:effectLst/>
                <a:uLnTx/>
                <a:uFillTx/>
                <a:latin typeface="Gadugi"/>
                <a:ea typeface="+mn-ea"/>
                <a:cs typeface="Gadugi"/>
              </a:rPr>
              <a:t> </a:t>
            </a:r>
            <a:r>
              <a:rPr kumimoji="0" sz="900" b="0" i="0" u="none" strike="noStrike" kern="1200" cap="none" spc="-10" normalizeH="0" baseline="0" noProof="0" dirty="0">
                <a:ln>
                  <a:noFill/>
                </a:ln>
                <a:solidFill>
                  <a:srgbClr val="FFFFFF"/>
                </a:solidFill>
                <a:effectLst/>
                <a:uLnTx/>
                <a:uFillTx/>
                <a:latin typeface="Gadugi"/>
                <a:ea typeface="+mn-ea"/>
                <a:cs typeface="Gadugi"/>
              </a:rPr>
              <a:t>the</a:t>
            </a:r>
            <a:r>
              <a:rPr kumimoji="0" sz="900" b="0" i="0" u="none" strike="noStrike" kern="1200" cap="none" spc="15"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authors</a:t>
            </a:r>
            <a:r>
              <a:rPr kumimoji="0" sz="900" b="0" i="0" u="none" strike="noStrike" kern="1200" cap="none" spc="30"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and</a:t>
            </a:r>
            <a:r>
              <a:rPr kumimoji="0" sz="900" b="0" i="0" u="none" strike="noStrike" kern="1200" cap="none" spc="15" normalizeH="0" baseline="0" noProof="0" dirty="0">
                <a:ln>
                  <a:noFill/>
                </a:ln>
                <a:solidFill>
                  <a:srgbClr val="FFFFFF"/>
                </a:solidFill>
                <a:effectLst/>
                <a:uLnTx/>
                <a:uFillTx/>
                <a:latin typeface="Gadugi"/>
                <a:ea typeface="+mn-ea"/>
                <a:cs typeface="Gadugi"/>
              </a:rPr>
              <a:t> </a:t>
            </a:r>
            <a:r>
              <a:rPr kumimoji="0" sz="900" b="0" i="0" u="none" strike="noStrike" kern="1200" cap="none" spc="0" normalizeH="0" baseline="0" noProof="0" dirty="0">
                <a:ln>
                  <a:noFill/>
                </a:ln>
                <a:solidFill>
                  <a:srgbClr val="FFFFFF"/>
                </a:solidFill>
                <a:effectLst/>
                <a:uLnTx/>
                <a:uFillTx/>
                <a:latin typeface="Gadugi"/>
                <a:ea typeface="+mn-ea"/>
                <a:cs typeface="Gadugi"/>
              </a:rPr>
              <a:t>do</a:t>
            </a:r>
            <a:r>
              <a:rPr kumimoji="0" sz="900" b="0" i="0" u="none" strike="noStrike" kern="1200" cap="none" spc="-5" normalizeH="0" baseline="0" noProof="0" dirty="0">
                <a:ln>
                  <a:noFill/>
                </a:ln>
                <a:solidFill>
                  <a:srgbClr val="FFFFFF"/>
                </a:solidFill>
                <a:effectLst/>
                <a:uLnTx/>
                <a:uFillTx/>
                <a:latin typeface="Gadugi"/>
                <a:ea typeface="+mn-ea"/>
                <a:cs typeface="Gadugi"/>
              </a:rPr>
              <a:t> not</a:t>
            </a:r>
            <a:r>
              <a:rPr kumimoji="0" sz="900" b="0" i="0" u="none" strike="noStrike" kern="1200" cap="none" spc="5"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necessarily</a:t>
            </a:r>
            <a:r>
              <a:rPr kumimoji="0" sz="900" b="0" i="0" u="none" strike="noStrike" kern="1200" cap="none" spc="30"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represent</a:t>
            </a:r>
            <a:r>
              <a:rPr kumimoji="0" sz="900" b="0" i="0" u="none" strike="noStrike" kern="1200" cap="none" spc="40" normalizeH="0" baseline="0" noProof="0" dirty="0">
                <a:ln>
                  <a:noFill/>
                </a:ln>
                <a:solidFill>
                  <a:srgbClr val="FFFFFF"/>
                </a:solidFill>
                <a:effectLst/>
                <a:uLnTx/>
                <a:uFillTx/>
                <a:latin typeface="Gadugi"/>
                <a:ea typeface="+mn-ea"/>
                <a:cs typeface="Gadugi"/>
              </a:rPr>
              <a:t> </a:t>
            </a:r>
            <a:r>
              <a:rPr kumimoji="0" sz="900" b="0" i="0" u="none" strike="noStrike" kern="1200" cap="none" spc="-10" normalizeH="0" baseline="0" noProof="0" dirty="0">
                <a:ln>
                  <a:noFill/>
                </a:ln>
                <a:solidFill>
                  <a:srgbClr val="FFFFFF"/>
                </a:solidFill>
                <a:effectLst/>
                <a:uLnTx/>
                <a:uFillTx/>
                <a:latin typeface="Gadugi"/>
                <a:ea typeface="+mn-ea"/>
                <a:cs typeface="Gadugi"/>
              </a:rPr>
              <a:t>the</a:t>
            </a:r>
            <a:r>
              <a:rPr kumimoji="0" sz="900" b="0" i="0" u="none" strike="noStrike" kern="1200" cap="none" spc="10"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official</a:t>
            </a:r>
            <a:r>
              <a:rPr kumimoji="0" sz="900" b="0" i="0" u="none" strike="noStrike" kern="1200" cap="none" spc="5"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position</a:t>
            </a:r>
            <a:r>
              <a:rPr kumimoji="0" sz="900" b="0" i="0" u="none" strike="noStrike" kern="1200" cap="none" spc="0" normalizeH="0" baseline="0" noProof="0" dirty="0">
                <a:ln>
                  <a:noFill/>
                </a:ln>
                <a:solidFill>
                  <a:srgbClr val="FFFFFF"/>
                </a:solidFill>
                <a:effectLst/>
                <a:uLnTx/>
                <a:uFillTx/>
                <a:latin typeface="Gadugi"/>
                <a:ea typeface="+mn-ea"/>
                <a:cs typeface="Gadugi"/>
              </a:rPr>
              <a:t> </a:t>
            </a:r>
            <a:r>
              <a:rPr kumimoji="0" sz="900" b="0" i="0" u="none" strike="noStrike" kern="1200" cap="none" spc="15" normalizeH="0" baseline="0" noProof="0" dirty="0">
                <a:ln>
                  <a:noFill/>
                </a:ln>
                <a:solidFill>
                  <a:srgbClr val="FFFFFF"/>
                </a:solidFill>
                <a:effectLst/>
                <a:uLnTx/>
                <a:uFillTx/>
                <a:latin typeface="Gadugi"/>
                <a:ea typeface="+mn-ea"/>
                <a:cs typeface="Gadugi"/>
              </a:rPr>
              <a:t>of</a:t>
            </a:r>
            <a:r>
              <a:rPr kumimoji="0" sz="900" b="0" i="0" u="none" strike="noStrike" kern="1200" cap="none" spc="0"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the</a:t>
            </a:r>
            <a:r>
              <a:rPr kumimoji="0" sz="900" b="0" i="0" u="none" strike="noStrike" kern="1200" cap="none" spc="30" normalizeH="0" baseline="0" noProof="0" dirty="0">
                <a:ln>
                  <a:noFill/>
                </a:ln>
                <a:solidFill>
                  <a:srgbClr val="FFFFFF"/>
                </a:solidFill>
                <a:effectLst/>
                <a:uLnTx/>
                <a:uFillTx/>
                <a:latin typeface="Gadugi"/>
                <a:ea typeface="+mn-ea"/>
                <a:cs typeface="Gadugi"/>
              </a:rPr>
              <a:t> </a:t>
            </a:r>
            <a:r>
              <a:rPr kumimoji="0" sz="900" b="0" i="0" u="none" strike="noStrike" kern="1200" cap="none" spc="-10" normalizeH="0" baseline="0" noProof="0" dirty="0">
                <a:ln>
                  <a:noFill/>
                </a:ln>
                <a:solidFill>
                  <a:srgbClr val="FFFFFF"/>
                </a:solidFill>
                <a:effectLst/>
                <a:uLnTx/>
                <a:uFillTx/>
                <a:latin typeface="Gadugi"/>
                <a:ea typeface="+mn-ea"/>
                <a:cs typeface="Gadugi"/>
              </a:rPr>
              <a:t>Centers</a:t>
            </a:r>
            <a:r>
              <a:rPr kumimoji="0" sz="900" b="0" i="0" u="none" strike="noStrike" kern="1200" cap="none" spc="35"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for</a:t>
            </a:r>
            <a:r>
              <a:rPr kumimoji="0" sz="900" b="0" i="0" u="none" strike="noStrike" kern="1200" cap="none" spc="15"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Disease</a:t>
            </a:r>
            <a:r>
              <a:rPr kumimoji="0" sz="900" b="0" i="0" u="none" strike="noStrike" kern="1200" cap="none" spc="20"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Control</a:t>
            </a:r>
            <a:r>
              <a:rPr kumimoji="0" sz="900" b="0" i="0" u="none" strike="noStrike" kern="1200" cap="none" spc="20"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and</a:t>
            </a:r>
            <a:r>
              <a:rPr kumimoji="0" sz="900" b="0" i="0" u="none" strike="noStrike" kern="1200" cap="none" spc="5" normalizeH="0" baseline="0" noProof="0" dirty="0">
                <a:ln>
                  <a:noFill/>
                </a:ln>
                <a:solidFill>
                  <a:srgbClr val="FFFFFF"/>
                </a:solidFill>
                <a:effectLst/>
                <a:uLnTx/>
                <a:uFillTx/>
                <a:latin typeface="Gadugi"/>
                <a:ea typeface="+mn-ea"/>
                <a:cs typeface="Gadugi"/>
              </a:rPr>
              <a:t> </a:t>
            </a:r>
            <a:r>
              <a:rPr kumimoji="0" sz="900" b="0" i="0" u="none" strike="noStrike" kern="1200" cap="none" spc="-5" normalizeH="0" baseline="0" noProof="0" dirty="0">
                <a:ln>
                  <a:noFill/>
                </a:ln>
                <a:solidFill>
                  <a:srgbClr val="FFFFFF"/>
                </a:solidFill>
                <a:effectLst/>
                <a:uLnTx/>
                <a:uFillTx/>
                <a:latin typeface="Gadugi"/>
                <a:ea typeface="+mn-ea"/>
                <a:cs typeface="Gadugi"/>
              </a:rPr>
              <a:t>Prevention.</a:t>
            </a:r>
            <a:endParaRPr kumimoji="0" sz="900" b="0" i="0" u="none" strike="noStrike" kern="1200" cap="none" spc="0" normalizeH="0" baseline="0" noProof="0">
              <a:ln>
                <a:noFill/>
              </a:ln>
              <a:solidFill>
                <a:prstClr val="black"/>
              </a:solidFill>
              <a:effectLst/>
              <a:uLnTx/>
              <a:uFillTx/>
              <a:latin typeface="Gadugi"/>
              <a:ea typeface="+mn-ea"/>
              <a:cs typeface="Gadugi"/>
            </a:endParaRPr>
          </a:p>
        </p:txBody>
      </p:sp>
      <p:sp>
        <p:nvSpPr>
          <p:cNvPr id="11" name="object 11"/>
          <p:cNvSpPr/>
          <p:nvPr/>
        </p:nvSpPr>
        <p:spPr>
          <a:xfrm>
            <a:off x="8950452" y="3287267"/>
            <a:ext cx="2651759" cy="1652016"/>
          </a:xfrm>
          <a:prstGeom prst="rect">
            <a:avLst/>
          </a:prstGeom>
          <a:blipFill>
            <a:blip r:embed="rId7"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p:cNvSpPr/>
          <p:nvPr/>
        </p:nvSpPr>
        <p:spPr>
          <a:xfrm>
            <a:off x="3471671" y="3287267"/>
            <a:ext cx="2543555" cy="1694687"/>
          </a:xfrm>
          <a:prstGeom prst="rect">
            <a:avLst/>
          </a:prstGeom>
          <a:blipFill>
            <a:blip r:embed="rId8"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926"/>
            <a:ext cx="4389839" cy="1581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9163987" y="0"/>
            <a:ext cx="3028013" cy="41353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AutoShape 2" descr="File:US CDC logo.svg - Wikimedia Commons"/>
          <p:cNvSpPr>
            <a:spLocks noChangeAspect="1" noChangeArrowheads="1"/>
          </p:cNvSpPr>
          <p:nvPr/>
        </p:nvSpPr>
        <p:spPr bwMode="auto">
          <a:xfrm>
            <a:off x="6781800" y="4744906"/>
            <a:ext cx="1143000" cy="11430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Rectangle 4"/>
          <p:cNvSpPr/>
          <p:nvPr/>
        </p:nvSpPr>
        <p:spPr>
          <a:xfrm rot="10800000" flipH="1" flipV="1">
            <a:off x="7620001" y="451472"/>
            <a:ext cx="4261052" cy="4135306"/>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Want to learn more about NOPREN or join the network?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https://nopren.ucsf.edu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or contact NOPREN@ucsf.edu </a:t>
            </a:r>
          </a:p>
        </p:txBody>
      </p:sp>
      <p:sp>
        <p:nvSpPr>
          <p:cNvPr id="2" name="TextBox 1">
            <a:extLst>
              <a:ext uri="{FF2B5EF4-FFF2-40B4-BE49-F238E27FC236}">
                <a16:creationId xmlns:a16="http://schemas.microsoft.com/office/drawing/2014/main" id="{142CCAAD-B968-49AF-8A05-DFF3BC7A87B1}"/>
              </a:ext>
            </a:extLst>
          </p:cNvPr>
          <p:cNvSpPr txBox="1"/>
          <p:nvPr/>
        </p:nvSpPr>
        <p:spPr>
          <a:xfrm>
            <a:off x="538480" y="1940560"/>
            <a:ext cx="6770574"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Ways to engage with NOPREN: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Sign up for the listserv to receive newsletters and network info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Attend monthly State-of-the-Science webinars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Join a Work Group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Work Group Fellows program</a:t>
            </a:r>
          </a:p>
        </p:txBody>
      </p:sp>
    </p:spTree>
    <p:extLst>
      <p:ext uri="{BB962C8B-B14F-4D97-AF65-F5344CB8AC3E}">
        <p14:creationId xmlns:p14="http://schemas.microsoft.com/office/powerpoint/2010/main" val="916548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03DF871-87C9-455E-BF74-93F4F680D1DC}"/>
              </a:ext>
            </a:extLst>
          </p:cNvPr>
          <p:cNvSpPr/>
          <p:nvPr/>
        </p:nvSpPr>
        <p:spPr>
          <a:xfrm>
            <a:off x="0" y="0"/>
            <a:ext cx="12192000" cy="685799"/>
          </a:xfrm>
          <a:prstGeom prst="rect">
            <a:avLst/>
          </a:prstGeom>
          <a:solidFill>
            <a:srgbClr val="5E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Roboto"/>
              <a:ea typeface="+mn-ea"/>
              <a:cs typeface="+mn-cs"/>
            </a:endParaRPr>
          </a:p>
        </p:txBody>
      </p:sp>
      <p:sp>
        <p:nvSpPr>
          <p:cNvPr id="2" name="Title 1">
            <a:extLst>
              <a:ext uri="{FF2B5EF4-FFF2-40B4-BE49-F238E27FC236}">
                <a16:creationId xmlns:a16="http://schemas.microsoft.com/office/drawing/2014/main" id="{6DB8F9A4-136C-4ED6-8DDD-62269EE1F352}"/>
              </a:ext>
            </a:extLst>
          </p:cNvPr>
          <p:cNvSpPr>
            <a:spLocks noGrp="1"/>
          </p:cNvSpPr>
          <p:nvPr>
            <p:ph type="title"/>
          </p:nvPr>
        </p:nvSpPr>
        <p:spPr>
          <a:xfrm>
            <a:off x="95250" y="64886"/>
            <a:ext cx="10515600" cy="527088"/>
          </a:xfrm>
        </p:spPr>
        <p:txBody>
          <a:bodyPr>
            <a:noAutofit/>
          </a:bodyPr>
          <a:lstStyle/>
          <a:p>
            <a:r>
              <a:rPr lang="en-US" sz="3200" b="1" dirty="0">
                <a:solidFill>
                  <a:schemeClr val="bg1"/>
                </a:solidFill>
                <a:latin typeface="Arial" panose="020B0604020202020204" pitchFamily="34" charset="0"/>
                <a:cs typeface="Arial" panose="020B0604020202020204" pitchFamily="34" charset="0"/>
              </a:rPr>
              <a:t>Today’s Presenters</a:t>
            </a:r>
          </a:p>
        </p:txBody>
      </p:sp>
      <p:sp>
        <p:nvSpPr>
          <p:cNvPr id="11" name="TextBox 10">
            <a:extLst>
              <a:ext uri="{FF2B5EF4-FFF2-40B4-BE49-F238E27FC236}">
                <a16:creationId xmlns:a16="http://schemas.microsoft.com/office/drawing/2014/main" id="{1A2BD556-78F6-4F53-95BB-BB6FA745AED3}"/>
              </a:ext>
            </a:extLst>
          </p:cNvPr>
          <p:cNvSpPr txBox="1"/>
          <p:nvPr/>
        </p:nvSpPr>
        <p:spPr>
          <a:xfrm flipH="1">
            <a:off x="414031" y="1503085"/>
            <a:ext cx="10667826" cy="3970318"/>
          </a:xfrm>
          <a:prstGeom prst="rect">
            <a:avLst/>
          </a:prstGeom>
          <a:noFill/>
        </p:spPr>
        <p:txBody>
          <a:bodyPr wrap="square" rtlCol="0">
            <a:spAutoFit/>
          </a:bodyPr>
          <a:lstStyle/>
          <a:p>
            <a:pPr marL="0" marR="0">
              <a:spcBef>
                <a:spcPts val="0"/>
              </a:spcBef>
              <a:spcAft>
                <a:spcPts val="0"/>
              </a:spcAft>
            </a:pPr>
            <a:r>
              <a:rPr lang="en-US" sz="2800" b="1" dirty="0">
                <a:solidFill>
                  <a:srgbClr val="1D3567"/>
                </a:solidFill>
                <a:effectLst/>
                <a:latin typeface="Arial" panose="020B0604020202020204" pitchFamily="34" charset="0"/>
                <a:ea typeface="Calibri" panose="020F0502020204030204" pitchFamily="34" charset="0"/>
              </a:rPr>
              <a:t>Moderator:</a:t>
            </a:r>
            <a:r>
              <a:rPr lang="en-US" sz="2800" dirty="0">
                <a:solidFill>
                  <a:srgbClr val="1D3567"/>
                </a:solidFill>
                <a:effectLst/>
                <a:latin typeface="Arial" panose="020B0604020202020204" pitchFamily="34" charset="0"/>
                <a:ea typeface="Calibri" panose="020F0502020204030204" pitchFamily="34" charset="0"/>
              </a:rPr>
              <a:t> Hilary Seligman, UCSF and NOPREN </a:t>
            </a:r>
            <a:endParaRPr lang="en-US" sz="2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800" dirty="0">
                <a:solidFill>
                  <a:srgbClr val="1A191A"/>
                </a:solidFill>
                <a:effectLst/>
                <a:latin typeface="Arial" panose="020B0604020202020204" pitchFamily="34" charset="0"/>
                <a:ea typeface="Calibri" panose="020F0502020204030204" pitchFamily="34" charset="0"/>
              </a:rPr>
              <a:t> </a:t>
            </a:r>
            <a:endParaRPr lang="en-US" sz="2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800" b="1" dirty="0">
                <a:solidFill>
                  <a:srgbClr val="1D3567"/>
                </a:solidFill>
                <a:effectLst/>
                <a:latin typeface="Arial" panose="020B0604020202020204" pitchFamily="34" charset="0"/>
                <a:ea typeface="Calibri" panose="020F0502020204030204" pitchFamily="34" charset="0"/>
              </a:rPr>
              <a:t>Presenters: </a:t>
            </a:r>
            <a:endParaRPr lang="en-US" sz="2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800" b="1" dirty="0">
                <a:solidFill>
                  <a:srgbClr val="1D3567"/>
                </a:solidFill>
                <a:effectLst/>
                <a:latin typeface="Arial" panose="020B0604020202020204" pitchFamily="34" charset="0"/>
                <a:ea typeface="Calibri" panose="020F0502020204030204" pitchFamily="34" charset="0"/>
              </a:rPr>
              <a:t>Kathryn Law</a:t>
            </a:r>
            <a:r>
              <a:rPr lang="en-US" sz="2800" dirty="0">
                <a:solidFill>
                  <a:srgbClr val="1D3567"/>
                </a:solidFill>
                <a:effectLst/>
                <a:latin typeface="Arial" panose="020B0604020202020204" pitchFamily="34" charset="0"/>
                <a:ea typeface="Calibri" panose="020F0502020204030204" pitchFamily="34" charset="0"/>
              </a:rPr>
              <a:t>, USDA</a:t>
            </a:r>
          </a:p>
          <a:p>
            <a:pPr marL="0" marR="0">
              <a:spcBef>
                <a:spcPts val="0"/>
              </a:spcBef>
              <a:spcAft>
                <a:spcPts val="0"/>
              </a:spcAft>
            </a:pPr>
            <a:r>
              <a:rPr lang="en-US" sz="2800" b="1" dirty="0">
                <a:solidFill>
                  <a:srgbClr val="1D3567"/>
                </a:solidFill>
                <a:effectLst/>
                <a:latin typeface="Arial" panose="020B0604020202020204" pitchFamily="34" charset="0"/>
                <a:ea typeface="Calibri" panose="020F0502020204030204" pitchFamily="34" charset="0"/>
              </a:rPr>
              <a:t>Amy Yaroch</a:t>
            </a:r>
            <a:r>
              <a:rPr lang="en-US" sz="2800" dirty="0">
                <a:solidFill>
                  <a:srgbClr val="1D3567"/>
                </a:solidFill>
                <a:effectLst/>
                <a:latin typeface="Arial" panose="020B0604020202020204" pitchFamily="34" charset="0"/>
                <a:ea typeface="Calibri" panose="020F0502020204030204" pitchFamily="34" charset="0"/>
              </a:rPr>
              <a:t>, Gretchen Swanson Center for Nutrition and </a:t>
            </a:r>
            <a:r>
              <a:rPr lang="en-US" sz="2800" dirty="0" err="1">
                <a:solidFill>
                  <a:srgbClr val="1D3567"/>
                </a:solidFill>
                <a:effectLst/>
                <a:latin typeface="Arial" panose="020B0604020202020204" pitchFamily="34" charset="0"/>
                <a:ea typeface="Calibri" panose="020F0502020204030204" pitchFamily="34" charset="0"/>
              </a:rPr>
              <a:t>GusNIP</a:t>
            </a:r>
            <a:r>
              <a:rPr lang="en-US" sz="2800" dirty="0">
                <a:solidFill>
                  <a:srgbClr val="1D3567"/>
                </a:solidFill>
                <a:effectLst/>
                <a:latin typeface="Arial" panose="020B0604020202020204" pitchFamily="34" charset="0"/>
                <a:ea typeface="Calibri" panose="020F0502020204030204" pitchFamily="34" charset="0"/>
              </a:rPr>
              <a:t> Incentive Program Training, Technical Assistance, Evaluatio</a:t>
            </a:r>
            <a:r>
              <a:rPr lang="en-US" sz="2800" dirty="0">
                <a:solidFill>
                  <a:srgbClr val="1D3567"/>
                </a:solidFill>
                <a:latin typeface="Arial" panose="020B0604020202020204" pitchFamily="34" charset="0"/>
                <a:ea typeface="Calibri" panose="020F0502020204030204" pitchFamily="34" charset="0"/>
              </a:rPr>
              <a:t>n, and Information Center</a:t>
            </a:r>
            <a:endParaRPr lang="en-US" sz="28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2800" b="1" dirty="0">
                <a:solidFill>
                  <a:srgbClr val="1D3567"/>
                </a:solidFill>
                <a:effectLst/>
                <a:latin typeface="Arial" panose="020B0604020202020204" pitchFamily="34" charset="0"/>
                <a:ea typeface="Calibri" panose="020F0502020204030204" pitchFamily="34" charset="0"/>
              </a:rPr>
              <a:t>Colby Duren</a:t>
            </a:r>
            <a:r>
              <a:rPr lang="en-US" sz="2800" dirty="0">
                <a:solidFill>
                  <a:srgbClr val="1D3567"/>
                </a:solidFill>
                <a:effectLst/>
                <a:latin typeface="Arial" panose="020B0604020202020204" pitchFamily="34" charset="0"/>
                <a:ea typeface="Calibri" panose="020F0502020204030204" pitchFamily="34" charset="0"/>
              </a:rPr>
              <a:t>, Intertribal Agriculture Council</a:t>
            </a:r>
            <a:r>
              <a:rPr lang="en-US" sz="2800" dirty="0">
                <a:solidFill>
                  <a:srgbClr val="1A191A"/>
                </a:solidFill>
                <a:effectLst/>
                <a:latin typeface="Arial" panose="020B0604020202020204" pitchFamily="34" charset="0"/>
                <a:ea typeface="Calibri" panose="020F0502020204030204" pitchFamily="34" charset="0"/>
              </a:rPr>
              <a:t> </a:t>
            </a:r>
            <a:endParaRPr lang="en-US" sz="2800" dirty="0">
              <a:effectLst/>
              <a:latin typeface="Calibri" panose="020F0502020204030204" pitchFamily="34" charset="0"/>
              <a:ea typeface="Calibri" panose="020F0502020204030204" pitchFamily="34" charset="0"/>
            </a:endParaRPr>
          </a:p>
          <a:p>
            <a:r>
              <a:rPr lang="en-US" sz="2800" b="1" dirty="0">
                <a:solidFill>
                  <a:srgbClr val="1D3567"/>
                </a:solidFill>
                <a:effectLst/>
                <a:latin typeface="Arial" panose="020B0604020202020204" pitchFamily="34" charset="0"/>
                <a:ea typeface="Calibri" panose="020F0502020204030204" pitchFamily="34" charset="0"/>
              </a:rPr>
              <a:t>Nathalie Celestin</a:t>
            </a:r>
            <a:r>
              <a:rPr lang="en-US" sz="2800" dirty="0">
                <a:solidFill>
                  <a:srgbClr val="1D3567"/>
                </a:solidFill>
                <a:effectLst/>
                <a:latin typeface="Arial" panose="020B0604020202020204" pitchFamily="34" charset="0"/>
                <a:ea typeface="Calibri" panose="020F0502020204030204" pitchFamily="34" charset="0"/>
              </a:rPr>
              <a:t>, CDC </a:t>
            </a:r>
            <a:endParaRPr lang="en-US" sz="2800" dirty="0"/>
          </a:p>
        </p:txBody>
      </p:sp>
    </p:spTree>
    <p:extLst>
      <p:ext uri="{BB962C8B-B14F-4D97-AF65-F5344CB8AC3E}">
        <p14:creationId xmlns:p14="http://schemas.microsoft.com/office/powerpoint/2010/main" val="3719678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2" descr="File:US CDC logo.svg - Wikimedia Commons"/>
          <p:cNvSpPr>
            <a:spLocks noChangeAspect="1" noChangeArrowheads="1"/>
          </p:cNvSpPr>
          <p:nvPr/>
        </p:nvSpPr>
        <p:spPr bwMode="auto">
          <a:xfrm>
            <a:off x="6781800" y="4691309"/>
            <a:ext cx="1143000" cy="114300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D8C9EDFD-ACAC-6549-80EC-AB936F179A7F}"/>
              </a:ext>
            </a:extLst>
          </p:cNvPr>
          <p:cNvSpPr/>
          <p:nvPr/>
        </p:nvSpPr>
        <p:spPr>
          <a:xfrm flipV="1">
            <a:off x="0" y="685799"/>
            <a:ext cx="12192000" cy="150242"/>
          </a:xfrm>
          <a:prstGeom prst="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p:cNvPicPr>
            <a:picLocks noChangeAspect="1"/>
          </p:cNvPicPr>
          <p:nvPr/>
        </p:nvPicPr>
        <p:blipFill>
          <a:blip r:embed="rId3"/>
          <a:stretch>
            <a:fillRect/>
          </a:stretch>
        </p:blipFill>
        <p:spPr>
          <a:xfrm>
            <a:off x="9634832" y="5957112"/>
            <a:ext cx="2491932" cy="900888"/>
          </a:xfrm>
          <a:prstGeom prst="rect">
            <a:avLst/>
          </a:prstGeom>
        </p:spPr>
      </p:pic>
      <p:sp>
        <p:nvSpPr>
          <p:cNvPr id="34" name="Rectangle 33"/>
          <p:cNvSpPr/>
          <p:nvPr/>
        </p:nvSpPr>
        <p:spPr>
          <a:xfrm>
            <a:off x="0" y="0"/>
            <a:ext cx="12192000" cy="685799"/>
          </a:xfrm>
          <a:prstGeom prst="rect">
            <a:avLst/>
          </a:prstGeom>
          <a:solidFill>
            <a:srgbClr val="5EB4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rPr>
              <a:t>NOPREN Food Security Work Group</a:t>
            </a:r>
            <a:endParaRPr kumimoji="0" lang="en-US" sz="3600" b="1" i="0" u="none" strike="noStrike" kern="1200" cap="none" spc="0" normalizeH="0" baseline="0" noProof="0" dirty="0">
              <a:ln>
                <a:noFill/>
              </a:ln>
              <a:solidFill>
                <a:prstClr val="white"/>
              </a:solidFill>
              <a:effectLst/>
              <a:uLnTx/>
              <a:uFillTx/>
              <a:ea typeface="+mn-ea"/>
              <a:cs typeface="+mn-cs"/>
            </a:endParaRPr>
          </a:p>
        </p:txBody>
      </p:sp>
      <p:sp>
        <p:nvSpPr>
          <p:cNvPr id="3" name="TextBox 2">
            <a:extLst>
              <a:ext uri="{FF2B5EF4-FFF2-40B4-BE49-F238E27FC236}">
                <a16:creationId xmlns:a16="http://schemas.microsoft.com/office/drawing/2014/main" id="{50D0C615-B52C-4322-9FC8-FFCDE4D55190}"/>
              </a:ext>
            </a:extLst>
          </p:cNvPr>
          <p:cNvSpPr txBox="1"/>
          <p:nvPr/>
        </p:nvSpPr>
        <p:spPr>
          <a:xfrm>
            <a:off x="254162" y="1138065"/>
            <a:ext cx="11528385" cy="4216539"/>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lang="en-US" sz="2400" b="0" i="0" dirty="0">
                <a:solidFill>
                  <a:srgbClr val="000000"/>
                </a:solidFill>
                <a:effectLst/>
                <a:latin typeface="Arial" panose="020B0604020202020204" pitchFamily="34" charset="0"/>
                <a:cs typeface="Arial" panose="020B0604020202020204" pitchFamily="34" charset="0"/>
              </a:rPr>
              <a:t>The mission of the Work Group is to build a network of researchers and leaders from academia, non-profit organizations, government, and other funding agencies to increase the amount and quality of research and evaluation in the area of nutrition and obesity prevention in the hunger safety net setting, and to support and facilitate the development and implementation of evidence-informed policies and practices.</a:t>
            </a:r>
          </a:p>
          <a:p>
            <a:pPr marR="0" lvl="0" algn="l" defTabSz="914400" rtl="0" eaLnBrk="1" fontAlgn="auto" latinLnBrk="0" hangingPunct="1">
              <a:lnSpc>
                <a:spcPct val="100000"/>
              </a:lnSpc>
              <a:spcBef>
                <a:spcPts val="0"/>
              </a:spcBef>
              <a:spcAft>
                <a:spcPts val="0"/>
              </a:spcAft>
              <a:buClrTx/>
              <a:buSzTx/>
              <a:tabLst/>
              <a:defRPr/>
            </a:pPr>
            <a:endParaRPr kumimoji="0" lang="en-US" sz="2400" u="none" strike="noStrike" kern="1200" cap="none" spc="0" normalizeH="0" baseline="0" noProof="0" dirty="0">
              <a:ln>
                <a:noFill/>
              </a:ln>
              <a:solidFill>
                <a:prstClr val="black"/>
              </a:solidFill>
              <a:uLnTx/>
              <a:uFillTx/>
              <a:latin typeface="Arial" panose="020B0604020202020204" pitchFamily="34" charset="0"/>
              <a:cs typeface="Arial" panose="020B0604020202020204" pitchFamily="34" charset="0"/>
            </a:endParaRPr>
          </a:p>
          <a:p>
            <a:pPr marR="0" lvl="0" algn="ctr" defTabSz="914400" rtl="0" eaLnBrk="1" fontAlgn="auto" latinLnBrk="0" hangingPunct="1">
              <a:lnSpc>
                <a:spcPct val="100000"/>
              </a:lnSpc>
              <a:spcBef>
                <a:spcPts val="0"/>
              </a:spcBef>
              <a:spcAft>
                <a:spcPts val="0"/>
              </a:spcAft>
              <a:buClrTx/>
              <a:buSzTx/>
              <a:tabLst/>
              <a:defRPr/>
            </a:pPr>
            <a:r>
              <a:rPr lang="en-US" sz="2800" b="1" dirty="0">
                <a:solidFill>
                  <a:prstClr val="black"/>
                </a:solidFill>
                <a:latin typeface="Arial" panose="020B0604020202020204" pitchFamily="34" charset="0"/>
                <a:cs typeface="Arial" panose="020B0604020202020204" pitchFamily="34" charset="0"/>
              </a:rPr>
              <a:t>Meets the 4</a:t>
            </a:r>
            <a:r>
              <a:rPr lang="en-US" sz="2800" b="1" baseline="30000" dirty="0">
                <a:solidFill>
                  <a:prstClr val="black"/>
                </a:solidFill>
                <a:latin typeface="Arial" panose="020B0604020202020204" pitchFamily="34" charset="0"/>
                <a:cs typeface="Arial" panose="020B0604020202020204" pitchFamily="34" charset="0"/>
              </a:rPr>
              <a:t>th</a:t>
            </a:r>
            <a:r>
              <a:rPr lang="en-US" sz="2800" b="1" dirty="0">
                <a:solidFill>
                  <a:prstClr val="black"/>
                </a:solidFill>
                <a:latin typeface="Arial" panose="020B0604020202020204" pitchFamily="34" charset="0"/>
                <a:cs typeface="Arial" panose="020B0604020202020204" pitchFamily="34" charset="0"/>
              </a:rPr>
              <a:t> Monday of every other month from 12-1pm EST </a:t>
            </a:r>
          </a:p>
          <a:p>
            <a:pPr marR="0" lvl="0" algn="ctr" defTabSz="914400" rtl="0" eaLnBrk="1" fontAlgn="auto" latinLnBrk="0" hangingPunct="1">
              <a:lnSpc>
                <a:spcPct val="100000"/>
              </a:lnSpc>
              <a:spcBef>
                <a:spcPts val="0"/>
              </a:spcBef>
              <a:spcAft>
                <a:spcPts val="0"/>
              </a:spcAft>
              <a:buClrTx/>
              <a:buSzTx/>
              <a:tabLst/>
              <a:defRPr/>
            </a:pPr>
            <a:r>
              <a:rPr lang="en-US" sz="2400" b="1" dirty="0">
                <a:solidFill>
                  <a:prstClr val="black"/>
                </a:solidFill>
                <a:latin typeface="Arial" panose="020B0604020202020204" pitchFamily="34" charset="0"/>
                <a:cs typeface="Arial" panose="020B0604020202020204" pitchFamily="34" charset="0"/>
              </a:rPr>
              <a:t>Next meeting: </a:t>
            </a:r>
            <a:r>
              <a:rPr lang="en-US" sz="2400" dirty="0">
                <a:solidFill>
                  <a:prstClr val="black"/>
                </a:solidFill>
                <a:latin typeface="Arial" panose="020B0604020202020204" pitchFamily="34" charset="0"/>
                <a:cs typeface="Arial" panose="020B0604020202020204" pitchFamily="34" charset="0"/>
              </a:rPr>
              <a:t>September 27</a:t>
            </a:r>
            <a:r>
              <a:rPr lang="en-US" sz="2400" baseline="30000" dirty="0">
                <a:solidFill>
                  <a:prstClr val="black"/>
                </a:solidFill>
                <a:latin typeface="Arial" panose="020B0604020202020204" pitchFamily="34" charset="0"/>
                <a:cs typeface="Arial" panose="020B0604020202020204" pitchFamily="34" charset="0"/>
              </a:rPr>
              <a:t>th</a:t>
            </a:r>
            <a:r>
              <a:rPr lang="en-US" sz="2400" dirty="0">
                <a:solidFill>
                  <a:prstClr val="black"/>
                </a:solidFill>
                <a:latin typeface="Arial" panose="020B0604020202020204" pitchFamily="34" charset="0"/>
                <a:cs typeface="Arial" panose="020B0604020202020204" pitchFamily="34" charset="0"/>
              </a:rPr>
              <a:t> @ 12pm EST</a:t>
            </a:r>
          </a:p>
          <a:p>
            <a:pPr marR="0" lvl="0" algn="ctr" defTabSz="914400" rtl="0" eaLnBrk="1" fontAlgn="auto" latinLnBrk="0" hangingPunct="1">
              <a:lnSpc>
                <a:spcPct val="100000"/>
              </a:lnSpc>
              <a:spcBef>
                <a:spcPts val="0"/>
              </a:spcBef>
              <a:spcAft>
                <a:spcPts val="0"/>
              </a:spcAft>
              <a:buClrTx/>
              <a:buSzTx/>
              <a:tabLst/>
              <a:defRPr/>
            </a:pPr>
            <a:r>
              <a:rPr lang="en-US" sz="2400" b="1" dirty="0">
                <a:solidFill>
                  <a:prstClr val="black"/>
                </a:solidFill>
                <a:latin typeface="Arial" panose="020B0604020202020204" pitchFamily="34" charset="0"/>
                <a:cs typeface="Arial" panose="020B0604020202020204" pitchFamily="34" charset="0"/>
              </a:rPr>
              <a:t>Topic: </a:t>
            </a:r>
            <a:r>
              <a:rPr lang="en-US" sz="2400" dirty="0">
                <a:solidFill>
                  <a:prstClr val="black"/>
                </a:solidFill>
                <a:latin typeface="Arial" panose="020B0604020202020204" pitchFamily="34" charset="0"/>
                <a:cs typeface="Arial" panose="020B0604020202020204" pitchFamily="34" charset="0"/>
              </a:rPr>
              <a:t>P-EBT (Lina Walkinshaw) </a:t>
            </a:r>
          </a:p>
          <a:p>
            <a:pPr marR="0" lvl="0" algn="ctr" defTabSz="914400" rtl="0" eaLnBrk="1" fontAlgn="auto" latinLnBrk="0" hangingPunct="1">
              <a:lnSpc>
                <a:spcPct val="100000"/>
              </a:lnSpc>
              <a:spcBef>
                <a:spcPts val="0"/>
              </a:spcBef>
              <a:spcAft>
                <a:spcPts val="0"/>
              </a:spcAft>
              <a:buClrTx/>
              <a:buSzTx/>
              <a:tabLst/>
              <a:defRPr/>
            </a:pPr>
            <a:endParaRPr kumimoji="0" lang="en-US" sz="2400" u="none" strike="noStrike" kern="1200" cap="none" spc="0" normalizeH="0" baseline="0" noProof="0" dirty="0">
              <a:ln>
                <a:noFill/>
              </a:ln>
              <a:solidFill>
                <a:prstClr val="black"/>
              </a:solidFill>
              <a:uLnTx/>
              <a:uFillTx/>
              <a:latin typeface="Arial" panose="020B0604020202020204" pitchFamily="34" charset="0"/>
              <a:cs typeface="Arial" panose="020B0604020202020204" pitchFamily="34" charset="0"/>
            </a:endParaRPr>
          </a:p>
          <a:p>
            <a:pPr marR="0" lvl="0" algn="ctr" defTabSz="914400" rtl="0" eaLnBrk="1" fontAlgn="auto" latinLnBrk="0" hangingPunct="1">
              <a:lnSpc>
                <a:spcPct val="100000"/>
              </a:lnSpc>
              <a:spcBef>
                <a:spcPts val="0"/>
              </a:spcBef>
              <a:spcAft>
                <a:spcPts val="0"/>
              </a:spcAft>
              <a:buClrTx/>
              <a:buSzTx/>
              <a:tabLst/>
              <a:defRPr/>
            </a:pPr>
            <a:r>
              <a:rPr lang="en-US" sz="2400" b="1" dirty="0">
                <a:solidFill>
                  <a:prstClr val="black"/>
                </a:solidFill>
                <a:latin typeface="Arial" panose="020B0604020202020204" pitchFamily="34" charset="0"/>
                <a:cs typeface="Arial" panose="020B0604020202020204" pitchFamily="34" charset="0"/>
              </a:rPr>
              <a:t>To join, email</a:t>
            </a:r>
            <a:r>
              <a:rPr lang="en-US" sz="2400" dirty="0">
                <a:solidFill>
                  <a:prstClr val="black"/>
                </a:solidFill>
                <a:latin typeface="Arial" panose="020B0604020202020204" pitchFamily="34" charset="0"/>
                <a:cs typeface="Arial" panose="020B0604020202020204" pitchFamily="34" charset="0"/>
              </a:rPr>
              <a:t>: Kaitlyn Harper </a:t>
            </a:r>
            <a:r>
              <a:rPr lang="fi-FI" sz="2400" dirty="0">
                <a:solidFill>
                  <a:prstClr val="black"/>
                </a:solidFill>
                <a:latin typeface="Arial" panose="020B0604020202020204" pitchFamily="34" charset="0"/>
                <a:cs typeface="Arial" panose="020B0604020202020204" pitchFamily="34" charset="0"/>
              </a:rPr>
              <a:t>Kaitlyn Harper (kharpe14@jhu.edu)</a:t>
            </a:r>
            <a:endParaRPr kumimoji="0" lang="en-US" sz="2400" u="none" strike="noStrike" kern="1200" cap="none" spc="0" normalizeH="0" baseline="0" noProof="0" dirty="0">
              <a:ln>
                <a:noFill/>
              </a:ln>
              <a:solidFill>
                <a:srgbClr val="000000"/>
              </a:solidFill>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2219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1600201"/>
            <a:ext cx="8458200" cy="1470025"/>
          </a:xfrm>
        </p:spPr>
        <p:txBody>
          <a:bodyPr>
            <a:normAutofit fontScale="90000"/>
          </a:bodyPr>
          <a:lstStyle/>
          <a:p>
            <a:r>
              <a:rPr lang="en-US" dirty="0"/>
              <a:t>Supplemental Nutrition Assistance Program (SNAP) Overview</a:t>
            </a:r>
          </a:p>
        </p:txBody>
      </p:sp>
      <p:sp>
        <p:nvSpPr>
          <p:cNvPr id="3" name="Subtitle 2"/>
          <p:cNvSpPr>
            <a:spLocks noGrp="1"/>
          </p:cNvSpPr>
          <p:nvPr>
            <p:ph type="subTitle" idx="1"/>
          </p:nvPr>
        </p:nvSpPr>
        <p:spPr/>
        <p:txBody>
          <a:bodyPr>
            <a:normAutofit fontScale="85000" lnSpcReduction="10000"/>
          </a:bodyPr>
          <a:lstStyle/>
          <a:p>
            <a:endParaRPr lang="en-US" dirty="0"/>
          </a:p>
          <a:p>
            <a:r>
              <a:rPr lang="en-US" dirty="0"/>
              <a:t>Kathryn Law</a:t>
            </a:r>
          </a:p>
          <a:p>
            <a:r>
              <a:rPr lang="en-US" dirty="0"/>
              <a:t>USDA Food and Nutrition Service</a:t>
            </a:r>
          </a:p>
          <a:p>
            <a:endParaRPr lang="en-US" dirty="0"/>
          </a:p>
          <a:p>
            <a:r>
              <a:rPr lang="en-US" dirty="0"/>
              <a:t>HER NOPREN Summer Speaker Series for Students</a:t>
            </a:r>
          </a:p>
        </p:txBody>
      </p:sp>
      <p:pic>
        <p:nvPicPr>
          <p:cNvPr id="2050" name="Picture 2" descr="C:\Users\klaw\Pictures\SNAP Logo.gif"/>
          <p:cNvPicPr>
            <a:picLocks noChangeAspect="1" noChangeArrowheads="1"/>
          </p:cNvPicPr>
          <p:nvPr/>
        </p:nvPicPr>
        <p:blipFill>
          <a:blip r:embed="rId3" cstate="print"/>
          <a:srcRect/>
          <a:stretch>
            <a:fillRect/>
          </a:stretch>
        </p:blipFill>
        <p:spPr bwMode="auto">
          <a:xfrm>
            <a:off x="7162801" y="4357344"/>
            <a:ext cx="3076575" cy="2186332"/>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27888"/>
            <a:ext cx="8229600" cy="1066800"/>
          </a:xfrm>
        </p:spPr>
        <p:txBody>
          <a:bodyPr/>
          <a:lstStyle/>
          <a:p>
            <a:r>
              <a:rPr lang="en-US" dirty="0"/>
              <a:t>What is SNAP?</a:t>
            </a:r>
          </a:p>
        </p:txBody>
      </p:sp>
      <p:sp>
        <p:nvSpPr>
          <p:cNvPr id="3" name="Content Placeholder 2"/>
          <p:cNvSpPr>
            <a:spLocks noGrp="1"/>
          </p:cNvSpPr>
          <p:nvPr>
            <p:ph idx="1"/>
          </p:nvPr>
        </p:nvSpPr>
        <p:spPr>
          <a:xfrm>
            <a:off x="1981200" y="1770888"/>
            <a:ext cx="8229600" cy="4325112"/>
          </a:xfrm>
        </p:spPr>
        <p:txBody>
          <a:bodyPr>
            <a:normAutofit fontScale="85000" lnSpcReduction="20000"/>
          </a:bodyPr>
          <a:lstStyle/>
          <a:p>
            <a:pPr>
              <a:spcAft>
                <a:spcPts val="1200"/>
              </a:spcAft>
              <a:buClr>
                <a:schemeClr val="accent2"/>
              </a:buClr>
            </a:pPr>
            <a:r>
              <a:rPr lang="en-US" dirty="0"/>
              <a:t>First line of defense against hunger for low-income people – $56 billion in benefits in FY 2019</a:t>
            </a:r>
          </a:p>
          <a:p>
            <a:pPr>
              <a:spcAft>
                <a:spcPts val="1200"/>
              </a:spcAft>
              <a:buClr>
                <a:schemeClr val="accent2"/>
              </a:buClr>
            </a:pPr>
            <a:r>
              <a:rPr lang="en-US" dirty="0"/>
              <a:t>Mandatory entitlement– available to nearly anyone with little income and few resources</a:t>
            </a:r>
          </a:p>
          <a:p>
            <a:pPr>
              <a:spcAft>
                <a:spcPts val="1200"/>
              </a:spcAft>
              <a:buClr>
                <a:schemeClr val="accent2"/>
              </a:buClr>
            </a:pPr>
            <a:r>
              <a:rPr lang="en-US" dirty="0"/>
              <a:t>Participating households receive monthly benefit allotments on EBT cards to be used at authorized retailers nationwide</a:t>
            </a:r>
          </a:p>
          <a:p>
            <a:pPr>
              <a:spcAft>
                <a:spcPts val="1200"/>
              </a:spcAft>
              <a:buClr>
                <a:schemeClr val="accent2"/>
              </a:buClr>
            </a:pPr>
            <a:r>
              <a:rPr lang="en-US" dirty="0"/>
              <a:t>Monthly benefit level depends on household size and income level</a:t>
            </a:r>
          </a:p>
          <a:p>
            <a:pPr>
              <a:spcAft>
                <a:spcPts val="1200"/>
              </a:spcAft>
              <a:buClr>
                <a:schemeClr val="accent2"/>
              </a:buClr>
            </a:pPr>
            <a:r>
              <a:rPr lang="en-US" dirty="0"/>
              <a:t>Benefits 100% Federally funded but program operated by each State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27888"/>
            <a:ext cx="8229600" cy="1066800"/>
          </a:xfrm>
        </p:spPr>
        <p:txBody>
          <a:bodyPr/>
          <a:lstStyle/>
          <a:p>
            <a:r>
              <a:rPr lang="en-US" dirty="0"/>
              <a:t>Who is eligible for SNAP?</a:t>
            </a:r>
          </a:p>
        </p:txBody>
      </p:sp>
      <p:sp>
        <p:nvSpPr>
          <p:cNvPr id="3" name="Content Placeholder 2"/>
          <p:cNvSpPr>
            <a:spLocks noGrp="1"/>
          </p:cNvSpPr>
          <p:nvPr>
            <p:ph idx="1"/>
          </p:nvPr>
        </p:nvSpPr>
        <p:spPr>
          <a:xfrm>
            <a:off x="1981200" y="1770888"/>
            <a:ext cx="8229600" cy="4325112"/>
          </a:xfrm>
        </p:spPr>
        <p:txBody>
          <a:bodyPr>
            <a:normAutofit/>
          </a:bodyPr>
          <a:lstStyle/>
          <a:p>
            <a:pPr>
              <a:spcAft>
                <a:spcPts val="1200"/>
              </a:spcAft>
              <a:buClr>
                <a:schemeClr val="accent2"/>
              </a:buClr>
            </a:pPr>
            <a:r>
              <a:rPr lang="en-US" dirty="0"/>
              <a:t>Households must have a gross income below 130% of poverty </a:t>
            </a:r>
            <a:r>
              <a:rPr lang="en-US" u="sng" dirty="0"/>
              <a:t>and</a:t>
            </a:r>
            <a:r>
              <a:rPr lang="en-US" dirty="0"/>
              <a:t> a net income (after various deductions) below 100% of poverty</a:t>
            </a:r>
          </a:p>
          <a:p>
            <a:pPr>
              <a:spcAft>
                <a:spcPts val="1200"/>
              </a:spcAft>
              <a:buClr>
                <a:schemeClr val="accent2"/>
              </a:buClr>
            </a:pPr>
            <a:r>
              <a:rPr lang="en-US" dirty="0"/>
              <a:t>Many States have a resource limit as well</a:t>
            </a:r>
          </a:p>
          <a:p>
            <a:pPr>
              <a:spcAft>
                <a:spcPts val="1200"/>
              </a:spcAft>
              <a:buClr>
                <a:schemeClr val="accent2"/>
              </a:buClr>
            </a:pPr>
            <a:r>
              <a:rPr lang="en-US" dirty="0"/>
              <a:t>Must be U.S. citizen or legal immigrant with 5 year residency in U.S.</a:t>
            </a:r>
          </a:p>
          <a:p>
            <a:pPr>
              <a:spcAft>
                <a:spcPts val="1200"/>
              </a:spcAft>
              <a:buClr>
                <a:schemeClr val="accent2"/>
              </a:buClr>
            </a:pPr>
            <a:r>
              <a:rPr lang="en-US" dirty="0"/>
              <a:t>Able-bodied adults without young children must meet work requirements</a:t>
            </a:r>
          </a:p>
          <a:p>
            <a:pPr>
              <a:spcAft>
                <a:spcPts val="1200"/>
              </a:spcAft>
              <a:buClr>
                <a:schemeClr val="accent2"/>
              </a:buClr>
            </a:pPr>
            <a:endParaRPr lang="en-US" dirty="0"/>
          </a:p>
        </p:txBody>
      </p:sp>
    </p:spTree>
  </p:cSld>
  <p:clrMapOvr>
    <a:masterClrMapping/>
  </p:clrMapOvr>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Urban">
  <a:themeElements>
    <a:clrScheme name="Urban">
      <a:dk1>
        <a:sysClr val="windowText" lastClr="000000"/>
      </a:dk1>
      <a:lt1>
        <a:sysClr val="window" lastClr="FFFFFF"/>
      </a:lt1>
      <a:dk2>
        <a:srgbClr val="424456"/>
      </a:dk2>
      <a:lt2>
        <a:srgbClr val="DEDEDE"/>
      </a:lt2>
      <a:accent1>
        <a:srgbClr val="53548A"/>
      </a:accent1>
      <a:accent2>
        <a:srgbClr val="438086"/>
      </a:accent2>
      <a:accent3>
        <a:srgbClr val="A04DA3"/>
      </a:accent3>
      <a:accent4>
        <a:srgbClr val="C4652D"/>
      </a:accent4>
      <a:accent5>
        <a:srgbClr val="8B5D3D"/>
      </a:accent5>
      <a:accent6>
        <a:srgbClr val="5C92B5"/>
      </a:accent6>
      <a:hlink>
        <a:srgbClr val="67AFBD"/>
      </a:hlink>
      <a:folHlink>
        <a:srgbClr val="C2A874"/>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Theme2">
  <a:themeElements>
    <a:clrScheme name="Nutrition Incentive Hub">
      <a:dk1>
        <a:srgbClr val="5C186A"/>
      </a:dk1>
      <a:lt1>
        <a:srgbClr val="FFFFFF"/>
      </a:lt1>
      <a:dk2>
        <a:srgbClr val="474C55"/>
      </a:dk2>
      <a:lt2>
        <a:srgbClr val="F8F7F0"/>
      </a:lt2>
      <a:accent1>
        <a:srgbClr val="835CA7"/>
      </a:accent1>
      <a:accent2>
        <a:srgbClr val="419F68"/>
      </a:accent2>
      <a:accent3>
        <a:srgbClr val="C6D673"/>
      </a:accent3>
      <a:accent4>
        <a:srgbClr val="A9ABAC"/>
      </a:accent4>
      <a:accent5>
        <a:srgbClr val="96C1D5"/>
      </a:accent5>
      <a:accent6>
        <a:srgbClr val="FCB813"/>
      </a:accent6>
      <a:hlink>
        <a:srgbClr val="5C186A"/>
      </a:hlink>
      <a:folHlink>
        <a:srgbClr val="C7D67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A01E35DF-1060-3C48-B2AA-BA3A80BD79C0}" vid="{FC392F6F-9D67-A946-961A-8C38AA262AA4}"/>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9">
    <a:dk1>
      <a:srgbClr val="464B55"/>
    </a:dk1>
    <a:lt1>
      <a:srgbClr val="FFFFFF"/>
    </a:lt1>
    <a:dk2>
      <a:srgbClr val="5B176A"/>
    </a:dk2>
    <a:lt2>
      <a:srgbClr val="F8F7F0"/>
    </a:lt2>
    <a:accent1>
      <a:srgbClr val="5B176A"/>
    </a:accent1>
    <a:accent2>
      <a:srgbClr val="31794F"/>
    </a:accent2>
    <a:accent3>
      <a:srgbClr val="825BA6"/>
    </a:accent3>
    <a:accent4>
      <a:srgbClr val="6A6B6A"/>
    </a:accent4>
    <a:accent5>
      <a:srgbClr val="96C1D5"/>
    </a:accent5>
    <a:accent6>
      <a:srgbClr val="FCB813"/>
    </a:accent6>
    <a:hlink>
      <a:srgbClr val="5C186A"/>
    </a:hlink>
    <a:folHlink>
      <a:srgbClr val="825BA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144</TotalTime>
  <Words>2057</Words>
  <Application>Microsoft Office PowerPoint</Application>
  <PresentationFormat>Widescreen</PresentationFormat>
  <Paragraphs>303</Paragraphs>
  <Slides>42</Slides>
  <Notes>25</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42</vt:i4>
      </vt:variant>
    </vt:vector>
  </HeadingPairs>
  <TitlesOfParts>
    <vt:vector size="58" baseType="lpstr">
      <vt:lpstr>Arial</vt:lpstr>
      <vt:lpstr>Calibri</vt:lpstr>
      <vt:lpstr>Calibri Light</vt:lpstr>
      <vt:lpstr>Gadugi</vt:lpstr>
      <vt:lpstr>Georgia</vt:lpstr>
      <vt:lpstr>Helvetica</vt:lpstr>
      <vt:lpstr>Roboto</vt:lpstr>
      <vt:lpstr>Rockwell</vt:lpstr>
      <vt:lpstr>Trebuchet MS</vt:lpstr>
      <vt:lpstr>Wingdings</vt:lpstr>
      <vt:lpstr>Wingdings 2</vt:lpstr>
      <vt:lpstr>Office Theme</vt:lpstr>
      <vt:lpstr>3_Office Theme</vt:lpstr>
      <vt:lpstr>Urban</vt:lpstr>
      <vt:lpstr>Theme2</vt:lpstr>
      <vt:lpstr>1_Office Theme</vt:lpstr>
      <vt:lpstr>PowerPoint Presentation</vt:lpstr>
      <vt:lpstr>PowerPoint Presentation</vt:lpstr>
      <vt:lpstr>PowerPoint Presentation</vt:lpstr>
      <vt:lpstr>PowerPoint Presentation</vt:lpstr>
      <vt:lpstr>Today’s Presenters</vt:lpstr>
      <vt:lpstr>PowerPoint Presentation</vt:lpstr>
      <vt:lpstr>Supplemental Nutrition Assistance Program (SNAP) Overview</vt:lpstr>
      <vt:lpstr>What is SNAP?</vt:lpstr>
      <vt:lpstr>Who is eligible for SNAP?</vt:lpstr>
      <vt:lpstr>How large are SNAP benefits?</vt:lpstr>
      <vt:lpstr>How large are SNAP benefits?</vt:lpstr>
      <vt:lpstr>Who receives SNAP benefits?</vt:lpstr>
      <vt:lpstr>Who receives SNAP benefits?</vt:lpstr>
      <vt:lpstr>How do you use SNAP benefits?</vt:lpstr>
      <vt:lpstr>Why is SNAP important?</vt:lpstr>
      <vt:lpstr>Why is SNAP important?</vt:lpstr>
      <vt:lpstr>Why is SNAP important?</vt:lpstr>
      <vt:lpstr>HER NOPREN Summer Speaker Series:  Update on GusNIP</vt:lpstr>
      <vt:lpstr>GusNIP Programs</vt:lpstr>
      <vt:lpstr>PowerPoint Presentation</vt:lpstr>
      <vt:lpstr>Coalition of Partners Nutrition Incentive Hub</vt:lpstr>
      <vt:lpstr>GusNIP Funding to Date</vt:lpstr>
      <vt:lpstr>PowerPoint Presentation</vt:lpstr>
      <vt:lpstr>PowerPoint Presentation</vt:lpstr>
      <vt:lpstr>The Power of Universal Tools to Collect Data Economic Impact of GusNIP Projects in Year 1 (2019-2020)</vt:lpstr>
      <vt:lpstr>Release of Year 1 Impact Findings</vt:lpstr>
      <vt:lpstr>In Progress</vt:lpstr>
      <vt:lpstr>Contact</vt:lpstr>
      <vt:lpstr>PowerPoint Presentation</vt:lpstr>
      <vt:lpstr>DISCLAIMER</vt:lpstr>
      <vt:lpstr>TOPICS</vt:lpstr>
      <vt:lpstr>ABOUT ME</vt:lpstr>
      <vt:lpstr>DNPAO’S FUNDED PROGRAM RECIPIENTS – FY20</vt:lpstr>
      <vt:lpstr>PowerPoint Presentation</vt:lpstr>
      <vt:lpstr>NEW TERM: FOOD AND NUTRITION SECURITY</vt:lpstr>
      <vt:lpstr>FOOD AND  NUTRITION  SECURITY TEAM</vt:lpstr>
      <vt:lpstr>BRIC FOOD AND NUTRITION SECURITY OUTCOMES</vt:lpstr>
      <vt:lpstr>HER NUTRITION GUIDELINES</vt:lpstr>
      <vt:lpstr>COMMON THEMES, OPPORTUNITIES AND CHALLENGES</vt:lpstr>
      <vt:lpstr>SUMMARY:  DNPAO-FUNDED  STRATEGIES</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Levi, Ronli</dc:creator>
  <cp:lastModifiedBy>Levi, Ronli</cp:lastModifiedBy>
  <cp:revision>11</cp:revision>
  <dcterms:created xsi:type="dcterms:W3CDTF">2021-07-21T19:07:01Z</dcterms:created>
  <dcterms:modified xsi:type="dcterms:W3CDTF">2021-07-28T17:31:58Z</dcterms:modified>
</cp:coreProperties>
</file>