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683" r:id="rId11"/>
    <p:sldId id="684" r:id="rId12"/>
    <p:sldId id="273" r:id="rId13"/>
    <p:sldId id="293" r:id="rId14"/>
    <p:sldId id="294" r:id="rId15"/>
    <p:sldId id="680" r:id="rId16"/>
    <p:sldId id="288" r:id="rId17"/>
    <p:sldId id="682" r:id="rId18"/>
    <p:sldId id="687" r:id="rId19"/>
    <p:sldId id="266" r:id="rId20"/>
    <p:sldId id="688" r:id="rId21"/>
    <p:sldId id="272" r:id="rId22"/>
    <p:sldId id="277" r:id="rId23"/>
    <p:sldId id="276" r:id="rId24"/>
    <p:sldId id="287" r:id="rId25"/>
    <p:sldId id="282" r:id="rId26"/>
    <p:sldId id="274" r:id="rId27"/>
    <p:sldId id="275" r:id="rId28"/>
    <p:sldId id="281" r:id="rId29"/>
    <p:sldId id="280" r:id="rId30"/>
    <p:sldId id="278" r:id="rId31"/>
    <p:sldId id="279" r:id="rId32"/>
    <p:sldId id="689" r:id="rId33"/>
    <p:sldId id="284" r:id="rId34"/>
    <p:sldId id="267" r:id="rId35"/>
    <p:sldId id="268" r:id="rId36"/>
    <p:sldId id="269" r:id="rId37"/>
    <p:sldId id="286" r:id="rId38"/>
    <p:sldId id="270" r:id="rId39"/>
  </p:sldIdLst>
  <p:sldSz cx="12192000" cy="6858000"/>
  <p:notesSz cx="6858000" cy="9144000"/>
  <p:embeddedFontLst>
    <p:embeddedFont>
      <p:font typeface="Helvetica" panose="020B0604020202020204" pitchFamily="34" charset="0"/>
      <p:regular r:id="rId41"/>
      <p:bold r:id="rId42"/>
      <p:italic r:id="rId43"/>
      <p:boldItalic r:id="rId44"/>
    </p:embeddedFon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SS '24" id="{4A8F8728-63CA-4747-924E-8D61CE8D6F43}">
          <p14:sldIdLst>
            <p14:sldId id="256"/>
            <p14:sldId id="257"/>
            <p14:sldId id="258"/>
            <p14:sldId id="259"/>
            <p14:sldId id="260"/>
            <p14:sldId id="261"/>
            <p14:sldId id="262"/>
            <p14:sldId id="263"/>
            <p14:sldId id="264"/>
          </p14:sldIdLst>
        </p14:section>
        <p14:section name="Jen" id="{DD393C82-F7E8-49FC-925C-85DCF270CEB5}">
          <p14:sldIdLst>
            <p14:sldId id="683"/>
            <p14:sldId id="684"/>
            <p14:sldId id="273"/>
            <p14:sldId id="293"/>
            <p14:sldId id="294"/>
            <p14:sldId id="680"/>
            <p14:sldId id="288"/>
            <p14:sldId id="682"/>
            <p14:sldId id="687"/>
            <p14:sldId id="266"/>
            <p14:sldId id="688"/>
          </p14:sldIdLst>
        </p14:section>
        <p14:section name="Caitlin" id="{4BA8C0D8-3135-4283-B712-ADC3689B9E89}">
          <p14:sldIdLst>
            <p14:sldId id="272"/>
            <p14:sldId id="277"/>
            <p14:sldId id="276"/>
            <p14:sldId id="287"/>
            <p14:sldId id="282"/>
            <p14:sldId id="274"/>
            <p14:sldId id="275"/>
            <p14:sldId id="281"/>
            <p14:sldId id="280"/>
            <p14:sldId id="278"/>
            <p14:sldId id="279"/>
            <p14:sldId id="689"/>
            <p14:sldId id="284"/>
          </p14:sldIdLst>
        </p14:section>
        <p14:section name="Discussion" id="{7EF59DC7-1B93-46C6-BE32-9AAEEFA34BD8}">
          <p14:sldIdLst>
            <p14:sldId id="267"/>
            <p14:sldId id="268"/>
            <p14:sldId id="269"/>
            <p14:sldId id="286"/>
            <p14:sldId id="270"/>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jb8mL7McHruND/HwmkcQ9dQEMb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48E0B4-7F72-010A-793E-E69607EA7874}" name="Caitlin Lowery" initials="CL" userId="183c505d1baed72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84658" autoAdjust="0"/>
  </p:normalViewPr>
  <p:slideViewPr>
    <p:cSldViewPr snapToGrid="0">
      <p:cViewPr varScale="1">
        <p:scale>
          <a:sx n="53" d="100"/>
          <a:sy n="53" d="100"/>
        </p:scale>
        <p:origin x="3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183c505d1baed72e/Contracts_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FOIA Responses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13-4993-A012-A4A7297CEB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13-4993-A012-A4A7297CEB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13-4993-A012-A4A7297CEB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13-4993-A012-A4A7297CEB25}"/>
              </c:ext>
            </c:extLst>
          </c:dPt>
          <c:dLbls>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Self-Op</c:v>
                </c:pt>
                <c:pt idx="1">
                  <c:v>Fulfilled</c:v>
                </c:pt>
                <c:pt idx="2">
                  <c:v>Denied</c:v>
                </c:pt>
                <c:pt idx="3">
                  <c:v>Pending</c:v>
                </c:pt>
              </c:strCache>
            </c:strRef>
          </c:cat>
          <c:val>
            <c:numRef>
              <c:f>Sheet1!$B$2:$B$5</c:f>
              <c:numCache>
                <c:formatCode>General</c:formatCode>
                <c:ptCount val="4"/>
                <c:pt idx="0">
                  <c:v>55</c:v>
                </c:pt>
                <c:pt idx="1">
                  <c:v>52</c:v>
                </c:pt>
                <c:pt idx="2">
                  <c:v>8</c:v>
                </c:pt>
                <c:pt idx="3">
                  <c:v>11</c:v>
                </c:pt>
              </c:numCache>
            </c:numRef>
          </c:val>
          <c:extLst>
            <c:ext xmlns:c16="http://schemas.microsoft.com/office/drawing/2014/chart" uri="{C3380CC4-5D6E-409C-BE32-E72D297353CC}">
              <c16:uniqueId val="{00000008-7E13-4993-A012-A4A7297CEB25}"/>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Contracts by Company</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14-45A0-A24A-D44E0A34DC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514-45A0-A24A-D44E0A34DC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14-45A0-A24A-D44E0A34DC3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Sheet2!$B$2:$B$4</c:f>
              <c:strCache>
                <c:ptCount val="3"/>
                <c:pt idx="0">
                  <c:v>A</c:v>
                </c:pt>
                <c:pt idx="1">
                  <c:v>B</c:v>
                </c:pt>
                <c:pt idx="2">
                  <c:v>C</c:v>
                </c:pt>
              </c:strCache>
            </c:strRef>
          </c:cat>
          <c:val>
            <c:numRef>
              <c:f>Sheet2!$C$2:$C$4</c:f>
              <c:numCache>
                <c:formatCode>General</c:formatCode>
                <c:ptCount val="3"/>
                <c:pt idx="0">
                  <c:v>23</c:v>
                </c:pt>
                <c:pt idx="1">
                  <c:v>7</c:v>
                </c:pt>
                <c:pt idx="2">
                  <c:v>22</c:v>
                </c:pt>
              </c:numCache>
            </c:numRef>
          </c:val>
          <c:extLst>
            <c:ext xmlns:c16="http://schemas.microsoft.com/office/drawing/2014/chart" uri="{C3380CC4-5D6E-409C-BE32-E72D297353CC}">
              <c16:uniqueId val="{00000006-F514-45A0-A24A-D44E0A34DC3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0.png"/><Relationship Id="rId7" Type="http://schemas.openxmlformats.org/officeDocument/2006/relationships/image" Target="../media/image31.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5.svg"/><Relationship Id="rId4" Type="http://schemas.openxmlformats.org/officeDocument/2006/relationships/image" Target="../media/image51.svg"/><Relationship Id="rId9" Type="http://schemas.openxmlformats.org/officeDocument/2006/relationships/image" Target="../media/image5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0.png"/><Relationship Id="rId7" Type="http://schemas.openxmlformats.org/officeDocument/2006/relationships/image" Target="../media/image31.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5.svg"/><Relationship Id="rId4" Type="http://schemas.openxmlformats.org/officeDocument/2006/relationships/image" Target="../media/image51.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9A3AF-88D7-8846-93C3-6EB06EFC21E6}"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C22E4B56-93DF-D846-90F4-93216CF93DDF}">
      <dgm:prSet phldrT="[Text]"/>
      <dgm:spPr/>
      <dgm:t>
        <a:bodyPr/>
        <a:lstStyle/>
        <a:p>
          <a:r>
            <a:rPr lang="en-US" dirty="0"/>
            <a:t>NOPREN Healthy Food Retail Working Group surveyed member interests</a:t>
          </a:r>
        </a:p>
      </dgm:t>
    </dgm:pt>
    <dgm:pt modelId="{BF8DB3FE-4C22-6249-94C1-A890EC908705}" type="parTrans" cxnId="{68A7F353-927B-9046-AD92-44F098BABBB1}">
      <dgm:prSet/>
      <dgm:spPr/>
      <dgm:t>
        <a:bodyPr/>
        <a:lstStyle/>
        <a:p>
          <a:endParaRPr lang="en-US"/>
        </a:p>
      </dgm:t>
    </dgm:pt>
    <dgm:pt modelId="{B879435E-9B76-3142-93EA-4FDA2E7A4B8E}" type="sibTrans" cxnId="{68A7F353-927B-9046-AD92-44F098BABBB1}">
      <dgm:prSet/>
      <dgm:spPr/>
      <dgm:t>
        <a:bodyPr/>
        <a:lstStyle/>
        <a:p>
          <a:endParaRPr lang="en-US"/>
        </a:p>
      </dgm:t>
    </dgm:pt>
    <dgm:pt modelId="{9E9919E2-054B-D145-89F6-D38C5EB23C79}">
      <dgm:prSet phldrT="[Text]"/>
      <dgm:spPr/>
      <dgm:t>
        <a:bodyPr/>
        <a:lstStyle/>
        <a:p>
          <a:r>
            <a:rPr lang="en-US" dirty="0"/>
            <a:t>Leadership reached out to me to kick-start </a:t>
          </a:r>
          <a:r>
            <a:rPr lang="en-US" b="1" dirty="0"/>
            <a:t>contracts</a:t>
          </a:r>
          <a:r>
            <a:rPr lang="en-US" dirty="0"/>
            <a:t> project </a:t>
          </a:r>
        </a:p>
      </dgm:t>
    </dgm:pt>
    <dgm:pt modelId="{40432B7F-8196-A249-9C89-8496D8FCDB6A}" type="parTrans" cxnId="{13284FA4-1A97-FA4A-BE9E-CA0081CADD9A}">
      <dgm:prSet/>
      <dgm:spPr/>
      <dgm:t>
        <a:bodyPr/>
        <a:lstStyle/>
        <a:p>
          <a:endParaRPr lang="en-US"/>
        </a:p>
      </dgm:t>
    </dgm:pt>
    <dgm:pt modelId="{714C7892-A5F4-5540-AFE8-210E408134A4}" type="sibTrans" cxnId="{13284FA4-1A97-FA4A-BE9E-CA0081CADD9A}">
      <dgm:prSet/>
      <dgm:spPr/>
      <dgm:t>
        <a:bodyPr/>
        <a:lstStyle/>
        <a:p>
          <a:endParaRPr lang="en-US"/>
        </a:p>
      </dgm:t>
    </dgm:pt>
    <dgm:pt modelId="{38D0CBE5-1C71-BD43-90CF-8877048524D3}">
      <dgm:prSet phldrT="[Text]"/>
      <dgm:spPr/>
      <dgm:t>
        <a:bodyPr/>
        <a:lstStyle/>
        <a:p>
          <a:r>
            <a:rPr lang="en-US" dirty="0"/>
            <a:t>Convened interested members, narrowed focus, applied for funding</a:t>
          </a:r>
        </a:p>
      </dgm:t>
    </dgm:pt>
    <dgm:pt modelId="{CFA261F2-A8BB-2546-AF8C-3FE6CD62D225}" type="parTrans" cxnId="{371012B2-19D8-744E-8D45-3AC44BD79384}">
      <dgm:prSet/>
      <dgm:spPr/>
      <dgm:t>
        <a:bodyPr/>
        <a:lstStyle/>
        <a:p>
          <a:endParaRPr lang="en-US"/>
        </a:p>
      </dgm:t>
    </dgm:pt>
    <dgm:pt modelId="{348A4587-6934-2446-A06F-0C6EB0839423}" type="sibTrans" cxnId="{371012B2-19D8-744E-8D45-3AC44BD79384}">
      <dgm:prSet/>
      <dgm:spPr/>
      <dgm:t>
        <a:bodyPr/>
        <a:lstStyle/>
        <a:p>
          <a:endParaRPr lang="en-US"/>
        </a:p>
      </dgm:t>
    </dgm:pt>
    <dgm:pt modelId="{4890671C-7977-4943-A8FB-4760F122A9AB}">
      <dgm:prSet/>
      <dgm:spPr/>
      <dgm:t>
        <a:bodyPr/>
        <a:lstStyle/>
        <a:p>
          <a:r>
            <a:rPr lang="en-US" dirty="0"/>
            <a:t>Hired and trained students to request and code contracts</a:t>
          </a:r>
        </a:p>
      </dgm:t>
    </dgm:pt>
    <dgm:pt modelId="{3450B0D0-E4D5-F447-B8D0-24AB28F33C46}" type="sibTrans" cxnId="{70ADD5E8-E0B1-A946-8A95-3FD2FA26A034}">
      <dgm:prSet/>
      <dgm:spPr/>
      <dgm:t>
        <a:bodyPr/>
        <a:lstStyle/>
        <a:p>
          <a:endParaRPr lang="en-US"/>
        </a:p>
      </dgm:t>
    </dgm:pt>
    <dgm:pt modelId="{B1B46458-3738-FE47-BA30-D60D59E07160}" type="parTrans" cxnId="{70ADD5E8-E0B1-A946-8A95-3FD2FA26A034}">
      <dgm:prSet/>
      <dgm:spPr/>
      <dgm:t>
        <a:bodyPr/>
        <a:lstStyle/>
        <a:p>
          <a:endParaRPr lang="en-US"/>
        </a:p>
      </dgm:t>
    </dgm:pt>
    <dgm:pt modelId="{A300E375-B804-9F48-A32A-8A795D55F2C2}" type="pres">
      <dgm:prSet presAssocID="{7B19A3AF-88D7-8846-93C3-6EB06EFC21E6}" presName="outerComposite" presStyleCnt="0">
        <dgm:presLayoutVars>
          <dgm:chMax val="5"/>
          <dgm:dir/>
          <dgm:resizeHandles val="exact"/>
        </dgm:presLayoutVars>
      </dgm:prSet>
      <dgm:spPr/>
    </dgm:pt>
    <dgm:pt modelId="{6062CC7E-E6BB-3345-8FC4-686724F7BF6E}" type="pres">
      <dgm:prSet presAssocID="{7B19A3AF-88D7-8846-93C3-6EB06EFC21E6}" presName="dummyMaxCanvas" presStyleCnt="0">
        <dgm:presLayoutVars/>
      </dgm:prSet>
      <dgm:spPr/>
    </dgm:pt>
    <dgm:pt modelId="{860D78D3-1C6A-1B4F-915A-394942ED4E9E}" type="pres">
      <dgm:prSet presAssocID="{7B19A3AF-88D7-8846-93C3-6EB06EFC21E6}" presName="FourNodes_1" presStyleLbl="node1" presStyleIdx="0" presStyleCnt="4" custLinFactNeighborX="-316" custLinFactNeighborY="-25430">
        <dgm:presLayoutVars>
          <dgm:bulletEnabled val="1"/>
        </dgm:presLayoutVars>
      </dgm:prSet>
      <dgm:spPr/>
    </dgm:pt>
    <dgm:pt modelId="{0CBEC476-2BF5-6444-B991-DDBB53B8FF00}" type="pres">
      <dgm:prSet presAssocID="{7B19A3AF-88D7-8846-93C3-6EB06EFC21E6}" presName="FourNodes_2" presStyleLbl="node1" presStyleIdx="1" presStyleCnt="4">
        <dgm:presLayoutVars>
          <dgm:bulletEnabled val="1"/>
        </dgm:presLayoutVars>
      </dgm:prSet>
      <dgm:spPr/>
    </dgm:pt>
    <dgm:pt modelId="{DCF5FBDF-F04E-B647-A098-274BB53860CC}" type="pres">
      <dgm:prSet presAssocID="{7B19A3AF-88D7-8846-93C3-6EB06EFC21E6}" presName="FourNodes_3" presStyleLbl="node1" presStyleIdx="2" presStyleCnt="4">
        <dgm:presLayoutVars>
          <dgm:bulletEnabled val="1"/>
        </dgm:presLayoutVars>
      </dgm:prSet>
      <dgm:spPr/>
    </dgm:pt>
    <dgm:pt modelId="{2BD92386-E221-FC45-9C80-126048B33AE5}" type="pres">
      <dgm:prSet presAssocID="{7B19A3AF-88D7-8846-93C3-6EB06EFC21E6}" presName="FourNodes_4" presStyleLbl="node1" presStyleIdx="3" presStyleCnt="4" custLinFactNeighborX="2584" custLinFactNeighborY="-1563">
        <dgm:presLayoutVars>
          <dgm:bulletEnabled val="1"/>
        </dgm:presLayoutVars>
      </dgm:prSet>
      <dgm:spPr/>
    </dgm:pt>
    <dgm:pt modelId="{677910FA-7178-504A-9E11-FFAC1801975F}" type="pres">
      <dgm:prSet presAssocID="{7B19A3AF-88D7-8846-93C3-6EB06EFC21E6}" presName="FourConn_1-2" presStyleLbl="fgAccFollowNode1" presStyleIdx="0" presStyleCnt="3">
        <dgm:presLayoutVars>
          <dgm:bulletEnabled val="1"/>
        </dgm:presLayoutVars>
      </dgm:prSet>
      <dgm:spPr/>
    </dgm:pt>
    <dgm:pt modelId="{3491DF7D-8847-A148-B7B6-F51C8CDDDFEB}" type="pres">
      <dgm:prSet presAssocID="{7B19A3AF-88D7-8846-93C3-6EB06EFC21E6}" presName="FourConn_2-3" presStyleLbl="fgAccFollowNode1" presStyleIdx="1" presStyleCnt="3">
        <dgm:presLayoutVars>
          <dgm:bulletEnabled val="1"/>
        </dgm:presLayoutVars>
      </dgm:prSet>
      <dgm:spPr/>
    </dgm:pt>
    <dgm:pt modelId="{425DE1EC-DBE4-3247-94D7-2A666762967F}" type="pres">
      <dgm:prSet presAssocID="{7B19A3AF-88D7-8846-93C3-6EB06EFC21E6}" presName="FourConn_3-4" presStyleLbl="fgAccFollowNode1" presStyleIdx="2" presStyleCnt="3">
        <dgm:presLayoutVars>
          <dgm:bulletEnabled val="1"/>
        </dgm:presLayoutVars>
      </dgm:prSet>
      <dgm:spPr/>
    </dgm:pt>
    <dgm:pt modelId="{4F163086-BF36-7741-A509-F20FE0672624}" type="pres">
      <dgm:prSet presAssocID="{7B19A3AF-88D7-8846-93C3-6EB06EFC21E6}" presName="FourNodes_1_text" presStyleLbl="node1" presStyleIdx="3" presStyleCnt="4">
        <dgm:presLayoutVars>
          <dgm:bulletEnabled val="1"/>
        </dgm:presLayoutVars>
      </dgm:prSet>
      <dgm:spPr/>
    </dgm:pt>
    <dgm:pt modelId="{B4C72988-640C-ED42-895C-FD0B6F9A31AC}" type="pres">
      <dgm:prSet presAssocID="{7B19A3AF-88D7-8846-93C3-6EB06EFC21E6}" presName="FourNodes_2_text" presStyleLbl="node1" presStyleIdx="3" presStyleCnt="4">
        <dgm:presLayoutVars>
          <dgm:bulletEnabled val="1"/>
        </dgm:presLayoutVars>
      </dgm:prSet>
      <dgm:spPr/>
    </dgm:pt>
    <dgm:pt modelId="{094CBDA1-5B2A-B641-8747-5ABF9425554C}" type="pres">
      <dgm:prSet presAssocID="{7B19A3AF-88D7-8846-93C3-6EB06EFC21E6}" presName="FourNodes_3_text" presStyleLbl="node1" presStyleIdx="3" presStyleCnt="4">
        <dgm:presLayoutVars>
          <dgm:bulletEnabled val="1"/>
        </dgm:presLayoutVars>
      </dgm:prSet>
      <dgm:spPr/>
    </dgm:pt>
    <dgm:pt modelId="{2EAAA50D-2AD3-074C-ACE4-EF6EABFC4C52}" type="pres">
      <dgm:prSet presAssocID="{7B19A3AF-88D7-8846-93C3-6EB06EFC21E6}" presName="FourNodes_4_text" presStyleLbl="node1" presStyleIdx="3" presStyleCnt="4">
        <dgm:presLayoutVars>
          <dgm:bulletEnabled val="1"/>
        </dgm:presLayoutVars>
      </dgm:prSet>
      <dgm:spPr/>
    </dgm:pt>
  </dgm:ptLst>
  <dgm:cxnLst>
    <dgm:cxn modelId="{D5A52200-CB76-8F46-8D84-8078EA2B46BD}" type="presOf" srcId="{7B19A3AF-88D7-8846-93C3-6EB06EFC21E6}" destId="{A300E375-B804-9F48-A32A-8A795D55F2C2}" srcOrd="0" destOrd="0" presId="urn:microsoft.com/office/officeart/2005/8/layout/vProcess5"/>
    <dgm:cxn modelId="{1BE74605-707A-5344-86BC-C504399AB55B}" type="presOf" srcId="{9E9919E2-054B-D145-89F6-D38C5EB23C79}" destId="{0CBEC476-2BF5-6444-B991-DDBB53B8FF00}" srcOrd="0" destOrd="0" presId="urn:microsoft.com/office/officeart/2005/8/layout/vProcess5"/>
    <dgm:cxn modelId="{2BA21009-5A6C-684E-8100-FC66E01D03F3}" type="presOf" srcId="{348A4587-6934-2446-A06F-0C6EB0839423}" destId="{425DE1EC-DBE4-3247-94D7-2A666762967F}" srcOrd="0" destOrd="0" presId="urn:microsoft.com/office/officeart/2005/8/layout/vProcess5"/>
    <dgm:cxn modelId="{AF3CAE1F-FD4B-BE43-A1C1-F60130AD3758}" type="presOf" srcId="{B879435E-9B76-3142-93EA-4FDA2E7A4B8E}" destId="{677910FA-7178-504A-9E11-FFAC1801975F}" srcOrd="0" destOrd="0" presId="urn:microsoft.com/office/officeart/2005/8/layout/vProcess5"/>
    <dgm:cxn modelId="{D977CC6E-C81D-ED46-B7E5-EDFABA49624A}" type="presOf" srcId="{38D0CBE5-1C71-BD43-90CF-8877048524D3}" destId="{094CBDA1-5B2A-B641-8747-5ABF9425554C}" srcOrd="1" destOrd="0" presId="urn:microsoft.com/office/officeart/2005/8/layout/vProcess5"/>
    <dgm:cxn modelId="{68A7F353-927B-9046-AD92-44F098BABBB1}" srcId="{7B19A3AF-88D7-8846-93C3-6EB06EFC21E6}" destId="{C22E4B56-93DF-D846-90F4-93216CF93DDF}" srcOrd="0" destOrd="0" parTransId="{BF8DB3FE-4C22-6249-94C1-A890EC908705}" sibTransId="{B879435E-9B76-3142-93EA-4FDA2E7A4B8E}"/>
    <dgm:cxn modelId="{03AE957A-F554-794B-8D5B-FDBC51D2678E}" type="presOf" srcId="{C22E4B56-93DF-D846-90F4-93216CF93DDF}" destId="{4F163086-BF36-7741-A509-F20FE0672624}" srcOrd="1" destOrd="0" presId="urn:microsoft.com/office/officeart/2005/8/layout/vProcess5"/>
    <dgm:cxn modelId="{EB100C9D-F47C-3144-82C5-13F0DF88E57E}" type="presOf" srcId="{38D0CBE5-1C71-BD43-90CF-8877048524D3}" destId="{DCF5FBDF-F04E-B647-A098-274BB53860CC}" srcOrd="0" destOrd="0" presId="urn:microsoft.com/office/officeart/2005/8/layout/vProcess5"/>
    <dgm:cxn modelId="{13284FA4-1A97-FA4A-BE9E-CA0081CADD9A}" srcId="{7B19A3AF-88D7-8846-93C3-6EB06EFC21E6}" destId="{9E9919E2-054B-D145-89F6-D38C5EB23C79}" srcOrd="1" destOrd="0" parTransId="{40432B7F-8196-A249-9C89-8496D8FCDB6A}" sibTransId="{714C7892-A5F4-5540-AFE8-210E408134A4}"/>
    <dgm:cxn modelId="{1CB454A4-32A7-0F40-B69B-A1C9B3025F75}" type="presOf" srcId="{9E9919E2-054B-D145-89F6-D38C5EB23C79}" destId="{B4C72988-640C-ED42-895C-FD0B6F9A31AC}" srcOrd="1" destOrd="0" presId="urn:microsoft.com/office/officeart/2005/8/layout/vProcess5"/>
    <dgm:cxn modelId="{7B90E2B1-AAD8-EB4C-B7E7-EB6546D72710}" type="presOf" srcId="{714C7892-A5F4-5540-AFE8-210E408134A4}" destId="{3491DF7D-8847-A148-B7B6-F51C8CDDDFEB}" srcOrd="0" destOrd="0" presId="urn:microsoft.com/office/officeart/2005/8/layout/vProcess5"/>
    <dgm:cxn modelId="{371012B2-19D8-744E-8D45-3AC44BD79384}" srcId="{7B19A3AF-88D7-8846-93C3-6EB06EFC21E6}" destId="{38D0CBE5-1C71-BD43-90CF-8877048524D3}" srcOrd="2" destOrd="0" parTransId="{CFA261F2-A8BB-2546-AF8C-3FE6CD62D225}" sibTransId="{348A4587-6934-2446-A06F-0C6EB0839423}"/>
    <dgm:cxn modelId="{404C50E0-250D-4C4B-A590-9E39585E441E}" type="presOf" srcId="{4890671C-7977-4943-A8FB-4760F122A9AB}" destId="{2EAAA50D-2AD3-074C-ACE4-EF6EABFC4C52}" srcOrd="1" destOrd="0" presId="urn:microsoft.com/office/officeart/2005/8/layout/vProcess5"/>
    <dgm:cxn modelId="{70ADD5E8-E0B1-A946-8A95-3FD2FA26A034}" srcId="{7B19A3AF-88D7-8846-93C3-6EB06EFC21E6}" destId="{4890671C-7977-4943-A8FB-4760F122A9AB}" srcOrd="3" destOrd="0" parTransId="{B1B46458-3738-FE47-BA30-D60D59E07160}" sibTransId="{3450B0D0-E4D5-F447-B8D0-24AB28F33C46}"/>
    <dgm:cxn modelId="{51F8D2EA-F82F-3945-958A-203164813647}" type="presOf" srcId="{C22E4B56-93DF-D846-90F4-93216CF93DDF}" destId="{860D78D3-1C6A-1B4F-915A-394942ED4E9E}" srcOrd="0" destOrd="0" presId="urn:microsoft.com/office/officeart/2005/8/layout/vProcess5"/>
    <dgm:cxn modelId="{FEED4CED-4122-774F-B211-AAE15ADA2034}" type="presOf" srcId="{4890671C-7977-4943-A8FB-4760F122A9AB}" destId="{2BD92386-E221-FC45-9C80-126048B33AE5}" srcOrd="0" destOrd="0" presId="urn:microsoft.com/office/officeart/2005/8/layout/vProcess5"/>
    <dgm:cxn modelId="{13C2A208-533B-8A4D-B4A0-3CA4DECD065A}" type="presParOf" srcId="{A300E375-B804-9F48-A32A-8A795D55F2C2}" destId="{6062CC7E-E6BB-3345-8FC4-686724F7BF6E}" srcOrd="0" destOrd="0" presId="urn:microsoft.com/office/officeart/2005/8/layout/vProcess5"/>
    <dgm:cxn modelId="{ADD8CC62-A1AF-E640-9D5A-C56E666A1158}" type="presParOf" srcId="{A300E375-B804-9F48-A32A-8A795D55F2C2}" destId="{860D78D3-1C6A-1B4F-915A-394942ED4E9E}" srcOrd="1" destOrd="0" presId="urn:microsoft.com/office/officeart/2005/8/layout/vProcess5"/>
    <dgm:cxn modelId="{9FBA5C85-A5BA-7A40-868D-6A5483EB6EC1}" type="presParOf" srcId="{A300E375-B804-9F48-A32A-8A795D55F2C2}" destId="{0CBEC476-2BF5-6444-B991-DDBB53B8FF00}" srcOrd="2" destOrd="0" presId="urn:microsoft.com/office/officeart/2005/8/layout/vProcess5"/>
    <dgm:cxn modelId="{A62D7E6F-8006-B243-A500-1CF95852767F}" type="presParOf" srcId="{A300E375-B804-9F48-A32A-8A795D55F2C2}" destId="{DCF5FBDF-F04E-B647-A098-274BB53860CC}" srcOrd="3" destOrd="0" presId="urn:microsoft.com/office/officeart/2005/8/layout/vProcess5"/>
    <dgm:cxn modelId="{5C02A599-A826-9341-92A6-CC68ED70A517}" type="presParOf" srcId="{A300E375-B804-9F48-A32A-8A795D55F2C2}" destId="{2BD92386-E221-FC45-9C80-126048B33AE5}" srcOrd="4" destOrd="0" presId="urn:microsoft.com/office/officeart/2005/8/layout/vProcess5"/>
    <dgm:cxn modelId="{AE6DFA5E-1A56-7A4C-A6B6-3C9B8F1DEFD4}" type="presParOf" srcId="{A300E375-B804-9F48-A32A-8A795D55F2C2}" destId="{677910FA-7178-504A-9E11-FFAC1801975F}" srcOrd="5" destOrd="0" presId="urn:microsoft.com/office/officeart/2005/8/layout/vProcess5"/>
    <dgm:cxn modelId="{E316A99C-9831-5B43-B487-1DCA9FFFA98A}" type="presParOf" srcId="{A300E375-B804-9F48-A32A-8A795D55F2C2}" destId="{3491DF7D-8847-A148-B7B6-F51C8CDDDFEB}" srcOrd="6" destOrd="0" presId="urn:microsoft.com/office/officeart/2005/8/layout/vProcess5"/>
    <dgm:cxn modelId="{121731FC-F165-504D-BBCB-52C53CA6BF1E}" type="presParOf" srcId="{A300E375-B804-9F48-A32A-8A795D55F2C2}" destId="{425DE1EC-DBE4-3247-94D7-2A666762967F}" srcOrd="7" destOrd="0" presId="urn:microsoft.com/office/officeart/2005/8/layout/vProcess5"/>
    <dgm:cxn modelId="{AA49AC95-5957-EC4E-988C-01F246DDFAC0}" type="presParOf" srcId="{A300E375-B804-9F48-A32A-8A795D55F2C2}" destId="{4F163086-BF36-7741-A509-F20FE0672624}" srcOrd="8" destOrd="0" presId="urn:microsoft.com/office/officeart/2005/8/layout/vProcess5"/>
    <dgm:cxn modelId="{F0799335-28BC-1440-BAC5-D16BF161C5FC}" type="presParOf" srcId="{A300E375-B804-9F48-A32A-8A795D55F2C2}" destId="{B4C72988-640C-ED42-895C-FD0B6F9A31AC}" srcOrd="9" destOrd="0" presId="urn:microsoft.com/office/officeart/2005/8/layout/vProcess5"/>
    <dgm:cxn modelId="{AAE32994-14D8-7044-B15A-095B4D1ED30E}" type="presParOf" srcId="{A300E375-B804-9F48-A32A-8A795D55F2C2}" destId="{094CBDA1-5B2A-B641-8747-5ABF9425554C}" srcOrd="10" destOrd="0" presId="urn:microsoft.com/office/officeart/2005/8/layout/vProcess5"/>
    <dgm:cxn modelId="{8BDCFC33-257B-F24E-B12D-904B53ABCBB5}" type="presParOf" srcId="{A300E375-B804-9F48-A32A-8A795D55F2C2}" destId="{2EAAA50D-2AD3-074C-ACE4-EF6EABFC4C5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0D5141-F9BE-4121-BA62-453BFFFCB42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808B92-03E5-49AF-A2B9-B444385715CE}">
      <dgm:prSet/>
      <dgm:spPr/>
      <dgm:t>
        <a:bodyPr/>
        <a:lstStyle/>
        <a:p>
          <a:r>
            <a:rPr lang="en-US" b="0" i="0"/>
            <a:t>Request contracts</a:t>
          </a:r>
          <a:endParaRPr lang="en-US"/>
        </a:p>
      </dgm:t>
    </dgm:pt>
    <dgm:pt modelId="{52845927-ECEB-44A3-A43A-FED49DEC3A38}" type="parTrans" cxnId="{A9B727E5-91BB-4925-9B82-700EE539B5C8}">
      <dgm:prSet/>
      <dgm:spPr/>
      <dgm:t>
        <a:bodyPr/>
        <a:lstStyle/>
        <a:p>
          <a:endParaRPr lang="en-US"/>
        </a:p>
      </dgm:t>
    </dgm:pt>
    <dgm:pt modelId="{40DB7777-950D-4CF1-ACEB-6C761863E255}" type="sibTrans" cxnId="{A9B727E5-91BB-4925-9B82-700EE539B5C8}">
      <dgm:prSet/>
      <dgm:spPr/>
      <dgm:t>
        <a:bodyPr/>
        <a:lstStyle/>
        <a:p>
          <a:endParaRPr lang="en-US"/>
        </a:p>
      </dgm:t>
    </dgm:pt>
    <dgm:pt modelId="{0F30BD3D-1452-4148-AEB3-7B6F82B2798D}">
      <dgm:prSet/>
      <dgm:spPr/>
      <dgm:t>
        <a:bodyPr/>
        <a:lstStyle/>
        <a:p>
          <a:r>
            <a:rPr lang="en-US" b="0" i="0"/>
            <a:t>Data management</a:t>
          </a:r>
          <a:endParaRPr lang="en-US"/>
        </a:p>
      </dgm:t>
    </dgm:pt>
    <dgm:pt modelId="{6D03A0FB-67C3-44A3-979D-E3A96D10DD76}" type="parTrans" cxnId="{609389B0-58C0-44A7-A746-0414B4E617FC}">
      <dgm:prSet/>
      <dgm:spPr/>
      <dgm:t>
        <a:bodyPr/>
        <a:lstStyle/>
        <a:p>
          <a:endParaRPr lang="en-US"/>
        </a:p>
      </dgm:t>
    </dgm:pt>
    <dgm:pt modelId="{E0066FC8-98D2-4E05-9DFB-A0DE83EF9265}" type="sibTrans" cxnId="{609389B0-58C0-44A7-A746-0414B4E617FC}">
      <dgm:prSet/>
      <dgm:spPr/>
      <dgm:t>
        <a:bodyPr/>
        <a:lstStyle/>
        <a:p>
          <a:endParaRPr lang="en-US"/>
        </a:p>
      </dgm:t>
    </dgm:pt>
    <dgm:pt modelId="{A505168E-44CB-4CE4-A03F-372B73A8F6FB}">
      <dgm:prSet/>
      <dgm:spPr/>
      <dgm:t>
        <a:bodyPr/>
        <a:lstStyle/>
        <a:p>
          <a:r>
            <a:rPr lang="en-US" b="0" i="0"/>
            <a:t>Create codebook</a:t>
          </a:r>
          <a:endParaRPr lang="en-US"/>
        </a:p>
      </dgm:t>
    </dgm:pt>
    <dgm:pt modelId="{6BBE4351-51B5-4C28-A138-002527DBD182}" type="parTrans" cxnId="{F208637E-6A25-44C6-88F0-A33FF7F7659C}">
      <dgm:prSet/>
      <dgm:spPr/>
      <dgm:t>
        <a:bodyPr/>
        <a:lstStyle/>
        <a:p>
          <a:endParaRPr lang="en-US"/>
        </a:p>
      </dgm:t>
    </dgm:pt>
    <dgm:pt modelId="{061AC793-E41D-44B0-B09E-E6196614525D}" type="sibTrans" cxnId="{F208637E-6A25-44C6-88F0-A33FF7F7659C}">
      <dgm:prSet/>
      <dgm:spPr/>
      <dgm:t>
        <a:bodyPr/>
        <a:lstStyle/>
        <a:p>
          <a:endParaRPr lang="en-US"/>
        </a:p>
      </dgm:t>
    </dgm:pt>
    <dgm:pt modelId="{5C582865-2DF1-4172-ABCF-FE51675FBE91}">
      <dgm:prSet/>
      <dgm:spPr/>
      <dgm:t>
        <a:bodyPr/>
        <a:lstStyle/>
        <a:p>
          <a:r>
            <a:rPr lang="en-US" b="0" i="0" dirty="0"/>
            <a:t>Code (&amp; double-code) the data</a:t>
          </a:r>
          <a:endParaRPr lang="en-US" dirty="0"/>
        </a:p>
      </dgm:t>
    </dgm:pt>
    <dgm:pt modelId="{7D470C20-C572-450A-A883-7A87734BEADD}" type="parTrans" cxnId="{ADE2045E-A124-410B-AD31-F2FB55F9E399}">
      <dgm:prSet/>
      <dgm:spPr/>
      <dgm:t>
        <a:bodyPr/>
        <a:lstStyle/>
        <a:p>
          <a:endParaRPr lang="en-US"/>
        </a:p>
      </dgm:t>
    </dgm:pt>
    <dgm:pt modelId="{A523B491-5D66-4B52-A312-7217E1B7D89F}" type="sibTrans" cxnId="{ADE2045E-A124-410B-AD31-F2FB55F9E399}">
      <dgm:prSet/>
      <dgm:spPr/>
      <dgm:t>
        <a:bodyPr/>
        <a:lstStyle/>
        <a:p>
          <a:endParaRPr lang="en-US"/>
        </a:p>
      </dgm:t>
    </dgm:pt>
    <dgm:pt modelId="{5D7E4A31-B8DF-4EA7-A7A9-166406F064E4}">
      <dgm:prSet/>
      <dgm:spPr/>
      <dgm:t>
        <a:bodyPr/>
        <a:lstStyle/>
        <a:p>
          <a:r>
            <a:rPr lang="en-US" b="0" i="0"/>
            <a:t>Analyze the data</a:t>
          </a:r>
          <a:endParaRPr lang="en-US"/>
        </a:p>
      </dgm:t>
    </dgm:pt>
    <dgm:pt modelId="{1BEC9EB4-ABBC-4C58-8964-DB50B41F692F}" type="parTrans" cxnId="{7265D170-53C4-4B84-862D-EA03D84F62B6}">
      <dgm:prSet/>
      <dgm:spPr/>
      <dgm:t>
        <a:bodyPr/>
        <a:lstStyle/>
        <a:p>
          <a:endParaRPr lang="en-US"/>
        </a:p>
      </dgm:t>
    </dgm:pt>
    <dgm:pt modelId="{4ECB9814-53D0-4CCA-944E-A14011814FFE}" type="sibTrans" cxnId="{7265D170-53C4-4B84-862D-EA03D84F62B6}">
      <dgm:prSet/>
      <dgm:spPr/>
      <dgm:t>
        <a:bodyPr/>
        <a:lstStyle/>
        <a:p>
          <a:endParaRPr lang="en-US"/>
        </a:p>
      </dgm:t>
    </dgm:pt>
    <dgm:pt modelId="{2D5095C6-1CD1-4365-8A2E-780AE95A8208}" type="pres">
      <dgm:prSet presAssocID="{440D5141-F9BE-4121-BA62-453BFFFCB424}" presName="root" presStyleCnt="0">
        <dgm:presLayoutVars>
          <dgm:dir/>
          <dgm:resizeHandles val="exact"/>
        </dgm:presLayoutVars>
      </dgm:prSet>
      <dgm:spPr/>
    </dgm:pt>
    <dgm:pt modelId="{723774E3-176D-4960-A6A4-8BA75073A2AF}" type="pres">
      <dgm:prSet presAssocID="{A2808B92-03E5-49AF-A2B9-B444385715CE}" presName="compNode" presStyleCnt="0"/>
      <dgm:spPr/>
    </dgm:pt>
    <dgm:pt modelId="{FDBDAF02-CA0E-4CB9-B00C-333C9A1DD82C}" type="pres">
      <dgm:prSet presAssocID="{A2808B92-03E5-49AF-A2B9-B444385715C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A47FDDC2-4D54-43DE-90D3-5E0865DCB7E5}" type="pres">
      <dgm:prSet presAssocID="{A2808B92-03E5-49AF-A2B9-B444385715CE}" presName="spaceRect" presStyleCnt="0"/>
      <dgm:spPr/>
    </dgm:pt>
    <dgm:pt modelId="{FA6E13CF-42DE-41FA-97CD-D6F5D850E641}" type="pres">
      <dgm:prSet presAssocID="{A2808B92-03E5-49AF-A2B9-B444385715CE}" presName="textRect" presStyleLbl="revTx" presStyleIdx="0" presStyleCnt="5">
        <dgm:presLayoutVars>
          <dgm:chMax val="1"/>
          <dgm:chPref val="1"/>
        </dgm:presLayoutVars>
      </dgm:prSet>
      <dgm:spPr/>
    </dgm:pt>
    <dgm:pt modelId="{CE19DF9C-B469-4A0E-9271-501AAD8E76F2}" type="pres">
      <dgm:prSet presAssocID="{40DB7777-950D-4CF1-ACEB-6C761863E255}" presName="sibTrans" presStyleCnt="0"/>
      <dgm:spPr/>
    </dgm:pt>
    <dgm:pt modelId="{583C5A45-37A2-4D24-8AD9-96C250231AB5}" type="pres">
      <dgm:prSet presAssocID="{0F30BD3D-1452-4148-AEB3-7B6F82B2798D}" presName="compNode" presStyleCnt="0"/>
      <dgm:spPr/>
    </dgm:pt>
    <dgm:pt modelId="{10578AAE-2A55-4740-8B15-150D22BB967A}" type="pres">
      <dgm:prSet presAssocID="{0F30BD3D-1452-4148-AEB3-7B6F82B2798D}"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 folder with solid fill"/>
        </a:ext>
      </dgm:extLst>
    </dgm:pt>
    <dgm:pt modelId="{E06E6D2E-9EE5-4873-B7AB-43ABE6D8595F}" type="pres">
      <dgm:prSet presAssocID="{0F30BD3D-1452-4148-AEB3-7B6F82B2798D}" presName="spaceRect" presStyleCnt="0"/>
      <dgm:spPr/>
    </dgm:pt>
    <dgm:pt modelId="{250DAD65-9A5E-4FCF-9899-43789C87B768}" type="pres">
      <dgm:prSet presAssocID="{0F30BD3D-1452-4148-AEB3-7B6F82B2798D}" presName="textRect" presStyleLbl="revTx" presStyleIdx="1" presStyleCnt="5">
        <dgm:presLayoutVars>
          <dgm:chMax val="1"/>
          <dgm:chPref val="1"/>
        </dgm:presLayoutVars>
      </dgm:prSet>
      <dgm:spPr/>
    </dgm:pt>
    <dgm:pt modelId="{EDFCCEBB-6247-448B-BB9F-8978E21EE132}" type="pres">
      <dgm:prSet presAssocID="{E0066FC8-98D2-4E05-9DFB-A0DE83EF9265}" presName="sibTrans" presStyleCnt="0"/>
      <dgm:spPr/>
    </dgm:pt>
    <dgm:pt modelId="{271EE609-DBB2-459D-862A-FECDCB16189C}" type="pres">
      <dgm:prSet presAssocID="{A505168E-44CB-4CE4-A03F-372B73A8F6FB}" presName="compNode" presStyleCnt="0"/>
      <dgm:spPr/>
    </dgm:pt>
    <dgm:pt modelId="{9C32969E-FAB8-4A00-AB24-3837F287EEF2}" type="pres">
      <dgm:prSet presAssocID="{A505168E-44CB-4CE4-A03F-372B73A8F6F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book"/>
        </a:ext>
      </dgm:extLst>
    </dgm:pt>
    <dgm:pt modelId="{3C12A709-6FF1-4761-AFE5-9FDAD4ABC9BE}" type="pres">
      <dgm:prSet presAssocID="{A505168E-44CB-4CE4-A03F-372B73A8F6FB}" presName="spaceRect" presStyleCnt="0"/>
      <dgm:spPr/>
    </dgm:pt>
    <dgm:pt modelId="{14125B9B-7CCD-4A3A-804B-281D0D95FFC1}" type="pres">
      <dgm:prSet presAssocID="{A505168E-44CB-4CE4-A03F-372B73A8F6FB}" presName="textRect" presStyleLbl="revTx" presStyleIdx="2" presStyleCnt="5">
        <dgm:presLayoutVars>
          <dgm:chMax val="1"/>
          <dgm:chPref val="1"/>
        </dgm:presLayoutVars>
      </dgm:prSet>
      <dgm:spPr/>
    </dgm:pt>
    <dgm:pt modelId="{3186A251-A375-4BA6-9790-14C0AD1052AC}" type="pres">
      <dgm:prSet presAssocID="{061AC793-E41D-44B0-B09E-E6196614525D}" presName="sibTrans" presStyleCnt="0"/>
      <dgm:spPr/>
    </dgm:pt>
    <dgm:pt modelId="{C4E16D82-76D0-4521-BBB5-6647E0D77463}" type="pres">
      <dgm:prSet presAssocID="{5C582865-2DF1-4172-ABCF-FE51675FBE91}" presName="compNode" presStyleCnt="0"/>
      <dgm:spPr/>
    </dgm:pt>
    <dgm:pt modelId="{F7E07850-93D5-49BC-9156-F190C6084CC1}" type="pres">
      <dgm:prSet presAssocID="{5C582865-2DF1-4172-ABCF-FE51675FBE9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grammer female with solid fill"/>
        </a:ext>
      </dgm:extLst>
    </dgm:pt>
    <dgm:pt modelId="{BBC0BCB7-AE71-4701-B852-6F74CE33D4C0}" type="pres">
      <dgm:prSet presAssocID="{5C582865-2DF1-4172-ABCF-FE51675FBE91}" presName="spaceRect" presStyleCnt="0"/>
      <dgm:spPr/>
    </dgm:pt>
    <dgm:pt modelId="{84718A93-31C4-4B54-9F26-7E87BDB72413}" type="pres">
      <dgm:prSet presAssocID="{5C582865-2DF1-4172-ABCF-FE51675FBE91}" presName="textRect" presStyleLbl="revTx" presStyleIdx="3" presStyleCnt="5">
        <dgm:presLayoutVars>
          <dgm:chMax val="1"/>
          <dgm:chPref val="1"/>
        </dgm:presLayoutVars>
      </dgm:prSet>
      <dgm:spPr/>
    </dgm:pt>
    <dgm:pt modelId="{54101D28-C444-44D7-AC1C-86BC7C10FDF0}" type="pres">
      <dgm:prSet presAssocID="{A523B491-5D66-4B52-A312-7217E1B7D89F}" presName="sibTrans" presStyleCnt="0"/>
      <dgm:spPr/>
    </dgm:pt>
    <dgm:pt modelId="{8AAD2700-3EC8-4DC0-A5A3-48F07BC2C45D}" type="pres">
      <dgm:prSet presAssocID="{5D7E4A31-B8DF-4EA7-A7A9-166406F064E4}" presName="compNode" presStyleCnt="0"/>
      <dgm:spPr/>
    </dgm:pt>
    <dgm:pt modelId="{23875B28-FFFB-4DB3-A719-1A9C250F13DF}" type="pres">
      <dgm:prSet presAssocID="{5D7E4A31-B8DF-4EA7-A7A9-166406F064E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atistics"/>
        </a:ext>
      </dgm:extLst>
    </dgm:pt>
    <dgm:pt modelId="{3BE49D6A-1F69-4F3C-97D9-F688112F3F24}" type="pres">
      <dgm:prSet presAssocID="{5D7E4A31-B8DF-4EA7-A7A9-166406F064E4}" presName="spaceRect" presStyleCnt="0"/>
      <dgm:spPr/>
    </dgm:pt>
    <dgm:pt modelId="{53134D50-93AB-4F93-8067-B6ED07FD5EBC}" type="pres">
      <dgm:prSet presAssocID="{5D7E4A31-B8DF-4EA7-A7A9-166406F064E4}" presName="textRect" presStyleLbl="revTx" presStyleIdx="4" presStyleCnt="5">
        <dgm:presLayoutVars>
          <dgm:chMax val="1"/>
          <dgm:chPref val="1"/>
        </dgm:presLayoutVars>
      </dgm:prSet>
      <dgm:spPr/>
    </dgm:pt>
  </dgm:ptLst>
  <dgm:cxnLst>
    <dgm:cxn modelId="{CDA07B15-84C6-4668-8EFE-CD3EA7CA4D84}" type="presOf" srcId="{440D5141-F9BE-4121-BA62-453BFFFCB424}" destId="{2D5095C6-1CD1-4365-8A2E-780AE95A8208}" srcOrd="0" destOrd="0" presId="urn:microsoft.com/office/officeart/2018/2/layout/IconLabelList"/>
    <dgm:cxn modelId="{ADE2045E-A124-410B-AD31-F2FB55F9E399}" srcId="{440D5141-F9BE-4121-BA62-453BFFFCB424}" destId="{5C582865-2DF1-4172-ABCF-FE51675FBE91}" srcOrd="3" destOrd="0" parTransId="{7D470C20-C572-450A-A883-7A87734BEADD}" sibTransId="{A523B491-5D66-4B52-A312-7217E1B7D89F}"/>
    <dgm:cxn modelId="{D5B3B46E-D852-4141-A28A-F601DFDED746}" type="presOf" srcId="{5D7E4A31-B8DF-4EA7-A7A9-166406F064E4}" destId="{53134D50-93AB-4F93-8067-B6ED07FD5EBC}" srcOrd="0" destOrd="0" presId="urn:microsoft.com/office/officeart/2018/2/layout/IconLabelList"/>
    <dgm:cxn modelId="{7265D170-53C4-4B84-862D-EA03D84F62B6}" srcId="{440D5141-F9BE-4121-BA62-453BFFFCB424}" destId="{5D7E4A31-B8DF-4EA7-A7A9-166406F064E4}" srcOrd="4" destOrd="0" parTransId="{1BEC9EB4-ABBC-4C58-8964-DB50B41F692F}" sibTransId="{4ECB9814-53D0-4CCA-944E-A14011814FFE}"/>
    <dgm:cxn modelId="{F208637E-6A25-44C6-88F0-A33FF7F7659C}" srcId="{440D5141-F9BE-4121-BA62-453BFFFCB424}" destId="{A505168E-44CB-4CE4-A03F-372B73A8F6FB}" srcOrd="2" destOrd="0" parTransId="{6BBE4351-51B5-4C28-A138-002527DBD182}" sibTransId="{061AC793-E41D-44B0-B09E-E6196614525D}"/>
    <dgm:cxn modelId="{50ED2692-E7F6-4BBA-A1FA-6F3C19E543D3}" type="presOf" srcId="{5C582865-2DF1-4172-ABCF-FE51675FBE91}" destId="{84718A93-31C4-4B54-9F26-7E87BDB72413}" srcOrd="0" destOrd="0" presId="urn:microsoft.com/office/officeart/2018/2/layout/IconLabelList"/>
    <dgm:cxn modelId="{398BAE9B-9C21-430F-9372-400ADA76AF55}" type="presOf" srcId="{A2808B92-03E5-49AF-A2B9-B444385715CE}" destId="{FA6E13CF-42DE-41FA-97CD-D6F5D850E641}" srcOrd="0" destOrd="0" presId="urn:microsoft.com/office/officeart/2018/2/layout/IconLabelList"/>
    <dgm:cxn modelId="{E626BDAE-6E6F-4C84-B2CD-E79CFCDD7998}" type="presOf" srcId="{0F30BD3D-1452-4148-AEB3-7B6F82B2798D}" destId="{250DAD65-9A5E-4FCF-9899-43789C87B768}" srcOrd="0" destOrd="0" presId="urn:microsoft.com/office/officeart/2018/2/layout/IconLabelList"/>
    <dgm:cxn modelId="{609389B0-58C0-44A7-A746-0414B4E617FC}" srcId="{440D5141-F9BE-4121-BA62-453BFFFCB424}" destId="{0F30BD3D-1452-4148-AEB3-7B6F82B2798D}" srcOrd="1" destOrd="0" parTransId="{6D03A0FB-67C3-44A3-979D-E3A96D10DD76}" sibTransId="{E0066FC8-98D2-4E05-9DFB-A0DE83EF9265}"/>
    <dgm:cxn modelId="{47B236B8-FC64-4A27-A4B2-4B1424A0BAA9}" type="presOf" srcId="{A505168E-44CB-4CE4-A03F-372B73A8F6FB}" destId="{14125B9B-7CCD-4A3A-804B-281D0D95FFC1}" srcOrd="0" destOrd="0" presId="urn:microsoft.com/office/officeart/2018/2/layout/IconLabelList"/>
    <dgm:cxn modelId="{A9B727E5-91BB-4925-9B82-700EE539B5C8}" srcId="{440D5141-F9BE-4121-BA62-453BFFFCB424}" destId="{A2808B92-03E5-49AF-A2B9-B444385715CE}" srcOrd="0" destOrd="0" parTransId="{52845927-ECEB-44A3-A43A-FED49DEC3A38}" sibTransId="{40DB7777-950D-4CF1-ACEB-6C761863E255}"/>
    <dgm:cxn modelId="{5F2C1D1D-7E25-460B-ACAC-3D95F6A1EE53}" type="presParOf" srcId="{2D5095C6-1CD1-4365-8A2E-780AE95A8208}" destId="{723774E3-176D-4960-A6A4-8BA75073A2AF}" srcOrd="0" destOrd="0" presId="urn:microsoft.com/office/officeart/2018/2/layout/IconLabelList"/>
    <dgm:cxn modelId="{18C7CD94-D620-4B90-81B8-851850566FFC}" type="presParOf" srcId="{723774E3-176D-4960-A6A4-8BA75073A2AF}" destId="{FDBDAF02-CA0E-4CB9-B00C-333C9A1DD82C}" srcOrd="0" destOrd="0" presId="urn:microsoft.com/office/officeart/2018/2/layout/IconLabelList"/>
    <dgm:cxn modelId="{66BD0A18-D7B8-4DC5-A92C-74766567E081}" type="presParOf" srcId="{723774E3-176D-4960-A6A4-8BA75073A2AF}" destId="{A47FDDC2-4D54-43DE-90D3-5E0865DCB7E5}" srcOrd="1" destOrd="0" presId="urn:microsoft.com/office/officeart/2018/2/layout/IconLabelList"/>
    <dgm:cxn modelId="{E60277F9-A260-457C-ACD3-3878A9A69C5C}" type="presParOf" srcId="{723774E3-176D-4960-A6A4-8BA75073A2AF}" destId="{FA6E13CF-42DE-41FA-97CD-D6F5D850E641}" srcOrd="2" destOrd="0" presId="urn:microsoft.com/office/officeart/2018/2/layout/IconLabelList"/>
    <dgm:cxn modelId="{3A45A0D5-7BAD-43F9-B53B-A636AD2B9ADE}" type="presParOf" srcId="{2D5095C6-1CD1-4365-8A2E-780AE95A8208}" destId="{CE19DF9C-B469-4A0E-9271-501AAD8E76F2}" srcOrd="1" destOrd="0" presId="urn:microsoft.com/office/officeart/2018/2/layout/IconLabelList"/>
    <dgm:cxn modelId="{F79B2B5B-92B3-4902-8E7A-C3A8F062FEAF}" type="presParOf" srcId="{2D5095C6-1CD1-4365-8A2E-780AE95A8208}" destId="{583C5A45-37A2-4D24-8AD9-96C250231AB5}" srcOrd="2" destOrd="0" presId="urn:microsoft.com/office/officeart/2018/2/layout/IconLabelList"/>
    <dgm:cxn modelId="{2829641D-3224-440B-89DC-A1189A1C62EE}" type="presParOf" srcId="{583C5A45-37A2-4D24-8AD9-96C250231AB5}" destId="{10578AAE-2A55-4740-8B15-150D22BB967A}" srcOrd="0" destOrd="0" presId="urn:microsoft.com/office/officeart/2018/2/layout/IconLabelList"/>
    <dgm:cxn modelId="{1A347184-46BC-4CF8-ACC6-86B9811BC4A5}" type="presParOf" srcId="{583C5A45-37A2-4D24-8AD9-96C250231AB5}" destId="{E06E6D2E-9EE5-4873-B7AB-43ABE6D8595F}" srcOrd="1" destOrd="0" presId="urn:microsoft.com/office/officeart/2018/2/layout/IconLabelList"/>
    <dgm:cxn modelId="{A242B1C4-5BFD-42FD-9652-2A45300090D8}" type="presParOf" srcId="{583C5A45-37A2-4D24-8AD9-96C250231AB5}" destId="{250DAD65-9A5E-4FCF-9899-43789C87B768}" srcOrd="2" destOrd="0" presId="urn:microsoft.com/office/officeart/2018/2/layout/IconLabelList"/>
    <dgm:cxn modelId="{AA53D2C2-CEE0-4A1A-94BA-EDA653B61FD7}" type="presParOf" srcId="{2D5095C6-1CD1-4365-8A2E-780AE95A8208}" destId="{EDFCCEBB-6247-448B-BB9F-8978E21EE132}" srcOrd="3" destOrd="0" presId="urn:microsoft.com/office/officeart/2018/2/layout/IconLabelList"/>
    <dgm:cxn modelId="{D664DA6E-7A17-4F02-A86D-87A7D113DF40}" type="presParOf" srcId="{2D5095C6-1CD1-4365-8A2E-780AE95A8208}" destId="{271EE609-DBB2-459D-862A-FECDCB16189C}" srcOrd="4" destOrd="0" presId="urn:microsoft.com/office/officeart/2018/2/layout/IconLabelList"/>
    <dgm:cxn modelId="{13AB767B-3AD2-466E-9421-98145E615CBC}" type="presParOf" srcId="{271EE609-DBB2-459D-862A-FECDCB16189C}" destId="{9C32969E-FAB8-4A00-AB24-3837F287EEF2}" srcOrd="0" destOrd="0" presId="urn:microsoft.com/office/officeart/2018/2/layout/IconLabelList"/>
    <dgm:cxn modelId="{84CD1030-4EC0-45AA-8269-07043463DAD2}" type="presParOf" srcId="{271EE609-DBB2-459D-862A-FECDCB16189C}" destId="{3C12A709-6FF1-4761-AFE5-9FDAD4ABC9BE}" srcOrd="1" destOrd="0" presId="urn:microsoft.com/office/officeart/2018/2/layout/IconLabelList"/>
    <dgm:cxn modelId="{38744C7F-43EE-4364-B027-80B553311398}" type="presParOf" srcId="{271EE609-DBB2-459D-862A-FECDCB16189C}" destId="{14125B9B-7CCD-4A3A-804B-281D0D95FFC1}" srcOrd="2" destOrd="0" presId="urn:microsoft.com/office/officeart/2018/2/layout/IconLabelList"/>
    <dgm:cxn modelId="{3FE01FF3-9090-4E8C-B324-BF4150BE58CA}" type="presParOf" srcId="{2D5095C6-1CD1-4365-8A2E-780AE95A8208}" destId="{3186A251-A375-4BA6-9790-14C0AD1052AC}" srcOrd="5" destOrd="0" presId="urn:microsoft.com/office/officeart/2018/2/layout/IconLabelList"/>
    <dgm:cxn modelId="{5F128428-09C3-46AF-BF86-6B582B76B927}" type="presParOf" srcId="{2D5095C6-1CD1-4365-8A2E-780AE95A8208}" destId="{C4E16D82-76D0-4521-BBB5-6647E0D77463}" srcOrd="6" destOrd="0" presId="urn:microsoft.com/office/officeart/2018/2/layout/IconLabelList"/>
    <dgm:cxn modelId="{88686328-4ED7-4245-8E53-DE524F319A00}" type="presParOf" srcId="{C4E16D82-76D0-4521-BBB5-6647E0D77463}" destId="{F7E07850-93D5-49BC-9156-F190C6084CC1}" srcOrd="0" destOrd="0" presId="urn:microsoft.com/office/officeart/2018/2/layout/IconLabelList"/>
    <dgm:cxn modelId="{279C10A2-AF6B-4C3D-97A7-A2DDDE4BEB33}" type="presParOf" srcId="{C4E16D82-76D0-4521-BBB5-6647E0D77463}" destId="{BBC0BCB7-AE71-4701-B852-6F74CE33D4C0}" srcOrd="1" destOrd="0" presId="urn:microsoft.com/office/officeart/2018/2/layout/IconLabelList"/>
    <dgm:cxn modelId="{8DF04D31-8B35-4E99-8C0B-C8D97419AB0A}" type="presParOf" srcId="{C4E16D82-76D0-4521-BBB5-6647E0D77463}" destId="{84718A93-31C4-4B54-9F26-7E87BDB72413}" srcOrd="2" destOrd="0" presId="urn:microsoft.com/office/officeart/2018/2/layout/IconLabelList"/>
    <dgm:cxn modelId="{32330DE8-E1E3-4B25-8353-D3F84B8F9F19}" type="presParOf" srcId="{2D5095C6-1CD1-4365-8A2E-780AE95A8208}" destId="{54101D28-C444-44D7-AC1C-86BC7C10FDF0}" srcOrd="7" destOrd="0" presId="urn:microsoft.com/office/officeart/2018/2/layout/IconLabelList"/>
    <dgm:cxn modelId="{DE2AF648-4314-429D-827B-E69D32B0DAB4}" type="presParOf" srcId="{2D5095C6-1CD1-4365-8A2E-780AE95A8208}" destId="{8AAD2700-3EC8-4DC0-A5A3-48F07BC2C45D}" srcOrd="8" destOrd="0" presId="urn:microsoft.com/office/officeart/2018/2/layout/IconLabelList"/>
    <dgm:cxn modelId="{2935A014-CD75-4655-8971-03D61E849041}" type="presParOf" srcId="{8AAD2700-3EC8-4DC0-A5A3-48F07BC2C45D}" destId="{23875B28-FFFB-4DB3-A719-1A9C250F13DF}" srcOrd="0" destOrd="0" presId="urn:microsoft.com/office/officeart/2018/2/layout/IconLabelList"/>
    <dgm:cxn modelId="{EF720199-7420-4AD0-8BC6-623F09C9A8F2}" type="presParOf" srcId="{8AAD2700-3EC8-4DC0-A5A3-48F07BC2C45D}" destId="{3BE49D6A-1F69-4F3C-97D9-F688112F3F24}" srcOrd="1" destOrd="0" presId="urn:microsoft.com/office/officeart/2018/2/layout/IconLabelList"/>
    <dgm:cxn modelId="{16B5A9CB-756D-4F93-870A-CECB10482E1F}" type="presParOf" srcId="{8AAD2700-3EC8-4DC0-A5A3-48F07BC2C45D}" destId="{53134D50-93AB-4F93-8067-B6ED07FD5EB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376728-FD39-4D30-B3C5-E6DBBC6AF4F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5DC43B3-8DDA-4E15-92C9-B6E49D3EF768}">
      <dgm:prSet custT="1"/>
      <dgm:spPr/>
      <dgm:t>
        <a:bodyPr/>
        <a:lstStyle/>
        <a:p>
          <a:pPr>
            <a:lnSpc>
              <a:spcPct val="100000"/>
            </a:lnSpc>
          </a:pPr>
          <a:r>
            <a:rPr lang="en-US" sz="1800" b="0" dirty="0"/>
            <a:t>High rates of food/nutrition insecurity</a:t>
          </a:r>
          <a:endParaRPr lang="en-US" sz="1800" dirty="0"/>
        </a:p>
      </dgm:t>
    </dgm:pt>
    <dgm:pt modelId="{118A5B90-8982-421F-A9AE-E0B1252DAEAE}" type="parTrans" cxnId="{A8924941-4656-4564-8990-09514174D8E8}">
      <dgm:prSet/>
      <dgm:spPr/>
      <dgm:t>
        <a:bodyPr/>
        <a:lstStyle/>
        <a:p>
          <a:endParaRPr lang="en-US"/>
        </a:p>
      </dgm:t>
    </dgm:pt>
    <dgm:pt modelId="{A6444CAD-216B-4454-8B82-FE52AE9A59B8}" type="sibTrans" cxnId="{A8924941-4656-4564-8990-09514174D8E8}">
      <dgm:prSet/>
      <dgm:spPr/>
      <dgm:t>
        <a:bodyPr/>
        <a:lstStyle/>
        <a:p>
          <a:endParaRPr lang="en-US"/>
        </a:p>
      </dgm:t>
    </dgm:pt>
    <dgm:pt modelId="{2DA587C6-5B36-4874-A50C-F3A1C76BDBB7}">
      <dgm:prSet custT="1"/>
      <dgm:spPr/>
      <dgm:t>
        <a:bodyPr/>
        <a:lstStyle/>
        <a:p>
          <a:pPr>
            <a:lnSpc>
              <a:spcPct val="100000"/>
            </a:lnSpc>
          </a:pPr>
          <a:r>
            <a:rPr lang="en-US" sz="1800" dirty="0"/>
            <a:t>Rising costs of attending university</a:t>
          </a:r>
        </a:p>
      </dgm:t>
    </dgm:pt>
    <dgm:pt modelId="{B43C9478-5EE8-4DAF-91C7-0B135D0D6040}" type="parTrans" cxnId="{17CD0B8B-9546-49C0-BD2E-1F510191B95D}">
      <dgm:prSet/>
      <dgm:spPr/>
      <dgm:t>
        <a:bodyPr/>
        <a:lstStyle/>
        <a:p>
          <a:endParaRPr lang="en-US"/>
        </a:p>
      </dgm:t>
    </dgm:pt>
    <dgm:pt modelId="{CF516C71-7E6A-467F-BB40-689288BD904B}" type="sibTrans" cxnId="{17CD0B8B-9546-49C0-BD2E-1F510191B95D}">
      <dgm:prSet/>
      <dgm:spPr/>
      <dgm:t>
        <a:bodyPr/>
        <a:lstStyle/>
        <a:p>
          <a:endParaRPr lang="en-US"/>
        </a:p>
      </dgm:t>
    </dgm:pt>
    <dgm:pt modelId="{05C0D18B-304A-427E-9969-EF7B24196536}">
      <dgm:prSet custT="1"/>
      <dgm:spPr/>
      <dgm:t>
        <a:bodyPr/>
        <a:lstStyle/>
        <a:p>
          <a:pPr>
            <a:lnSpc>
              <a:spcPct val="100000"/>
            </a:lnSpc>
          </a:pPr>
          <a:r>
            <a:rPr lang="en-US" sz="1800" b="0" dirty="0"/>
            <a:t>Student debt crisis</a:t>
          </a:r>
          <a:endParaRPr lang="en-US" sz="1800" dirty="0"/>
        </a:p>
      </dgm:t>
    </dgm:pt>
    <dgm:pt modelId="{830E97D0-09A2-4F17-9CF8-C1FFF4DD01FE}" type="parTrans" cxnId="{2ED0740B-4C8D-402F-A67E-5C23F08287AF}">
      <dgm:prSet/>
      <dgm:spPr/>
      <dgm:t>
        <a:bodyPr/>
        <a:lstStyle/>
        <a:p>
          <a:endParaRPr lang="en-US"/>
        </a:p>
      </dgm:t>
    </dgm:pt>
    <dgm:pt modelId="{805C83DA-E67A-48BC-A458-DD254691FD4D}" type="sibTrans" cxnId="{2ED0740B-4C8D-402F-A67E-5C23F08287AF}">
      <dgm:prSet/>
      <dgm:spPr/>
      <dgm:t>
        <a:bodyPr/>
        <a:lstStyle/>
        <a:p>
          <a:endParaRPr lang="en-US"/>
        </a:p>
      </dgm:t>
    </dgm:pt>
    <dgm:pt modelId="{D528C68C-7815-4E86-9615-E2FD60051D0F}" type="pres">
      <dgm:prSet presAssocID="{19376728-FD39-4D30-B3C5-E6DBBC6AF4F1}" presName="root" presStyleCnt="0">
        <dgm:presLayoutVars>
          <dgm:dir/>
          <dgm:resizeHandles val="exact"/>
        </dgm:presLayoutVars>
      </dgm:prSet>
      <dgm:spPr/>
    </dgm:pt>
    <dgm:pt modelId="{0BF4AAD5-676A-4754-82A8-010F1E9DA250}" type="pres">
      <dgm:prSet presAssocID="{E5DC43B3-8DDA-4E15-92C9-B6E49D3EF768}" presName="compNode" presStyleCnt="0"/>
      <dgm:spPr/>
    </dgm:pt>
    <dgm:pt modelId="{B38C1975-50BB-4C56-8875-72AEBF84DDF6}" type="pres">
      <dgm:prSet presAssocID="{E5DC43B3-8DDA-4E15-92C9-B6E49D3EF76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ruit Bowl"/>
        </a:ext>
      </dgm:extLst>
    </dgm:pt>
    <dgm:pt modelId="{2B4C5AB8-3988-4751-AF9B-CDA5E6F56505}" type="pres">
      <dgm:prSet presAssocID="{E5DC43B3-8DDA-4E15-92C9-B6E49D3EF768}" presName="spaceRect" presStyleCnt="0"/>
      <dgm:spPr/>
    </dgm:pt>
    <dgm:pt modelId="{2A4FC568-8747-4C8B-8148-9F78714C68D9}" type="pres">
      <dgm:prSet presAssocID="{E5DC43B3-8DDA-4E15-92C9-B6E49D3EF768}" presName="textRect" presStyleLbl="revTx" presStyleIdx="0" presStyleCnt="3">
        <dgm:presLayoutVars>
          <dgm:chMax val="1"/>
          <dgm:chPref val="1"/>
        </dgm:presLayoutVars>
      </dgm:prSet>
      <dgm:spPr/>
    </dgm:pt>
    <dgm:pt modelId="{97AF9B67-C393-4344-B422-92458C756F49}" type="pres">
      <dgm:prSet presAssocID="{A6444CAD-216B-4454-8B82-FE52AE9A59B8}" presName="sibTrans" presStyleCnt="0"/>
      <dgm:spPr/>
    </dgm:pt>
    <dgm:pt modelId="{DA3AF9AA-DFB1-4F7B-8B99-DB46D44CE327}" type="pres">
      <dgm:prSet presAssocID="{2DA587C6-5B36-4874-A50C-F3A1C76BDBB7}" presName="compNode" presStyleCnt="0"/>
      <dgm:spPr/>
    </dgm:pt>
    <dgm:pt modelId="{36CEC300-BA4B-4B2C-949F-D5837C37DCFD}" type="pres">
      <dgm:prSet presAssocID="{2DA587C6-5B36-4874-A50C-F3A1C76BDB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2833D7B0-5B60-4FD8-864A-DE7F83319258}" type="pres">
      <dgm:prSet presAssocID="{2DA587C6-5B36-4874-A50C-F3A1C76BDBB7}" presName="spaceRect" presStyleCnt="0"/>
      <dgm:spPr/>
    </dgm:pt>
    <dgm:pt modelId="{977DFDA9-8A42-4257-944B-BE9DFE4F0AF5}" type="pres">
      <dgm:prSet presAssocID="{2DA587C6-5B36-4874-A50C-F3A1C76BDBB7}" presName="textRect" presStyleLbl="revTx" presStyleIdx="1" presStyleCnt="3">
        <dgm:presLayoutVars>
          <dgm:chMax val="1"/>
          <dgm:chPref val="1"/>
        </dgm:presLayoutVars>
      </dgm:prSet>
      <dgm:spPr/>
    </dgm:pt>
    <dgm:pt modelId="{D906A669-BBEB-40BD-85B8-774DFD906F87}" type="pres">
      <dgm:prSet presAssocID="{CF516C71-7E6A-467F-BB40-689288BD904B}" presName="sibTrans" presStyleCnt="0"/>
      <dgm:spPr/>
    </dgm:pt>
    <dgm:pt modelId="{294BBB66-7321-47A2-A0EC-A2113622465B}" type="pres">
      <dgm:prSet presAssocID="{05C0D18B-304A-427E-9969-EF7B24196536}" presName="compNode" presStyleCnt="0"/>
      <dgm:spPr/>
    </dgm:pt>
    <dgm:pt modelId="{0C625792-8549-466B-B806-7EEE6A69307C}" type="pres">
      <dgm:prSet presAssocID="{05C0D18B-304A-427E-9969-EF7B2419653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pward trend with solid fill"/>
        </a:ext>
      </dgm:extLst>
    </dgm:pt>
    <dgm:pt modelId="{AC585960-4DB0-4FE7-A214-64D49BDCAF46}" type="pres">
      <dgm:prSet presAssocID="{05C0D18B-304A-427E-9969-EF7B24196536}" presName="spaceRect" presStyleCnt="0"/>
      <dgm:spPr/>
    </dgm:pt>
    <dgm:pt modelId="{C4E828DA-D1EF-481C-AC3F-39C50F8AE76A}" type="pres">
      <dgm:prSet presAssocID="{05C0D18B-304A-427E-9969-EF7B24196536}" presName="textRect" presStyleLbl="revTx" presStyleIdx="2" presStyleCnt="3">
        <dgm:presLayoutVars>
          <dgm:chMax val="1"/>
          <dgm:chPref val="1"/>
        </dgm:presLayoutVars>
      </dgm:prSet>
      <dgm:spPr/>
    </dgm:pt>
  </dgm:ptLst>
  <dgm:cxnLst>
    <dgm:cxn modelId="{2ED0740B-4C8D-402F-A67E-5C23F08287AF}" srcId="{19376728-FD39-4D30-B3C5-E6DBBC6AF4F1}" destId="{05C0D18B-304A-427E-9969-EF7B24196536}" srcOrd="2" destOrd="0" parTransId="{830E97D0-09A2-4F17-9CF8-C1FFF4DD01FE}" sibTransId="{805C83DA-E67A-48BC-A458-DD254691FD4D}"/>
    <dgm:cxn modelId="{9AD2A423-597E-4196-99B0-AD0C9A678BAA}" type="presOf" srcId="{2DA587C6-5B36-4874-A50C-F3A1C76BDBB7}" destId="{977DFDA9-8A42-4257-944B-BE9DFE4F0AF5}" srcOrd="0" destOrd="0" presId="urn:microsoft.com/office/officeart/2018/2/layout/IconLabelList"/>
    <dgm:cxn modelId="{D0028C5D-30D0-4710-BCF4-74C23949093D}" type="presOf" srcId="{E5DC43B3-8DDA-4E15-92C9-B6E49D3EF768}" destId="{2A4FC568-8747-4C8B-8148-9F78714C68D9}" srcOrd="0" destOrd="0" presId="urn:microsoft.com/office/officeart/2018/2/layout/IconLabelList"/>
    <dgm:cxn modelId="{A8924941-4656-4564-8990-09514174D8E8}" srcId="{19376728-FD39-4D30-B3C5-E6DBBC6AF4F1}" destId="{E5DC43B3-8DDA-4E15-92C9-B6E49D3EF768}" srcOrd="0" destOrd="0" parTransId="{118A5B90-8982-421F-A9AE-E0B1252DAEAE}" sibTransId="{A6444CAD-216B-4454-8B82-FE52AE9A59B8}"/>
    <dgm:cxn modelId="{17CD0B8B-9546-49C0-BD2E-1F510191B95D}" srcId="{19376728-FD39-4D30-B3C5-E6DBBC6AF4F1}" destId="{2DA587C6-5B36-4874-A50C-F3A1C76BDBB7}" srcOrd="1" destOrd="0" parTransId="{B43C9478-5EE8-4DAF-91C7-0B135D0D6040}" sibTransId="{CF516C71-7E6A-467F-BB40-689288BD904B}"/>
    <dgm:cxn modelId="{C3C1A58B-7C2D-45F0-8E5E-75CE8E279328}" type="presOf" srcId="{05C0D18B-304A-427E-9969-EF7B24196536}" destId="{C4E828DA-D1EF-481C-AC3F-39C50F8AE76A}" srcOrd="0" destOrd="0" presId="urn:microsoft.com/office/officeart/2018/2/layout/IconLabelList"/>
    <dgm:cxn modelId="{FE0001D4-6686-458E-AEDA-B73BB75EEC29}" type="presOf" srcId="{19376728-FD39-4D30-B3C5-E6DBBC6AF4F1}" destId="{D528C68C-7815-4E86-9615-E2FD60051D0F}" srcOrd="0" destOrd="0" presId="urn:microsoft.com/office/officeart/2018/2/layout/IconLabelList"/>
    <dgm:cxn modelId="{F07A635B-BF0F-472A-94C4-47886C6F50AB}" type="presParOf" srcId="{D528C68C-7815-4E86-9615-E2FD60051D0F}" destId="{0BF4AAD5-676A-4754-82A8-010F1E9DA250}" srcOrd="0" destOrd="0" presId="urn:microsoft.com/office/officeart/2018/2/layout/IconLabelList"/>
    <dgm:cxn modelId="{A61C2E6B-0BF6-4323-B9A3-014130095E5B}" type="presParOf" srcId="{0BF4AAD5-676A-4754-82A8-010F1E9DA250}" destId="{B38C1975-50BB-4C56-8875-72AEBF84DDF6}" srcOrd="0" destOrd="0" presId="urn:microsoft.com/office/officeart/2018/2/layout/IconLabelList"/>
    <dgm:cxn modelId="{9B2C3C6A-D61D-407E-9EB3-93996E754611}" type="presParOf" srcId="{0BF4AAD5-676A-4754-82A8-010F1E9DA250}" destId="{2B4C5AB8-3988-4751-AF9B-CDA5E6F56505}" srcOrd="1" destOrd="0" presId="urn:microsoft.com/office/officeart/2018/2/layout/IconLabelList"/>
    <dgm:cxn modelId="{930D9AA6-09DE-4DCF-A6A3-980ECF46879F}" type="presParOf" srcId="{0BF4AAD5-676A-4754-82A8-010F1E9DA250}" destId="{2A4FC568-8747-4C8B-8148-9F78714C68D9}" srcOrd="2" destOrd="0" presId="urn:microsoft.com/office/officeart/2018/2/layout/IconLabelList"/>
    <dgm:cxn modelId="{019863D2-4C64-4BE4-AA6A-9C22C71F5B17}" type="presParOf" srcId="{D528C68C-7815-4E86-9615-E2FD60051D0F}" destId="{97AF9B67-C393-4344-B422-92458C756F49}" srcOrd="1" destOrd="0" presId="urn:microsoft.com/office/officeart/2018/2/layout/IconLabelList"/>
    <dgm:cxn modelId="{5C48F26A-BA3F-41BB-956A-D456C9E6BB5F}" type="presParOf" srcId="{D528C68C-7815-4E86-9615-E2FD60051D0F}" destId="{DA3AF9AA-DFB1-4F7B-8B99-DB46D44CE327}" srcOrd="2" destOrd="0" presId="urn:microsoft.com/office/officeart/2018/2/layout/IconLabelList"/>
    <dgm:cxn modelId="{E1D5B748-62A3-47F3-8A3A-AC44FB03B5EC}" type="presParOf" srcId="{DA3AF9AA-DFB1-4F7B-8B99-DB46D44CE327}" destId="{36CEC300-BA4B-4B2C-949F-D5837C37DCFD}" srcOrd="0" destOrd="0" presId="urn:microsoft.com/office/officeart/2018/2/layout/IconLabelList"/>
    <dgm:cxn modelId="{59ED9F6C-3323-4A2F-92D5-684C06C27677}" type="presParOf" srcId="{DA3AF9AA-DFB1-4F7B-8B99-DB46D44CE327}" destId="{2833D7B0-5B60-4FD8-864A-DE7F83319258}" srcOrd="1" destOrd="0" presId="urn:microsoft.com/office/officeart/2018/2/layout/IconLabelList"/>
    <dgm:cxn modelId="{9B61D2D1-3B66-4707-97D0-E995FDCC6AD4}" type="presParOf" srcId="{DA3AF9AA-DFB1-4F7B-8B99-DB46D44CE327}" destId="{977DFDA9-8A42-4257-944B-BE9DFE4F0AF5}" srcOrd="2" destOrd="0" presId="urn:microsoft.com/office/officeart/2018/2/layout/IconLabelList"/>
    <dgm:cxn modelId="{B9500ABD-C537-424A-9543-F59D15BFF5A7}" type="presParOf" srcId="{D528C68C-7815-4E86-9615-E2FD60051D0F}" destId="{D906A669-BBEB-40BD-85B8-774DFD906F87}" srcOrd="3" destOrd="0" presId="urn:microsoft.com/office/officeart/2018/2/layout/IconLabelList"/>
    <dgm:cxn modelId="{BFC6C4D7-3BE5-4FBB-A796-FEBAA466036B}" type="presParOf" srcId="{D528C68C-7815-4E86-9615-E2FD60051D0F}" destId="{294BBB66-7321-47A2-A0EC-A2113622465B}" srcOrd="4" destOrd="0" presId="urn:microsoft.com/office/officeart/2018/2/layout/IconLabelList"/>
    <dgm:cxn modelId="{7BD15C1F-4091-433A-93A2-E2E171113B9D}" type="presParOf" srcId="{294BBB66-7321-47A2-A0EC-A2113622465B}" destId="{0C625792-8549-466B-B806-7EEE6A69307C}" srcOrd="0" destOrd="0" presId="urn:microsoft.com/office/officeart/2018/2/layout/IconLabelList"/>
    <dgm:cxn modelId="{227B0471-432B-4393-90B7-A8372B159874}" type="presParOf" srcId="{294BBB66-7321-47A2-A0EC-A2113622465B}" destId="{AC585960-4DB0-4FE7-A214-64D49BDCAF46}" srcOrd="1" destOrd="0" presId="urn:microsoft.com/office/officeart/2018/2/layout/IconLabelList"/>
    <dgm:cxn modelId="{A4D87DDB-947D-4BAA-BAF8-78C9AEEDD8EE}" type="presParOf" srcId="{294BBB66-7321-47A2-A0EC-A2113622465B}" destId="{C4E828DA-D1EF-481C-AC3F-39C50F8AE76A}"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0D5141-F9BE-4121-BA62-453BFFFCB42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808B92-03E5-49AF-A2B9-B444385715CE}">
      <dgm:prSet/>
      <dgm:spPr/>
      <dgm:t>
        <a:bodyPr/>
        <a:lstStyle/>
        <a:p>
          <a:r>
            <a:rPr lang="en-US" b="0" i="0"/>
            <a:t>Request contracts</a:t>
          </a:r>
          <a:endParaRPr lang="en-US"/>
        </a:p>
      </dgm:t>
    </dgm:pt>
    <dgm:pt modelId="{52845927-ECEB-44A3-A43A-FED49DEC3A38}" type="parTrans" cxnId="{A9B727E5-91BB-4925-9B82-700EE539B5C8}">
      <dgm:prSet/>
      <dgm:spPr/>
      <dgm:t>
        <a:bodyPr/>
        <a:lstStyle/>
        <a:p>
          <a:endParaRPr lang="en-US"/>
        </a:p>
      </dgm:t>
    </dgm:pt>
    <dgm:pt modelId="{40DB7777-950D-4CF1-ACEB-6C761863E255}" type="sibTrans" cxnId="{A9B727E5-91BB-4925-9B82-700EE539B5C8}">
      <dgm:prSet/>
      <dgm:spPr/>
      <dgm:t>
        <a:bodyPr/>
        <a:lstStyle/>
        <a:p>
          <a:endParaRPr lang="en-US"/>
        </a:p>
      </dgm:t>
    </dgm:pt>
    <dgm:pt modelId="{0F30BD3D-1452-4148-AEB3-7B6F82B2798D}">
      <dgm:prSet/>
      <dgm:spPr/>
      <dgm:t>
        <a:bodyPr/>
        <a:lstStyle/>
        <a:p>
          <a:r>
            <a:rPr lang="en-US" b="0" i="0"/>
            <a:t>Data management</a:t>
          </a:r>
          <a:endParaRPr lang="en-US"/>
        </a:p>
      </dgm:t>
    </dgm:pt>
    <dgm:pt modelId="{6D03A0FB-67C3-44A3-979D-E3A96D10DD76}" type="parTrans" cxnId="{609389B0-58C0-44A7-A746-0414B4E617FC}">
      <dgm:prSet/>
      <dgm:spPr/>
      <dgm:t>
        <a:bodyPr/>
        <a:lstStyle/>
        <a:p>
          <a:endParaRPr lang="en-US"/>
        </a:p>
      </dgm:t>
    </dgm:pt>
    <dgm:pt modelId="{E0066FC8-98D2-4E05-9DFB-A0DE83EF9265}" type="sibTrans" cxnId="{609389B0-58C0-44A7-A746-0414B4E617FC}">
      <dgm:prSet/>
      <dgm:spPr/>
      <dgm:t>
        <a:bodyPr/>
        <a:lstStyle/>
        <a:p>
          <a:endParaRPr lang="en-US"/>
        </a:p>
      </dgm:t>
    </dgm:pt>
    <dgm:pt modelId="{A505168E-44CB-4CE4-A03F-372B73A8F6FB}">
      <dgm:prSet/>
      <dgm:spPr/>
      <dgm:t>
        <a:bodyPr/>
        <a:lstStyle/>
        <a:p>
          <a:r>
            <a:rPr lang="en-US" b="0" i="0"/>
            <a:t>Create codebook</a:t>
          </a:r>
          <a:endParaRPr lang="en-US"/>
        </a:p>
      </dgm:t>
    </dgm:pt>
    <dgm:pt modelId="{6BBE4351-51B5-4C28-A138-002527DBD182}" type="parTrans" cxnId="{F208637E-6A25-44C6-88F0-A33FF7F7659C}">
      <dgm:prSet/>
      <dgm:spPr/>
      <dgm:t>
        <a:bodyPr/>
        <a:lstStyle/>
        <a:p>
          <a:endParaRPr lang="en-US"/>
        </a:p>
      </dgm:t>
    </dgm:pt>
    <dgm:pt modelId="{061AC793-E41D-44B0-B09E-E6196614525D}" type="sibTrans" cxnId="{F208637E-6A25-44C6-88F0-A33FF7F7659C}">
      <dgm:prSet/>
      <dgm:spPr/>
      <dgm:t>
        <a:bodyPr/>
        <a:lstStyle/>
        <a:p>
          <a:endParaRPr lang="en-US"/>
        </a:p>
      </dgm:t>
    </dgm:pt>
    <dgm:pt modelId="{5C582865-2DF1-4172-ABCF-FE51675FBE91}">
      <dgm:prSet/>
      <dgm:spPr/>
      <dgm:t>
        <a:bodyPr/>
        <a:lstStyle/>
        <a:p>
          <a:r>
            <a:rPr lang="en-US" b="0" i="0" dirty="0"/>
            <a:t>Code (&amp; double-code) the data</a:t>
          </a:r>
          <a:endParaRPr lang="en-US" dirty="0"/>
        </a:p>
      </dgm:t>
    </dgm:pt>
    <dgm:pt modelId="{7D470C20-C572-450A-A883-7A87734BEADD}" type="parTrans" cxnId="{ADE2045E-A124-410B-AD31-F2FB55F9E399}">
      <dgm:prSet/>
      <dgm:spPr/>
      <dgm:t>
        <a:bodyPr/>
        <a:lstStyle/>
        <a:p>
          <a:endParaRPr lang="en-US"/>
        </a:p>
      </dgm:t>
    </dgm:pt>
    <dgm:pt modelId="{A523B491-5D66-4B52-A312-7217E1B7D89F}" type="sibTrans" cxnId="{ADE2045E-A124-410B-AD31-F2FB55F9E399}">
      <dgm:prSet/>
      <dgm:spPr/>
      <dgm:t>
        <a:bodyPr/>
        <a:lstStyle/>
        <a:p>
          <a:endParaRPr lang="en-US"/>
        </a:p>
      </dgm:t>
    </dgm:pt>
    <dgm:pt modelId="{5D7E4A31-B8DF-4EA7-A7A9-166406F064E4}">
      <dgm:prSet/>
      <dgm:spPr/>
      <dgm:t>
        <a:bodyPr/>
        <a:lstStyle/>
        <a:p>
          <a:r>
            <a:rPr lang="en-US" b="0" i="0"/>
            <a:t>Analyze the data</a:t>
          </a:r>
          <a:endParaRPr lang="en-US"/>
        </a:p>
      </dgm:t>
    </dgm:pt>
    <dgm:pt modelId="{1BEC9EB4-ABBC-4C58-8964-DB50B41F692F}" type="parTrans" cxnId="{7265D170-53C4-4B84-862D-EA03D84F62B6}">
      <dgm:prSet/>
      <dgm:spPr/>
      <dgm:t>
        <a:bodyPr/>
        <a:lstStyle/>
        <a:p>
          <a:endParaRPr lang="en-US"/>
        </a:p>
      </dgm:t>
    </dgm:pt>
    <dgm:pt modelId="{4ECB9814-53D0-4CCA-944E-A14011814FFE}" type="sibTrans" cxnId="{7265D170-53C4-4B84-862D-EA03D84F62B6}">
      <dgm:prSet/>
      <dgm:spPr/>
      <dgm:t>
        <a:bodyPr/>
        <a:lstStyle/>
        <a:p>
          <a:endParaRPr lang="en-US"/>
        </a:p>
      </dgm:t>
    </dgm:pt>
    <dgm:pt modelId="{2D5095C6-1CD1-4365-8A2E-780AE95A8208}" type="pres">
      <dgm:prSet presAssocID="{440D5141-F9BE-4121-BA62-453BFFFCB424}" presName="root" presStyleCnt="0">
        <dgm:presLayoutVars>
          <dgm:dir/>
          <dgm:resizeHandles val="exact"/>
        </dgm:presLayoutVars>
      </dgm:prSet>
      <dgm:spPr/>
    </dgm:pt>
    <dgm:pt modelId="{723774E3-176D-4960-A6A4-8BA75073A2AF}" type="pres">
      <dgm:prSet presAssocID="{A2808B92-03E5-49AF-A2B9-B444385715CE}" presName="compNode" presStyleCnt="0"/>
      <dgm:spPr/>
    </dgm:pt>
    <dgm:pt modelId="{FDBDAF02-CA0E-4CB9-B00C-333C9A1DD82C}" type="pres">
      <dgm:prSet presAssocID="{A2808B92-03E5-49AF-A2B9-B444385715C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A47FDDC2-4D54-43DE-90D3-5E0865DCB7E5}" type="pres">
      <dgm:prSet presAssocID="{A2808B92-03E5-49AF-A2B9-B444385715CE}" presName="spaceRect" presStyleCnt="0"/>
      <dgm:spPr/>
    </dgm:pt>
    <dgm:pt modelId="{FA6E13CF-42DE-41FA-97CD-D6F5D850E641}" type="pres">
      <dgm:prSet presAssocID="{A2808B92-03E5-49AF-A2B9-B444385715CE}" presName="textRect" presStyleLbl="revTx" presStyleIdx="0" presStyleCnt="5">
        <dgm:presLayoutVars>
          <dgm:chMax val="1"/>
          <dgm:chPref val="1"/>
        </dgm:presLayoutVars>
      </dgm:prSet>
      <dgm:spPr/>
    </dgm:pt>
    <dgm:pt modelId="{CE19DF9C-B469-4A0E-9271-501AAD8E76F2}" type="pres">
      <dgm:prSet presAssocID="{40DB7777-950D-4CF1-ACEB-6C761863E255}" presName="sibTrans" presStyleCnt="0"/>
      <dgm:spPr/>
    </dgm:pt>
    <dgm:pt modelId="{583C5A45-37A2-4D24-8AD9-96C250231AB5}" type="pres">
      <dgm:prSet presAssocID="{0F30BD3D-1452-4148-AEB3-7B6F82B2798D}" presName="compNode" presStyleCnt="0"/>
      <dgm:spPr/>
    </dgm:pt>
    <dgm:pt modelId="{10578AAE-2A55-4740-8B15-150D22BB967A}" type="pres">
      <dgm:prSet presAssocID="{0F30BD3D-1452-4148-AEB3-7B6F82B2798D}"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 folder with solid fill"/>
        </a:ext>
      </dgm:extLst>
    </dgm:pt>
    <dgm:pt modelId="{E06E6D2E-9EE5-4873-B7AB-43ABE6D8595F}" type="pres">
      <dgm:prSet presAssocID="{0F30BD3D-1452-4148-AEB3-7B6F82B2798D}" presName="spaceRect" presStyleCnt="0"/>
      <dgm:spPr/>
    </dgm:pt>
    <dgm:pt modelId="{250DAD65-9A5E-4FCF-9899-43789C87B768}" type="pres">
      <dgm:prSet presAssocID="{0F30BD3D-1452-4148-AEB3-7B6F82B2798D}" presName="textRect" presStyleLbl="revTx" presStyleIdx="1" presStyleCnt="5">
        <dgm:presLayoutVars>
          <dgm:chMax val="1"/>
          <dgm:chPref val="1"/>
        </dgm:presLayoutVars>
      </dgm:prSet>
      <dgm:spPr/>
    </dgm:pt>
    <dgm:pt modelId="{EDFCCEBB-6247-448B-BB9F-8978E21EE132}" type="pres">
      <dgm:prSet presAssocID="{E0066FC8-98D2-4E05-9DFB-A0DE83EF9265}" presName="sibTrans" presStyleCnt="0"/>
      <dgm:spPr/>
    </dgm:pt>
    <dgm:pt modelId="{271EE609-DBB2-459D-862A-FECDCB16189C}" type="pres">
      <dgm:prSet presAssocID="{A505168E-44CB-4CE4-A03F-372B73A8F6FB}" presName="compNode" presStyleCnt="0"/>
      <dgm:spPr/>
    </dgm:pt>
    <dgm:pt modelId="{9C32969E-FAB8-4A00-AB24-3837F287EEF2}" type="pres">
      <dgm:prSet presAssocID="{A505168E-44CB-4CE4-A03F-372B73A8F6F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book"/>
        </a:ext>
      </dgm:extLst>
    </dgm:pt>
    <dgm:pt modelId="{3C12A709-6FF1-4761-AFE5-9FDAD4ABC9BE}" type="pres">
      <dgm:prSet presAssocID="{A505168E-44CB-4CE4-A03F-372B73A8F6FB}" presName="spaceRect" presStyleCnt="0"/>
      <dgm:spPr/>
    </dgm:pt>
    <dgm:pt modelId="{14125B9B-7CCD-4A3A-804B-281D0D95FFC1}" type="pres">
      <dgm:prSet presAssocID="{A505168E-44CB-4CE4-A03F-372B73A8F6FB}" presName="textRect" presStyleLbl="revTx" presStyleIdx="2" presStyleCnt="5">
        <dgm:presLayoutVars>
          <dgm:chMax val="1"/>
          <dgm:chPref val="1"/>
        </dgm:presLayoutVars>
      </dgm:prSet>
      <dgm:spPr/>
    </dgm:pt>
    <dgm:pt modelId="{3186A251-A375-4BA6-9790-14C0AD1052AC}" type="pres">
      <dgm:prSet presAssocID="{061AC793-E41D-44B0-B09E-E6196614525D}" presName="sibTrans" presStyleCnt="0"/>
      <dgm:spPr/>
    </dgm:pt>
    <dgm:pt modelId="{C4E16D82-76D0-4521-BBB5-6647E0D77463}" type="pres">
      <dgm:prSet presAssocID="{5C582865-2DF1-4172-ABCF-FE51675FBE91}" presName="compNode" presStyleCnt="0"/>
      <dgm:spPr/>
    </dgm:pt>
    <dgm:pt modelId="{F7E07850-93D5-49BC-9156-F190C6084CC1}" type="pres">
      <dgm:prSet presAssocID="{5C582865-2DF1-4172-ABCF-FE51675FBE9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grammer female with solid fill"/>
        </a:ext>
      </dgm:extLst>
    </dgm:pt>
    <dgm:pt modelId="{BBC0BCB7-AE71-4701-B852-6F74CE33D4C0}" type="pres">
      <dgm:prSet presAssocID="{5C582865-2DF1-4172-ABCF-FE51675FBE91}" presName="spaceRect" presStyleCnt="0"/>
      <dgm:spPr/>
    </dgm:pt>
    <dgm:pt modelId="{84718A93-31C4-4B54-9F26-7E87BDB72413}" type="pres">
      <dgm:prSet presAssocID="{5C582865-2DF1-4172-ABCF-FE51675FBE91}" presName="textRect" presStyleLbl="revTx" presStyleIdx="3" presStyleCnt="5">
        <dgm:presLayoutVars>
          <dgm:chMax val="1"/>
          <dgm:chPref val="1"/>
        </dgm:presLayoutVars>
      </dgm:prSet>
      <dgm:spPr/>
    </dgm:pt>
    <dgm:pt modelId="{54101D28-C444-44D7-AC1C-86BC7C10FDF0}" type="pres">
      <dgm:prSet presAssocID="{A523B491-5D66-4B52-A312-7217E1B7D89F}" presName="sibTrans" presStyleCnt="0"/>
      <dgm:spPr/>
    </dgm:pt>
    <dgm:pt modelId="{8AAD2700-3EC8-4DC0-A5A3-48F07BC2C45D}" type="pres">
      <dgm:prSet presAssocID="{5D7E4A31-B8DF-4EA7-A7A9-166406F064E4}" presName="compNode" presStyleCnt="0"/>
      <dgm:spPr/>
    </dgm:pt>
    <dgm:pt modelId="{23875B28-FFFB-4DB3-A719-1A9C250F13DF}" type="pres">
      <dgm:prSet presAssocID="{5D7E4A31-B8DF-4EA7-A7A9-166406F064E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atistics"/>
        </a:ext>
      </dgm:extLst>
    </dgm:pt>
    <dgm:pt modelId="{3BE49D6A-1F69-4F3C-97D9-F688112F3F24}" type="pres">
      <dgm:prSet presAssocID="{5D7E4A31-B8DF-4EA7-A7A9-166406F064E4}" presName="spaceRect" presStyleCnt="0"/>
      <dgm:spPr/>
    </dgm:pt>
    <dgm:pt modelId="{53134D50-93AB-4F93-8067-B6ED07FD5EBC}" type="pres">
      <dgm:prSet presAssocID="{5D7E4A31-B8DF-4EA7-A7A9-166406F064E4}" presName="textRect" presStyleLbl="revTx" presStyleIdx="4" presStyleCnt="5">
        <dgm:presLayoutVars>
          <dgm:chMax val="1"/>
          <dgm:chPref val="1"/>
        </dgm:presLayoutVars>
      </dgm:prSet>
      <dgm:spPr/>
    </dgm:pt>
  </dgm:ptLst>
  <dgm:cxnLst>
    <dgm:cxn modelId="{CDA07B15-84C6-4668-8EFE-CD3EA7CA4D84}" type="presOf" srcId="{440D5141-F9BE-4121-BA62-453BFFFCB424}" destId="{2D5095C6-1CD1-4365-8A2E-780AE95A8208}" srcOrd="0" destOrd="0" presId="urn:microsoft.com/office/officeart/2018/2/layout/IconLabelList"/>
    <dgm:cxn modelId="{ADE2045E-A124-410B-AD31-F2FB55F9E399}" srcId="{440D5141-F9BE-4121-BA62-453BFFFCB424}" destId="{5C582865-2DF1-4172-ABCF-FE51675FBE91}" srcOrd="3" destOrd="0" parTransId="{7D470C20-C572-450A-A883-7A87734BEADD}" sibTransId="{A523B491-5D66-4B52-A312-7217E1B7D89F}"/>
    <dgm:cxn modelId="{D5B3B46E-D852-4141-A28A-F601DFDED746}" type="presOf" srcId="{5D7E4A31-B8DF-4EA7-A7A9-166406F064E4}" destId="{53134D50-93AB-4F93-8067-B6ED07FD5EBC}" srcOrd="0" destOrd="0" presId="urn:microsoft.com/office/officeart/2018/2/layout/IconLabelList"/>
    <dgm:cxn modelId="{7265D170-53C4-4B84-862D-EA03D84F62B6}" srcId="{440D5141-F9BE-4121-BA62-453BFFFCB424}" destId="{5D7E4A31-B8DF-4EA7-A7A9-166406F064E4}" srcOrd="4" destOrd="0" parTransId="{1BEC9EB4-ABBC-4C58-8964-DB50B41F692F}" sibTransId="{4ECB9814-53D0-4CCA-944E-A14011814FFE}"/>
    <dgm:cxn modelId="{F208637E-6A25-44C6-88F0-A33FF7F7659C}" srcId="{440D5141-F9BE-4121-BA62-453BFFFCB424}" destId="{A505168E-44CB-4CE4-A03F-372B73A8F6FB}" srcOrd="2" destOrd="0" parTransId="{6BBE4351-51B5-4C28-A138-002527DBD182}" sibTransId="{061AC793-E41D-44B0-B09E-E6196614525D}"/>
    <dgm:cxn modelId="{50ED2692-E7F6-4BBA-A1FA-6F3C19E543D3}" type="presOf" srcId="{5C582865-2DF1-4172-ABCF-FE51675FBE91}" destId="{84718A93-31C4-4B54-9F26-7E87BDB72413}" srcOrd="0" destOrd="0" presId="urn:microsoft.com/office/officeart/2018/2/layout/IconLabelList"/>
    <dgm:cxn modelId="{398BAE9B-9C21-430F-9372-400ADA76AF55}" type="presOf" srcId="{A2808B92-03E5-49AF-A2B9-B444385715CE}" destId="{FA6E13CF-42DE-41FA-97CD-D6F5D850E641}" srcOrd="0" destOrd="0" presId="urn:microsoft.com/office/officeart/2018/2/layout/IconLabelList"/>
    <dgm:cxn modelId="{E626BDAE-6E6F-4C84-B2CD-E79CFCDD7998}" type="presOf" srcId="{0F30BD3D-1452-4148-AEB3-7B6F82B2798D}" destId="{250DAD65-9A5E-4FCF-9899-43789C87B768}" srcOrd="0" destOrd="0" presId="urn:microsoft.com/office/officeart/2018/2/layout/IconLabelList"/>
    <dgm:cxn modelId="{609389B0-58C0-44A7-A746-0414B4E617FC}" srcId="{440D5141-F9BE-4121-BA62-453BFFFCB424}" destId="{0F30BD3D-1452-4148-AEB3-7B6F82B2798D}" srcOrd="1" destOrd="0" parTransId="{6D03A0FB-67C3-44A3-979D-E3A96D10DD76}" sibTransId="{E0066FC8-98D2-4E05-9DFB-A0DE83EF9265}"/>
    <dgm:cxn modelId="{47B236B8-FC64-4A27-A4B2-4B1424A0BAA9}" type="presOf" srcId="{A505168E-44CB-4CE4-A03F-372B73A8F6FB}" destId="{14125B9B-7CCD-4A3A-804B-281D0D95FFC1}" srcOrd="0" destOrd="0" presId="urn:microsoft.com/office/officeart/2018/2/layout/IconLabelList"/>
    <dgm:cxn modelId="{A9B727E5-91BB-4925-9B82-700EE539B5C8}" srcId="{440D5141-F9BE-4121-BA62-453BFFFCB424}" destId="{A2808B92-03E5-49AF-A2B9-B444385715CE}" srcOrd="0" destOrd="0" parTransId="{52845927-ECEB-44A3-A43A-FED49DEC3A38}" sibTransId="{40DB7777-950D-4CF1-ACEB-6C761863E255}"/>
    <dgm:cxn modelId="{5F2C1D1D-7E25-460B-ACAC-3D95F6A1EE53}" type="presParOf" srcId="{2D5095C6-1CD1-4365-8A2E-780AE95A8208}" destId="{723774E3-176D-4960-A6A4-8BA75073A2AF}" srcOrd="0" destOrd="0" presId="urn:microsoft.com/office/officeart/2018/2/layout/IconLabelList"/>
    <dgm:cxn modelId="{18C7CD94-D620-4B90-81B8-851850566FFC}" type="presParOf" srcId="{723774E3-176D-4960-A6A4-8BA75073A2AF}" destId="{FDBDAF02-CA0E-4CB9-B00C-333C9A1DD82C}" srcOrd="0" destOrd="0" presId="urn:microsoft.com/office/officeart/2018/2/layout/IconLabelList"/>
    <dgm:cxn modelId="{66BD0A18-D7B8-4DC5-A92C-74766567E081}" type="presParOf" srcId="{723774E3-176D-4960-A6A4-8BA75073A2AF}" destId="{A47FDDC2-4D54-43DE-90D3-5E0865DCB7E5}" srcOrd="1" destOrd="0" presId="urn:microsoft.com/office/officeart/2018/2/layout/IconLabelList"/>
    <dgm:cxn modelId="{E60277F9-A260-457C-ACD3-3878A9A69C5C}" type="presParOf" srcId="{723774E3-176D-4960-A6A4-8BA75073A2AF}" destId="{FA6E13CF-42DE-41FA-97CD-D6F5D850E641}" srcOrd="2" destOrd="0" presId="urn:microsoft.com/office/officeart/2018/2/layout/IconLabelList"/>
    <dgm:cxn modelId="{3A45A0D5-7BAD-43F9-B53B-A636AD2B9ADE}" type="presParOf" srcId="{2D5095C6-1CD1-4365-8A2E-780AE95A8208}" destId="{CE19DF9C-B469-4A0E-9271-501AAD8E76F2}" srcOrd="1" destOrd="0" presId="urn:microsoft.com/office/officeart/2018/2/layout/IconLabelList"/>
    <dgm:cxn modelId="{F79B2B5B-92B3-4902-8E7A-C3A8F062FEAF}" type="presParOf" srcId="{2D5095C6-1CD1-4365-8A2E-780AE95A8208}" destId="{583C5A45-37A2-4D24-8AD9-96C250231AB5}" srcOrd="2" destOrd="0" presId="urn:microsoft.com/office/officeart/2018/2/layout/IconLabelList"/>
    <dgm:cxn modelId="{2829641D-3224-440B-89DC-A1189A1C62EE}" type="presParOf" srcId="{583C5A45-37A2-4D24-8AD9-96C250231AB5}" destId="{10578AAE-2A55-4740-8B15-150D22BB967A}" srcOrd="0" destOrd="0" presId="urn:microsoft.com/office/officeart/2018/2/layout/IconLabelList"/>
    <dgm:cxn modelId="{1A347184-46BC-4CF8-ACC6-86B9811BC4A5}" type="presParOf" srcId="{583C5A45-37A2-4D24-8AD9-96C250231AB5}" destId="{E06E6D2E-9EE5-4873-B7AB-43ABE6D8595F}" srcOrd="1" destOrd="0" presId="urn:microsoft.com/office/officeart/2018/2/layout/IconLabelList"/>
    <dgm:cxn modelId="{A242B1C4-5BFD-42FD-9652-2A45300090D8}" type="presParOf" srcId="{583C5A45-37A2-4D24-8AD9-96C250231AB5}" destId="{250DAD65-9A5E-4FCF-9899-43789C87B768}" srcOrd="2" destOrd="0" presId="urn:microsoft.com/office/officeart/2018/2/layout/IconLabelList"/>
    <dgm:cxn modelId="{AA53D2C2-CEE0-4A1A-94BA-EDA653B61FD7}" type="presParOf" srcId="{2D5095C6-1CD1-4365-8A2E-780AE95A8208}" destId="{EDFCCEBB-6247-448B-BB9F-8978E21EE132}" srcOrd="3" destOrd="0" presId="urn:microsoft.com/office/officeart/2018/2/layout/IconLabelList"/>
    <dgm:cxn modelId="{D664DA6E-7A17-4F02-A86D-87A7D113DF40}" type="presParOf" srcId="{2D5095C6-1CD1-4365-8A2E-780AE95A8208}" destId="{271EE609-DBB2-459D-862A-FECDCB16189C}" srcOrd="4" destOrd="0" presId="urn:microsoft.com/office/officeart/2018/2/layout/IconLabelList"/>
    <dgm:cxn modelId="{13AB767B-3AD2-466E-9421-98145E615CBC}" type="presParOf" srcId="{271EE609-DBB2-459D-862A-FECDCB16189C}" destId="{9C32969E-FAB8-4A00-AB24-3837F287EEF2}" srcOrd="0" destOrd="0" presId="urn:microsoft.com/office/officeart/2018/2/layout/IconLabelList"/>
    <dgm:cxn modelId="{84CD1030-4EC0-45AA-8269-07043463DAD2}" type="presParOf" srcId="{271EE609-DBB2-459D-862A-FECDCB16189C}" destId="{3C12A709-6FF1-4761-AFE5-9FDAD4ABC9BE}" srcOrd="1" destOrd="0" presId="urn:microsoft.com/office/officeart/2018/2/layout/IconLabelList"/>
    <dgm:cxn modelId="{38744C7F-43EE-4364-B027-80B553311398}" type="presParOf" srcId="{271EE609-DBB2-459D-862A-FECDCB16189C}" destId="{14125B9B-7CCD-4A3A-804B-281D0D95FFC1}" srcOrd="2" destOrd="0" presId="urn:microsoft.com/office/officeart/2018/2/layout/IconLabelList"/>
    <dgm:cxn modelId="{3FE01FF3-9090-4E8C-B324-BF4150BE58CA}" type="presParOf" srcId="{2D5095C6-1CD1-4365-8A2E-780AE95A8208}" destId="{3186A251-A375-4BA6-9790-14C0AD1052AC}" srcOrd="5" destOrd="0" presId="urn:microsoft.com/office/officeart/2018/2/layout/IconLabelList"/>
    <dgm:cxn modelId="{5F128428-09C3-46AF-BF86-6B582B76B927}" type="presParOf" srcId="{2D5095C6-1CD1-4365-8A2E-780AE95A8208}" destId="{C4E16D82-76D0-4521-BBB5-6647E0D77463}" srcOrd="6" destOrd="0" presId="urn:microsoft.com/office/officeart/2018/2/layout/IconLabelList"/>
    <dgm:cxn modelId="{88686328-4ED7-4245-8E53-DE524F319A00}" type="presParOf" srcId="{C4E16D82-76D0-4521-BBB5-6647E0D77463}" destId="{F7E07850-93D5-49BC-9156-F190C6084CC1}" srcOrd="0" destOrd="0" presId="urn:microsoft.com/office/officeart/2018/2/layout/IconLabelList"/>
    <dgm:cxn modelId="{279C10A2-AF6B-4C3D-97A7-A2DDDE4BEB33}" type="presParOf" srcId="{C4E16D82-76D0-4521-BBB5-6647E0D77463}" destId="{BBC0BCB7-AE71-4701-B852-6F74CE33D4C0}" srcOrd="1" destOrd="0" presId="urn:microsoft.com/office/officeart/2018/2/layout/IconLabelList"/>
    <dgm:cxn modelId="{8DF04D31-8B35-4E99-8C0B-C8D97419AB0A}" type="presParOf" srcId="{C4E16D82-76D0-4521-BBB5-6647E0D77463}" destId="{84718A93-31C4-4B54-9F26-7E87BDB72413}" srcOrd="2" destOrd="0" presId="urn:microsoft.com/office/officeart/2018/2/layout/IconLabelList"/>
    <dgm:cxn modelId="{32330DE8-E1E3-4B25-8353-D3F84B8F9F19}" type="presParOf" srcId="{2D5095C6-1CD1-4365-8A2E-780AE95A8208}" destId="{54101D28-C444-44D7-AC1C-86BC7C10FDF0}" srcOrd="7" destOrd="0" presId="urn:microsoft.com/office/officeart/2018/2/layout/IconLabelList"/>
    <dgm:cxn modelId="{DE2AF648-4314-429D-827B-E69D32B0DAB4}" type="presParOf" srcId="{2D5095C6-1CD1-4365-8A2E-780AE95A8208}" destId="{8AAD2700-3EC8-4DC0-A5A3-48F07BC2C45D}" srcOrd="8" destOrd="0" presId="urn:microsoft.com/office/officeart/2018/2/layout/IconLabelList"/>
    <dgm:cxn modelId="{2935A014-CD75-4655-8971-03D61E849041}" type="presParOf" srcId="{8AAD2700-3EC8-4DC0-A5A3-48F07BC2C45D}" destId="{23875B28-FFFB-4DB3-A719-1A9C250F13DF}" srcOrd="0" destOrd="0" presId="urn:microsoft.com/office/officeart/2018/2/layout/IconLabelList"/>
    <dgm:cxn modelId="{EF720199-7420-4AD0-8BC6-623F09C9A8F2}" type="presParOf" srcId="{8AAD2700-3EC8-4DC0-A5A3-48F07BC2C45D}" destId="{3BE49D6A-1F69-4F3C-97D9-F688112F3F24}" srcOrd="1" destOrd="0" presId="urn:microsoft.com/office/officeart/2018/2/layout/IconLabelList"/>
    <dgm:cxn modelId="{16B5A9CB-756D-4F93-870A-CECB10482E1F}" type="presParOf" srcId="{8AAD2700-3EC8-4DC0-A5A3-48F07BC2C45D}" destId="{53134D50-93AB-4F93-8067-B6ED07FD5EB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BDCB2F-9819-4BF9-A3EC-A77E3E89E67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2851A8B-4482-4A2F-9048-20538B6B4EF1}">
      <dgm:prSet/>
      <dgm:spPr/>
      <dgm:t>
        <a:bodyPr/>
        <a:lstStyle/>
        <a:p>
          <a:pPr>
            <a:lnSpc>
              <a:spcPct val="100000"/>
            </a:lnSpc>
          </a:pPr>
          <a:r>
            <a:rPr lang="en-US" b="0" i="0" dirty="0"/>
            <a:t>University size (≥20,000 students)</a:t>
          </a:r>
          <a:endParaRPr lang="en-US" dirty="0"/>
        </a:p>
      </dgm:t>
    </dgm:pt>
    <dgm:pt modelId="{2F58A104-BEAA-4FC1-8F78-9CA584A42C58}" type="parTrans" cxnId="{EE8C53C6-0EB6-4D34-9627-85CE2545720C}">
      <dgm:prSet/>
      <dgm:spPr/>
      <dgm:t>
        <a:bodyPr/>
        <a:lstStyle/>
        <a:p>
          <a:endParaRPr lang="en-US"/>
        </a:p>
      </dgm:t>
    </dgm:pt>
    <dgm:pt modelId="{C325C8AA-4FE2-4EEE-8D38-8F36A3597A83}" type="sibTrans" cxnId="{EE8C53C6-0EB6-4D34-9627-85CE2545720C}">
      <dgm:prSet/>
      <dgm:spPr/>
      <dgm:t>
        <a:bodyPr/>
        <a:lstStyle/>
        <a:p>
          <a:pPr>
            <a:lnSpc>
              <a:spcPct val="100000"/>
            </a:lnSpc>
          </a:pPr>
          <a:endParaRPr lang="en-US"/>
        </a:p>
      </dgm:t>
    </dgm:pt>
    <dgm:pt modelId="{9FCEE1C9-BB38-4647-B30E-4C3A267820FF}">
      <dgm:prSet/>
      <dgm:spPr/>
      <dgm:t>
        <a:bodyPr/>
        <a:lstStyle/>
        <a:p>
          <a:pPr>
            <a:lnSpc>
              <a:spcPct val="100000"/>
            </a:lnSpc>
          </a:pPr>
          <a:r>
            <a:rPr lang="en-US" b="0" i="0" dirty="0"/>
            <a:t>Public universities</a:t>
          </a:r>
          <a:endParaRPr lang="en-US" dirty="0"/>
        </a:p>
      </dgm:t>
    </dgm:pt>
    <dgm:pt modelId="{6C6D1A36-47CA-4BBA-B81B-7D54DF35570B}" type="parTrans" cxnId="{4AB281CE-B2F3-4811-884D-F4FCA7D211F2}">
      <dgm:prSet/>
      <dgm:spPr/>
      <dgm:t>
        <a:bodyPr/>
        <a:lstStyle/>
        <a:p>
          <a:endParaRPr lang="en-US"/>
        </a:p>
      </dgm:t>
    </dgm:pt>
    <dgm:pt modelId="{7B2A39CE-A17D-43D0-9DFC-7AE918B84508}" type="sibTrans" cxnId="{4AB281CE-B2F3-4811-884D-F4FCA7D211F2}">
      <dgm:prSet/>
      <dgm:spPr/>
      <dgm:t>
        <a:bodyPr/>
        <a:lstStyle/>
        <a:p>
          <a:pPr>
            <a:lnSpc>
              <a:spcPct val="100000"/>
            </a:lnSpc>
          </a:pPr>
          <a:endParaRPr lang="en-US"/>
        </a:p>
      </dgm:t>
    </dgm:pt>
    <dgm:pt modelId="{C977E66E-A06A-43AB-B337-6A303778AFF6}">
      <dgm:prSet/>
      <dgm:spPr/>
      <dgm:t>
        <a:bodyPr/>
        <a:lstStyle/>
        <a:p>
          <a:pPr>
            <a:lnSpc>
              <a:spcPct val="100000"/>
            </a:lnSpc>
          </a:pPr>
          <a:r>
            <a:rPr lang="en-US" b="0" i="0" dirty="0"/>
            <a:t>4-Year degree-granting</a:t>
          </a:r>
          <a:endParaRPr lang="en-US" dirty="0"/>
        </a:p>
      </dgm:t>
    </dgm:pt>
    <dgm:pt modelId="{FA659C20-332F-40AD-87AD-7630557389BE}" type="parTrans" cxnId="{9F5FADF1-26B5-47F8-A8C2-6C18DE970654}">
      <dgm:prSet/>
      <dgm:spPr/>
      <dgm:t>
        <a:bodyPr/>
        <a:lstStyle/>
        <a:p>
          <a:endParaRPr lang="en-US"/>
        </a:p>
      </dgm:t>
    </dgm:pt>
    <dgm:pt modelId="{CA704EA5-19A5-458C-A9B8-9B344B3C0B95}" type="sibTrans" cxnId="{9F5FADF1-26B5-47F8-A8C2-6C18DE970654}">
      <dgm:prSet/>
      <dgm:spPr/>
      <dgm:t>
        <a:bodyPr/>
        <a:lstStyle/>
        <a:p>
          <a:pPr>
            <a:lnSpc>
              <a:spcPct val="100000"/>
            </a:lnSpc>
          </a:pPr>
          <a:endParaRPr lang="en-US"/>
        </a:p>
      </dgm:t>
    </dgm:pt>
    <dgm:pt modelId="{8BF33FE6-CE44-43BA-8D5E-A23BAE6B43EC}">
      <dgm:prSet/>
      <dgm:spPr/>
      <dgm:t>
        <a:bodyPr/>
        <a:lstStyle/>
        <a:p>
          <a:pPr>
            <a:lnSpc>
              <a:spcPct val="100000"/>
            </a:lnSpc>
          </a:pPr>
          <a:r>
            <a:rPr lang="en-US" b="0" i="0" dirty="0"/>
            <a:t>Excluded online-only schools and community colleges</a:t>
          </a:r>
          <a:endParaRPr lang="en-US" dirty="0"/>
        </a:p>
      </dgm:t>
    </dgm:pt>
    <dgm:pt modelId="{F8D39113-608F-46B0-A6A5-C0AC4DE6861C}" type="parTrans" cxnId="{1618AEEE-FBE8-4145-AAB0-9C1900F06A55}">
      <dgm:prSet/>
      <dgm:spPr/>
      <dgm:t>
        <a:bodyPr/>
        <a:lstStyle/>
        <a:p>
          <a:endParaRPr lang="en-US"/>
        </a:p>
      </dgm:t>
    </dgm:pt>
    <dgm:pt modelId="{C4045587-4B34-4091-A152-84B9CEB2DDC5}" type="sibTrans" cxnId="{1618AEEE-FBE8-4145-AAB0-9C1900F06A55}">
      <dgm:prSet/>
      <dgm:spPr/>
      <dgm:t>
        <a:bodyPr/>
        <a:lstStyle/>
        <a:p>
          <a:endParaRPr lang="en-US"/>
        </a:p>
      </dgm:t>
    </dgm:pt>
    <dgm:pt modelId="{6AEA448E-1D40-45EE-9BAC-EF51E450859F}" type="pres">
      <dgm:prSet presAssocID="{2BBDCB2F-9819-4BF9-A3EC-A77E3E89E670}" presName="root" presStyleCnt="0">
        <dgm:presLayoutVars>
          <dgm:dir/>
          <dgm:resizeHandles val="exact"/>
        </dgm:presLayoutVars>
      </dgm:prSet>
      <dgm:spPr/>
    </dgm:pt>
    <dgm:pt modelId="{42412C72-4B69-4B23-A1EB-35CDFDF62C2C}" type="pres">
      <dgm:prSet presAssocID="{2BBDCB2F-9819-4BF9-A3EC-A77E3E89E670}" presName="container" presStyleCnt="0">
        <dgm:presLayoutVars>
          <dgm:dir/>
          <dgm:resizeHandles val="exact"/>
        </dgm:presLayoutVars>
      </dgm:prSet>
      <dgm:spPr/>
    </dgm:pt>
    <dgm:pt modelId="{683F511E-3A7A-42C8-8058-1A01B21710AC}" type="pres">
      <dgm:prSet presAssocID="{92851A8B-4482-4A2F-9048-20538B6B4EF1}" presName="compNode" presStyleCnt="0"/>
      <dgm:spPr/>
    </dgm:pt>
    <dgm:pt modelId="{9DFE03EA-91D4-4FFF-920D-940FC8ABAB70}" type="pres">
      <dgm:prSet presAssocID="{92851A8B-4482-4A2F-9048-20538B6B4EF1}" presName="iconBgRect" presStyleLbl="bgShp" presStyleIdx="0" presStyleCnt="4"/>
      <dgm:spPr/>
    </dgm:pt>
    <dgm:pt modelId="{38DA4936-C5A3-4F6E-8666-AE696A3DFF6B}" type="pres">
      <dgm:prSet presAssocID="{92851A8B-4482-4A2F-9048-20538B6B4EF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A0D03229-686F-47EC-A85B-0F599F1E67B4}" type="pres">
      <dgm:prSet presAssocID="{92851A8B-4482-4A2F-9048-20538B6B4EF1}" presName="spaceRect" presStyleCnt="0"/>
      <dgm:spPr/>
    </dgm:pt>
    <dgm:pt modelId="{2B15BD8E-49C1-43CC-B527-067028866784}" type="pres">
      <dgm:prSet presAssocID="{92851A8B-4482-4A2F-9048-20538B6B4EF1}" presName="textRect" presStyleLbl="revTx" presStyleIdx="0" presStyleCnt="4">
        <dgm:presLayoutVars>
          <dgm:chMax val="1"/>
          <dgm:chPref val="1"/>
        </dgm:presLayoutVars>
      </dgm:prSet>
      <dgm:spPr/>
    </dgm:pt>
    <dgm:pt modelId="{34A91C8E-0E5B-4115-9D90-A7B3DBACE44B}" type="pres">
      <dgm:prSet presAssocID="{C325C8AA-4FE2-4EEE-8D38-8F36A3597A83}" presName="sibTrans" presStyleLbl="sibTrans2D1" presStyleIdx="0" presStyleCnt="0"/>
      <dgm:spPr/>
    </dgm:pt>
    <dgm:pt modelId="{39FAD0A0-378B-49F2-8231-71C0C4F79B54}" type="pres">
      <dgm:prSet presAssocID="{9FCEE1C9-BB38-4647-B30E-4C3A267820FF}" presName="compNode" presStyleCnt="0"/>
      <dgm:spPr/>
    </dgm:pt>
    <dgm:pt modelId="{620B525F-B763-45EC-86B9-59B6BD86A6F9}" type="pres">
      <dgm:prSet presAssocID="{9FCEE1C9-BB38-4647-B30E-4C3A267820FF}" presName="iconBgRect" presStyleLbl="bgShp" presStyleIdx="1" presStyleCnt="4"/>
      <dgm:spPr/>
    </dgm:pt>
    <dgm:pt modelId="{AE165A9B-2F5F-4DD6-ACA6-01D60ADB0412}" type="pres">
      <dgm:prSet presAssocID="{9FCEE1C9-BB38-4647-B30E-4C3A267820F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8C589FA3-DE7C-4B90-BA27-2A357565DEAD}" type="pres">
      <dgm:prSet presAssocID="{9FCEE1C9-BB38-4647-B30E-4C3A267820FF}" presName="spaceRect" presStyleCnt="0"/>
      <dgm:spPr/>
    </dgm:pt>
    <dgm:pt modelId="{2E58C87B-5DCB-43DC-AB0A-3A6E01C2EF7A}" type="pres">
      <dgm:prSet presAssocID="{9FCEE1C9-BB38-4647-B30E-4C3A267820FF}" presName="textRect" presStyleLbl="revTx" presStyleIdx="1" presStyleCnt="4">
        <dgm:presLayoutVars>
          <dgm:chMax val="1"/>
          <dgm:chPref val="1"/>
        </dgm:presLayoutVars>
      </dgm:prSet>
      <dgm:spPr/>
    </dgm:pt>
    <dgm:pt modelId="{0BFF1C39-0564-4A08-947E-2D465EEF8DFB}" type="pres">
      <dgm:prSet presAssocID="{7B2A39CE-A17D-43D0-9DFC-7AE918B84508}" presName="sibTrans" presStyleLbl="sibTrans2D1" presStyleIdx="0" presStyleCnt="0"/>
      <dgm:spPr/>
    </dgm:pt>
    <dgm:pt modelId="{0884CAF4-5733-441E-B1D9-393D50F54C1C}" type="pres">
      <dgm:prSet presAssocID="{C977E66E-A06A-43AB-B337-6A303778AFF6}" presName="compNode" presStyleCnt="0"/>
      <dgm:spPr/>
    </dgm:pt>
    <dgm:pt modelId="{234CF215-FA86-40D7-A915-A666579FA125}" type="pres">
      <dgm:prSet presAssocID="{C977E66E-A06A-43AB-B337-6A303778AFF6}" presName="iconBgRect" presStyleLbl="bgShp" presStyleIdx="2" presStyleCnt="4"/>
      <dgm:spPr/>
    </dgm:pt>
    <dgm:pt modelId="{43D9782D-810A-4F84-BAC0-8589BB9559E7}" type="pres">
      <dgm:prSet presAssocID="{C977E66E-A06A-43AB-B337-6A303778AFF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C9C44576-1C4A-49D6-9C00-9ADFEDD172E0}" type="pres">
      <dgm:prSet presAssocID="{C977E66E-A06A-43AB-B337-6A303778AFF6}" presName="spaceRect" presStyleCnt="0"/>
      <dgm:spPr/>
    </dgm:pt>
    <dgm:pt modelId="{18638503-0A74-456C-87CE-E4EE1172BCA4}" type="pres">
      <dgm:prSet presAssocID="{C977E66E-A06A-43AB-B337-6A303778AFF6}" presName="textRect" presStyleLbl="revTx" presStyleIdx="2" presStyleCnt="4">
        <dgm:presLayoutVars>
          <dgm:chMax val="1"/>
          <dgm:chPref val="1"/>
        </dgm:presLayoutVars>
      </dgm:prSet>
      <dgm:spPr/>
    </dgm:pt>
    <dgm:pt modelId="{32337D14-DE52-4CC2-A24D-E90885F754C8}" type="pres">
      <dgm:prSet presAssocID="{CA704EA5-19A5-458C-A9B8-9B344B3C0B95}" presName="sibTrans" presStyleLbl="sibTrans2D1" presStyleIdx="0" presStyleCnt="0"/>
      <dgm:spPr/>
    </dgm:pt>
    <dgm:pt modelId="{55085DE9-0206-4ADF-B824-30885BDC25A6}" type="pres">
      <dgm:prSet presAssocID="{8BF33FE6-CE44-43BA-8D5E-A23BAE6B43EC}" presName="compNode" presStyleCnt="0"/>
      <dgm:spPr/>
    </dgm:pt>
    <dgm:pt modelId="{FE8E6723-DAE0-403A-9763-74979291CB25}" type="pres">
      <dgm:prSet presAssocID="{8BF33FE6-CE44-43BA-8D5E-A23BAE6B43EC}" presName="iconBgRect" presStyleLbl="bgShp" presStyleIdx="3" presStyleCnt="4"/>
      <dgm:spPr/>
    </dgm:pt>
    <dgm:pt modelId="{B1A9256F-ADFA-4834-95BE-251EC62D86C1}" type="pres">
      <dgm:prSet presAssocID="{8BF33FE6-CE44-43BA-8D5E-A23BAE6B43E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Internet with solid fill"/>
        </a:ext>
      </dgm:extLst>
    </dgm:pt>
    <dgm:pt modelId="{FB4A1463-FDF4-4447-B011-2348B438561D}" type="pres">
      <dgm:prSet presAssocID="{8BF33FE6-CE44-43BA-8D5E-A23BAE6B43EC}" presName="spaceRect" presStyleCnt="0"/>
      <dgm:spPr/>
    </dgm:pt>
    <dgm:pt modelId="{139FB023-2597-4862-BAEA-E8D711D0EE50}" type="pres">
      <dgm:prSet presAssocID="{8BF33FE6-CE44-43BA-8D5E-A23BAE6B43EC}" presName="textRect" presStyleLbl="revTx" presStyleIdx="3" presStyleCnt="4">
        <dgm:presLayoutVars>
          <dgm:chMax val="1"/>
          <dgm:chPref val="1"/>
        </dgm:presLayoutVars>
      </dgm:prSet>
      <dgm:spPr/>
    </dgm:pt>
  </dgm:ptLst>
  <dgm:cxnLst>
    <dgm:cxn modelId="{1AEBFB69-F662-4546-92DF-3D6BF02E7A75}" type="presOf" srcId="{C325C8AA-4FE2-4EEE-8D38-8F36A3597A83}" destId="{34A91C8E-0E5B-4115-9D90-A7B3DBACE44B}" srcOrd="0" destOrd="0" presId="urn:microsoft.com/office/officeart/2018/2/layout/IconCircleList"/>
    <dgm:cxn modelId="{50B94B57-4BB1-45C0-9A9C-64D97CB988D1}" type="presOf" srcId="{2BBDCB2F-9819-4BF9-A3EC-A77E3E89E670}" destId="{6AEA448E-1D40-45EE-9BAC-EF51E450859F}" srcOrd="0" destOrd="0" presId="urn:microsoft.com/office/officeart/2018/2/layout/IconCircleList"/>
    <dgm:cxn modelId="{70A1139A-421C-44C2-8652-E0B6B1548F08}" type="presOf" srcId="{C977E66E-A06A-43AB-B337-6A303778AFF6}" destId="{18638503-0A74-456C-87CE-E4EE1172BCA4}" srcOrd="0" destOrd="0" presId="urn:microsoft.com/office/officeart/2018/2/layout/IconCircleList"/>
    <dgm:cxn modelId="{DBDD45B6-532A-463D-8154-499A55C11715}" type="presOf" srcId="{9FCEE1C9-BB38-4647-B30E-4C3A267820FF}" destId="{2E58C87B-5DCB-43DC-AB0A-3A6E01C2EF7A}" srcOrd="0" destOrd="0" presId="urn:microsoft.com/office/officeart/2018/2/layout/IconCircleList"/>
    <dgm:cxn modelId="{36F499BA-26AB-49DA-9203-0696EF2B598C}" type="presOf" srcId="{92851A8B-4482-4A2F-9048-20538B6B4EF1}" destId="{2B15BD8E-49C1-43CC-B527-067028866784}" srcOrd="0" destOrd="0" presId="urn:microsoft.com/office/officeart/2018/2/layout/IconCircleList"/>
    <dgm:cxn modelId="{69C87DBE-7926-4262-BC64-6D998C2F5CD4}" type="presOf" srcId="{CA704EA5-19A5-458C-A9B8-9B344B3C0B95}" destId="{32337D14-DE52-4CC2-A24D-E90885F754C8}" srcOrd="0" destOrd="0" presId="urn:microsoft.com/office/officeart/2018/2/layout/IconCircleList"/>
    <dgm:cxn modelId="{EE8C53C6-0EB6-4D34-9627-85CE2545720C}" srcId="{2BBDCB2F-9819-4BF9-A3EC-A77E3E89E670}" destId="{92851A8B-4482-4A2F-9048-20538B6B4EF1}" srcOrd="0" destOrd="0" parTransId="{2F58A104-BEAA-4FC1-8F78-9CA584A42C58}" sibTransId="{C325C8AA-4FE2-4EEE-8D38-8F36A3597A83}"/>
    <dgm:cxn modelId="{4AB281CE-B2F3-4811-884D-F4FCA7D211F2}" srcId="{2BBDCB2F-9819-4BF9-A3EC-A77E3E89E670}" destId="{9FCEE1C9-BB38-4647-B30E-4C3A267820FF}" srcOrd="1" destOrd="0" parTransId="{6C6D1A36-47CA-4BBA-B81B-7D54DF35570B}" sibTransId="{7B2A39CE-A17D-43D0-9DFC-7AE918B84508}"/>
    <dgm:cxn modelId="{077342D8-3122-4B0E-ACE3-19678A5929F0}" type="presOf" srcId="{8BF33FE6-CE44-43BA-8D5E-A23BAE6B43EC}" destId="{139FB023-2597-4862-BAEA-E8D711D0EE50}" srcOrd="0" destOrd="0" presId="urn:microsoft.com/office/officeart/2018/2/layout/IconCircleList"/>
    <dgm:cxn modelId="{97D9C3D8-5C7B-4229-A55A-5A342E4C7E1F}" type="presOf" srcId="{7B2A39CE-A17D-43D0-9DFC-7AE918B84508}" destId="{0BFF1C39-0564-4A08-947E-2D465EEF8DFB}" srcOrd="0" destOrd="0" presId="urn:microsoft.com/office/officeart/2018/2/layout/IconCircleList"/>
    <dgm:cxn modelId="{1618AEEE-FBE8-4145-AAB0-9C1900F06A55}" srcId="{2BBDCB2F-9819-4BF9-A3EC-A77E3E89E670}" destId="{8BF33FE6-CE44-43BA-8D5E-A23BAE6B43EC}" srcOrd="3" destOrd="0" parTransId="{F8D39113-608F-46B0-A6A5-C0AC4DE6861C}" sibTransId="{C4045587-4B34-4091-A152-84B9CEB2DDC5}"/>
    <dgm:cxn modelId="{9F5FADF1-26B5-47F8-A8C2-6C18DE970654}" srcId="{2BBDCB2F-9819-4BF9-A3EC-A77E3E89E670}" destId="{C977E66E-A06A-43AB-B337-6A303778AFF6}" srcOrd="2" destOrd="0" parTransId="{FA659C20-332F-40AD-87AD-7630557389BE}" sibTransId="{CA704EA5-19A5-458C-A9B8-9B344B3C0B95}"/>
    <dgm:cxn modelId="{6A7FF3CF-2527-4BFA-A6CF-695F1529CA44}" type="presParOf" srcId="{6AEA448E-1D40-45EE-9BAC-EF51E450859F}" destId="{42412C72-4B69-4B23-A1EB-35CDFDF62C2C}" srcOrd="0" destOrd="0" presId="urn:microsoft.com/office/officeart/2018/2/layout/IconCircleList"/>
    <dgm:cxn modelId="{EB1883BD-5E2D-4110-B39B-D078C023C38F}" type="presParOf" srcId="{42412C72-4B69-4B23-A1EB-35CDFDF62C2C}" destId="{683F511E-3A7A-42C8-8058-1A01B21710AC}" srcOrd="0" destOrd="0" presId="urn:microsoft.com/office/officeart/2018/2/layout/IconCircleList"/>
    <dgm:cxn modelId="{29D7BCCE-2748-4F7F-8500-47CF64CFADC9}" type="presParOf" srcId="{683F511E-3A7A-42C8-8058-1A01B21710AC}" destId="{9DFE03EA-91D4-4FFF-920D-940FC8ABAB70}" srcOrd="0" destOrd="0" presId="urn:microsoft.com/office/officeart/2018/2/layout/IconCircleList"/>
    <dgm:cxn modelId="{EFBC9494-CB9A-4E8B-8202-E5EDE0AEE42A}" type="presParOf" srcId="{683F511E-3A7A-42C8-8058-1A01B21710AC}" destId="{38DA4936-C5A3-4F6E-8666-AE696A3DFF6B}" srcOrd="1" destOrd="0" presId="urn:microsoft.com/office/officeart/2018/2/layout/IconCircleList"/>
    <dgm:cxn modelId="{B3B62A3A-2CC8-4076-8DCC-4FC8E01608B8}" type="presParOf" srcId="{683F511E-3A7A-42C8-8058-1A01B21710AC}" destId="{A0D03229-686F-47EC-A85B-0F599F1E67B4}" srcOrd="2" destOrd="0" presId="urn:microsoft.com/office/officeart/2018/2/layout/IconCircleList"/>
    <dgm:cxn modelId="{012F4E6D-5325-42FD-B8E3-EAD56F660AF0}" type="presParOf" srcId="{683F511E-3A7A-42C8-8058-1A01B21710AC}" destId="{2B15BD8E-49C1-43CC-B527-067028866784}" srcOrd="3" destOrd="0" presId="urn:microsoft.com/office/officeart/2018/2/layout/IconCircleList"/>
    <dgm:cxn modelId="{F2D535E4-6107-4479-A18C-8AB10D441BE6}" type="presParOf" srcId="{42412C72-4B69-4B23-A1EB-35CDFDF62C2C}" destId="{34A91C8E-0E5B-4115-9D90-A7B3DBACE44B}" srcOrd="1" destOrd="0" presId="urn:microsoft.com/office/officeart/2018/2/layout/IconCircleList"/>
    <dgm:cxn modelId="{42522842-F9FB-4A5E-BD84-C238D01111C2}" type="presParOf" srcId="{42412C72-4B69-4B23-A1EB-35CDFDF62C2C}" destId="{39FAD0A0-378B-49F2-8231-71C0C4F79B54}" srcOrd="2" destOrd="0" presId="urn:microsoft.com/office/officeart/2018/2/layout/IconCircleList"/>
    <dgm:cxn modelId="{D5630571-689A-462F-886D-D6B494B35D42}" type="presParOf" srcId="{39FAD0A0-378B-49F2-8231-71C0C4F79B54}" destId="{620B525F-B763-45EC-86B9-59B6BD86A6F9}" srcOrd="0" destOrd="0" presId="urn:microsoft.com/office/officeart/2018/2/layout/IconCircleList"/>
    <dgm:cxn modelId="{AA55FEB3-96A0-4148-9C7E-4E68BBD20F90}" type="presParOf" srcId="{39FAD0A0-378B-49F2-8231-71C0C4F79B54}" destId="{AE165A9B-2F5F-4DD6-ACA6-01D60ADB0412}" srcOrd="1" destOrd="0" presId="urn:microsoft.com/office/officeart/2018/2/layout/IconCircleList"/>
    <dgm:cxn modelId="{50AEE7E1-1DF5-47B8-AFBA-AE3D3FEEB108}" type="presParOf" srcId="{39FAD0A0-378B-49F2-8231-71C0C4F79B54}" destId="{8C589FA3-DE7C-4B90-BA27-2A357565DEAD}" srcOrd="2" destOrd="0" presId="urn:microsoft.com/office/officeart/2018/2/layout/IconCircleList"/>
    <dgm:cxn modelId="{6C8FC1B2-B4B4-4A50-BD7F-77A4D6628154}" type="presParOf" srcId="{39FAD0A0-378B-49F2-8231-71C0C4F79B54}" destId="{2E58C87B-5DCB-43DC-AB0A-3A6E01C2EF7A}" srcOrd="3" destOrd="0" presId="urn:microsoft.com/office/officeart/2018/2/layout/IconCircleList"/>
    <dgm:cxn modelId="{68DAC3F7-FE93-4572-81D8-B89F0FE864B0}" type="presParOf" srcId="{42412C72-4B69-4B23-A1EB-35CDFDF62C2C}" destId="{0BFF1C39-0564-4A08-947E-2D465EEF8DFB}" srcOrd="3" destOrd="0" presId="urn:microsoft.com/office/officeart/2018/2/layout/IconCircleList"/>
    <dgm:cxn modelId="{25ED5C8E-1AF3-4731-869B-E6C6DF6700DE}" type="presParOf" srcId="{42412C72-4B69-4B23-A1EB-35CDFDF62C2C}" destId="{0884CAF4-5733-441E-B1D9-393D50F54C1C}" srcOrd="4" destOrd="0" presId="urn:microsoft.com/office/officeart/2018/2/layout/IconCircleList"/>
    <dgm:cxn modelId="{AA11AE3B-2DD2-4548-B692-3143AD326AD3}" type="presParOf" srcId="{0884CAF4-5733-441E-B1D9-393D50F54C1C}" destId="{234CF215-FA86-40D7-A915-A666579FA125}" srcOrd="0" destOrd="0" presId="urn:microsoft.com/office/officeart/2018/2/layout/IconCircleList"/>
    <dgm:cxn modelId="{5C0EAFEF-751D-40F2-82D2-0847F0AC6546}" type="presParOf" srcId="{0884CAF4-5733-441E-B1D9-393D50F54C1C}" destId="{43D9782D-810A-4F84-BAC0-8589BB9559E7}" srcOrd="1" destOrd="0" presId="urn:microsoft.com/office/officeart/2018/2/layout/IconCircleList"/>
    <dgm:cxn modelId="{9D152CDB-BB19-489B-8588-5A59DB056880}" type="presParOf" srcId="{0884CAF4-5733-441E-B1D9-393D50F54C1C}" destId="{C9C44576-1C4A-49D6-9C00-9ADFEDD172E0}" srcOrd="2" destOrd="0" presId="urn:microsoft.com/office/officeart/2018/2/layout/IconCircleList"/>
    <dgm:cxn modelId="{B5C235A7-A2C2-49DF-A209-ADBD94A81DE3}" type="presParOf" srcId="{0884CAF4-5733-441E-B1D9-393D50F54C1C}" destId="{18638503-0A74-456C-87CE-E4EE1172BCA4}" srcOrd="3" destOrd="0" presId="urn:microsoft.com/office/officeart/2018/2/layout/IconCircleList"/>
    <dgm:cxn modelId="{AE3AD6DD-FFDC-4AAB-AB97-85719D6453C6}" type="presParOf" srcId="{42412C72-4B69-4B23-A1EB-35CDFDF62C2C}" destId="{32337D14-DE52-4CC2-A24D-E90885F754C8}" srcOrd="5" destOrd="0" presId="urn:microsoft.com/office/officeart/2018/2/layout/IconCircleList"/>
    <dgm:cxn modelId="{A2F7ED3A-3FC8-4C3B-9843-264E9029C246}" type="presParOf" srcId="{42412C72-4B69-4B23-A1EB-35CDFDF62C2C}" destId="{55085DE9-0206-4ADF-B824-30885BDC25A6}" srcOrd="6" destOrd="0" presId="urn:microsoft.com/office/officeart/2018/2/layout/IconCircleList"/>
    <dgm:cxn modelId="{55C5210E-3179-44DA-BCF9-209E0B68529C}" type="presParOf" srcId="{55085DE9-0206-4ADF-B824-30885BDC25A6}" destId="{FE8E6723-DAE0-403A-9763-74979291CB25}" srcOrd="0" destOrd="0" presId="urn:microsoft.com/office/officeart/2018/2/layout/IconCircleList"/>
    <dgm:cxn modelId="{737ED1A6-B29F-4F4B-81FA-3ECC608B436B}" type="presParOf" srcId="{55085DE9-0206-4ADF-B824-30885BDC25A6}" destId="{B1A9256F-ADFA-4834-95BE-251EC62D86C1}" srcOrd="1" destOrd="0" presId="urn:microsoft.com/office/officeart/2018/2/layout/IconCircleList"/>
    <dgm:cxn modelId="{4A3B87A7-42EE-4558-BDEF-46CFC178867D}" type="presParOf" srcId="{55085DE9-0206-4ADF-B824-30885BDC25A6}" destId="{FB4A1463-FDF4-4447-B011-2348B438561D}" srcOrd="2" destOrd="0" presId="urn:microsoft.com/office/officeart/2018/2/layout/IconCircleList"/>
    <dgm:cxn modelId="{D5338E2F-5C8F-4887-B0AB-C72A1C33C9F8}" type="presParOf" srcId="{55085DE9-0206-4ADF-B824-30885BDC25A6}" destId="{139FB023-2597-4862-BAEA-E8D711D0EE50}"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19ACFD-E977-4D8F-B02F-4D898309C4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1D0E9F5-7592-4D81-BB13-A592631AE61B}">
      <dgm:prSet phldrT="[Text]"/>
      <dgm:spPr/>
      <dgm:t>
        <a:bodyPr/>
        <a:lstStyle/>
        <a:p>
          <a:r>
            <a:rPr lang="en-US" dirty="0"/>
            <a:t>Contract Terms</a:t>
          </a:r>
        </a:p>
      </dgm:t>
    </dgm:pt>
    <dgm:pt modelId="{D10E3688-A820-4D37-86C9-A236060BB12F}" type="parTrans" cxnId="{7B4B50EA-10D8-4220-A51F-85D3B363A9AA}">
      <dgm:prSet/>
      <dgm:spPr/>
      <dgm:t>
        <a:bodyPr/>
        <a:lstStyle/>
        <a:p>
          <a:endParaRPr lang="en-US"/>
        </a:p>
      </dgm:t>
    </dgm:pt>
    <dgm:pt modelId="{EC019CD5-C6CE-4DAE-BB13-02F47101183E}" type="sibTrans" cxnId="{7B4B50EA-10D8-4220-A51F-85D3B363A9AA}">
      <dgm:prSet/>
      <dgm:spPr/>
      <dgm:t>
        <a:bodyPr/>
        <a:lstStyle/>
        <a:p>
          <a:endParaRPr lang="en-US"/>
        </a:p>
      </dgm:t>
    </dgm:pt>
    <dgm:pt modelId="{2C0CEA1C-AD9D-4D9E-885E-056DEFF224CD}">
      <dgm:prSet phldrT="[Text]"/>
      <dgm:spPr/>
      <dgm:t>
        <a:bodyPr/>
        <a:lstStyle/>
        <a:p>
          <a:r>
            <a:rPr lang="en-US" dirty="0"/>
            <a:t>Contractor</a:t>
          </a:r>
        </a:p>
      </dgm:t>
    </dgm:pt>
    <dgm:pt modelId="{3D224844-AB89-4ED8-B43F-0A67EB364277}" type="parTrans" cxnId="{BA92BDE4-A074-42F0-B09F-01779C59EF7E}">
      <dgm:prSet/>
      <dgm:spPr/>
      <dgm:t>
        <a:bodyPr/>
        <a:lstStyle/>
        <a:p>
          <a:endParaRPr lang="en-US"/>
        </a:p>
      </dgm:t>
    </dgm:pt>
    <dgm:pt modelId="{812803BB-4C7A-4A35-A387-9A5852E4A05A}" type="sibTrans" cxnId="{BA92BDE4-A074-42F0-B09F-01779C59EF7E}">
      <dgm:prSet/>
      <dgm:spPr/>
      <dgm:t>
        <a:bodyPr/>
        <a:lstStyle/>
        <a:p>
          <a:endParaRPr lang="en-US"/>
        </a:p>
      </dgm:t>
    </dgm:pt>
    <dgm:pt modelId="{E67A1E1B-5DC3-4321-A285-834A64D96E9C}">
      <dgm:prSet phldrT="[Text]"/>
      <dgm:spPr/>
      <dgm:t>
        <a:bodyPr/>
        <a:lstStyle/>
        <a:p>
          <a:r>
            <a:rPr lang="en-US" dirty="0"/>
            <a:t>University Incentives</a:t>
          </a:r>
        </a:p>
      </dgm:t>
    </dgm:pt>
    <dgm:pt modelId="{9A341DC3-6FDD-4711-BE84-F44D0848BF70}" type="parTrans" cxnId="{3BC24704-63DC-4046-84DA-AA113BC20651}">
      <dgm:prSet/>
      <dgm:spPr/>
      <dgm:t>
        <a:bodyPr/>
        <a:lstStyle/>
        <a:p>
          <a:endParaRPr lang="en-US"/>
        </a:p>
      </dgm:t>
    </dgm:pt>
    <dgm:pt modelId="{00BA58A3-920E-43F3-BA53-F871E4FB0A75}" type="sibTrans" cxnId="{3BC24704-63DC-4046-84DA-AA113BC20651}">
      <dgm:prSet/>
      <dgm:spPr/>
      <dgm:t>
        <a:bodyPr/>
        <a:lstStyle/>
        <a:p>
          <a:endParaRPr lang="en-US"/>
        </a:p>
      </dgm:t>
    </dgm:pt>
    <dgm:pt modelId="{FF6A2146-9665-48FF-B962-5B0E834A15F7}">
      <dgm:prSet phldrT="[Text]"/>
      <dgm:spPr/>
      <dgm:t>
        <a:bodyPr/>
        <a:lstStyle/>
        <a:p>
          <a:r>
            <a:rPr lang="en-US" b="0" dirty="0"/>
            <a:t>Commissions</a:t>
          </a:r>
          <a:endParaRPr lang="en-US" dirty="0"/>
        </a:p>
      </dgm:t>
    </dgm:pt>
    <dgm:pt modelId="{7ECD7433-6AB2-4FB3-82EF-54232EF0513E}" type="parTrans" cxnId="{04F53891-97B5-4E26-B66E-00EC4B3F7BE4}">
      <dgm:prSet/>
      <dgm:spPr/>
      <dgm:t>
        <a:bodyPr/>
        <a:lstStyle/>
        <a:p>
          <a:endParaRPr lang="en-US"/>
        </a:p>
      </dgm:t>
    </dgm:pt>
    <dgm:pt modelId="{AD2AE66A-FE11-4954-8B3B-046402CC1BFE}" type="sibTrans" cxnId="{04F53891-97B5-4E26-B66E-00EC4B3F7BE4}">
      <dgm:prSet/>
      <dgm:spPr/>
      <dgm:t>
        <a:bodyPr/>
        <a:lstStyle/>
        <a:p>
          <a:endParaRPr lang="en-US"/>
        </a:p>
      </dgm:t>
    </dgm:pt>
    <dgm:pt modelId="{B87D5891-0A56-41C6-9F4F-4D02675988E9}">
      <dgm:prSet phldrT="[Text]"/>
      <dgm:spPr/>
      <dgm:t>
        <a:bodyPr/>
        <a:lstStyle/>
        <a:p>
          <a:r>
            <a:rPr lang="en-US" dirty="0"/>
            <a:t>Consumer Cost</a:t>
          </a:r>
        </a:p>
      </dgm:t>
    </dgm:pt>
    <dgm:pt modelId="{2D7FE298-873A-4C8A-AAEB-7EC2DD464ADF}" type="parTrans" cxnId="{96A12039-BEE0-46D4-87F3-973F7400C8B5}">
      <dgm:prSet/>
      <dgm:spPr/>
      <dgm:t>
        <a:bodyPr/>
        <a:lstStyle/>
        <a:p>
          <a:endParaRPr lang="en-US"/>
        </a:p>
      </dgm:t>
    </dgm:pt>
    <dgm:pt modelId="{DAC9B1FB-3F36-44B9-B458-70AD30593980}" type="sibTrans" cxnId="{96A12039-BEE0-46D4-87F3-973F7400C8B5}">
      <dgm:prSet/>
      <dgm:spPr/>
      <dgm:t>
        <a:bodyPr/>
        <a:lstStyle/>
        <a:p>
          <a:endParaRPr lang="en-US"/>
        </a:p>
      </dgm:t>
    </dgm:pt>
    <dgm:pt modelId="{A58D26C2-2599-41AC-B443-C1515B9E3CCA}">
      <dgm:prSet phldrT="[Text]"/>
      <dgm:spPr/>
      <dgm:t>
        <a:bodyPr/>
        <a:lstStyle/>
        <a:p>
          <a:r>
            <a:rPr lang="en-US" dirty="0"/>
            <a:t>Meal plan types &amp; costs</a:t>
          </a:r>
        </a:p>
      </dgm:t>
    </dgm:pt>
    <dgm:pt modelId="{621942D7-7E0C-4DB1-8F7B-63C3DEDFA70C}" type="parTrans" cxnId="{12407414-BF5E-4013-A254-90433D9B94A0}">
      <dgm:prSet/>
      <dgm:spPr/>
      <dgm:t>
        <a:bodyPr/>
        <a:lstStyle/>
        <a:p>
          <a:endParaRPr lang="en-US"/>
        </a:p>
      </dgm:t>
    </dgm:pt>
    <dgm:pt modelId="{4D0B1D36-7348-4A6B-BBEC-1AC39C7CB3A3}" type="sibTrans" cxnId="{12407414-BF5E-4013-A254-90433D9B94A0}">
      <dgm:prSet/>
      <dgm:spPr/>
      <dgm:t>
        <a:bodyPr/>
        <a:lstStyle/>
        <a:p>
          <a:endParaRPr lang="en-US"/>
        </a:p>
      </dgm:t>
    </dgm:pt>
    <dgm:pt modelId="{FA9A09E8-BAB4-4E25-8CFE-691CC7648172}">
      <dgm:prSet/>
      <dgm:spPr/>
      <dgm:t>
        <a:bodyPr/>
        <a:lstStyle/>
        <a:p>
          <a:r>
            <a:rPr lang="en-US" dirty="0"/>
            <a:t>Start date</a:t>
          </a:r>
        </a:p>
      </dgm:t>
    </dgm:pt>
    <dgm:pt modelId="{1AA33B3B-8D0B-45CC-B9B9-0A9FEAAD7111}" type="parTrans" cxnId="{C5DD58CA-F9AF-4B33-B6E0-A5ABD863C244}">
      <dgm:prSet/>
      <dgm:spPr/>
      <dgm:t>
        <a:bodyPr/>
        <a:lstStyle/>
        <a:p>
          <a:endParaRPr lang="en-US"/>
        </a:p>
      </dgm:t>
    </dgm:pt>
    <dgm:pt modelId="{07335179-0203-472E-B8C6-A453A26C4FE1}" type="sibTrans" cxnId="{C5DD58CA-F9AF-4B33-B6E0-A5ABD863C244}">
      <dgm:prSet/>
      <dgm:spPr/>
      <dgm:t>
        <a:bodyPr/>
        <a:lstStyle/>
        <a:p>
          <a:endParaRPr lang="en-US"/>
        </a:p>
      </dgm:t>
    </dgm:pt>
    <dgm:pt modelId="{2766CCDA-2D0C-4621-A380-C8DCD741D2A3}">
      <dgm:prSet/>
      <dgm:spPr/>
      <dgm:t>
        <a:bodyPr/>
        <a:lstStyle/>
        <a:p>
          <a:r>
            <a:rPr lang="en-US" dirty="0"/>
            <a:t>Duration</a:t>
          </a:r>
        </a:p>
      </dgm:t>
    </dgm:pt>
    <dgm:pt modelId="{9305B469-D512-4E0B-B383-34516BD36246}" type="parTrans" cxnId="{EEBD5F68-0EF8-4AB2-8127-9DD8BEF9B063}">
      <dgm:prSet/>
      <dgm:spPr/>
      <dgm:t>
        <a:bodyPr/>
        <a:lstStyle/>
        <a:p>
          <a:endParaRPr lang="en-US"/>
        </a:p>
      </dgm:t>
    </dgm:pt>
    <dgm:pt modelId="{52F31705-FA45-4741-8BD0-EB002AFB8F06}" type="sibTrans" cxnId="{EEBD5F68-0EF8-4AB2-8127-9DD8BEF9B063}">
      <dgm:prSet/>
      <dgm:spPr/>
      <dgm:t>
        <a:bodyPr/>
        <a:lstStyle/>
        <a:p>
          <a:endParaRPr lang="en-US"/>
        </a:p>
      </dgm:t>
    </dgm:pt>
    <dgm:pt modelId="{0C50F923-89E1-4FFA-8A2A-53248DA0860F}">
      <dgm:prSet/>
      <dgm:spPr/>
      <dgm:t>
        <a:bodyPr/>
        <a:lstStyle/>
        <a:p>
          <a:r>
            <a:rPr lang="en-US"/>
            <a:t>Capital investment</a:t>
          </a:r>
          <a:endParaRPr lang="en-US" dirty="0"/>
        </a:p>
      </dgm:t>
    </dgm:pt>
    <dgm:pt modelId="{78404720-DEA0-4222-9A4A-F4B29DA2C4BF}" type="parTrans" cxnId="{3D0F3001-487F-483A-A837-2AF30629C170}">
      <dgm:prSet/>
      <dgm:spPr/>
      <dgm:t>
        <a:bodyPr/>
        <a:lstStyle/>
        <a:p>
          <a:endParaRPr lang="en-US"/>
        </a:p>
      </dgm:t>
    </dgm:pt>
    <dgm:pt modelId="{58BE9467-87F9-43ED-BD10-372D2A68DE37}" type="sibTrans" cxnId="{3D0F3001-487F-483A-A837-2AF30629C170}">
      <dgm:prSet/>
      <dgm:spPr/>
      <dgm:t>
        <a:bodyPr/>
        <a:lstStyle/>
        <a:p>
          <a:endParaRPr lang="en-US"/>
        </a:p>
      </dgm:t>
    </dgm:pt>
    <dgm:pt modelId="{55829252-5347-48B3-8669-5420DEEC8CE0}">
      <dgm:prSet/>
      <dgm:spPr/>
      <dgm:t>
        <a:bodyPr/>
        <a:lstStyle/>
        <a:p>
          <a:r>
            <a:rPr lang="en-US" dirty="0"/>
            <a:t>Other financial incentives</a:t>
          </a:r>
        </a:p>
      </dgm:t>
    </dgm:pt>
    <dgm:pt modelId="{87F9CB81-2C6E-4345-A9F0-11ABE8610068}" type="parTrans" cxnId="{63883458-8B3E-472B-9E8B-6164DCF23501}">
      <dgm:prSet/>
      <dgm:spPr/>
      <dgm:t>
        <a:bodyPr/>
        <a:lstStyle/>
        <a:p>
          <a:endParaRPr lang="en-US"/>
        </a:p>
      </dgm:t>
    </dgm:pt>
    <dgm:pt modelId="{9F04A634-EDBB-43DB-B042-D0087E531453}" type="sibTrans" cxnId="{63883458-8B3E-472B-9E8B-6164DCF23501}">
      <dgm:prSet/>
      <dgm:spPr/>
      <dgm:t>
        <a:bodyPr/>
        <a:lstStyle/>
        <a:p>
          <a:endParaRPr lang="en-US"/>
        </a:p>
      </dgm:t>
    </dgm:pt>
    <dgm:pt modelId="{55108965-7BEC-4B3C-BB1E-6D960BF16636}">
      <dgm:prSet/>
      <dgm:spPr/>
      <dgm:t>
        <a:bodyPr/>
        <a:lstStyle/>
        <a:p>
          <a:r>
            <a:rPr lang="en-US"/>
            <a:t>Mandatory v. optional meal plans</a:t>
          </a:r>
          <a:endParaRPr lang="en-US" dirty="0"/>
        </a:p>
      </dgm:t>
    </dgm:pt>
    <dgm:pt modelId="{14424A80-8951-465D-80B5-B3FECA1EA376}" type="parTrans" cxnId="{C97D178D-F337-423F-BB7E-D6B073A646CA}">
      <dgm:prSet/>
      <dgm:spPr/>
      <dgm:t>
        <a:bodyPr/>
        <a:lstStyle/>
        <a:p>
          <a:endParaRPr lang="en-US"/>
        </a:p>
      </dgm:t>
    </dgm:pt>
    <dgm:pt modelId="{C1587C8D-0E41-4E81-99F0-09480E4C27C8}" type="sibTrans" cxnId="{C97D178D-F337-423F-BB7E-D6B073A646CA}">
      <dgm:prSet/>
      <dgm:spPr/>
      <dgm:t>
        <a:bodyPr/>
        <a:lstStyle/>
        <a:p>
          <a:endParaRPr lang="en-US"/>
        </a:p>
      </dgm:t>
    </dgm:pt>
    <dgm:pt modelId="{7267477B-819B-4B16-97B5-2B5D50C5C531}">
      <dgm:prSet/>
      <dgm:spPr/>
      <dgm:t>
        <a:bodyPr/>
        <a:lstStyle/>
        <a:p>
          <a:r>
            <a:rPr lang="en-US" dirty="0"/>
            <a:t>Cash charges per meal</a:t>
          </a:r>
        </a:p>
      </dgm:t>
    </dgm:pt>
    <dgm:pt modelId="{F629D297-A09A-4463-B3E9-08978C91709D}" type="parTrans" cxnId="{3FFD0C9C-C12E-4B15-BD2E-8E037AAEEA9C}">
      <dgm:prSet/>
      <dgm:spPr/>
      <dgm:t>
        <a:bodyPr/>
        <a:lstStyle/>
        <a:p>
          <a:endParaRPr lang="en-US"/>
        </a:p>
      </dgm:t>
    </dgm:pt>
    <dgm:pt modelId="{3E3473C9-7F85-4FFE-9658-CDFC450FCF7D}" type="sibTrans" cxnId="{3FFD0C9C-C12E-4B15-BD2E-8E037AAEEA9C}">
      <dgm:prSet/>
      <dgm:spPr/>
      <dgm:t>
        <a:bodyPr/>
        <a:lstStyle/>
        <a:p>
          <a:endParaRPr lang="en-US"/>
        </a:p>
      </dgm:t>
    </dgm:pt>
    <dgm:pt modelId="{26BC3570-C2A7-4F95-8F22-40E89178AC46}">
      <dgm:prSet/>
      <dgm:spPr/>
      <dgm:t>
        <a:bodyPr/>
        <a:lstStyle/>
        <a:p>
          <a:r>
            <a:rPr lang="en-US" dirty="0"/>
            <a:t>Renewal terms</a:t>
          </a:r>
        </a:p>
      </dgm:t>
    </dgm:pt>
    <dgm:pt modelId="{C46D807F-E6E6-4839-A616-7EBF68C58241}" type="parTrans" cxnId="{370C2C9F-F52E-4C3A-A40D-673050E0B81A}">
      <dgm:prSet/>
      <dgm:spPr/>
      <dgm:t>
        <a:bodyPr/>
        <a:lstStyle/>
        <a:p>
          <a:endParaRPr lang="en-US"/>
        </a:p>
      </dgm:t>
    </dgm:pt>
    <dgm:pt modelId="{27955F5D-6B82-46F8-96AC-110986DD55AD}" type="sibTrans" cxnId="{370C2C9F-F52E-4C3A-A40D-673050E0B81A}">
      <dgm:prSet/>
      <dgm:spPr/>
      <dgm:t>
        <a:bodyPr/>
        <a:lstStyle/>
        <a:p>
          <a:endParaRPr lang="en-US"/>
        </a:p>
      </dgm:t>
    </dgm:pt>
    <dgm:pt modelId="{9E530C60-D9CD-42F7-839A-A848A36A17A0}" type="pres">
      <dgm:prSet presAssocID="{AF19ACFD-E977-4D8F-B02F-4D898309C4E0}" presName="Name0" presStyleCnt="0">
        <dgm:presLayoutVars>
          <dgm:dir/>
          <dgm:animLvl val="lvl"/>
          <dgm:resizeHandles val="exact"/>
        </dgm:presLayoutVars>
      </dgm:prSet>
      <dgm:spPr/>
    </dgm:pt>
    <dgm:pt modelId="{163C3283-4CDE-4B52-8645-4803963DF678}" type="pres">
      <dgm:prSet presAssocID="{41D0E9F5-7592-4D81-BB13-A592631AE61B}" presName="composite" presStyleCnt="0"/>
      <dgm:spPr/>
    </dgm:pt>
    <dgm:pt modelId="{BC08ABB1-0D38-472E-B745-A2958EE4DF06}" type="pres">
      <dgm:prSet presAssocID="{41D0E9F5-7592-4D81-BB13-A592631AE61B}" presName="parTx" presStyleLbl="alignNode1" presStyleIdx="0" presStyleCnt="3">
        <dgm:presLayoutVars>
          <dgm:chMax val="0"/>
          <dgm:chPref val="0"/>
          <dgm:bulletEnabled val="1"/>
        </dgm:presLayoutVars>
      </dgm:prSet>
      <dgm:spPr/>
    </dgm:pt>
    <dgm:pt modelId="{FCDAE732-B8C8-41E6-AEB9-F928FCD2B0E1}" type="pres">
      <dgm:prSet presAssocID="{41D0E9F5-7592-4D81-BB13-A592631AE61B}" presName="desTx" presStyleLbl="alignAccFollowNode1" presStyleIdx="0" presStyleCnt="3">
        <dgm:presLayoutVars>
          <dgm:bulletEnabled val="1"/>
        </dgm:presLayoutVars>
      </dgm:prSet>
      <dgm:spPr/>
    </dgm:pt>
    <dgm:pt modelId="{54FF97BE-2E3A-4A4E-8AF4-84BD00E4411A}" type="pres">
      <dgm:prSet presAssocID="{EC019CD5-C6CE-4DAE-BB13-02F47101183E}" presName="space" presStyleCnt="0"/>
      <dgm:spPr/>
    </dgm:pt>
    <dgm:pt modelId="{C66EFEB5-3524-41F9-9E7B-AC902EEBA6E6}" type="pres">
      <dgm:prSet presAssocID="{E67A1E1B-5DC3-4321-A285-834A64D96E9C}" presName="composite" presStyleCnt="0"/>
      <dgm:spPr/>
    </dgm:pt>
    <dgm:pt modelId="{A5E422D9-DCCC-4C7F-9A71-93C06C94D6DF}" type="pres">
      <dgm:prSet presAssocID="{E67A1E1B-5DC3-4321-A285-834A64D96E9C}" presName="parTx" presStyleLbl="alignNode1" presStyleIdx="1" presStyleCnt="3">
        <dgm:presLayoutVars>
          <dgm:chMax val="0"/>
          <dgm:chPref val="0"/>
          <dgm:bulletEnabled val="1"/>
        </dgm:presLayoutVars>
      </dgm:prSet>
      <dgm:spPr/>
    </dgm:pt>
    <dgm:pt modelId="{CFAB7912-A609-44F8-852A-A798BDD51E3C}" type="pres">
      <dgm:prSet presAssocID="{E67A1E1B-5DC3-4321-A285-834A64D96E9C}" presName="desTx" presStyleLbl="alignAccFollowNode1" presStyleIdx="1" presStyleCnt="3">
        <dgm:presLayoutVars>
          <dgm:bulletEnabled val="1"/>
        </dgm:presLayoutVars>
      </dgm:prSet>
      <dgm:spPr/>
    </dgm:pt>
    <dgm:pt modelId="{394CE140-CBC4-4A58-9BFF-76B0A5B6B46B}" type="pres">
      <dgm:prSet presAssocID="{00BA58A3-920E-43F3-BA53-F871E4FB0A75}" presName="space" presStyleCnt="0"/>
      <dgm:spPr/>
    </dgm:pt>
    <dgm:pt modelId="{23893CAD-2CF1-47DE-86CF-AD9416F9A19C}" type="pres">
      <dgm:prSet presAssocID="{B87D5891-0A56-41C6-9F4F-4D02675988E9}" presName="composite" presStyleCnt="0"/>
      <dgm:spPr/>
    </dgm:pt>
    <dgm:pt modelId="{6979C74A-961C-4083-8709-8086BC3F46C4}" type="pres">
      <dgm:prSet presAssocID="{B87D5891-0A56-41C6-9F4F-4D02675988E9}" presName="parTx" presStyleLbl="alignNode1" presStyleIdx="2" presStyleCnt="3">
        <dgm:presLayoutVars>
          <dgm:chMax val="0"/>
          <dgm:chPref val="0"/>
          <dgm:bulletEnabled val="1"/>
        </dgm:presLayoutVars>
      </dgm:prSet>
      <dgm:spPr/>
    </dgm:pt>
    <dgm:pt modelId="{9336FEF7-2ED4-46A0-AAD5-44A739D11894}" type="pres">
      <dgm:prSet presAssocID="{B87D5891-0A56-41C6-9F4F-4D02675988E9}" presName="desTx" presStyleLbl="alignAccFollowNode1" presStyleIdx="2" presStyleCnt="3">
        <dgm:presLayoutVars>
          <dgm:bulletEnabled val="1"/>
        </dgm:presLayoutVars>
      </dgm:prSet>
      <dgm:spPr/>
    </dgm:pt>
  </dgm:ptLst>
  <dgm:cxnLst>
    <dgm:cxn modelId="{3D0F3001-487F-483A-A837-2AF30629C170}" srcId="{E67A1E1B-5DC3-4321-A285-834A64D96E9C}" destId="{0C50F923-89E1-4FFA-8A2A-53248DA0860F}" srcOrd="1" destOrd="0" parTransId="{78404720-DEA0-4222-9A4A-F4B29DA2C4BF}" sibTransId="{58BE9467-87F9-43ED-BD10-372D2A68DE37}"/>
    <dgm:cxn modelId="{3BC24704-63DC-4046-84DA-AA113BC20651}" srcId="{AF19ACFD-E977-4D8F-B02F-4D898309C4E0}" destId="{E67A1E1B-5DC3-4321-A285-834A64D96E9C}" srcOrd="1" destOrd="0" parTransId="{9A341DC3-6FDD-4711-BE84-F44D0848BF70}" sibTransId="{00BA58A3-920E-43F3-BA53-F871E4FB0A75}"/>
    <dgm:cxn modelId="{FDC05F12-1BD3-4681-B04A-30E3EEC3AD93}" type="presOf" srcId="{A58D26C2-2599-41AC-B443-C1515B9E3CCA}" destId="{9336FEF7-2ED4-46A0-AAD5-44A739D11894}" srcOrd="0" destOrd="0" presId="urn:microsoft.com/office/officeart/2005/8/layout/hList1"/>
    <dgm:cxn modelId="{12407414-BF5E-4013-A254-90433D9B94A0}" srcId="{B87D5891-0A56-41C6-9F4F-4D02675988E9}" destId="{A58D26C2-2599-41AC-B443-C1515B9E3CCA}" srcOrd="0" destOrd="0" parTransId="{621942D7-7E0C-4DB1-8F7B-63C3DEDFA70C}" sibTransId="{4D0B1D36-7348-4A6B-BBEC-1AC39C7CB3A3}"/>
    <dgm:cxn modelId="{671D7A20-088B-46D1-972D-1AD27981FF79}" type="presOf" srcId="{FA9A09E8-BAB4-4E25-8CFE-691CC7648172}" destId="{FCDAE732-B8C8-41E6-AEB9-F928FCD2B0E1}" srcOrd="0" destOrd="1" presId="urn:microsoft.com/office/officeart/2005/8/layout/hList1"/>
    <dgm:cxn modelId="{3D586E25-A426-440D-8FC7-CA143DBCF26F}" type="presOf" srcId="{B87D5891-0A56-41C6-9F4F-4D02675988E9}" destId="{6979C74A-961C-4083-8709-8086BC3F46C4}" srcOrd="0" destOrd="0" presId="urn:microsoft.com/office/officeart/2005/8/layout/hList1"/>
    <dgm:cxn modelId="{3BE9022A-842D-43B5-8CCC-0C1CAA619DD1}" type="presOf" srcId="{AF19ACFD-E977-4D8F-B02F-4D898309C4E0}" destId="{9E530C60-D9CD-42F7-839A-A848A36A17A0}" srcOrd="0" destOrd="0" presId="urn:microsoft.com/office/officeart/2005/8/layout/hList1"/>
    <dgm:cxn modelId="{96A12039-BEE0-46D4-87F3-973F7400C8B5}" srcId="{AF19ACFD-E977-4D8F-B02F-4D898309C4E0}" destId="{B87D5891-0A56-41C6-9F4F-4D02675988E9}" srcOrd="2" destOrd="0" parTransId="{2D7FE298-873A-4C8A-AAEB-7EC2DD464ADF}" sibTransId="{DAC9B1FB-3F36-44B9-B458-70AD30593980}"/>
    <dgm:cxn modelId="{EEBD5F68-0EF8-4AB2-8127-9DD8BEF9B063}" srcId="{41D0E9F5-7592-4D81-BB13-A592631AE61B}" destId="{2766CCDA-2D0C-4621-A380-C8DCD741D2A3}" srcOrd="2" destOrd="0" parTransId="{9305B469-D512-4E0B-B383-34516BD36246}" sibTransId="{52F31705-FA45-4741-8BD0-EB002AFB8F06}"/>
    <dgm:cxn modelId="{E2AE246A-8161-4635-99E8-7C8AF3840486}" type="presOf" srcId="{55108965-7BEC-4B3C-BB1E-6D960BF16636}" destId="{9336FEF7-2ED4-46A0-AAD5-44A739D11894}" srcOrd="0" destOrd="1" presId="urn:microsoft.com/office/officeart/2005/8/layout/hList1"/>
    <dgm:cxn modelId="{63883458-8B3E-472B-9E8B-6164DCF23501}" srcId="{E67A1E1B-5DC3-4321-A285-834A64D96E9C}" destId="{55829252-5347-48B3-8669-5420DEEC8CE0}" srcOrd="2" destOrd="0" parTransId="{87F9CB81-2C6E-4345-A9F0-11ABE8610068}" sibTransId="{9F04A634-EDBB-43DB-B042-D0087E531453}"/>
    <dgm:cxn modelId="{E7C42F88-46A9-4F97-B769-5A05F88D4E83}" type="presOf" srcId="{E67A1E1B-5DC3-4321-A285-834A64D96E9C}" destId="{A5E422D9-DCCC-4C7F-9A71-93C06C94D6DF}" srcOrd="0" destOrd="0" presId="urn:microsoft.com/office/officeart/2005/8/layout/hList1"/>
    <dgm:cxn modelId="{C97D178D-F337-423F-BB7E-D6B073A646CA}" srcId="{B87D5891-0A56-41C6-9F4F-4D02675988E9}" destId="{55108965-7BEC-4B3C-BB1E-6D960BF16636}" srcOrd="1" destOrd="0" parTransId="{14424A80-8951-465D-80B5-B3FECA1EA376}" sibTransId="{C1587C8D-0E41-4E81-99F0-09480E4C27C8}"/>
    <dgm:cxn modelId="{04F53891-97B5-4E26-B66E-00EC4B3F7BE4}" srcId="{E67A1E1B-5DC3-4321-A285-834A64D96E9C}" destId="{FF6A2146-9665-48FF-B962-5B0E834A15F7}" srcOrd="0" destOrd="0" parTransId="{7ECD7433-6AB2-4FB3-82EF-54232EF0513E}" sibTransId="{AD2AE66A-FE11-4954-8B3B-046402CC1BFE}"/>
    <dgm:cxn modelId="{1C99D091-0D1F-4664-8AB2-FAE6FA15A107}" type="presOf" srcId="{0C50F923-89E1-4FFA-8A2A-53248DA0860F}" destId="{CFAB7912-A609-44F8-852A-A798BDD51E3C}" srcOrd="0" destOrd="1" presId="urn:microsoft.com/office/officeart/2005/8/layout/hList1"/>
    <dgm:cxn modelId="{3FFD0C9C-C12E-4B15-BD2E-8E037AAEEA9C}" srcId="{B87D5891-0A56-41C6-9F4F-4D02675988E9}" destId="{7267477B-819B-4B16-97B5-2B5D50C5C531}" srcOrd="2" destOrd="0" parTransId="{F629D297-A09A-4463-B3E9-08978C91709D}" sibTransId="{3E3473C9-7F85-4FFE-9658-CDFC450FCF7D}"/>
    <dgm:cxn modelId="{1F02D99E-2F4F-404F-B6D3-45CC43AF6B67}" type="presOf" srcId="{7267477B-819B-4B16-97B5-2B5D50C5C531}" destId="{9336FEF7-2ED4-46A0-AAD5-44A739D11894}" srcOrd="0" destOrd="2" presId="urn:microsoft.com/office/officeart/2005/8/layout/hList1"/>
    <dgm:cxn modelId="{370C2C9F-F52E-4C3A-A40D-673050E0B81A}" srcId="{41D0E9F5-7592-4D81-BB13-A592631AE61B}" destId="{26BC3570-C2A7-4F95-8F22-40E89178AC46}" srcOrd="3" destOrd="0" parTransId="{C46D807F-E6E6-4839-A616-7EBF68C58241}" sibTransId="{27955F5D-6B82-46F8-96AC-110986DD55AD}"/>
    <dgm:cxn modelId="{307538A5-516E-4624-AF3A-EEB6FEB53AC6}" type="presOf" srcId="{2C0CEA1C-AD9D-4D9E-885E-056DEFF224CD}" destId="{FCDAE732-B8C8-41E6-AEB9-F928FCD2B0E1}" srcOrd="0" destOrd="0" presId="urn:microsoft.com/office/officeart/2005/8/layout/hList1"/>
    <dgm:cxn modelId="{7E02B3C2-36A0-4E96-BF4B-3C24755C6D73}" type="presOf" srcId="{41D0E9F5-7592-4D81-BB13-A592631AE61B}" destId="{BC08ABB1-0D38-472E-B745-A2958EE4DF06}" srcOrd="0" destOrd="0" presId="urn:microsoft.com/office/officeart/2005/8/layout/hList1"/>
    <dgm:cxn modelId="{C5DD58CA-F9AF-4B33-B6E0-A5ABD863C244}" srcId="{41D0E9F5-7592-4D81-BB13-A592631AE61B}" destId="{FA9A09E8-BAB4-4E25-8CFE-691CC7648172}" srcOrd="1" destOrd="0" parTransId="{1AA33B3B-8D0B-45CC-B9B9-0A9FEAAD7111}" sibTransId="{07335179-0203-472E-B8C6-A453A26C4FE1}"/>
    <dgm:cxn modelId="{45D103CE-A0E9-4A57-9F60-3D6D35D030B1}" type="presOf" srcId="{FF6A2146-9665-48FF-B962-5B0E834A15F7}" destId="{CFAB7912-A609-44F8-852A-A798BDD51E3C}" srcOrd="0" destOrd="0" presId="urn:microsoft.com/office/officeart/2005/8/layout/hList1"/>
    <dgm:cxn modelId="{7203DED7-1442-4C54-A1A7-923968B32298}" type="presOf" srcId="{26BC3570-C2A7-4F95-8F22-40E89178AC46}" destId="{FCDAE732-B8C8-41E6-AEB9-F928FCD2B0E1}" srcOrd="0" destOrd="3" presId="urn:microsoft.com/office/officeart/2005/8/layout/hList1"/>
    <dgm:cxn modelId="{BA92BDE4-A074-42F0-B09F-01779C59EF7E}" srcId="{41D0E9F5-7592-4D81-BB13-A592631AE61B}" destId="{2C0CEA1C-AD9D-4D9E-885E-056DEFF224CD}" srcOrd="0" destOrd="0" parTransId="{3D224844-AB89-4ED8-B43F-0A67EB364277}" sibTransId="{812803BB-4C7A-4A35-A387-9A5852E4A05A}"/>
    <dgm:cxn modelId="{E0C30AEA-68B0-4957-92F3-974FD7156DC9}" type="presOf" srcId="{55829252-5347-48B3-8669-5420DEEC8CE0}" destId="{CFAB7912-A609-44F8-852A-A798BDD51E3C}" srcOrd="0" destOrd="2" presId="urn:microsoft.com/office/officeart/2005/8/layout/hList1"/>
    <dgm:cxn modelId="{7B4B50EA-10D8-4220-A51F-85D3B363A9AA}" srcId="{AF19ACFD-E977-4D8F-B02F-4D898309C4E0}" destId="{41D0E9F5-7592-4D81-BB13-A592631AE61B}" srcOrd="0" destOrd="0" parTransId="{D10E3688-A820-4D37-86C9-A236060BB12F}" sibTransId="{EC019CD5-C6CE-4DAE-BB13-02F47101183E}"/>
    <dgm:cxn modelId="{B712C8F3-1DC5-4EDD-A89C-E5304C8A160D}" type="presOf" srcId="{2766CCDA-2D0C-4621-A380-C8DCD741D2A3}" destId="{FCDAE732-B8C8-41E6-AEB9-F928FCD2B0E1}" srcOrd="0" destOrd="2" presId="urn:microsoft.com/office/officeart/2005/8/layout/hList1"/>
    <dgm:cxn modelId="{9E38B337-F4A9-42C9-A4FC-6F5F6E23E690}" type="presParOf" srcId="{9E530C60-D9CD-42F7-839A-A848A36A17A0}" destId="{163C3283-4CDE-4B52-8645-4803963DF678}" srcOrd="0" destOrd="0" presId="urn:microsoft.com/office/officeart/2005/8/layout/hList1"/>
    <dgm:cxn modelId="{DD7D79FB-9B7B-4599-A58C-B2BF4D438D7D}" type="presParOf" srcId="{163C3283-4CDE-4B52-8645-4803963DF678}" destId="{BC08ABB1-0D38-472E-B745-A2958EE4DF06}" srcOrd="0" destOrd="0" presId="urn:microsoft.com/office/officeart/2005/8/layout/hList1"/>
    <dgm:cxn modelId="{3D058D40-F9B6-4E61-8932-558EE0B29A8D}" type="presParOf" srcId="{163C3283-4CDE-4B52-8645-4803963DF678}" destId="{FCDAE732-B8C8-41E6-AEB9-F928FCD2B0E1}" srcOrd="1" destOrd="0" presId="urn:microsoft.com/office/officeart/2005/8/layout/hList1"/>
    <dgm:cxn modelId="{EC534C7B-54CE-4BE6-B2C1-C1ACA7D8C937}" type="presParOf" srcId="{9E530C60-D9CD-42F7-839A-A848A36A17A0}" destId="{54FF97BE-2E3A-4A4E-8AF4-84BD00E4411A}" srcOrd="1" destOrd="0" presId="urn:microsoft.com/office/officeart/2005/8/layout/hList1"/>
    <dgm:cxn modelId="{9F1EDD11-EC65-4C4C-A767-A598328E3785}" type="presParOf" srcId="{9E530C60-D9CD-42F7-839A-A848A36A17A0}" destId="{C66EFEB5-3524-41F9-9E7B-AC902EEBA6E6}" srcOrd="2" destOrd="0" presId="urn:microsoft.com/office/officeart/2005/8/layout/hList1"/>
    <dgm:cxn modelId="{3BAF88A2-B524-4009-BD03-226EE83A5DEE}" type="presParOf" srcId="{C66EFEB5-3524-41F9-9E7B-AC902EEBA6E6}" destId="{A5E422D9-DCCC-4C7F-9A71-93C06C94D6DF}" srcOrd="0" destOrd="0" presId="urn:microsoft.com/office/officeart/2005/8/layout/hList1"/>
    <dgm:cxn modelId="{2D902856-B65A-4776-A336-A9630E8EED2A}" type="presParOf" srcId="{C66EFEB5-3524-41F9-9E7B-AC902EEBA6E6}" destId="{CFAB7912-A609-44F8-852A-A798BDD51E3C}" srcOrd="1" destOrd="0" presId="urn:microsoft.com/office/officeart/2005/8/layout/hList1"/>
    <dgm:cxn modelId="{7C4D5544-0579-45CB-AAC2-8EEDFA106B26}" type="presParOf" srcId="{9E530C60-D9CD-42F7-839A-A848A36A17A0}" destId="{394CE140-CBC4-4A58-9BFF-76B0A5B6B46B}" srcOrd="3" destOrd="0" presId="urn:microsoft.com/office/officeart/2005/8/layout/hList1"/>
    <dgm:cxn modelId="{A84749C2-8811-4E61-8F0C-B0589FF295E7}" type="presParOf" srcId="{9E530C60-D9CD-42F7-839A-A848A36A17A0}" destId="{23893CAD-2CF1-47DE-86CF-AD9416F9A19C}" srcOrd="4" destOrd="0" presId="urn:microsoft.com/office/officeart/2005/8/layout/hList1"/>
    <dgm:cxn modelId="{16047DAC-42F1-4E85-9254-42C33172FAF2}" type="presParOf" srcId="{23893CAD-2CF1-47DE-86CF-AD9416F9A19C}" destId="{6979C74A-961C-4083-8709-8086BC3F46C4}" srcOrd="0" destOrd="0" presId="urn:microsoft.com/office/officeart/2005/8/layout/hList1"/>
    <dgm:cxn modelId="{533D49C3-B88A-4E2F-8DF7-BD942592FB6F}" type="presParOf" srcId="{23893CAD-2CF1-47DE-86CF-AD9416F9A19C}" destId="{9336FEF7-2ED4-46A0-AAD5-44A739D1189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43F024-2FD7-4AFE-B736-D127B3E0CA1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EE1377A-8656-46F9-B361-490B86F8E4EC}">
      <dgm:prSet/>
      <dgm:spPr/>
      <dgm:t>
        <a:bodyPr/>
        <a:lstStyle/>
        <a:p>
          <a:pPr>
            <a:lnSpc>
              <a:spcPct val="100000"/>
            </a:lnSpc>
          </a:pPr>
          <a:r>
            <a:rPr lang="en-US" b="0"/>
            <a:t>Adherence to Food Service Guidelines</a:t>
          </a:r>
          <a:endParaRPr lang="en-US"/>
        </a:p>
      </dgm:t>
    </dgm:pt>
    <dgm:pt modelId="{007F8C3A-1F4E-4D6A-8DB0-04F03E135EE6}" type="parTrans" cxnId="{8BE4F689-B473-40D8-BF9A-5EF11840A055}">
      <dgm:prSet/>
      <dgm:spPr/>
      <dgm:t>
        <a:bodyPr/>
        <a:lstStyle/>
        <a:p>
          <a:endParaRPr lang="en-US"/>
        </a:p>
      </dgm:t>
    </dgm:pt>
    <dgm:pt modelId="{DE05BB90-82F5-4220-9688-A61B6B9C03AB}" type="sibTrans" cxnId="{8BE4F689-B473-40D8-BF9A-5EF11840A055}">
      <dgm:prSet/>
      <dgm:spPr/>
      <dgm:t>
        <a:bodyPr/>
        <a:lstStyle/>
        <a:p>
          <a:endParaRPr lang="en-US"/>
        </a:p>
      </dgm:t>
    </dgm:pt>
    <dgm:pt modelId="{79BE5B66-8DE6-45CA-8903-4D825CB50EDC}">
      <dgm:prSet/>
      <dgm:spPr/>
      <dgm:t>
        <a:bodyPr/>
        <a:lstStyle/>
        <a:p>
          <a:pPr>
            <a:lnSpc>
              <a:spcPct val="100000"/>
            </a:lnSpc>
          </a:pPr>
          <a:r>
            <a:rPr lang="en-US" b="0" dirty="0"/>
            <a:t>Nutrition Standards</a:t>
          </a:r>
          <a:endParaRPr lang="en-US" dirty="0"/>
        </a:p>
      </dgm:t>
    </dgm:pt>
    <dgm:pt modelId="{B8FF750F-182C-4DD2-9203-6A11853DE854}" type="parTrans" cxnId="{289C6832-5344-4F1E-9619-65DAD643C72F}">
      <dgm:prSet/>
      <dgm:spPr/>
      <dgm:t>
        <a:bodyPr/>
        <a:lstStyle/>
        <a:p>
          <a:endParaRPr lang="en-US"/>
        </a:p>
      </dgm:t>
    </dgm:pt>
    <dgm:pt modelId="{7646329F-18C0-4036-9520-3C53ECE48FA1}" type="sibTrans" cxnId="{289C6832-5344-4F1E-9619-65DAD643C72F}">
      <dgm:prSet/>
      <dgm:spPr/>
      <dgm:t>
        <a:bodyPr/>
        <a:lstStyle/>
        <a:p>
          <a:endParaRPr lang="en-US"/>
        </a:p>
      </dgm:t>
    </dgm:pt>
    <dgm:pt modelId="{A30C21A4-EDE8-4EE7-9A5D-CC0AE77723C8}">
      <dgm:prSet/>
      <dgm:spPr/>
      <dgm:t>
        <a:bodyPr/>
        <a:lstStyle/>
        <a:p>
          <a:pPr>
            <a:lnSpc>
              <a:spcPct val="100000"/>
            </a:lnSpc>
          </a:pPr>
          <a:r>
            <a:rPr lang="en-US" b="0"/>
            <a:t>Menu Labeling</a:t>
          </a:r>
          <a:endParaRPr lang="en-US"/>
        </a:p>
      </dgm:t>
    </dgm:pt>
    <dgm:pt modelId="{AB6C8305-DD20-4DE8-A3B7-C2ACE581FE61}" type="parTrans" cxnId="{D472873A-99BD-4219-87E3-27540D693F76}">
      <dgm:prSet/>
      <dgm:spPr/>
      <dgm:t>
        <a:bodyPr/>
        <a:lstStyle/>
        <a:p>
          <a:endParaRPr lang="en-US"/>
        </a:p>
      </dgm:t>
    </dgm:pt>
    <dgm:pt modelId="{8939BF45-92CB-4E96-A0A1-CA49F7EB715D}" type="sibTrans" cxnId="{D472873A-99BD-4219-87E3-27540D693F76}">
      <dgm:prSet/>
      <dgm:spPr/>
      <dgm:t>
        <a:bodyPr/>
        <a:lstStyle/>
        <a:p>
          <a:endParaRPr lang="en-US"/>
        </a:p>
      </dgm:t>
    </dgm:pt>
    <dgm:pt modelId="{DA8C8DA4-6E81-47A7-96C3-985F77BAF1B3}">
      <dgm:prSet/>
      <dgm:spPr/>
      <dgm:t>
        <a:bodyPr/>
        <a:lstStyle/>
        <a:p>
          <a:pPr>
            <a:lnSpc>
              <a:spcPct val="100000"/>
            </a:lnSpc>
          </a:pPr>
          <a:r>
            <a:rPr lang="en-US"/>
            <a:t>Sustainability, Local Foods, &amp; Food Waste Prevention</a:t>
          </a:r>
        </a:p>
      </dgm:t>
    </dgm:pt>
    <dgm:pt modelId="{772B12B3-6241-4F55-867F-239B93227728}" type="parTrans" cxnId="{AF403CDD-B1B1-4EAB-8B2A-61E45E5D98AD}">
      <dgm:prSet/>
      <dgm:spPr/>
      <dgm:t>
        <a:bodyPr/>
        <a:lstStyle/>
        <a:p>
          <a:endParaRPr lang="en-US"/>
        </a:p>
      </dgm:t>
    </dgm:pt>
    <dgm:pt modelId="{499E3A8C-D332-4736-8858-FE611C90CF95}" type="sibTrans" cxnId="{AF403CDD-B1B1-4EAB-8B2A-61E45E5D98AD}">
      <dgm:prSet/>
      <dgm:spPr/>
      <dgm:t>
        <a:bodyPr/>
        <a:lstStyle/>
        <a:p>
          <a:endParaRPr lang="en-US"/>
        </a:p>
      </dgm:t>
    </dgm:pt>
    <dgm:pt modelId="{F571ACAD-916E-4F38-B790-6B0E5E4E40F4}">
      <dgm:prSet/>
      <dgm:spPr/>
      <dgm:t>
        <a:bodyPr/>
        <a:lstStyle/>
        <a:p>
          <a:pPr>
            <a:lnSpc>
              <a:spcPct val="100000"/>
            </a:lnSpc>
          </a:pPr>
          <a:r>
            <a:rPr lang="en-US" b="0"/>
            <a:t>Occupational Health &amp; Safety</a:t>
          </a:r>
          <a:endParaRPr lang="en-US"/>
        </a:p>
      </dgm:t>
    </dgm:pt>
    <dgm:pt modelId="{3B822DDE-67B2-4726-B856-BCEE152859EA}" type="parTrans" cxnId="{17785217-FD9C-49EA-83B2-AD7B64826E22}">
      <dgm:prSet/>
      <dgm:spPr/>
      <dgm:t>
        <a:bodyPr/>
        <a:lstStyle/>
        <a:p>
          <a:endParaRPr lang="en-US"/>
        </a:p>
      </dgm:t>
    </dgm:pt>
    <dgm:pt modelId="{B0FEBDAC-F312-4AEF-B458-3954952F4FD3}" type="sibTrans" cxnId="{17785217-FD9C-49EA-83B2-AD7B64826E22}">
      <dgm:prSet/>
      <dgm:spPr/>
      <dgm:t>
        <a:bodyPr/>
        <a:lstStyle/>
        <a:p>
          <a:endParaRPr lang="en-US"/>
        </a:p>
      </dgm:t>
    </dgm:pt>
    <dgm:pt modelId="{98355575-1015-4BE8-A5E2-ED3CFB2BCAB5}" type="pres">
      <dgm:prSet presAssocID="{1343F024-2FD7-4AFE-B736-D127B3E0CA1F}" presName="root" presStyleCnt="0">
        <dgm:presLayoutVars>
          <dgm:dir/>
          <dgm:resizeHandles val="exact"/>
        </dgm:presLayoutVars>
      </dgm:prSet>
      <dgm:spPr/>
    </dgm:pt>
    <dgm:pt modelId="{F06293A1-7A44-4564-BF95-40169C8F7695}" type="pres">
      <dgm:prSet presAssocID="{8EE1377A-8656-46F9-B361-490B86F8E4EC}" presName="compNode" presStyleCnt="0"/>
      <dgm:spPr/>
    </dgm:pt>
    <dgm:pt modelId="{D1E6D257-37B9-483A-B01D-2AC6E4651241}" type="pres">
      <dgm:prSet presAssocID="{8EE1377A-8656-46F9-B361-490B86F8E4E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box Checked with solid fill"/>
        </a:ext>
      </dgm:extLst>
    </dgm:pt>
    <dgm:pt modelId="{02521246-EE32-4E92-ABC1-D5164CC0BB75}" type="pres">
      <dgm:prSet presAssocID="{8EE1377A-8656-46F9-B361-490B86F8E4EC}" presName="spaceRect" presStyleCnt="0"/>
      <dgm:spPr/>
    </dgm:pt>
    <dgm:pt modelId="{881DD7C2-9CC8-4172-8D0B-417298146583}" type="pres">
      <dgm:prSet presAssocID="{8EE1377A-8656-46F9-B361-490B86F8E4EC}" presName="textRect" presStyleLbl="revTx" presStyleIdx="0" presStyleCnt="5">
        <dgm:presLayoutVars>
          <dgm:chMax val="1"/>
          <dgm:chPref val="1"/>
        </dgm:presLayoutVars>
      </dgm:prSet>
      <dgm:spPr/>
    </dgm:pt>
    <dgm:pt modelId="{EB1FC357-26B7-4E23-A85E-D3E81515900E}" type="pres">
      <dgm:prSet presAssocID="{DE05BB90-82F5-4220-9688-A61B6B9C03AB}" presName="sibTrans" presStyleCnt="0"/>
      <dgm:spPr/>
    </dgm:pt>
    <dgm:pt modelId="{93FCB549-F348-440F-8C3D-0080761C7BD3}" type="pres">
      <dgm:prSet presAssocID="{79BE5B66-8DE6-45CA-8903-4D825CB50EDC}" presName="compNode" presStyleCnt="0"/>
      <dgm:spPr/>
    </dgm:pt>
    <dgm:pt modelId="{E85E6CAB-E523-4855-82AF-D9855E69577D}" type="pres">
      <dgm:prSet presAssocID="{79BE5B66-8DE6-45CA-8903-4D825CB50ED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pple"/>
        </a:ext>
      </dgm:extLst>
    </dgm:pt>
    <dgm:pt modelId="{9A41F1C1-1BBB-4BD1-8BC6-33F412628BA8}" type="pres">
      <dgm:prSet presAssocID="{79BE5B66-8DE6-45CA-8903-4D825CB50EDC}" presName="spaceRect" presStyleCnt="0"/>
      <dgm:spPr/>
    </dgm:pt>
    <dgm:pt modelId="{B691EF40-314B-4662-9B94-9AF0E189C5FE}" type="pres">
      <dgm:prSet presAssocID="{79BE5B66-8DE6-45CA-8903-4D825CB50EDC}" presName="textRect" presStyleLbl="revTx" presStyleIdx="1" presStyleCnt="5">
        <dgm:presLayoutVars>
          <dgm:chMax val="1"/>
          <dgm:chPref val="1"/>
        </dgm:presLayoutVars>
      </dgm:prSet>
      <dgm:spPr/>
    </dgm:pt>
    <dgm:pt modelId="{AC06BEA5-1455-4340-8EA9-B5E1BCE17758}" type="pres">
      <dgm:prSet presAssocID="{7646329F-18C0-4036-9520-3C53ECE48FA1}" presName="sibTrans" presStyleCnt="0"/>
      <dgm:spPr/>
    </dgm:pt>
    <dgm:pt modelId="{8FF50951-07CC-411B-8A7A-BBAB8B3376FB}" type="pres">
      <dgm:prSet presAssocID="{A30C21A4-EDE8-4EE7-9A5D-CC0AE77723C8}" presName="compNode" presStyleCnt="0"/>
      <dgm:spPr/>
    </dgm:pt>
    <dgm:pt modelId="{011F0A2F-9057-4166-8F0C-C723F0ADE833}" type="pres">
      <dgm:prSet presAssocID="{A30C21A4-EDE8-4EE7-9A5D-CC0AE77723C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nu with solid fill"/>
        </a:ext>
      </dgm:extLst>
    </dgm:pt>
    <dgm:pt modelId="{632E1FE2-EA18-4CC4-9123-24DA10F5A1A0}" type="pres">
      <dgm:prSet presAssocID="{A30C21A4-EDE8-4EE7-9A5D-CC0AE77723C8}" presName="spaceRect" presStyleCnt="0"/>
      <dgm:spPr/>
    </dgm:pt>
    <dgm:pt modelId="{A85B20BC-6629-40C8-AAAF-48D75279D1A6}" type="pres">
      <dgm:prSet presAssocID="{A30C21A4-EDE8-4EE7-9A5D-CC0AE77723C8}" presName="textRect" presStyleLbl="revTx" presStyleIdx="2" presStyleCnt="5">
        <dgm:presLayoutVars>
          <dgm:chMax val="1"/>
          <dgm:chPref val="1"/>
        </dgm:presLayoutVars>
      </dgm:prSet>
      <dgm:spPr/>
    </dgm:pt>
    <dgm:pt modelId="{004E9F6F-ECC7-403C-A9B9-8F102D76C1FC}" type="pres">
      <dgm:prSet presAssocID="{8939BF45-92CB-4E96-A0A1-CA49F7EB715D}" presName="sibTrans" presStyleCnt="0"/>
      <dgm:spPr/>
    </dgm:pt>
    <dgm:pt modelId="{88B61CCE-8119-48C0-BB1E-D7483AF8ECC2}" type="pres">
      <dgm:prSet presAssocID="{DA8C8DA4-6E81-47A7-96C3-985F77BAF1B3}" presName="compNode" presStyleCnt="0"/>
      <dgm:spPr/>
    </dgm:pt>
    <dgm:pt modelId="{AD2C938B-B64A-4E44-A3EC-30641A185308}" type="pres">
      <dgm:prSet presAssocID="{DA8C8DA4-6E81-47A7-96C3-985F77BAF1B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ruit Bowl"/>
        </a:ext>
      </dgm:extLst>
    </dgm:pt>
    <dgm:pt modelId="{776ADCA6-1EE7-4315-A383-70D11B6E628E}" type="pres">
      <dgm:prSet presAssocID="{DA8C8DA4-6E81-47A7-96C3-985F77BAF1B3}" presName="spaceRect" presStyleCnt="0"/>
      <dgm:spPr/>
    </dgm:pt>
    <dgm:pt modelId="{6F9E6493-576A-4F84-B3EE-324032545B1F}" type="pres">
      <dgm:prSet presAssocID="{DA8C8DA4-6E81-47A7-96C3-985F77BAF1B3}" presName="textRect" presStyleLbl="revTx" presStyleIdx="3" presStyleCnt="5">
        <dgm:presLayoutVars>
          <dgm:chMax val="1"/>
          <dgm:chPref val="1"/>
        </dgm:presLayoutVars>
      </dgm:prSet>
      <dgm:spPr/>
    </dgm:pt>
    <dgm:pt modelId="{8290FE98-07CD-41EC-8A97-766F5B64D2C2}" type="pres">
      <dgm:prSet presAssocID="{499E3A8C-D332-4736-8858-FE611C90CF95}" presName="sibTrans" presStyleCnt="0"/>
      <dgm:spPr/>
    </dgm:pt>
    <dgm:pt modelId="{CB981A48-F491-4939-A948-8D1C60264E0F}" type="pres">
      <dgm:prSet presAssocID="{F571ACAD-916E-4F38-B790-6B0E5E4E40F4}" presName="compNode" presStyleCnt="0"/>
      <dgm:spPr/>
    </dgm:pt>
    <dgm:pt modelId="{64BCE601-610E-4B72-85CD-B91143C005DE}" type="pres">
      <dgm:prSet presAssocID="{F571ACAD-916E-4F38-B790-6B0E5E4E40F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dical"/>
        </a:ext>
      </dgm:extLst>
    </dgm:pt>
    <dgm:pt modelId="{0B1886C8-9172-42A1-8ED4-15429F35399A}" type="pres">
      <dgm:prSet presAssocID="{F571ACAD-916E-4F38-B790-6B0E5E4E40F4}" presName="spaceRect" presStyleCnt="0"/>
      <dgm:spPr/>
    </dgm:pt>
    <dgm:pt modelId="{87E41980-F490-4511-A616-5D6E27221171}" type="pres">
      <dgm:prSet presAssocID="{F571ACAD-916E-4F38-B790-6B0E5E4E40F4}" presName="textRect" presStyleLbl="revTx" presStyleIdx="4" presStyleCnt="5">
        <dgm:presLayoutVars>
          <dgm:chMax val="1"/>
          <dgm:chPref val="1"/>
        </dgm:presLayoutVars>
      </dgm:prSet>
      <dgm:spPr/>
    </dgm:pt>
  </dgm:ptLst>
  <dgm:cxnLst>
    <dgm:cxn modelId="{A63F6B0F-9D86-41B4-A7C1-1CED4C92A7EF}" type="presOf" srcId="{A30C21A4-EDE8-4EE7-9A5D-CC0AE77723C8}" destId="{A85B20BC-6629-40C8-AAAF-48D75279D1A6}" srcOrd="0" destOrd="0" presId="urn:microsoft.com/office/officeart/2018/2/layout/IconLabelList"/>
    <dgm:cxn modelId="{17785217-FD9C-49EA-83B2-AD7B64826E22}" srcId="{1343F024-2FD7-4AFE-B736-D127B3E0CA1F}" destId="{F571ACAD-916E-4F38-B790-6B0E5E4E40F4}" srcOrd="4" destOrd="0" parTransId="{3B822DDE-67B2-4726-B856-BCEE152859EA}" sibTransId="{B0FEBDAC-F312-4AEF-B458-3954952F4FD3}"/>
    <dgm:cxn modelId="{289C6832-5344-4F1E-9619-65DAD643C72F}" srcId="{1343F024-2FD7-4AFE-B736-D127B3E0CA1F}" destId="{79BE5B66-8DE6-45CA-8903-4D825CB50EDC}" srcOrd="1" destOrd="0" parTransId="{B8FF750F-182C-4DD2-9203-6A11853DE854}" sibTransId="{7646329F-18C0-4036-9520-3C53ECE48FA1}"/>
    <dgm:cxn modelId="{D472873A-99BD-4219-87E3-27540D693F76}" srcId="{1343F024-2FD7-4AFE-B736-D127B3E0CA1F}" destId="{A30C21A4-EDE8-4EE7-9A5D-CC0AE77723C8}" srcOrd="2" destOrd="0" parTransId="{AB6C8305-DD20-4DE8-A3B7-C2ACE581FE61}" sibTransId="{8939BF45-92CB-4E96-A0A1-CA49F7EB715D}"/>
    <dgm:cxn modelId="{DC6F7743-B4C8-4F47-A4CD-A63A2183BCC5}" type="presOf" srcId="{F571ACAD-916E-4F38-B790-6B0E5E4E40F4}" destId="{87E41980-F490-4511-A616-5D6E27221171}" srcOrd="0" destOrd="0" presId="urn:microsoft.com/office/officeart/2018/2/layout/IconLabelList"/>
    <dgm:cxn modelId="{8BE4F689-B473-40D8-BF9A-5EF11840A055}" srcId="{1343F024-2FD7-4AFE-B736-D127B3E0CA1F}" destId="{8EE1377A-8656-46F9-B361-490B86F8E4EC}" srcOrd="0" destOrd="0" parTransId="{007F8C3A-1F4E-4D6A-8DB0-04F03E135EE6}" sibTransId="{DE05BB90-82F5-4220-9688-A61B6B9C03AB}"/>
    <dgm:cxn modelId="{6C573A8C-AC16-412A-A453-7B7E020C9CF1}" type="presOf" srcId="{8EE1377A-8656-46F9-B361-490B86F8E4EC}" destId="{881DD7C2-9CC8-4172-8D0B-417298146583}" srcOrd="0" destOrd="0" presId="urn:microsoft.com/office/officeart/2018/2/layout/IconLabelList"/>
    <dgm:cxn modelId="{E29357B1-1021-46A6-831E-D73351B357C6}" type="presOf" srcId="{DA8C8DA4-6E81-47A7-96C3-985F77BAF1B3}" destId="{6F9E6493-576A-4F84-B3EE-324032545B1F}" srcOrd="0" destOrd="0" presId="urn:microsoft.com/office/officeart/2018/2/layout/IconLabelList"/>
    <dgm:cxn modelId="{959227DC-E93E-4B86-9B54-950B6F4CD892}" type="presOf" srcId="{1343F024-2FD7-4AFE-B736-D127B3E0CA1F}" destId="{98355575-1015-4BE8-A5E2-ED3CFB2BCAB5}" srcOrd="0" destOrd="0" presId="urn:microsoft.com/office/officeart/2018/2/layout/IconLabelList"/>
    <dgm:cxn modelId="{AF403CDD-B1B1-4EAB-8B2A-61E45E5D98AD}" srcId="{1343F024-2FD7-4AFE-B736-D127B3E0CA1F}" destId="{DA8C8DA4-6E81-47A7-96C3-985F77BAF1B3}" srcOrd="3" destOrd="0" parTransId="{772B12B3-6241-4F55-867F-239B93227728}" sibTransId="{499E3A8C-D332-4736-8858-FE611C90CF95}"/>
    <dgm:cxn modelId="{963220FE-A978-4E20-882E-1124CFDE50EC}" type="presOf" srcId="{79BE5B66-8DE6-45CA-8903-4D825CB50EDC}" destId="{B691EF40-314B-4662-9B94-9AF0E189C5FE}" srcOrd="0" destOrd="0" presId="urn:microsoft.com/office/officeart/2018/2/layout/IconLabelList"/>
    <dgm:cxn modelId="{7B53C4C8-E828-4F08-9312-5CDDCDF00793}" type="presParOf" srcId="{98355575-1015-4BE8-A5E2-ED3CFB2BCAB5}" destId="{F06293A1-7A44-4564-BF95-40169C8F7695}" srcOrd="0" destOrd="0" presId="urn:microsoft.com/office/officeart/2018/2/layout/IconLabelList"/>
    <dgm:cxn modelId="{93FC967B-C48A-4958-A21D-2490C2CB64B1}" type="presParOf" srcId="{F06293A1-7A44-4564-BF95-40169C8F7695}" destId="{D1E6D257-37B9-483A-B01D-2AC6E4651241}" srcOrd="0" destOrd="0" presId="urn:microsoft.com/office/officeart/2018/2/layout/IconLabelList"/>
    <dgm:cxn modelId="{81C9CDB3-2A18-4335-ADE0-7987900E7145}" type="presParOf" srcId="{F06293A1-7A44-4564-BF95-40169C8F7695}" destId="{02521246-EE32-4E92-ABC1-D5164CC0BB75}" srcOrd="1" destOrd="0" presId="urn:microsoft.com/office/officeart/2018/2/layout/IconLabelList"/>
    <dgm:cxn modelId="{516B5121-5315-4BA9-9171-563850135386}" type="presParOf" srcId="{F06293A1-7A44-4564-BF95-40169C8F7695}" destId="{881DD7C2-9CC8-4172-8D0B-417298146583}" srcOrd="2" destOrd="0" presId="urn:microsoft.com/office/officeart/2018/2/layout/IconLabelList"/>
    <dgm:cxn modelId="{23F5AD69-679A-4B79-B508-55531444EE30}" type="presParOf" srcId="{98355575-1015-4BE8-A5E2-ED3CFB2BCAB5}" destId="{EB1FC357-26B7-4E23-A85E-D3E81515900E}" srcOrd="1" destOrd="0" presId="urn:microsoft.com/office/officeart/2018/2/layout/IconLabelList"/>
    <dgm:cxn modelId="{498C8167-52B4-4FCA-B490-5B0CA7F6476F}" type="presParOf" srcId="{98355575-1015-4BE8-A5E2-ED3CFB2BCAB5}" destId="{93FCB549-F348-440F-8C3D-0080761C7BD3}" srcOrd="2" destOrd="0" presId="urn:microsoft.com/office/officeart/2018/2/layout/IconLabelList"/>
    <dgm:cxn modelId="{C7A7A152-61D4-4174-8150-F9621D4764B7}" type="presParOf" srcId="{93FCB549-F348-440F-8C3D-0080761C7BD3}" destId="{E85E6CAB-E523-4855-82AF-D9855E69577D}" srcOrd="0" destOrd="0" presId="urn:microsoft.com/office/officeart/2018/2/layout/IconLabelList"/>
    <dgm:cxn modelId="{8537B252-CC97-490E-847A-5B76AB42EA0E}" type="presParOf" srcId="{93FCB549-F348-440F-8C3D-0080761C7BD3}" destId="{9A41F1C1-1BBB-4BD1-8BC6-33F412628BA8}" srcOrd="1" destOrd="0" presId="urn:microsoft.com/office/officeart/2018/2/layout/IconLabelList"/>
    <dgm:cxn modelId="{A625AA9A-038B-42A9-8AB2-7CEC4A599434}" type="presParOf" srcId="{93FCB549-F348-440F-8C3D-0080761C7BD3}" destId="{B691EF40-314B-4662-9B94-9AF0E189C5FE}" srcOrd="2" destOrd="0" presId="urn:microsoft.com/office/officeart/2018/2/layout/IconLabelList"/>
    <dgm:cxn modelId="{7D6B2D31-05C8-4F3A-AC62-FDE55F62167A}" type="presParOf" srcId="{98355575-1015-4BE8-A5E2-ED3CFB2BCAB5}" destId="{AC06BEA5-1455-4340-8EA9-B5E1BCE17758}" srcOrd="3" destOrd="0" presId="urn:microsoft.com/office/officeart/2018/2/layout/IconLabelList"/>
    <dgm:cxn modelId="{F821EE50-3714-4631-82F2-BA870A4DC646}" type="presParOf" srcId="{98355575-1015-4BE8-A5E2-ED3CFB2BCAB5}" destId="{8FF50951-07CC-411B-8A7A-BBAB8B3376FB}" srcOrd="4" destOrd="0" presId="urn:microsoft.com/office/officeart/2018/2/layout/IconLabelList"/>
    <dgm:cxn modelId="{1D116526-9B8A-4185-9AA3-6F2E5A88DB1C}" type="presParOf" srcId="{8FF50951-07CC-411B-8A7A-BBAB8B3376FB}" destId="{011F0A2F-9057-4166-8F0C-C723F0ADE833}" srcOrd="0" destOrd="0" presId="urn:microsoft.com/office/officeart/2018/2/layout/IconLabelList"/>
    <dgm:cxn modelId="{16BDB508-B3F2-4EAC-924C-3E03369675AC}" type="presParOf" srcId="{8FF50951-07CC-411B-8A7A-BBAB8B3376FB}" destId="{632E1FE2-EA18-4CC4-9123-24DA10F5A1A0}" srcOrd="1" destOrd="0" presId="urn:microsoft.com/office/officeart/2018/2/layout/IconLabelList"/>
    <dgm:cxn modelId="{F31DBE22-5B03-4BB2-8AA4-5F6A6CCB2B81}" type="presParOf" srcId="{8FF50951-07CC-411B-8A7A-BBAB8B3376FB}" destId="{A85B20BC-6629-40C8-AAAF-48D75279D1A6}" srcOrd="2" destOrd="0" presId="urn:microsoft.com/office/officeart/2018/2/layout/IconLabelList"/>
    <dgm:cxn modelId="{DBEEB9FE-BC51-4942-AB53-FD7C6F1D61BC}" type="presParOf" srcId="{98355575-1015-4BE8-A5E2-ED3CFB2BCAB5}" destId="{004E9F6F-ECC7-403C-A9B9-8F102D76C1FC}" srcOrd="5" destOrd="0" presId="urn:microsoft.com/office/officeart/2018/2/layout/IconLabelList"/>
    <dgm:cxn modelId="{EEAC801D-6F29-4A3D-BCAB-26CC2958F205}" type="presParOf" srcId="{98355575-1015-4BE8-A5E2-ED3CFB2BCAB5}" destId="{88B61CCE-8119-48C0-BB1E-D7483AF8ECC2}" srcOrd="6" destOrd="0" presId="urn:microsoft.com/office/officeart/2018/2/layout/IconLabelList"/>
    <dgm:cxn modelId="{25A9858A-0391-401D-93E7-E2E2A577142D}" type="presParOf" srcId="{88B61CCE-8119-48C0-BB1E-D7483AF8ECC2}" destId="{AD2C938B-B64A-4E44-A3EC-30641A185308}" srcOrd="0" destOrd="0" presId="urn:microsoft.com/office/officeart/2018/2/layout/IconLabelList"/>
    <dgm:cxn modelId="{93A8A9AE-FCF2-4358-A980-9A1EE0B8D495}" type="presParOf" srcId="{88B61CCE-8119-48C0-BB1E-D7483AF8ECC2}" destId="{776ADCA6-1EE7-4315-A383-70D11B6E628E}" srcOrd="1" destOrd="0" presId="urn:microsoft.com/office/officeart/2018/2/layout/IconLabelList"/>
    <dgm:cxn modelId="{224AF846-0FC1-44F2-9A62-D80740B6AA62}" type="presParOf" srcId="{88B61CCE-8119-48C0-BB1E-D7483AF8ECC2}" destId="{6F9E6493-576A-4F84-B3EE-324032545B1F}" srcOrd="2" destOrd="0" presId="urn:microsoft.com/office/officeart/2018/2/layout/IconLabelList"/>
    <dgm:cxn modelId="{03F6719B-9ADF-4A13-AA52-8861C346A4BC}" type="presParOf" srcId="{98355575-1015-4BE8-A5E2-ED3CFB2BCAB5}" destId="{8290FE98-07CD-41EC-8A97-766F5B64D2C2}" srcOrd="7" destOrd="0" presId="urn:microsoft.com/office/officeart/2018/2/layout/IconLabelList"/>
    <dgm:cxn modelId="{A77CD303-4349-4B04-8399-E7CFF6CB9F44}" type="presParOf" srcId="{98355575-1015-4BE8-A5E2-ED3CFB2BCAB5}" destId="{CB981A48-F491-4939-A948-8D1C60264E0F}" srcOrd="8" destOrd="0" presId="urn:microsoft.com/office/officeart/2018/2/layout/IconLabelList"/>
    <dgm:cxn modelId="{82B96AD1-89F4-41B0-81AE-A7BE25BDFEF7}" type="presParOf" srcId="{CB981A48-F491-4939-A948-8D1C60264E0F}" destId="{64BCE601-610E-4B72-85CD-B91143C005DE}" srcOrd="0" destOrd="0" presId="urn:microsoft.com/office/officeart/2018/2/layout/IconLabelList"/>
    <dgm:cxn modelId="{5730CC69-89CF-4757-9D3F-6BE8C8BDB90E}" type="presParOf" srcId="{CB981A48-F491-4939-A948-8D1C60264E0F}" destId="{0B1886C8-9172-42A1-8ED4-15429F35399A}" srcOrd="1" destOrd="0" presId="urn:microsoft.com/office/officeart/2018/2/layout/IconLabelList"/>
    <dgm:cxn modelId="{A92340C7-1E37-4900-932B-99FF4BD9FBA1}" type="presParOf" srcId="{CB981A48-F491-4939-A948-8D1C60264E0F}" destId="{87E41980-F490-4511-A616-5D6E27221171}"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D78D3-1C6A-1B4F-915A-394942ED4E9E}">
      <dsp:nvSpPr>
        <dsp:cNvPr id="0" name=""/>
        <dsp:cNvSpPr/>
      </dsp:nvSpPr>
      <dsp:spPr>
        <a:xfrm>
          <a:off x="0" y="0"/>
          <a:ext cx="6272888" cy="10701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NOPREN Healthy Food Retail Working Group surveyed member interests</a:t>
          </a:r>
        </a:p>
      </dsp:txBody>
      <dsp:txXfrm>
        <a:off x="31344" y="31344"/>
        <a:ext cx="5027681" cy="1007464"/>
      </dsp:txXfrm>
    </dsp:sp>
    <dsp:sp modelId="{0CBEC476-2BF5-6444-B991-DDBB53B8FF00}">
      <dsp:nvSpPr>
        <dsp:cNvPr id="0" name=""/>
        <dsp:cNvSpPr/>
      </dsp:nvSpPr>
      <dsp:spPr>
        <a:xfrm>
          <a:off x="525354" y="1264726"/>
          <a:ext cx="6272888" cy="10701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Leadership reached out to me to kick-start </a:t>
          </a:r>
          <a:r>
            <a:rPr lang="en-US" sz="2200" b="1" kern="1200" dirty="0"/>
            <a:t>contracts</a:t>
          </a:r>
          <a:r>
            <a:rPr lang="en-US" sz="2200" kern="1200" dirty="0"/>
            <a:t> project </a:t>
          </a:r>
        </a:p>
      </dsp:txBody>
      <dsp:txXfrm>
        <a:off x="556698" y="1296070"/>
        <a:ext cx="4989247" cy="1007464"/>
      </dsp:txXfrm>
    </dsp:sp>
    <dsp:sp modelId="{DCF5FBDF-F04E-B647-A098-274BB53860CC}">
      <dsp:nvSpPr>
        <dsp:cNvPr id="0" name=""/>
        <dsp:cNvSpPr/>
      </dsp:nvSpPr>
      <dsp:spPr>
        <a:xfrm>
          <a:off x="1042867" y="2529452"/>
          <a:ext cx="6272888" cy="10701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Convened interested members, narrowed focus, applied for funding</a:t>
          </a:r>
        </a:p>
      </dsp:txBody>
      <dsp:txXfrm>
        <a:off x="1074211" y="2560796"/>
        <a:ext cx="4997088" cy="1007464"/>
      </dsp:txXfrm>
    </dsp:sp>
    <dsp:sp modelId="{2BD92386-E221-FC45-9C80-126048B33AE5}">
      <dsp:nvSpPr>
        <dsp:cNvPr id="0" name=""/>
        <dsp:cNvSpPr/>
      </dsp:nvSpPr>
      <dsp:spPr>
        <a:xfrm>
          <a:off x="1568222" y="3777451"/>
          <a:ext cx="6272888" cy="10701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Hired and trained students to request and code contracts</a:t>
          </a:r>
        </a:p>
      </dsp:txBody>
      <dsp:txXfrm>
        <a:off x="1599566" y="3808795"/>
        <a:ext cx="4989247" cy="1007464"/>
      </dsp:txXfrm>
    </dsp:sp>
    <dsp:sp modelId="{677910FA-7178-504A-9E11-FFAC1801975F}">
      <dsp:nvSpPr>
        <dsp:cNvPr id="0" name=""/>
        <dsp:cNvSpPr/>
      </dsp:nvSpPr>
      <dsp:spPr>
        <a:xfrm>
          <a:off x="5577289" y="819639"/>
          <a:ext cx="695599" cy="69559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5733799" y="819639"/>
        <a:ext cx="382579" cy="523438"/>
      </dsp:txXfrm>
    </dsp:sp>
    <dsp:sp modelId="{3491DF7D-8847-A148-B7B6-F51C8CDDDFEB}">
      <dsp:nvSpPr>
        <dsp:cNvPr id="0" name=""/>
        <dsp:cNvSpPr/>
      </dsp:nvSpPr>
      <dsp:spPr>
        <a:xfrm>
          <a:off x="6102643" y="2084365"/>
          <a:ext cx="695599" cy="69559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6259153" y="2084365"/>
        <a:ext cx="382579" cy="523438"/>
      </dsp:txXfrm>
    </dsp:sp>
    <dsp:sp modelId="{425DE1EC-DBE4-3247-94D7-2A666762967F}">
      <dsp:nvSpPr>
        <dsp:cNvPr id="0" name=""/>
        <dsp:cNvSpPr/>
      </dsp:nvSpPr>
      <dsp:spPr>
        <a:xfrm>
          <a:off x="6620157" y="3349091"/>
          <a:ext cx="695599" cy="69559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6776667" y="3349091"/>
        <a:ext cx="382579" cy="523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DAF02-CA0E-4CB9-B00C-333C9A1DD82C}">
      <dsp:nvSpPr>
        <dsp:cNvPr id="0" name=""/>
        <dsp:cNvSpPr/>
      </dsp:nvSpPr>
      <dsp:spPr>
        <a:xfrm>
          <a:off x="828914" y="119628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6E13CF-42DE-41FA-97CD-D6F5D850E641}">
      <dsp:nvSpPr>
        <dsp:cNvPr id="0" name=""/>
        <dsp:cNvSpPr/>
      </dsp:nvSpPr>
      <dsp:spPr>
        <a:xfrm>
          <a:off x="33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Request contracts</a:t>
          </a:r>
          <a:endParaRPr lang="en-US" sz="1900" kern="1200"/>
        </a:p>
      </dsp:txBody>
      <dsp:txXfrm>
        <a:off x="333914" y="2276522"/>
        <a:ext cx="1800000" cy="720000"/>
      </dsp:txXfrm>
    </dsp:sp>
    <dsp:sp modelId="{10578AAE-2A55-4740-8B15-150D22BB967A}">
      <dsp:nvSpPr>
        <dsp:cNvPr id="0" name=""/>
        <dsp:cNvSpPr/>
      </dsp:nvSpPr>
      <dsp:spPr>
        <a:xfrm>
          <a:off x="2943914" y="1196282"/>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0DAD65-9A5E-4FCF-9899-43789C87B768}">
      <dsp:nvSpPr>
        <dsp:cNvPr id="0" name=""/>
        <dsp:cNvSpPr/>
      </dsp:nvSpPr>
      <dsp:spPr>
        <a:xfrm>
          <a:off x="244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Data management</a:t>
          </a:r>
          <a:endParaRPr lang="en-US" sz="1900" kern="1200"/>
        </a:p>
      </dsp:txBody>
      <dsp:txXfrm>
        <a:off x="2448914" y="2276522"/>
        <a:ext cx="1800000" cy="720000"/>
      </dsp:txXfrm>
    </dsp:sp>
    <dsp:sp modelId="{9C32969E-FAB8-4A00-AB24-3837F287EEF2}">
      <dsp:nvSpPr>
        <dsp:cNvPr id="0" name=""/>
        <dsp:cNvSpPr/>
      </dsp:nvSpPr>
      <dsp:spPr>
        <a:xfrm>
          <a:off x="5058914" y="119628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125B9B-7CCD-4A3A-804B-281D0D95FFC1}">
      <dsp:nvSpPr>
        <dsp:cNvPr id="0" name=""/>
        <dsp:cNvSpPr/>
      </dsp:nvSpPr>
      <dsp:spPr>
        <a:xfrm>
          <a:off x="456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Create codebook</a:t>
          </a:r>
          <a:endParaRPr lang="en-US" sz="1900" kern="1200"/>
        </a:p>
      </dsp:txBody>
      <dsp:txXfrm>
        <a:off x="4563914" y="2276522"/>
        <a:ext cx="1800000" cy="720000"/>
      </dsp:txXfrm>
    </dsp:sp>
    <dsp:sp modelId="{F7E07850-93D5-49BC-9156-F190C6084CC1}">
      <dsp:nvSpPr>
        <dsp:cNvPr id="0" name=""/>
        <dsp:cNvSpPr/>
      </dsp:nvSpPr>
      <dsp:spPr>
        <a:xfrm>
          <a:off x="7173914" y="119628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718A93-31C4-4B54-9F26-7E87BDB72413}">
      <dsp:nvSpPr>
        <dsp:cNvPr id="0" name=""/>
        <dsp:cNvSpPr/>
      </dsp:nvSpPr>
      <dsp:spPr>
        <a:xfrm>
          <a:off x="667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dirty="0"/>
            <a:t>Code (&amp; double-code) the data</a:t>
          </a:r>
          <a:endParaRPr lang="en-US" sz="1900" kern="1200" dirty="0"/>
        </a:p>
      </dsp:txBody>
      <dsp:txXfrm>
        <a:off x="6678914" y="2276522"/>
        <a:ext cx="1800000" cy="720000"/>
      </dsp:txXfrm>
    </dsp:sp>
    <dsp:sp modelId="{23875B28-FFFB-4DB3-A719-1A9C250F13DF}">
      <dsp:nvSpPr>
        <dsp:cNvPr id="0" name=""/>
        <dsp:cNvSpPr/>
      </dsp:nvSpPr>
      <dsp:spPr>
        <a:xfrm>
          <a:off x="9288914" y="1196282"/>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134D50-93AB-4F93-8067-B6ED07FD5EBC}">
      <dsp:nvSpPr>
        <dsp:cNvPr id="0" name=""/>
        <dsp:cNvSpPr/>
      </dsp:nvSpPr>
      <dsp:spPr>
        <a:xfrm>
          <a:off x="879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Analyze the data</a:t>
          </a:r>
          <a:endParaRPr lang="en-US" sz="1900" kern="1200"/>
        </a:p>
      </dsp:txBody>
      <dsp:txXfrm>
        <a:off x="8793914" y="2276522"/>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C1975-50BB-4C56-8875-72AEBF84DDF6}">
      <dsp:nvSpPr>
        <dsp:cNvPr id="0" name=""/>
        <dsp:cNvSpPr/>
      </dsp:nvSpPr>
      <dsp:spPr>
        <a:xfrm>
          <a:off x="460780" y="956256"/>
          <a:ext cx="753046" cy="7530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FC568-8747-4C8B-8148-9F78714C68D9}">
      <dsp:nvSpPr>
        <dsp:cNvPr id="0" name=""/>
        <dsp:cNvSpPr/>
      </dsp:nvSpPr>
      <dsp:spPr>
        <a:xfrm>
          <a:off x="585" y="1975284"/>
          <a:ext cx="1673437"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t>High rates of food/nutrition insecurity</a:t>
          </a:r>
          <a:endParaRPr lang="en-US" sz="1800" kern="1200" dirty="0"/>
        </a:p>
      </dsp:txBody>
      <dsp:txXfrm>
        <a:off x="585" y="1975284"/>
        <a:ext cx="1673437" cy="753046"/>
      </dsp:txXfrm>
    </dsp:sp>
    <dsp:sp modelId="{36CEC300-BA4B-4B2C-949F-D5837C37DCFD}">
      <dsp:nvSpPr>
        <dsp:cNvPr id="0" name=""/>
        <dsp:cNvSpPr/>
      </dsp:nvSpPr>
      <dsp:spPr>
        <a:xfrm>
          <a:off x="2427069" y="956256"/>
          <a:ext cx="753046" cy="7530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7DFDA9-8A42-4257-944B-BE9DFE4F0AF5}">
      <dsp:nvSpPr>
        <dsp:cNvPr id="0" name=""/>
        <dsp:cNvSpPr/>
      </dsp:nvSpPr>
      <dsp:spPr>
        <a:xfrm>
          <a:off x="1966874" y="1975284"/>
          <a:ext cx="1673437"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Rising costs of attending university</a:t>
          </a:r>
        </a:p>
      </dsp:txBody>
      <dsp:txXfrm>
        <a:off x="1966874" y="1975284"/>
        <a:ext cx="1673437" cy="753046"/>
      </dsp:txXfrm>
    </dsp:sp>
    <dsp:sp modelId="{0C625792-8549-466B-B806-7EEE6A69307C}">
      <dsp:nvSpPr>
        <dsp:cNvPr id="0" name=""/>
        <dsp:cNvSpPr/>
      </dsp:nvSpPr>
      <dsp:spPr>
        <a:xfrm>
          <a:off x="4393358" y="956256"/>
          <a:ext cx="753046" cy="7530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828DA-D1EF-481C-AC3F-39C50F8AE76A}">
      <dsp:nvSpPr>
        <dsp:cNvPr id="0" name=""/>
        <dsp:cNvSpPr/>
      </dsp:nvSpPr>
      <dsp:spPr>
        <a:xfrm>
          <a:off x="3933163" y="1975284"/>
          <a:ext cx="1673437"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t>Student debt crisis</a:t>
          </a:r>
          <a:endParaRPr lang="en-US" sz="1800" kern="1200" dirty="0"/>
        </a:p>
      </dsp:txBody>
      <dsp:txXfrm>
        <a:off x="3933163" y="1975284"/>
        <a:ext cx="1673437" cy="7530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DAF02-CA0E-4CB9-B00C-333C9A1DD82C}">
      <dsp:nvSpPr>
        <dsp:cNvPr id="0" name=""/>
        <dsp:cNvSpPr/>
      </dsp:nvSpPr>
      <dsp:spPr>
        <a:xfrm>
          <a:off x="828914" y="119628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6E13CF-42DE-41FA-97CD-D6F5D850E641}">
      <dsp:nvSpPr>
        <dsp:cNvPr id="0" name=""/>
        <dsp:cNvSpPr/>
      </dsp:nvSpPr>
      <dsp:spPr>
        <a:xfrm>
          <a:off x="33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Request contracts</a:t>
          </a:r>
          <a:endParaRPr lang="en-US" sz="1900" kern="1200"/>
        </a:p>
      </dsp:txBody>
      <dsp:txXfrm>
        <a:off x="333914" y="2276522"/>
        <a:ext cx="1800000" cy="720000"/>
      </dsp:txXfrm>
    </dsp:sp>
    <dsp:sp modelId="{10578AAE-2A55-4740-8B15-150D22BB967A}">
      <dsp:nvSpPr>
        <dsp:cNvPr id="0" name=""/>
        <dsp:cNvSpPr/>
      </dsp:nvSpPr>
      <dsp:spPr>
        <a:xfrm>
          <a:off x="2943914" y="1196282"/>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0DAD65-9A5E-4FCF-9899-43789C87B768}">
      <dsp:nvSpPr>
        <dsp:cNvPr id="0" name=""/>
        <dsp:cNvSpPr/>
      </dsp:nvSpPr>
      <dsp:spPr>
        <a:xfrm>
          <a:off x="244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Data management</a:t>
          </a:r>
          <a:endParaRPr lang="en-US" sz="1900" kern="1200"/>
        </a:p>
      </dsp:txBody>
      <dsp:txXfrm>
        <a:off x="2448914" y="2276522"/>
        <a:ext cx="1800000" cy="720000"/>
      </dsp:txXfrm>
    </dsp:sp>
    <dsp:sp modelId="{9C32969E-FAB8-4A00-AB24-3837F287EEF2}">
      <dsp:nvSpPr>
        <dsp:cNvPr id="0" name=""/>
        <dsp:cNvSpPr/>
      </dsp:nvSpPr>
      <dsp:spPr>
        <a:xfrm>
          <a:off x="5058914" y="119628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125B9B-7CCD-4A3A-804B-281D0D95FFC1}">
      <dsp:nvSpPr>
        <dsp:cNvPr id="0" name=""/>
        <dsp:cNvSpPr/>
      </dsp:nvSpPr>
      <dsp:spPr>
        <a:xfrm>
          <a:off x="456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Create codebook</a:t>
          </a:r>
          <a:endParaRPr lang="en-US" sz="1900" kern="1200"/>
        </a:p>
      </dsp:txBody>
      <dsp:txXfrm>
        <a:off x="4563914" y="2276522"/>
        <a:ext cx="1800000" cy="720000"/>
      </dsp:txXfrm>
    </dsp:sp>
    <dsp:sp modelId="{F7E07850-93D5-49BC-9156-F190C6084CC1}">
      <dsp:nvSpPr>
        <dsp:cNvPr id="0" name=""/>
        <dsp:cNvSpPr/>
      </dsp:nvSpPr>
      <dsp:spPr>
        <a:xfrm>
          <a:off x="7173914" y="119628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718A93-31C4-4B54-9F26-7E87BDB72413}">
      <dsp:nvSpPr>
        <dsp:cNvPr id="0" name=""/>
        <dsp:cNvSpPr/>
      </dsp:nvSpPr>
      <dsp:spPr>
        <a:xfrm>
          <a:off x="667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dirty="0"/>
            <a:t>Code (&amp; double-code) the data</a:t>
          </a:r>
          <a:endParaRPr lang="en-US" sz="1900" kern="1200" dirty="0"/>
        </a:p>
      </dsp:txBody>
      <dsp:txXfrm>
        <a:off x="6678914" y="2276522"/>
        <a:ext cx="1800000" cy="720000"/>
      </dsp:txXfrm>
    </dsp:sp>
    <dsp:sp modelId="{23875B28-FFFB-4DB3-A719-1A9C250F13DF}">
      <dsp:nvSpPr>
        <dsp:cNvPr id="0" name=""/>
        <dsp:cNvSpPr/>
      </dsp:nvSpPr>
      <dsp:spPr>
        <a:xfrm>
          <a:off x="9288914" y="1196282"/>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134D50-93AB-4F93-8067-B6ED07FD5EBC}">
      <dsp:nvSpPr>
        <dsp:cNvPr id="0" name=""/>
        <dsp:cNvSpPr/>
      </dsp:nvSpPr>
      <dsp:spPr>
        <a:xfrm>
          <a:off x="879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b="0" i="0" kern="1200"/>
            <a:t>Analyze the data</a:t>
          </a:r>
          <a:endParaRPr lang="en-US" sz="1900" kern="1200"/>
        </a:p>
      </dsp:txBody>
      <dsp:txXfrm>
        <a:off x="8793914" y="2276522"/>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E03EA-91D4-4FFF-920D-940FC8ABAB70}">
      <dsp:nvSpPr>
        <dsp:cNvPr id="0" name=""/>
        <dsp:cNvSpPr/>
      </dsp:nvSpPr>
      <dsp:spPr>
        <a:xfrm>
          <a:off x="1836349" y="72489"/>
          <a:ext cx="1002164" cy="100216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DA4936-C5A3-4F6E-8666-AE696A3DFF6B}">
      <dsp:nvSpPr>
        <dsp:cNvPr id="0" name=""/>
        <dsp:cNvSpPr/>
      </dsp:nvSpPr>
      <dsp:spPr>
        <a:xfrm>
          <a:off x="2046804" y="282944"/>
          <a:ext cx="581255" cy="5812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5BD8E-49C1-43CC-B527-067028866784}">
      <dsp:nvSpPr>
        <dsp:cNvPr id="0" name=""/>
        <dsp:cNvSpPr/>
      </dsp:nvSpPr>
      <dsp:spPr>
        <a:xfrm>
          <a:off x="3053263" y="72489"/>
          <a:ext cx="2362245" cy="100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0" i="0" kern="1200" dirty="0"/>
            <a:t>University size (≥20,000 students)</a:t>
          </a:r>
          <a:endParaRPr lang="en-US" sz="2100" kern="1200" dirty="0"/>
        </a:p>
      </dsp:txBody>
      <dsp:txXfrm>
        <a:off x="3053263" y="72489"/>
        <a:ext cx="2362245" cy="1002164"/>
      </dsp:txXfrm>
    </dsp:sp>
    <dsp:sp modelId="{620B525F-B763-45EC-86B9-59B6BD86A6F9}">
      <dsp:nvSpPr>
        <dsp:cNvPr id="0" name=""/>
        <dsp:cNvSpPr/>
      </dsp:nvSpPr>
      <dsp:spPr>
        <a:xfrm>
          <a:off x="5827112" y="72489"/>
          <a:ext cx="1002164" cy="100216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65A9B-2F5F-4DD6-ACA6-01D60ADB0412}">
      <dsp:nvSpPr>
        <dsp:cNvPr id="0" name=""/>
        <dsp:cNvSpPr/>
      </dsp:nvSpPr>
      <dsp:spPr>
        <a:xfrm>
          <a:off x="6037567" y="282944"/>
          <a:ext cx="581255" cy="5812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58C87B-5DCB-43DC-AB0A-3A6E01C2EF7A}">
      <dsp:nvSpPr>
        <dsp:cNvPr id="0" name=""/>
        <dsp:cNvSpPr/>
      </dsp:nvSpPr>
      <dsp:spPr>
        <a:xfrm>
          <a:off x="7044026" y="72489"/>
          <a:ext cx="2362245" cy="100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0" i="0" kern="1200" dirty="0"/>
            <a:t>Public universities</a:t>
          </a:r>
          <a:endParaRPr lang="en-US" sz="2100" kern="1200" dirty="0"/>
        </a:p>
      </dsp:txBody>
      <dsp:txXfrm>
        <a:off x="7044026" y="72489"/>
        <a:ext cx="2362245" cy="1002164"/>
      </dsp:txXfrm>
    </dsp:sp>
    <dsp:sp modelId="{234CF215-FA86-40D7-A915-A666579FA125}">
      <dsp:nvSpPr>
        <dsp:cNvPr id="0" name=""/>
        <dsp:cNvSpPr/>
      </dsp:nvSpPr>
      <dsp:spPr>
        <a:xfrm>
          <a:off x="1836349" y="1514874"/>
          <a:ext cx="1002164" cy="100216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D9782D-810A-4F84-BAC0-8589BB9559E7}">
      <dsp:nvSpPr>
        <dsp:cNvPr id="0" name=""/>
        <dsp:cNvSpPr/>
      </dsp:nvSpPr>
      <dsp:spPr>
        <a:xfrm>
          <a:off x="2046804" y="1725329"/>
          <a:ext cx="581255" cy="5812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38503-0A74-456C-87CE-E4EE1172BCA4}">
      <dsp:nvSpPr>
        <dsp:cNvPr id="0" name=""/>
        <dsp:cNvSpPr/>
      </dsp:nvSpPr>
      <dsp:spPr>
        <a:xfrm>
          <a:off x="3053263" y="1514874"/>
          <a:ext cx="2362245" cy="100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0" i="0" kern="1200" dirty="0"/>
            <a:t>4-Year degree-granting</a:t>
          </a:r>
          <a:endParaRPr lang="en-US" sz="2100" kern="1200" dirty="0"/>
        </a:p>
      </dsp:txBody>
      <dsp:txXfrm>
        <a:off x="3053263" y="1514874"/>
        <a:ext cx="2362245" cy="1002164"/>
      </dsp:txXfrm>
    </dsp:sp>
    <dsp:sp modelId="{FE8E6723-DAE0-403A-9763-74979291CB25}">
      <dsp:nvSpPr>
        <dsp:cNvPr id="0" name=""/>
        <dsp:cNvSpPr/>
      </dsp:nvSpPr>
      <dsp:spPr>
        <a:xfrm>
          <a:off x="5827112" y="1514874"/>
          <a:ext cx="1002164" cy="100216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A9256F-ADFA-4834-95BE-251EC62D86C1}">
      <dsp:nvSpPr>
        <dsp:cNvPr id="0" name=""/>
        <dsp:cNvSpPr/>
      </dsp:nvSpPr>
      <dsp:spPr>
        <a:xfrm>
          <a:off x="6037567" y="1725329"/>
          <a:ext cx="581255" cy="58125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9FB023-2597-4862-BAEA-E8D711D0EE50}">
      <dsp:nvSpPr>
        <dsp:cNvPr id="0" name=""/>
        <dsp:cNvSpPr/>
      </dsp:nvSpPr>
      <dsp:spPr>
        <a:xfrm>
          <a:off x="7044026" y="1514874"/>
          <a:ext cx="2362245" cy="100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0" i="0" kern="1200" dirty="0"/>
            <a:t>Excluded online-only schools and community colleges</a:t>
          </a:r>
          <a:endParaRPr lang="en-US" sz="2100" kern="1200" dirty="0"/>
        </a:p>
      </dsp:txBody>
      <dsp:txXfrm>
        <a:off x="7044026" y="1514874"/>
        <a:ext cx="2362245" cy="1002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8ABB1-0D38-472E-B745-A2958EE4DF06}">
      <dsp:nvSpPr>
        <dsp:cNvPr id="0" name=""/>
        <dsp:cNvSpPr/>
      </dsp:nvSpPr>
      <dsp:spPr>
        <a:xfrm>
          <a:off x="2842" y="57115"/>
          <a:ext cx="2771371" cy="9327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Contract Terms</a:t>
          </a:r>
        </a:p>
      </dsp:txBody>
      <dsp:txXfrm>
        <a:off x="2842" y="57115"/>
        <a:ext cx="2771371" cy="932732"/>
      </dsp:txXfrm>
    </dsp:sp>
    <dsp:sp modelId="{FCDAE732-B8C8-41E6-AEB9-F928FCD2B0E1}">
      <dsp:nvSpPr>
        <dsp:cNvPr id="0" name=""/>
        <dsp:cNvSpPr/>
      </dsp:nvSpPr>
      <dsp:spPr>
        <a:xfrm>
          <a:off x="2842" y="989847"/>
          <a:ext cx="2771371" cy="303683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Contractor</a:t>
          </a:r>
        </a:p>
        <a:p>
          <a:pPr marL="228600" lvl="1" indent="-228600" algn="l" defTabSz="1200150">
            <a:lnSpc>
              <a:spcPct val="90000"/>
            </a:lnSpc>
            <a:spcBef>
              <a:spcPct val="0"/>
            </a:spcBef>
            <a:spcAft>
              <a:spcPct val="15000"/>
            </a:spcAft>
            <a:buChar char="•"/>
          </a:pPr>
          <a:r>
            <a:rPr lang="en-US" sz="2700" kern="1200" dirty="0"/>
            <a:t>Start date</a:t>
          </a:r>
        </a:p>
        <a:p>
          <a:pPr marL="228600" lvl="1" indent="-228600" algn="l" defTabSz="1200150">
            <a:lnSpc>
              <a:spcPct val="90000"/>
            </a:lnSpc>
            <a:spcBef>
              <a:spcPct val="0"/>
            </a:spcBef>
            <a:spcAft>
              <a:spcPct val="15000"/>
            </a:spcAft>
            <a:buChar char="•"/>
          </a:pPr>
          <a:r>
            <a:rPr lang="en-US" sz="2700" kern="1200" dirty="0"/>
            <a:t>Duration</a:t>
          </a:r>
        </a:p>
        <a:p>
          <a:pPr marL="228600" lvl="1" indent="-228600" algn="l" defTabSz="1200150">
            <a:lnSpc>
              <a:spcPct val="90000"/>
            </a:lnSpc>
            <a:spcBef>
              <a:spcPct val="0"/>
            </a:spcBef>
            <a:spcAft>
              <a:spcPct val="15000"/>
            </a:spcAft>
            <a:buChar char="•"/>
          </a:pPr>
          <a:r>
            <a:rPr lang="en-US" sz="2700" kern="1200" dirty="0"/>
            <a:t>Renewal terms</a:t>
          </a:r>
        </a:p>
      </dsp:txBody>
      <dsp:txXfrm>
        <a:off x="2842" y="989847"/>
        <a:ext cx="2771371" cy="3036833"/>
      </dsp:txXfrm>
    </dsp:sp>
    <dsp:sp modelId="{A5E422D9-DCCC-4C7F-9A71-93C06C94D6DF}">
      <dsp:nvSpPr>
        <dsp:cNvPr id="0" name=""/>
        <dsp:cNvSpPr/>
      </dsp:nvSpPr>
      <dsp:spPr>
        <a:xfrm>
          <a:off x="3162205" y="57115"/>
          <a:ext cx="2771371" cy="9327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University Incentives</a:t>
          </a:r>
        </a:p>
      </dsp:txBody>
      <dsp:txXfrm>
        <a:off x="3162205" y="57115"/>
        <a:ext cx="2771371" cy="932732"/>
      </dsp:txXfrm>
    </dsp:sp>
    <dsp:sp modelId="{CFAB7912-A609-44F8-852A-A798BDD51E3C}">
      <dsp:nvSpPr>
        <dsp:cNvPr id="0" name=""/>
        <dsp:cNvSpPr/>
      </dsp:nvSpPr>
      <dsp:spPr>
        <a:xfrm>
          <a:off x="3162205" y="989847"/>
          <a:ext cx="2771371" cy="303683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b="0" kern="1200" dirty="0"/>
            <a:t>Commissions</a:t>
          </a:r>
          <a:endParaRPr lang="en-US" sz="2700" kern="1200" dirty="0"/>
        </a:p>
        <a:p>
          <a:pPr marL="228600" lvl="1" indent="-228600" algn="l" defTabSz="1200150">
            <a:lnSpc>
              <a:spcPct val="90000"/>
            </a:lnSpc>
            <a:spcBef>
              <a:spcPct val="0"/>
            </a:spcBef>
            <a:spcAft>
              <a:spcPct val="15000"/>
            </a:spcAft>
            <a:buChar char="•"/>
          </a:pPr>
          <a:r>
            <a:rPr lang="en-US" sz="2700" kern="1200"/>
            <a:t>Capital investment</a:t>
          </a:r>
          <a:endParaRPr lang="en-US" sz="2700" kern="1200" dirty="0"/>
        </a:p>
        <a:p>
          <a:pPr marL="228600" lvl="1" indent="-228600" algn="l" defTabSz="1200150">
            <a:lnSpc>
              <a:spcPct val="90000"/>
            </a:lnSpc>
            <a:spcBef>
              <a:spcPct val="0"/>
            </a:spcBef>
            <a:spcAft>
              <a:spcPct val="15000"/>
            </a:spcAft>
            <a:buChar char="•"/>
          </a:pPr>
          <a:r>
            <a:rPr lang="en-US" sz="2700" kern="1200" dirty="0"/>
            <a:t>Other financial incentives</a:t>
          </a:r>
        </a:p>
      </dsp:txBody>
      <dsp:txXfrm>
        <a:off x="3162205" y="989847"/>
        <a:ext cx="2771371" cy="3036833"/>
      </dsp:txXfrm>
    </dsp:sp>
    <dsp:sp modelId="{6979C74A-961C-4083-8709-8086BC3F46C4}">
      <dsp:nvSpPr>
        <dsp:cNvPr id="0" name=""/>
        <dsp:cNvSpPr/>
      </dsp:nvSpPr>
      <dsp:spPr>
        <a:xfrm>
          <a:off x="6321569" y="57115"/>
          <a:ext cx="2771371" cy="9327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Consumer Cost</a:t>
          </a:r>
        </a:p>
      </dsp:txBody>
      <dsp:txXfrm>
        <a:off x="6321569" y="57115"/>
        <a:ext cx="2771371" cy="932732"/>
      </dsp:txXfrm>
    </dsp:sp>
    <dsp:sp modelId="{9336FEF7-2ED4-46A0-AAD5-44A739D11894}">
      <dsp:nvSpPr>
        <dsp:cNvPr id="0" name=""/>
        <dsp:cNvSpPr/>
      </dsp:nvSpPr>
      <dsp:spPr>
        <a:xfrm>
          <a:off x="6321569" y="989847"/>
          <a:ext cx="2771371" cy="303683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Meal plan types &amp; costs</a:t>
          </a:r>
        </a:p>
        <a:p>
          <a:pPr marL="228600" lvl="1" indent="-228600" algn="l" defTabSz="1200150">
            <a:lnSpc>
              <a:spcPct val="90000"/>
            </a:lnSpc>
            <a:spcBef>
              <a:spcPct val="0"/>
            </a:spcBef>
            <a:spcAft>
              <a:spcPct val="15000"/>
            </a:spcAft>
            <a:buChar char="•"/>
          </a:pPr>
          <a:r>
            <a:rPr lang="en-US" sz="2700" kern="1200"/>
            <a:t>Mandatory v. optional meal plans</a:t>
          </a:r>
          <a:endParaRPr lang="en-US" sz="2700" kern="1200" dirty="0"/>
        </a:p>
        <a:p>
          <a:pPr marL="228600" lvl="1" indent="-228600" algn="l" defTabSz="1200150">
            <a:lnSpc>
              <a:spcPct val="90000"/>
            </a:lnSpc>
            <a:spcBef>
              <a:spcPct val="0"/>
            </a:spcBef>
            <a:spcAft>
              <a:spcPct val="15000"/>
            </a:spcAft>
            <a:buChar char="•"/>
          </a:pPr>
          <a:r>
            <a:rPr lang="en-US" sz="2700" kern="1200" dirty="0"/>
            <a:t>Cash charges per meal</a:t>
          </a:r>
        </a:p>
      </dsp:txBody>
      <dsp:txXfrm>
        <a:off x="6321569" y="989847"/>
        <a:ext cx="2771371" cy="30368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6D257-37B9-483A-B01D-2AC6E4651241}">
      <dsp:nvSpPr>
        <dsp:cNvPr id="0" name=""/>
        <dsp:cNvSpPr/>
      </dsp:nvSpPr>
      <dsp:spPr>
        <a:xfrm>
          <a:off x="460744" y="1009068"/>
          <a:ext cx="749882" cy="7498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1DD7C2-9CC8-4172-8D0B-417298146583}">
      <dsp:nvSpPr>
        <dsp:cNvPr id="0" name=""/>
        <dsp:cNvSpPr/>
      </dsp:nvSpPr>
      <dsp:spPr>
        <a:xfrm>
          <a:off x="2483" y="2008956"/>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a:t>Adherence to Food Service Guidelines</a:t>
          </a:r>
          <a:endParaRPr lang="en-US" sz="1400" kern="1200"/>
        </a:p>
      </dsp:txBody>
      <dsp:txXfrm>
        <a:off x="2483" y="2008956"/>
        <a:ext cx="1666406" cy="666562"/>
      </dsp:txXfrm>
    </dsp:sp>
    <dsp:sp modelId="{E85E6CAB-E523-4855-82AF-D9855E69577D}">
      <dsp:nvSpPr>
        <dsp:cNvPr id="0" name=""/>
        <dsp:cNvSpPr/>
      </dsp:nvSpPr>
      <dsp:spPr>
        <a:xfrm>
          <a:off x="2418772" y="1009068"/>
          <a:ext cx="749882" cy="7498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91EF40-314B-4662-9B94-9AF0E189C5FE}">
      <dsp:nvSpPr>
        <dsp:cNvPr id="0" name=""/>
        <dsp:cNvSpPr/>
      </dsp:nvSpPr>
      <dsp:spPr>
        <a:xfrm>
          <a:off x="1960510" y="2008956"/>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t>Nutrition Standards</a:t>
          </a:r>
          <a:endParaRPr lang="en-US" sz="1400" kern="1200" dirty="0"/>
        </a:p>
      </dsp:txBody>
      <dsp:txXfrm>
        <a:off x="1960510" y="2008956"/>
        <a:ext cx="1666406" cy="666562"/>
      </dsp:txXfrm>
    </dsp:sp>
    <dsp:sp modelId="{011F0A2F-9057-4166-8F0C-C723F0ADE833}">
      <dsp:nvSpPr>
        <dsp:cNvPr id="0" name=""/>
        <dsp:cNvSpPr/>
      </dsp:nvSpPr>
      <dsp:spPr>
        <a:xfrm>
          <a:off x="4376799" y="1009068"/>
          <a:ext cx="749882" cy="74988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B20BC-6629-40C8-AAAF-48D75279D1A6}">
      <dsp:nvSpPr>
        <dsp:cNvPr id="0" name=""/>
        <dsp:cNvSpPr/>
      </dsp:nvSpPr>
      <dsp:spPr>
        <a:xfrm>
          <a:off x="3918537" y="2008956"/>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a:t>Menu Labeling</a:t>
          </a:r>
          <a:endParaRPr lang="en-US" sz="1400" kern="1200"/>
        </a:p>
      </dsp:txBody>
      <dsp:txXfrm>
        <a:off x="3918537" y="2008956"/>
        <a:ext cx="1666406" cy="666562"/>
      </dsp:txXfrm>
    </dsp:sp>
    <dsp:sp modelId="{AD2C938B-B64A-4E44-A3EC-30641A185308}">
      <dsp:nvSpPr>
        <dsp:cNvPr id="0" name=""/>
        <dsp:cNvSpPr/>
      </dsp:nvSpPr>
      <dsp:spPr>
        <a:xfrm>
          <a:off x="6334826" y="1009068"/>
          <a:ext cx="749882" cy="7498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9E6493-576A-4F84-B3EE-324032545B1F}">
      <dsp:nvSpPr>
        <dsp:cNvPr id="0" name=""/>
        <dsp:cNvSpPr/>
      </dsp:nvSpPr>
      <dsp:spPr>
        <a:xfrm>
          <a:off x="5876565" y="2008956"/>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Sustainability, Local Foods, &amp; Food Waste Prevention</a:t>
          </a:r>
        </a:p>
      </dsp:txBody>
      <dsp:txXfrm>
        <a:off x="5876565" y="2008956"/>
        <a:ext cx="1666406" cy="666562"/>
      </dsp:txXfrm>
    </dsp:sp>
    <dsp:sp modelId="{64BCE601-610E-4B72-85CD-B91143C005DE}">
      <dsp:nvSpPr>
        <dsp:cNvPr id="0" name=""/>
        <dsp:cNvSpPr/>
      </dsp:nvSpPr>
      <dsp:spPr>
        <a:xfrm>
          <a:off x="8292854" y="1009068"/>
          <a:ext cx="749882" cy="7498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E41980-F490-4511-A616-5D6E27221171}">
      <dsp:nvSpPr>
        <dsp:cNvPr id="0" name=""/>
        <dsp:cNvSpPr/>
      </dsp:nvSpPr>
      <dsp:spPr>
        <a:xfrm>
          <a:off x="7834592" y="2008956"/>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a:t>Occupational Health &amp; Safety</a:t>
          </a:r>
          <a:endParaRPr lang="en-US" sz="1400" kern="1200"/>
        </a:p>
      </dsp:txBody>
      <dsp:txXfrm>
        <a:off x="7834592" y="2008956"/>
        <a:ext cx="1666406" cy="6665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c.az1.qualtrics.com/jfe/form/SV_cSJdvAqdmlQXicK"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duke.qualtrics.com/jfe/form/SV_4SmhYaB4MN4pdn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c.az1.qualtrics.com/jfe/form/SV_cSJdvAqdmlQXic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Session lead</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492782013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13492782013_1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0" i="1" dirty="0">
                <a:solidFill>
                  <a:srgbClr val="000000"/>
                </a:solidFill>
                <a:effectLst/>
                <a:highlight>
                  <a:srgbClr val="FFFFFF"/>
                </a:highlight>
                <a:latin typeface="Aptos" panose="020B0004020202020204" pitchFamily="34" charset="0"/>
              </a:rPr>
              <a:t>This session will focus on the cost and affordability of meal plans at public universities in the U.S. Presenters will describe how they used the Freedom of Information laws to obtain university contracts with food service providers and how they are using these contracts to understand the financial incentives and costs of student meal plans.</a:t>
            </a:r>
            <a:endParaRPr dirty="0"/>
          </a:p>
        </p:txBody>
      </p:sp>
      <p:sp>
        <p:nvSpPr>
          <p:cNvPr id="188" name="Google Shape;188;g13492782013_1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82766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492782013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13492782013_1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0" i="1" dirty="0">
                <a:solidFill>
                  <a:srgbClr val="000000"/>
                </a:solidFill>
                <a:effectLst/>
                <a:highlight>
                  <a:srgbClr val="FFFFFF"/>
                </a:highlight>
                <a:latin typeface="Aptos" panose="020B0004020202020204" pitchFamily="34" charset="0"/>
              </a:rPr>
              <a:t>This session will focus on the cost and affordability of meal plans at public universities in the U.S. Presenters will describe how they used the Freedom of Information Act (FOIA) to obtain university contracts with food service providers and how they are using these contracts to understand the financial incentives and costs of student meal plans.</a:t>
            </a:r>
            <a:endParaRPr dirty="0"/>
          </a:p>
        </p:txBody>
      </p:sp>
      <p:sp>
        <p:nvSpPr>
          <p:cNvPr id="188" name="Google Shape;188;g13492782013_1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7661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dirty="0"/>
              <a:t>Food service contracts were collected from 14 NC public universities using food service management companies on campus</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dirty="0"/>
              <a:t>Extent to which they incorporated North Carolina Food Service Policy Guidelines </a:t>
            </a:r>
          </a:p>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35157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dirty="0"/>
              <a:t>Food service contracts were collected from 14 NC public universities using food service management companies on campus</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dirty="0"/>
              <a:t>Extent to which they incorporated North Carolina Food Service Policy Guidelines </a:t>
            </a:r>
          </a:p>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87365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Speaker One to input slides</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57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Speaker One to input slides</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54828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Speaker One to input slides</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63673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Speaker One to input slides</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2458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492782013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13492782013_1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0" i="1" dirty="0">
                <a:solidFill>
                  <a:srgbClr val="000000"/>
                </a:solidFill>
                <a:effectLst/>
                <a:highlight>
                  <a:srgbClr val="FFFFFF"/>
                </a:highlight>
                <a:latin typeface="Aptos" panose="020B0004020202020204" pitchFamily="34" charset="0"/>
              </a:rPr>
              <a:t>This session will focus on the cost and affordability of meal plans at public universities in the U.S. Presenters will describe how they used the Freedom of Information Act (FOIA) to obtain university contracts with food service providers and how they are using these contracts to understand the financial incentives and costs of student meal plans.</a:t>
            </a:r>
            <a:endParaRPr dirty="0"/>
          </a:p>
        </p:txBody>
      </p:sp>
      <p:sp>
        <p:nvSpPr>
          <p:cNvPr id="188" name="Google Shape;188;g13492782013_1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8316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Note that the gov’t is not required to provide access to all records; there are 9 categories of exemptions at the federal level, including trade secrets.</a:t>
            </a:r>
          </a:p>
          <a:p>
            <a:pPr marL="0" lvl="0" indent="0" algn="l" rtl="0">
              <a:lnSpc>
                <a:spcPct val="100000"/>
              </a:lnSpc>
              <a:spcBef>
                <a:spcPts val="0"/>
              </a:spcBef>
              <a:spcAft>
                <a:spcPts val="0"/>
              </a:spcAft>
              <a:buClr>
                <a:schemeClr val="dk1"/>
              </a:buClr>
              <a:buSzPts val="1400"/>
              <a:buFont typeface="Arial"/>
              <a:buNone/>
            </a:pPr>
            <a:r>
              <a:rPr lang="en-US" dirty="0"/>
              <a:t>There is some variability by state in terms of the types records they are required to provide and to whom the records must be provided (e.g., only state residents and media).</a:t>
            </a:r>
          </a:p>
          <a:p>
            <a:pPr marL="0" lvl="0" indent="0" algn="l" rtl="0">
              <a:lnSpc>
                <a:spcPct val="100000"/>
              </a:lnSpc>
              <a:spcBef>
                <a:spcPts val="0"/>
              </a:spcBef>
              <a:spcAft>
                <a:spcPts val="0"/>
              </a:spcAft>
              <a:buClr>
                <a:schemeClr val="dk1"/>
              </a:buClr>
              <a:buSzPts val="1400"/>
              <a:buFont typeface="Arial"/>
              <a:buNone/>
            </a:pPr>
            <a:r>
              <a:rPr lang="en-US" dirty="0"/>
              <a:t>This is a U.S. law. Non-U.S. students can choose a state they’ve visited or would like to visit.</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49278201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349278201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HER/NOPREN staff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Each session there will be a different question of the day:</a:t>
            </a:r>
            <a:endParaRPr/>
          </a:p>
          <a:p>
            <a:pPr marL="171450" lvl="0" indent="-171450" algn="l" rtl="0">
              <a:lnSpc>
                <a:spcPct val="100000"/>
              </a:lnSpc>
              <a:spcBef>
                <a:spcPts val="0"/>
              </a:spcBef>
              <a:spcAft>
                <a:spcPts val="0"/>
              </a:spcAft>
              <a:buClr>
                <a:schemeClr val="dk1"/>
              </a:buClr>
              <a:buSzPts val="1200"/>
              <a:buFont typeface="Arial"/>
              <a:buChar char="•"/>
            </a:pPr>
            <a:r>
              <a:rPr lang="en-US"/>
              <a:t>What are you looking forward to this summer?</a:t>
            </a:r>
            <a:endParaRPr/>
          </a:p>
          <a:p>
            <a:pPr marL="171450" lvl="0" indent="-171450" algn="l" rtl="0">
              <a:lnSpc>
                <a:spcPct val="100000"/>
              </a:lnSpc>
              <a:spcBef>
                <a:spcPts val="0"/>
              </a:spcBef>
              <a:spcAft>
                <a:spcPts val="0"/>
              </a:spcAft>
              <a:buClr>
                <a:schemeClr val="dk1"/>
              </a:buClr>
              <a:buSzPts val="1200"/>
              <a:buFont typeface="Arial"/>
              <a:buChar char="•"/>
            </a:pPr>
            <a:r>
              <a:rPr lang="en-US"/>
              <a:t>What is the weather like today where you are?</a:t>
            </a:r>
            <a:endParaRPr/>
          </a:p>
          <a:p>
            <a:pPr marL="171450" lvl="0" indent="-171450" algn="l" rtl="0">
              <a:lnSpc>
                <a:spcPct val="100000"/>
              </a:lnSpc>
              <a:spcBef>
                <a:spcPts val="0"/>
              </a:spcBef>
              <a:spcAft>
                <a:spcPts val="0"/>
              </a:spcAft>
              <a:buClr>
                <a:schemeClr val="dk1"/>
              </a:buClr>
              <a:buSzPts val="1200"/>
              <a:buFont typeface="Arial"/>
              <a:buChar char="•"/>
            </a:pPr>
            <a:r>
              <a:rPr lang="en-US"/>
              <a:t>What is your go-to morning beverage?</a:t>
            </a:r>
            <a:endParaRPr/>
          </a:p>
          <a:p>
            <a:pPr marL="171450" lvl="0" indent="-171450" algn="l" rtl="0">
              <a:lnSpc>
                <a:spcPct val="100000"/>
              </a:lnSpc>
              <a:spcBef>
                <a:spcPts val="0"/>
              </a:spcBef>
              <a:spcAft>
                <a:spcPts val="0"/>
              </a:spcAft>
              <a:buSzPts val="1400"/>
              <a:buChar char="•"/>
            </a:pPr>
            <a:r>
              <a:rPr lang="en-US"/>
              <a:t>What’s the best book you’ve ever read?</a:t>
            </a:r>
            <a:endParaRPr/>
          </a:p>
          <a:p>
            <a:pPr marL="171450" lvl="0" indent="-171450" algn="l" rtl="0">
              <a:lnSpc>
                <a:spcPct val="100000"/>
              </a:lnSpc>
              <a:spcBef>
                <a:spcPts val="0"/>
              </a:spcBef>
              <a:spcAft>
                <a:spcPts val="0"/>
              </a:spcAft>
              <a:buSzPts val="1400"/>
              <a:buChar char="•"/>
            </a:pPr>
            <a:r>
              <a:rPr lang="en-US"/>
              <a:t>If you were a fruit or vegetable, what would you be?</a:t>
            </a:r>
            <a:endParaRPr/>
          </a:p>
          <a:p>
            <a:pPr marL="171450" lvl="0" indent="-171450" algn="l" rtl="0">
              <a:lnSpc>
                <a:spcPct val="100000"/>
              </a:lnSpc>
              <a:spcBef>
                <a:spcPts val="0"/>
              </a:spcBef>
              <a:spcAft>
                <a:spcPts val="0"/>
              </a:spcAft>
              <a:buSzPts val="1400"/>
              <a:buChar char="•"/>
            </a:pPr>
            <a:r>
              <a:rPr lang="en-US"/>
              <a:t>What would be the title of your autobiography?</a:t>
            </a:r>
            <a:endParaRPr/>
          </a:p>
          <a:p>
            <a:pPr marL="171450" lvl="0" indent="-171450" algn="l" rtl="0">
              <a:lnSpc>
                <a:spcPct val="100000"/>
              </a:lnSpc>
              <a:spcBef>
                <a:spcPts val="0"/>
              </a:spcBef>
              <a:spcAft>
                <a:spcPts val="0"/>
              </a:spcAft>
              <a:buSzPts val="1400"/>
              <a:buChar char="•"/>
            </a:pPr>
            <a:r>
              <a:rPr lang="en-US"/>
              <a:t>What’s your dream vacation destination?</a:t>
            </a:r>
            <a:endParaRPr/>
          </a:p>
          <a:p>
            <a:pPr marL="171450" lvl="0" indent="-171450" algn="l" rtl="0">
              <a:lnSpc>
                <a:spcPct val="100000"/>
              </a:lnSpc>
              <a:spcBef>
                <a:spcPts val="0"/>
              </a:spcBef>
              <a:spcAft>
                <a:spcPts val="0"/>
              </a:spcAft>
              <a:buSzPts val="1400"/>
              <a:buChar char="•"/>
            </a:pPr>
            <a:r>
              <a:rPr lang="en-US"/>
              <a:t>Who performed at the last concert you went to?</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96" name="Google Shape;96;g13492782013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Note that the gov’t is not required to provide access to all records; there are 9 categories of exemptions at the federal level, including trade secrets.</a:t>
            </a:r>
          </a:p>
          <a:p>
            <a:pPr marL="0" lvl="0" indent="0" algn="l" rtl="0">
              <a:lnSpc>
                <a:spcPct val="100000"/>
              </a:lnSpc>
              <a:spcBef>
                <a:spcPts val="0"/>
              </a:spcBef>
              <a:spcAft>
                <a:spcPts val="0"/>
              </a:spcAft>
              <a:buClr>
                <a:schemeClr val="dk1"/>
              </a:buClr>
              <a:buSzPts val="1400"/>
              <a:buFont typeface="Arial"/>
              <a:buNone/>
            </a:pPr>
            <a:r>
              <a:rPr lang="en-US" dirty="0"/>
              <a:t>There is some variability by state in terms of the types records they are required to provide and to whom the records must be provided (e.g., only state residents and media).</a:t>
            </a:r>
          </a:p>
          <a:p>
            <a:pPr marL="0" lvl="0" indent="0" algn="l" rtl="0">
              <a:lnSpc>
                <a:spcPct val="100000"/>
              </a:lnSpc>
              <a:spcBef>
                <a:spcPts val="0"/>
              </a:spcBef>
              <a:spcAft>
                <a:spcPts val="0"/>
              </a:spcAft>
              <a:buClr>
                <a:schemeClr val="dk1"/>
              </a:buClr>
              <a:buSzPts val="1400"/>
              <a:buFont typeface="Arial"/>
              <a:buNone/>
            </a:pPr>
            <a:r>
              <a:rPr lang="en-US" dirty="0"/>
              <a:t>This is a U.S. law. Non-U.S. students can choose a state they’ve visited or would like to visit.</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4357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492782013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13492782013_1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88" name="Google Shape;188;g13492782013_1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80956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829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Equity issue</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92141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492782013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13492782013_1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88" name="Google Shape;188;g13492782013_1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12995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analysis approach – mostly descriptive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4416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13999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Denied requests: State residency required, Contract not supported by state funding, Contracts not considered “open records”</a:t>
            </a: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8448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39505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0" dirty="0">
                <a:solidFill>
                  <a:srgbClr val="000000"/>
                </a:solidFill>
                <a:effectLst/>
                <a:highlight>
                  <a:srgbClr val="FFFF00"/>
                </a:highlight>
                <a:latin typeface="Aptos" panose="020B0004020202020204" pitchFamily="34" charset="0"/>
              </a:rPr>
              <a:t>Two coders review and code all contracts independently.</a:t>
            </a:r>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0758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3492782013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13492782013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HER/NOPREN staff</a:t>
            </a:r>
            <a:endParaRPr/>
          </a:p>
          <a:p>
            <a:pPr marL="0" lvl="0" indent="0" algn="l" rtl="0">
              <a:lnSpc>
                <a:spcPct val="100000"/>
              </a:lnSpc>
              <a:spcBef>
                <a:spcPts val="0"/>
              </a:spcBef>
              <a:spcAft>
                <a:spcPts val="0"/>
              </a:spcAft>
              <a:buSzPts val="1400"/>
              <a:buNone/>
            </a:pPr>
            <a:endParaRPr/>
          </a:p>
          <a:p>
            <a:pPr marL="342900" lvl="0" indent="-241300" algn="l" rtl="0">
              <a:lnSpc>
                <a:spcPct val="100000"/>
              </a:lnSpc>
              <a:spcBef>
                <a:spcPts val="0"/>
              </a:spcBef>
              <a:spcAft>
                <a:spcPts val="0"/>
              </a:spcAft>
              <a:buClr>
                <a:schemeClr val="dk1"/>
              </a:buClr>
              <a:buSzPts val="1200"/>
              <a:buChar char="•"/>
            </a:pPr>
            <a:r>
              <a:rPr lang="en-US" u="sng"/>
              <a:t>Weekly</a:t>
            </a:r>
            <a:r>
              <a:rPr lang="en-US"/>
              <a:t> speaker series that explores various public health topics related to food and nutrition security, federal nutrition assistance programs, COVID-19 implications, and nutrition equity through research, policy, and practice.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p>
          <a:p>
            <a:pPr marL="342900" lvl="0" indent="-241300" algn="l" rtl="0">
              <a:lnSpc>
                <a:spcPct val="100000"/>
              </a:lnSpc>
              <a:spcBef>
                <a:spcPts val="0"/>
              </a:spcBef>
              <a:spcAft>
                <a:spcPts val="0"/>
              </a:spcAft>
              <a:buClr>
                <a:schemeClr val="dk1"/>
              </a:buClr>
              <a:buSzPts val="1200"/>
              <a:buChar char="•"/>
            </a:pPr>
            <a:r>
              <a:rPr lang="en-US"/>
              <a:t>Students will hear from experts and leaders in the field who will present on the fundamentals of each topic, along with relevant professional opportunities in research, policy, and practice.</a:t>
            </a:r>
            <a:endParaRPr/>
          </a:p>
          <a:p>
            <a:pPr marL="457200" lvl="0" indent="0" algn="l" rtl="0">
              <a:lnSpc>
                <a:spcPct val="100000"/>
              </a:lnSpc>
              <a:spcBef>
                <a:spcPts val="0"/>
              </a:spcBef>
              <a:spcAft>
                <a:spcPts val="0"/>
              </a:spcAft>
              <a:buClr>
                <a:schemeClr val="dk1"/>
              </a:buClr>
              <a:buSzPts val="1100"/>
              <a:buFont typeface="Arial"/>
              <a:buNone/>
            </a:pPr>
            <a:endParaRPr/>
          </a:p>
          <a:p>
            <a:pPr marL="342900" lvl="0" indent="-241300" algn="l" rtl="0">
              <a:lnSpc>
                <a:spcPct val="100000"/>
              </a:lnSpc>
              <a:spcBef>
                <a:spcPts val="0"/>
              </a:spcBef>
              <a:spcAft>
                <a:spcPts val="0"/>
              </a:spcAft>
              <a:buClr>
                <a:schemeClr val="dk1"/>
              </a:buClr>
              <a:buSzPts val="1200"/>
              <a:buChar char="•"/>
            </a:pPr>
            <a:r>
              <a:rPr lang="en-US"/>
              <a:t>This series is a collaborative effort of Healthy Eating Research, a national program of the Robert Wood Johnson Foundation, and the Centers for Disease Control and Prevention’s (CDC) Nutrition and Obesity Policy Research and Evaluation Network (NOPREN).</a:t>
            </a:r>
            <a:r>
              <a:rPr lang="en-US" b="1"/>
              <a:t> </a:t>
            </a:r>
            <a:endParaRPr/>
          </a:p>
        </p:txBody>
      </p:sp>
      <p:sp>
        <p:nvSpPr>
          <p:cNvPr id="107" name="Google Shape;107;g13492782013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8284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12788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5470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492782013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3492782013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99" name="Google Shape;199;g13492782013_1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5919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lead Q/A</a:t>
            </a:r>
            <a:endParaRPr/>
          </a:p>
        </p:txBody>
      </p:sp>
      <p:sp>
        <p:nvSpPr>
          <p:cNvPr id="210" name="Google Shape;21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lead breakout session</a:t>
            </a:r>
            <a:endParaRPr/>
          </a:p>
        </p:txBody>
      </p:sp>
      <p:sp>
        <p:nvSpPr>
          <p:cNvPr id="219" name="Google Shape;21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72d87a43f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72d87a43ff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You do not need to choose a public university for this activity. However, not all schools post this information clearly on their websites (some combine it with housing info), so you may need to select another school if you aren’t able to find the meal plan cost at your first choice. If you aren’t based on the US or are having trouble, you can use </a:t>
            </a:r>
            <a:r>
              <a:rPr lang="en-US" dirty="0">
                <a:highlight>
                  <a:srgbClr val="FFFF00"/>
                </a:highlight>
              </a:rPr>
              <a:t>the University of Delaware as an example (link: https://udel.campusdish.com/en/mealplans/ in the chat).</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Follow-up questions: Highest cost? Lowest cost? Large differences in your group? Not really? Any surprises? Was anyone able to determine if their school is self-operated or not?</a:t>
            </a:r>
            <a:endParaRPr dirty="0"/>
          </a:p>
        </p:txBody>
      </p:sp>
      <p:sp>
        <p:nvSpPr>
          <p:cNvPr id="228" name="Google Shape;228;g272d87a43ff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72d87a43f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72d87a43ff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28" name="Google Shape;228;g272d87a43ff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40317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492782013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13492782013_1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Session lead</a:t>
            </a:r>
            <a:endParaRPr/>
          </a:p>
          <a:p>
            <a:pPr marL="0" lvl="0" indent="0" algn="l" rtl="0">
              <a:lnSpc>
                <a:spcPct val="100000"/>
              </a:lnSpc>
              <a:spcBef>
                <a:spcPts val="1200"/>
              </a:spcBef>
              <a:spcAft>
                <a:spcPts val="0"/>
              </a:spcAft>
              <a:buSzPts val="1400"/>
              <a:buNone/>
            </a:pPr>
            <a:r>
              <a:rPr lang="en-US" b="1"/>
              <a:t>Reminder: Student presentations</a:t>
            </a:r>
            <a:r>
              <a:rPr lang="en-US"/>
              <a:t> - application due Wednesday, July 13 at 5pm EST: </a:t>
            </a:r>
            <a:r>
              <a:rPr lang="en-US" u="sng">
                <a:solidFill>
                  <a:srgbClr val="1155CC"/>
                </a:solidFill>
                <a:hlinkClick r:id="rId3">
                  <a:extLst>
                    <a:ext uri="{A12FA001-AC4F-418D-AE19-62706E023703}">
                      <ahyp:hlinkClr xmlns:ahyp="http://schemas.microsoft.com/office/drawing/2018/hyperlinkcolor" val="tx"/>
                    </a:ext>
                  </a:extLst>
                </a:hlinkClick>
              </a:rPr>
              <a:t>https://unc.az1.qualtrics.com/jfe/form/SV_cSJdvAqdmlQXicK</a:t>
            </a:r>
            <a:r>
              <a:rPr lang="en-US"/>
              <a:t> </a:t>
            </a:r>
            <a:endParaRPr sz="1400"/>
          </a:p>
          <a:p>
            <a:pPr marL="0" lvl="0" indent="0" algn="l" rtl="0">
              <a:lnSpc>
                <a:spcPct val="100000"/>
              </a:lnSpc>
              <a:spcBef>
                <a:spcPts val="1200"/>
              </a:spcBef>
              <a:spcAft>
                <a:spcPts val="0"/>
              </a:spcAft>
              <a:buSzPts val="1400"/>
              <a:buNone/>
            </a:pPr>
            <a:r>
              <a:rPr lang="en-US" b="1"/>
              <a:t>Reminder: please fill out the session evaluation</a:t>
            </a:r>
            <a:r>
              <a:rPr lang="en-US"/>
              <a:t> for today: </a:t>
            </a:r>
            <a:r>
              <a:rPr lang="en-US" u="sng">
                <a:solidFill>
                  <a:srgbClr val="1155CC"/>
                </a:solidFill>
                <a:hlinkClick r:id="rId4">
                  <a:extLst>
                    <a:ext uri="{A12FA001-AC4F-418D-AE19-62706E023703}">
                      <ahyp:hlinkClr xmlns:ahyp="http://schemas.microsoft.com/office/drawing/2018/hyperlinkcolor" val="tx"/>
                    </a:ext>
                  </a:extLst>
                </a:hlinkClick>
              </a:rPr>
              <a:t>https://duke.qualtrics.com/jfe/form/SV_4SmhYaB4MN4pdn8</a:t>
            </a:r>
            <a:r>
              <a:rPr lang="en-US"/>
              <a:t> </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239" name="Google Shape;239;g13492782013_1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492782013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13492782013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HER/NOPREN staff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Put registration link in chat box: </a:t>
            </a:r>
            <a:r>
              <a:rPr lang="en-US" sz="1100"/>
              <a:t>https://nopren.ucsf.edu/student-resources</a:t>
            </a:r>
            <a:endParaRPr sz="100"/>
          </a:p>
          <a:p>
            <a:pPr marL="0" lvl="0" indent="0" algn="l" rtl="0">
              <a:lnSpc>
                <a:spcPct val="100000"/>
              </a:lnSpc>
              <a:spcBef>
                <a:spcPts val="0"/>
              </a:spcBef>
              <a:spcAft>
                <a:spcPts val="0"/>
              </a:spcAft>
              <a:buSzPts val="1400"/>
              <a:buNone/>
            </a:pPr>
            <a:endParaRPr/>
          </a:p>
        </p:txBody>
      </p:sp>
      <p:sp>
        <p:nvSpPr>
          <p:cNvPr id="118" name="Google Shape;118;g13492782013_1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74feef847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274feef847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HER/NOPREN staff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Put application link in chat: </a:t>
            </a:r>
            <a:endParaRPr sz="100"/>
          </a:p>
          <a:p>
            <a:pPr marL="0" lvl="0" indent="0" algn="l" rtl="0">
              <a:lnSpc>
                <a:spcPct val="100000"/>
              </a:lnSpc>
              <a:spcBef>
                <a:spcPts val="0"/>
              </a:spcBef>
              <a:spcAft>
                <a:spcPts val="0"/>
              </a:spcAft>
              <a:buSzPts val="1400"/>
              <a:buNone/>
            </a:pPr>
            <a:endParaRPr/>
          </a:p>
          <a:p>
            <a:pPr marL="0" lvl="0" indent="0" algn="l" rtl="0">
              <a:lnSpc>
                <a:spcPct val="100000"/>
              </a:lnSpc>
              <a:spcBef>
                <a:spcPts val="1200"/>
              </a:spcBef>
              <a:spcAft>
                <a:spcPts val="0"/>
              </a:spcAft>
              <a:buSzPts val="1400"/>
              <a:buNone/>
            </a:pPr>
            <a:r>
              <a:rPr lang="en-US" b="1"/>
              <a:t>Reminder: Student presentations</a:t>
            </a:r>
            <a:r>
              <a:rPr lang="en-US"/>
              <a:t> - application due Wednesday, July 13 at 5pm EST: </a:t>
            </a:r>
            <a:r>
              <a:rPr lang="en-US" u="sng">
                <a:solidFill>
                  <a:schemeClr val="hlink"/>
                </a:solidFill>
                <a:hlinkClick r:id="rId3"/>
              </a:rPr>
              <a:t>https://unc.az1.qualtrics.com/jfe/form/SV_cSJdvAqdmlQXicK</a:t>
            </a:r>
            <a:r>
              <a:rPr lang="en-US"/>
              <a:t> </a:t>
            </a:r>
            <a:endParaRPr sz="1400"/>
          </a:p>
          <a:p>
            <a:pPr marL="0" lvl="0" indent="0" algn="l" rtl="0">
              <a:lnSpc>
                <a:spcPct val="100000"/>
              </a:lnSpc>
              <a:spcBef>
                <a:spcPts val="0"/>
              </a:spcBef>
              <a:spcAft>
                <a:spcPts val="0"/>
              </a:spcAft>
              <a:buSzPts val="1400"/>
              <a:buNone/>
            </a:pPr>
            <a:endParaRPr/>
          </a:p>
        </p:txBody>
      </p:sp>
      <p:sp>
        <p:nvSpPr>
          <p:cNvPr id="130" name="Google Shape;130;g274feef847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Session lead to introduce session topic and moderator</a:t>
            </a: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give very brief background on WG they are representing</a:t>
            </a:r>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introduce session speakers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Replace with speaker pictures</a:t>
            </a:r>
            <a:endParaRPr/>
          </a:p>
        </p:txBody>
      </p:sp>
      <p:sp>
        <p:nvSpPr>
          <p:cNvPr id="161" name="Google Shape;1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e6710b13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e6710b134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Speaker Two (if applicable) to input slides</a:t>
            </a:r>
            <a:endParaRPr/>
          </a:p>
        </p:txBody>
      </p:sp>
      <p:sp>
        <p:nvSpPr>
          <p:cNvPr id="176" name="Google Shape;176;g2e6710b134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nfoic.org/state-sample-foia-request-lett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7.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nopren.ucsf.edu/her-nopren-summer-speaker-series-students-2024" TargetMode="External"/><Relationship Id="rId5" Type="http://schemas.openxmlformats.org/officeDocument/2006/relationships/image" Target="../media/image5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nopren.ucsf.edu/her-nopren-summer-speaker-series-students-2024"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nopren.ucsf.edu/healthy-food-retai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a:spLocks noGrp="1"/>
          </p:cNvSpPr>
          <p:nvPr>
            <p:ph type="title" idx="4294967295"/>
          </p:nvPr>
        </p:nvSpPr>
        <p:spPr>
          <a:xfrm>
            <a:off x="0" y="3891280"/>
            <a:ext cx="12192000" cy="296672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Summer Speaker Series for Students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2024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 name="Google Shape;90;p1">
            <a:extLst>
              <a:ext uri="{C183D7F6-B498-43B3-948B-1728B52AA6E4}">
                <adec:decorative xmlns:adec="http://schemas.microsoft.com/office/drawing/2017/decorative" val="1"/>
              </a:ext>
            </a:extLst>
          </p:cNvPr>
          <p:cNvSpPr txBox="1"/>
          <p:nvPr/>
        </p:nvSpPr>
        <p:spPr>
          <a:xfrm>
            <a:off x="1527544" y="426956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91" name="Google Shape;91;p1">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2" name="Google Shape;92;p1" descr="A picture containing icon"/>
          <p:cNvPicPr preferRelativeResize="0"/>
          <p:nvPr/>
        </p:nvPicPr>
        <p:blipFill rotWithShape="1">
          <a:blip r:embed="rId3">
            <a:alphaModFix/>
          </a:blip>
          <a:srcRect/>
          <a:stretch/>
        </p:blipFill>
        <p:spPr>
          <a:xfrm>
            <a:off x="1184644" y="277465"/>
            <a:ext cx="9372600" cy="3352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g13492782013_1_209">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3" name="Google Shape;193;g13492782013_1_209">
            <a:extLst>
              <a:ext uri="{C183D7F6-B498-43B3-948B-1728B52AA6E4}">
                <adec:decorative xmlns:adec="http://schemas.microsoft.com/office/drawing/2017/decorative" val="1"/>
              </a:ext>
            </a:extLst>
          </p:cNvPr>
          <p:cNvSpPr/>
          <p:nvPr/>
        </p:nvSpPr>
        <p:spPr>
          <a:xfrm>
            <a:off x="0" y="0"/>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endParaRPr sz="3600" b="1" i="0" u="none" strike="noStrike" cap="none" dirty="0">
              <a:solidFill>
                <a:srgbClr val="FFFFFF"/>
              </a:solidFill>
              <a:latin typeface="Calibri"/>
              <a:ea typeface="Calibri"/>
              <a:cs typeface="Calibri"/>
              <a:sym typeface="Calibri"/>
            </a:endParaRPr>
          </a:p>
        </p:txBody>
      </p:sp>
      <p:sp>
        <p:nvSpPr>
          <p:cNvPr id="5" name="Title 4">
            <a:extLst>
              <a:ext uri="{FF2B5EF4-FFF2-40B4-BE49-F238E27FC236}">
                <a16:creationId xmlns:a16="http://schemas.microsoft.com/office/drawing/2014/main" id="{8B378A5B-C964-0BA6-0B79-2DFB18442C9A}"/>
              </a:ext>
            </a:extLst>
          </p:cNvPr>
          <p:cNvSpPr>
            <a:spLocks noGrp="1"/>
          </p:cNvSpPr>
          <p:nvPr>
            <p:ph type="title"/>
          </p:nvPr>
        </p:nvSpPr>
        <p:spPr>
          <a:xfrm>
            <a:off x="240715" y="885500"/>
            <a:ext cx="4736892" cy="1069975"/>
          </a:xfrm>
        </p:spPr>
        <p:txBody>
          <a:bodyPr>
            <a:noAutofit/>
          </a:bodyPr>
          <a:lstStyle/>
          <a:p>
            <a:pPr>
              <a:lnSpc>
                <a:spcPct val="100000"/>
              </a:lnSpc>
            </a:pPr>
            <a:r>
              <a:rPr lang="en-US" sz="4400" b="0" i="0" u="none" strike="noStrike" cap="none" dirty="0">
                <a:solidFill>
                  <a:schemeClr val="dk1"/>
                </a:solidFill>
                <a:latin typeface="Calibri"/>
                <a:ea typeface="Calibri"/>
                <a:cs typeface="Calibri"/>
                <a:sym typeface="Calibri"/>
              </a:rPr>
              <a:t>Goal of this Project:</a:t>
            </a:r>
            <a:endParaRPr lang="en-US" sz="4400" dirty="0"/>
          </a:p>
        </p:txBody>
      </p:sp>
      <p:sp>
        <p:nvSpPr>
          <p:cNvPr id="6" name="Text Placeholder 5">
            <a:extLst>
              <a:ext uri="{FF2B5EF4-FFF2-40B4-BE49-F238E27FC236}">
                <a16:creationId xmlns:a16="http://schemas.microsoft.com/office/drawing/2014/main" id="{4DEB49E5-B856-912C-66F0-FF4DC5616BA7}"/>
              </a:ext>
            </a:extLst>
          </p:cNvPr>
          <p:cNvSpPr>
            <a:spLocks noGrp="1"/>
          </p:cNvSpPr>
          <p:nvPr>
            <p:ph type="body" idx="1"/>
          </p:nvPr>
        </p:nvSpPr>
        <p:spPr>
          <a:xfrm>
            <a:off x="507279" y="2004933"/>
            <a:ext cx="3932237" cy="2646368"/>
          </a:xfrm>
        </p:spPr>
        <p:txBody>
          <a:bodyPr>
            <a:noAutofit/>
          </a:bodyPr>
          <a:lstStyle/>
          <a:p>
            <a:pPr marL="0" indent="0"/>
            <a:r>
              <a:rPr lang="en-US" sz="2400" dirty="0">
                <a:solidFill>
                  <a:srgbClr val="000000"/>
                </a:solidFill>
                <a:effectLst/>
                <a:highlight>
                  <a:srgbClr val="FFFFFF"/>
                </a:highlight>
                <a:latin typeface="Aptos" panose="020B0004020202020204" pitchFamily="34" charset="0"/>
              </a:rPr>
              <a:t>Obtain </a:t>
            </a:r>
            <a:r>
              <a:rPr lang="en-US" sz="2400" b="1" dirty="0">
                <a:solidFill>
                  <a:srgbClr val="000000"/>
                </a:solidFill>
                <a:effectLst/>
                <a:highlight>
                  <a:srgbClr val="FFFFFF"/>
                </a:highlight>
                <a:latin typeface="Aptos" panose="020B0004020202020204" pitchFamily="34" charset="0"/>
              </a:rPr>
              <a:t>food </a:t>
            </a:r>
            <a:r>
              <a:rPr lang="en-US" sz="2400" b="1" dirty="0">
                <a:highlight>
                  <a:srgbClr val="FFFFFF"/>
                </a:highlight>
                <a:latin typeface="Aptos" panose="020B0004020202020204" pitchFamily="34" charset="0"/>
              </a:rPr>
              <a:t>s</a:t>
            </a:r>
            <a:r>
              <a:rPr lang="en-US" sz="2400" b="1" dirty="0">
                <a:solidFill>
                  <a:srgbClr val="000000"/>
                </a:solidFill>
                <a:effectLst/>
                <a:highlight>
                  <a:srgbClr val="FFFFFF"/>
                </a:highlight>
                <a:latin typeface="Aptos" panose="020B0004020202020204" pitchFamily="34" charset="0"/>
              </a:rPr>
              <a:t>ervice contracts </a:t>
            </a:r>
            <a:r>
              <a:rPr lang="en-US" sz="2400" dirty="0">
                <a:solidFill>
                  <a:srgbClr val="000000"/>
                </a:solidFill>
                <a:effectLst/>
                <a:highlight>
                  <a:srgbClr val="FFFFFF"/>
                </a:highlight>
                <a:latin typeface="Aptos" panose="020B0004020202020204" pitchFamily="34" charset="0"/>
              </a:rPr>
              <a:t>from large, 4-year public universities in the U.S. </a:t>
            </a:r>
            <a:r>
              <a:rPr lang="en-US" sz="2400" dirty="0">
                <a:latin typeface="Aptos" panose="020B0004020202020204" pitchFamily="34" charset="0"/>
              </a:rPr>
              <a:t>using freedom of information laws</a:t>
            </a:r>
          </a:p>
          <a:p>
            <a:pPr marL="0" indent="0"/>
            <a:r>
              <a:rPr lang="en-US" sz="2400" dirty="0">
                <a:solidFill>
                  <a:schemeClr val="accent1">
                    <a:lumMod val="75000"/>
                  </a:schemeClr>
                </a:solidFill>
                <a:latin typeface="Aptos" panose="020B0004020202020204" pitchFamily="34" charset="0"/>
              </a:rPr>
              <a:t>to explore </a:t>
            </a:r>
            <a:r>
              <a:rPr lang="en-US" sz="2400" b="1" dirty="0">
                <a:solidFill>
                  <a:schemeClr val="accent1">
                    <a:lumMod val="75000"/>
                  </a:schemeClr>
                </a:solidFill>
                <a:latin typeface="Aptos" panose="020B0004020202020204" pitchFamily="34" charset="0"/>
              </a:rPr>
              <a:t>factors</a:t>
            </a:r>
            <a:r>
              <a:rPr lang="en-US" sz="2400" dirty="0">
                <a:solidFill>
                  <a:schemeClr val="accent1">
                    <a:lumMod val="75000"/>
                  </a:schemeClr>
                </a:solidFill>
                <a:latin typeface="Aptos" panose="020B0004020202020204" pitchFamily="34" charset="0"/>
              </a:rPr>
              <a:t> related to </a:t>
            </a:r>
            <a:r>
              <a:rPr lang="en-US" sz="2400" b="1" dirty="0">
                <a:solidFill>
                  <a:schemeClr val="accent1">
                    <a:lumMod val="75000"/>
                  </a:schemeClr>
                </a:solidFill>
                <a:latin typeface="Aptos" panose="020B0004020202020204" pitchFamily="34" charset="0"/>
              </a:rPr>
              <a:t>meal plan costs </a:t>
            </a:r>
            <a:r>
              <a:rPr lang="en-US" sz="2400" dirty="0">
                <a:solidFill>
                  <a:schemeClr val="accent1">
                    <a:lumMod val="75000"/>
                  </a:schemeClr>
                </a:solidFill>
                <a:latin typeface="Aptos" panose="020B0004020202020204" pitchFamily="34" charset="0"/>
              </a:rPr>
              <a:t>and </a:t>
            </a:r>
            <a:r>
              <a:rPr lang="en-US" sz="2400" b="1" dirty="0">
                <a:solidFill>
                  <a:schemeClr val="accent1">
                    <a:lumMod val="75000"/>
                  </a:schemeClr>
                </a:solidFill>
                <a:latin typeface="Aptos" panose="020B0004020202020204" pitchFamily="34" charset="0"/>
              </a:rPr>
              <a:t>affordability</a:t>
            </a:r>
          </a:p>
          <a:p>
            <a:pPr marL="0" indent="0"/>
            <a:r>
              <a:rPr lang="en-US" sz="2400" dirty="0">
                <a:solidFill>
                  <a:schemeClr val="bg1">
                    <a:lumMod val="50000"/>
                  </a:schemeClr>
                </a:solidFill>
                <a:latin typeface="Aptos" panose="020B0004020202020204" pitchFamily="34" charset="0"/>
              </a:rPr>
              <a:t>Third party dining operators (not self-operated dining)</a:t>
            </a:r>
            <a:endParaRPr lang="en-US" sz="2400" dirty="0">
              <a:solidFill>
                <a:schemeClr val="bg1">
                  <a:lumMod val="50000"/>
                </a:schemeClr>
              </a:solidFill>
            </a:endParaRPr>
          </a:p>
        </p:txBody>
      </p:sp>
      <p:pic>
        <p:nvPicPr>
          <p:cNvPr id="9" name="Picture Placeholder 8" descr="Aerial view of the University of Arizona">
            <a:extLst>
              <a:ext uri="{FF2B5EF4-FFF2-40B4-BE49-F238E27FC236}">
                <a16:creationId xmlns:a16="http://schemas.microsoft.com/office/drawing/2014/main" id="{DC21C07F-83AA-982B-4BBC-3CCAE8C26E6F}"/>
              </a:ext>
            </a:extLst>
          </p:cNvPr>
          <p:cNvPicPr>
            <a:picLocks noGrp="1" noChangeAspect="1"/>
          </p:cNvPicPr>
          <p:nvPr>
            <p:ph type="pic" idx="2"/>
          </p:nvPr>
        </p:nvPicPr>
        <p:blipFill>
          <a:blip r:embed="rId3"/>
          <a:srcRect l="14429" r="14429"/>
          <a:stretch>
            <a:fillRect/>
          </a:stretch>
        </p:blipFill>
        <p:spPr/>
      </p:pic>
      <p:pic>
        <p:nvPicPr>
          <p:cNvPr id="195" name="Google Shape;195;g13492782013_1_209"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pic>
        <p:nvPicPr>
          <p:cNvPr id="192" name="Google Shape;192;g13492782013_1_209" descr="NOPREN logo"/>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969478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g13492782013_1_209">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3" name="Google Shape;193;g13492782013_1_209"/>
          <p:cNvSpPr>
            <a:spLocks noGrp="1"/>
          </p:cNvSpPr>
          <p:nvPr>
            <p:ph type="title" idx="4294967295"/>
          </p:nvPr>
        </p:nvSpPr>
        <p:spPr>
          <a:xfrm>
            <a:off x="0" y="0"/>
            <a:ext cx="12192000" cy="6858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Calibri"/>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Introduction</a:t>
            </a:r>
          </a:p>
        </p:txBody>
      </p:sp>
      <p:graphicFrame>
        <p:nvGraphicFramePr>
          <p:cNvPr id="11" name="Diagram 10">
            <a:extLst>
              <a:ext uri="{FF2B5EF4-FFF2-40B4-BE49-F238E27FC236}">
                <a16:creationId xmlns:a16="http://schemas.microsoft.com/office/drawing/2014/main" id="{ACDF7455-34C4-1B90-00FB-188F2977AA9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3431165"/>
              </p:ext>
            </p:extLst>
          </p:nvPr>
        </p:nvGraphicFramePr>
        <p:xfrm>
          <a:off x="782189" y="1521782"/>
          <a:ext cx="7841111" cy="4864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C9B1C708-1C14-A974-EED8-ACE22247DB21}"/>
              </a:ext>
            </a:extLst>
          </p:cNvPr>
          <p:cNvSpPr txBox="1"/>
          <p:nvPr/>
        </p:nvSpPr>
        <p:spPr>
          <a:xfrm>
            <a:off x="587680" y="891419"/>
            <a:ext cx="6194120" cy="523220"/>
          </a:xfrm>
          <a:prstGeom prst="rect">
            <a:avLst/>
          </a:prstGeom>
          <a:noFill/>
        </p:spPr>
        <p:txBody>
          <a:bodyPr wrap="square">
            <a:spAutoFit/>
          </a:bodyPr>
          <a:lstStyle/>
          <a:p>
            <a:r>
              <a:rPr lang="en-US" sz="2800" b="1" i="0" u="none" strike="noStrike" cap="none" dirty="0">
                <a:solidFill>
                  <a:schemeClr val="dk1"/>
                </a:solidFill>
                <a:latin typeface="Calibri"/>
                <a:ea typeface="Calibri"/>
                <a:cs typeface="Calibri"/>
                <a:sym typeface="Calibri"/>
              </a:rPr>
              <a:t>How this project came to be</a:t>
            </a:r>
            <a:endParaRPr lang="en-US" sz="2800" b="1" dirty="0"/>
          </a:p>
        </p:txBody>
      </p:sp>
      <p:pic>
        <p:nvPicPr>
          <p:cNvPr id="195" name="Google Shape;195;g13492782013_1_209" descr="A picture containing text, bottle"/>
          <p:cNvPicPr preferRelativeResize="0"/>
          <p:nvPr/>
        </p:nvPicPr>
        <p:blipFill rotWithShape="1">
          <a:blip r:embed="rId8">
            <a:alphaModFix/>
          </a:blip>
          <a:srcRect/>
          <a:stretch/>
        </p:blipFill>
        <p:spPr>
          <a:xfrm>
            <a:off x="65236" y="5871034"/>
            <a:ext cx="1316996" cy="894564"/>
          </a:xfrm>
          <a:prstGeom prst="rect">
            <a:avLst/>
          </a:prstGeom>
          <a:noFill/>
          <a:ln>
            <a:noFill/>
          </a:ln>
        </p:spPr>
      </p:pic>
      <p:pic>
        <p:nvPicPr>
          <p:cNvPr id="192" name="Google Shape;192;g13492782013_1_209" descr="NOPREN logo"/>
          <p:cNvPicPr preferRelativeResize="0"/>
          <p:nvPr/>
        </p:nvPicPr>
        <p:blipFill rotWithShape="1">
          <a:blip r:embed="rId9">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354381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16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Arial"/>
                <a:cs typeface="Calibri"/>
                <a:sym typeface="Calibri"/>
              </a:rPr>
              <a:t>Inspiration for this research</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4" name="Google Shape;204;g13492782013_1_294"/>
          <p:cNvSpPr/>
          <p:nvPr/>
        </p:nvSpPr>
        <p:spPr>
          <a:xfrm>
            <a:off x="0" y="0"/>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p>
        </p:txBody>
      </p:sp>
      <p:pic>
        <p:nvPicPr>
          <p:cNvPr id="4" name="Picture 3">
            <a:extLst>
              <a:ext uri="{FF2B5EF4-FFF2-40B4-BE49-F238E27FC236}">
                <a16:creationId xmlns:a16="http://schemas.microsoft.com/office/drawing/2014/main" id="{AEE6FBF9-3649-C11E-DA7E-2A195BCB67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52332" y="1828176"/>
            <a:ext cx="6991875" cy="4937422"/>
          </a:xfrm>
          <a:prstGeom prst="rect">
            <a:avLst/>
          </a:prstGeom>
        </p:spPr>
      </p:pic>
      <p:pic>
        <p:nvPicPr>
          <p:cNvPr id="206" name="Google Shape;206;g13492782013_1_29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36" y="5871034"/>
            <a:ext cx="1316996" cy="894564"/>
          </a:xfrm>
          <a:prstGeom prst="rect">
            <a:avLst/>
          </a:prstGeom>
          <a:noFill/>
          <a:ln>
            <a:noFill/>
          </a:ln>
        </p:spPr>
      </p:pic>
      <p:pic>
        <p:nvPicPr>
          <p:cNvPr id="203" name="Google Shape;203;g13492782013_1_29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679700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p>
        </p:txBody>
      </p:sp>
      <p:sp>
        <p:nvSpPr>
          <p:cNvPr id="205" name="Google Shape;205;g13492782013_1_294"/>
          <p:cNvSpPr txBox="1">
            <a:spLocks noGrp="1"/>
          </p:cNvSpPr>
          <p:nvPr>
            <p:ph type="title" idx="4294967295"/>
          </p:nvPr>
        </p:nvSpPr>
        <p:spPr>
          <a:xfrm>
            <a:off x="254162" y="1138065"/>
            <a:ext cx="11528400" cy="7016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Arial"/>
                <a:cs typeface="Calibri"/>
                <a:sym typeface="Calibri"/>
              </a:rPr>
              <a:t>Inspiration for this research </a:t>
            </a:r>
            <a:r>
              <a:rPr kumimoji="0" lang="en-US" sz="4400" b="0" i="0" u="none" strike="noStrike" kern="0" cap="none" spc="0" normalizeH="0" baseline="0" noProof="0" dirty="0" err="1">
                <a:ln>
                  <a:noFill/>
                </a:ln>
                <a:solidFill>
                  <a:schemeClr val="dk1"/>
                </a:solidFill>
                <a:effectLst/>
                <a:uLnTx/>
                <a:uFillTx/>
                <a:latin typeface="Calibri"/>
                <a:ea typeface="Arial"/>
                <a:cs typeface="Calibri"/>
                <a:sym typeface="Calibri"/>
              </a:rPr>
              <a:t>cont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513EB890-5CDF-FAC7-07E4-67E44D2A1187}"/>
              </a:ext>
            </a:extLst>
          </p:cNvPr>
          <p:cNvSpPr txBox="1"/>
          <p:nvPr/>
        </p:nvSpPr>
        <p:spPr>
          <a:xfrm>
            <a:off x="558279" y="2140207"/>
            <a:ext cx="7544258" cy="4579715"/>
          </a:xfrm>
          <a:prstGeom prst="rect">
            <a:avLst/>
          </a:prstGeom>
          <a:noFill/>
        </p:spPr>
        <p:txBody>
          <a:bodyPr wrap="square">
            <a:spAutoFit/>
          </a:bodyPr>
          <a:lstStyle/>
          <a:p>
            <a:pPr marL="457200" marR="0" lvl="0" algn="l" rtl="0">
              <a:lnSpc>
                <a:spcPct val="90000"/>
              </a:lnSpc>
              <a:spcBef>
                <a:spcPts val="0"/>
              </a:spcBef>
              <a:spcAft>
                <a:spcPts val="0"/>
              </a:spcAft>
              <a:buClr>
                <a:schemeClr val="dk1"/>
              </a:buClr>
              <a:buSzPts val="1800"/>
            </a:pPr>
            <a:r>
              <a:rPr lang="en-US" sz="2800" dirty="0">
                <a:solidFill>
                  <a:schemeClr val="dk1"/>
                </a:solidFill>
                <a:latin typeface="Calibri"/>
                <a:ea typeface="Calibri"/>
                <a:cs typeface="Calibri"/>
                <a:sym typeface="Calibri"/>
              </a:rPr>
              <a:t>My ongoing work studying </a:t>
            </a:r>
            <a:r>
              <a:rPr lang="en-US" sz="2800" b="1" dirty="0">
                <a:solidFill>
                  <a:schemeClr val="accent1">
                    <a:lumMod val="75000"/>
                  </a:schemeClr>
                </a:solidFill>
                <a:latin typeface="Calibri"/>
                <a:ea typeface="Calibri"/>
                <a:cs typeface="Calibri"/>
                <a:sym typeface="Calibri"/>
              </a:rPr>
              <a:t>pouring rights contracts (PRCs)</a:t>
            </a:r>
            <a:r>
              <a:rPr lang="en-US" sz="2800" b="1"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in public universities:</a:t>
            </a:r>
          </a:p>
          <a:p>
            <a:pPr marL="1381125" marR="0" lvl="0" indent="-522288" algn="l" rtl="0">
              <a:lnSpc>
                <a:spcPct val="90000"/>
              </a:lnSpc>
              <a:spcBef>
                <a:spcPts val="0"/>
              </a:spcBef>
              <a:spcAft>
                <a:spcPts val="0"/>
              </a:spcAft>
              <a:buClr>
                <a:schemeClr val="dk1"/>
              </a:buClr>
              <a:buSzPct val="100000"/>
              <a:buFont typeface="+mj-lt"/>
              <a:buAutoNum type="arabicPeriod"/>
            </a:pPr>
            <a:endParaRPr lang="en-US" sz="2800" b="1" dirty="0">
              <a:solidFill>
                <a:schemeClr val="dk1"/>
              </a:solidFill>
              <a:latin typeface="Calibri"/>
              <a:ea typeface="Calibri"/>
              <a:cs typeface="Calibri"/>
              <a:sym typeface="Calibri"/>
            </a:endParaRPr>
          </a:p>
          <a:p>
            <a:pPr marL="1381125" marR="0" lvl="0" indent="-522288" algn="l" rtl="0">
              <a:lnSpc>
                <a:spcPct val="90000"/>
              </a:lnSpc>
              <a:spcBef>
                <a:spcPts val="0"/>
              </a:spcBef>
              <a:spcAft>
                <a:spcPts val="0"/>
              </a:spcAft>
              <a:buClr>
                <a:schemeClr val="dk1"/>
              </a:buClr>
              <a:buSzPct val="100000"/>
              <a:buFont typeface="+mj-lt"/>
              <a:buAutoNum type="arabicPeriod"/>
            </a:pPr>
            <a:r>
              <a:rPr lang="en-US" sz="2800" b="1" dirty="0">
                <a:solidFill>
                  <a:schemeClr val="dk1"/>
                </a:solidFill>
                <a:latin typeface="Calibri"/>
                <a:ea typeface="Calibri"/>
                <a:cs typeface="Calibri"/>
                <a:sym typeface="Calibri"/>
              </a:rPr>
              <a:t>Soda PRCs: </a:t>
            </a:r>
            <a:r>
              <a:rPr lang="en-US" sz="2800" dirty="0">
                <a:solidFill>
                  <a:schemeClr val="dk1"/>
                </a:solidFill>
                <a:latin typeface="Calibri"/>
                <a:ea typeface="Calibri"/>
                <a:cs typeface="Calibri"/>
                <a:sym typeface="Calibri"/>
              </a:rPr>
              <a:t>FOI laws and interviews</a:t>
            </a:r>
          </a:p>
          <a:p>
            <a:pPr marL="2065338" lvl="2" indent="-522288">
              <a:lnSpc>
                <a:spcPct val="90000"/>
              </a:lnSpc>
              <a:buClr>
                <a:schemeClr val="dk1"/>
              </a:buClr>
              <a:buSzPct val="100000"/>
              <a:buFont typeface="Arial" panose="020B0604020202020204" pitchFamily="34" charset="0"/>
              <a:buChar char="•"/>
            </a:pPr>
            <a:r>
              <a:rPr lang="en-US" sz="2800" dirty="0">
                <a:solidFill>
                  <a:schemeClr val="dk1"/>
                </a:solidFill>
                <a:latin typeface="Calibri"/>
                <a:ea typeface="Calibri"/>
                <a:cs typeface="Calibri"/>
                <a:sym typeface="Calibri"/>
              </a:rPr>
              <a:t>University service</a:t>
            </a:r>
          </a:p>
          <a:p>
            <a:pPr marL="1381125" marR="0" lvl="0" indent="-522288" algn="l" rtl="0">
              <a:lnSpc>
                <a:spcPct val="90000"/>
              </a:lnSpc>
              <a:spcBef>
                <a:spcPts val="0"/>
              </a:spcBef>
              <a:spcAft>
                <a:spcPts val="0"/>
              </a:spcAft>
              <a:buClr>
                <a:schemeClr val="dk1"/>
              </a:buClr>
              <a:buSzPct val="100000"/>
              <a:buFont typeface="+mj-lt"/>
              <a:buAutoNum type="arabicPeriod"/>
            </a:pPr>
            <a:r>
              <a:rPr lang="en-US" sz="2800" b="1" dirty="0">
                <a:solidFill>
                  <a:schemeClr val="dk1"/>
                </a:solidFill>
                <a:latin typeface="Calibri"/>
                <a:ea typeface="Calibri"/>
                <a:cs typeface="Calibri"/>
                <a:sym typeface="Calibri"/>
              </a:rPr>
              <a:t>Alcohol PRCs and sponsorship agreements: </a:t>
            </a:r>
            <a:r>
              <a:rPr lang="en-US" sz="2800" dirty="0">
                <a:solidFill>
                  <a:schemeClr val="dk1"/>
                </a:solidFill>
                <a:latin typeface="Calibri"/>
                <a:ea typeface="Calibri"/>
                <a:cs typeface="Calibri"/>
                <a:sym typeface="Calibri"/>
              </a:rPr>
              <a:t>FOI laws</a:t>
            </a:r>
          </a:p>
          <a:p>
            <a:pPr marL="457200" marR="0" lvl="0" indent="0" algn="l" rtl="0">
              <a:lnSpc>
                <a:spcPct val="90000"/>
              </a:lnSpc>
              <a:spcBef>
                <a:spcPts val="0"/>
              </a:spcBef>
              <a:spcAft>
                <a:spcPts val="0"/>
              </a:spcAft>
              <a:buClr>
                <a:schemeClr val="dk1"/>
              </a:buClr>
              <a:buSzPts val="1800"/>
              <a:buFont typeface="Arial"/>
              <a:buNone/>
            </a:pPr>
            <a:endParaRPr lang="en-US" sz="3200" dirty="0">
              <a:solidFill>
                <a:schemeClr val="dk1"/>
              </a:solidFill>
              <a:latin typeface="Calibri"/>
              <a:ea typeface="Calibri"/>
              <a:cs typeface="Calibri"/>
              <a:sym typeface="Calibri"/>
            </a:endParaRPr>
          </a:p>
          <a:p>
            <a:pPr marL="457200" marR="0" lvl="0" indent="0" algn="l" rtl="0">
              <a:lnSpc>
                <a:spcPct val="90000"/>
              </a:lnSpc>
              <a:spcBef>
                <a:spcPts val="0"/>
              </a:spcBef>
              <a:spcAft>
                <a:spcPts val="0"/>
              </a:spcAft>
              <a:buClr>
                <a:schemeClr val="dk1"/>
              </a:buClr>
              <a:buSzPts val="1800"/>
              <a:buFont typeface="Arial"/>
              <a:buNone/>
            </a:pPr>
            <a:r>
              <a:rPr lang="en-US" sz="3200" dirty="0">
                <a:solidFill>
                  <a:schemeClr val="dk1"/>
                </a:solidFill>
                <a:latin typeface="Calibri"/>
                <a:ea typeface="Calibri"/>
                <a:cs typeface="Calibri"/>
                <a:sym typeface="Calibri"/>
              </a:rPr>
              <a:t>	</a:t>
            </a:r>
          </a:p>
          <a:p>
            <a:pPr marL="457200" marR="0" lvl="0" indent="0" algn="l" rtl="0">
              <a:lnSpc>
                <a:spcPct val="90000"/>
              </a:lnSpc>
              <a:spcBef>
                <a:spcPts val="0"/>
              </a:spcBef>
              <a:spcAft>
                <a:spcPts val="0"/>
              </a:spcAft>
              <a:buClr>
                <a:schemeClr val="dk1"/>
              </a:buClr>
              <a:buSzPts val="1800"/>
              <a:buFont typeface="Arial"/>
              <a:buNone/>
            </a:pPr>
            <a:endParaRPr lang="en-US" sz="3200" dirty="0">
              <a:solidFill>
                <a:schemeClr val="dk1"/>
              </a:solidFill>
              <a:latin typeface="Calibri"/>
              <a:ea typeface="Calibri"/>
              <a:cs typeface="Calibri"/>
              <a:sym typeface="Calibri"/>
            </a:endParaRPr>
          </a:p>
          <a:p>
            <a:pPr marL="457200" marR="0" lvl="0" indent="0" algn="l" rtl="0">
              <a:lnSpc>
                <a:spcPct val="90000"/>
              </a:lnSpc>
              <a:spcBef>
                <a:spcPts val="0"/>
              </a:spcBef>
              <a:spcAft>
                <a:spcPts val="0"/>
              </a:spcAft>
              <a:buClr>
                <a:schemeClr val="dk1"/>
              </a:buClr>
              <a:buSzPts val="1800"/>
              <a:buFont typeface="Arial"/>
              <a:buNone/>
            </a:pPr>
            <a:r>
              <a:rPr lang="en-US" sz="3200" dirty="0">
                <a:solidFill>
                  <a:schemeClr val="dk1"/>
                </a:solidFill>
                <a:latin typeface="Calibri"/>
                <a:ea typeface="Calibri"/>
                <a:cs typeface="Calibri"/>
                <a:sym typeface="Calibri"/>
              </a:rPr>
              <a:t> </a:t>
            </a:r>
          </a:p>
        </p:txBody>
      </p:sp>
      <p:pic>
        <p:nvPicPr>
          <p:cNvPr id="8" name="Picture 2" descr="Current Partners | Finance &amp; Business">
            <a:extLst>
              <a:ext uri="{FF2B5EF4-FFF2-40B4-BE49-F238E27FC236}">
                <a16:creationId xmlns:a16="http://schemas.microsoft.com/office/drawing/2014/main" id="{34611651-3F00-EC76-0C28-BE865E1DBA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45" b="13018"/>
          <a:stretch/>
        </p:blipFill>
        <p:spPr bwMode="auto">
          <a:xfrm>
            <a:off x="8104854" y="1869996"/>
            <a:ext cx="3724737" cy="20879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descr="A screenshot of a website">
            <a:extLst>
              <a:ext uri="{FF2B5EF4-FFF2-40B4-BE49-F238E27FC236}">
                <a16:creationId xmlns:a16="http://schemas.microsoft.com/office/drawing/2014/main" id="{C96B9E95-9A6A-864C-8409-E46B716D6EEC}"/>
              </a:ext>
            </a:extLst>
          </p:cNvPr>
          <p:cNvPicPr>
            <a:picLocks noChangeAspect="1"/>
          </p:cNvPicPr>
          <p:nvPr/>
        </p:nvPicPr>
        <p:blipFill rotWithShape="1">
          <a:blip r:embed="rId4"/>
          <a:srcRect b="31627"/>
          <a:stretch/>
        </p:blipFill>
        <p:spPr>
          <a:xfrm>
            <a:off x="8138440" y="4192830"/>
            <a:ext cx="3657564" cy="1641479"/>
          </a:xfrm>
          <a:prstGeom prst="rect">
            <a:avLst/>
          </a:prstGeom>
          <a:ln>
            <a:noFill/>
          </a:ln>
          <a:effectLst>
            <a:outerShdw blurRad="292100" dist="139700" dir="2700000" algn="tl" rotWithShape="0">
              <a:srgbClr val="333333">
                <a:alpha val="65000"/>
              </a:srgbClr>
            </a:outerShdw>
          </a:effectLst>
        </p:spPr>
      </p:pic>
      <p:pic>
        <p:nvPicPr>
          <p:cNvPr id="206" name="Google Shape;206;g13492782013_1_294" descr="A picture containing text, bottle"/>
          <p:cNvPicPr preferRelativeResize="0"/>
          <p:nvPr/>
        </p:nvPicPr>
        <p:blipFill rotWithShape="1">
          <a:blip r:embed="rId5">
            <a:alphaModFix/>
          </a:blip>
          <a:srcRect/>
          <a:stretch/>
        </p:blipFill>
        <p:spPr>
          <a:xfrm>
            <a:off x="65236" y="5871034"/>
            <a:ext cx="1316996" cy="894564"/>
          </a:xfrm>
          <a:prstGeom prst="rect">
            <a:avLst/>
          </a:prstGeom>
          <a:noFill/>
          <a:ln>
            <a:noFill/>
          </a:ln>
        </p:spPr>
      </p:pic>
      <p:pic>
        <p:nvPicPr>
          <p:cNvPr id="203" name="Google Shape;203;g13492782013_1_294" descr="NOPREN logo"/>
          <p:cNvPicPr preferRelativeResize="0"/>
          <p:nvPr/>
        </p:nvPicPr>
        <p:blipFill rotWithShape="1">
          <a:blip r:embed="rId6">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28916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 name="Content Placeholder 2">
            <a:extLst>
              <a:ext uri="{FF2B5EF4-FFF2-40B4-BE49-F238E27FC236}">
                <a16:creationId xmlns:a16="http://schemas.microsoft.com/office/drawing/2014/main" id="{299C4482-241C-D238-5038-0777BE382A70}"/>
              </a:ext>
              <a:ext uri="{C183D7F6-B498-43B3-948B-1728B52AA6E4}">
                <adec:decorative xmlns:adec="http://schemas.microsoft.com/office/drawing/2017/decorative" val="0"/>
              </a:ext>
            </a:extLst>
          </p:cNvPr>
          <p:cNvSpPr txBox="1">
            <a:spLocks noGrp="1"/>
          </p:cNvSpPr>
          <p:nvPr>
            <p:ph type="title" idx="4294967295"/>
          </p:nvPr>
        </p:nvSpPr>
        <p:spPr>
          <a:xfrm>
            <a:off x="389893" y="778917"/>
            <a:ext cx="11412214" cy="247931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marR="0" lvl="0" indent="0" algn="l" defTabSz="914400" rtl="0" eaLnBrk="1" fontAlgn="auto" latinLnBrk="0" hangingPunct="1">
              <a:lnSpc>
                <a:spcPct val="90000"/>
              </a:lnSpc>
              <a:spcBef>
                <a:spcPts val="1000"/>
              </a:spcBef>
              <a:spcAft>
                <a:spcPts val="0"/>
              </a:spcAft>
              <a:buClr>
                <a:schemeClr val="dk1"/>
              </a:buClr>
              <a:buSzPct val="100000"/>
              <a:buFont typeface="Arial"/>
              <a:buNone/>
              <a:tabLst/>
              <a:defRPr/>
            </a:pPr>
            <a:r>
              <a:rPr kumimoji="0" lang="en-US" sz="3200" b="1" i="0" u="none" strike="noStrike" kern="0" cap="none" spc="0" normalizeH="0" baseline="0" noProof="0" dirty="0">
                <a:ln>
                  <a:noFill/>
                </a:ln>
                <a:solidFill>
                  <a:schemeClr val="dk1"/>
                </a:solidFill>
                <a:effectLst/>
                <a:uLnTx/>
                <a:uFillTx/>
                <a:latin typeface="Calibri"/>
                <a:ea typeface="Calibri"/>
                <a:cs typeface="Calibri"/>
                <a:sym typeface="Calibri"/>
              </a:rPr>
              <a:t>Soda PRCs</a:t>
            </a:r>
          </a:p>
          <a:p>
            <a:pPr marL="457200" marR="0" lvl="0" indent="-342900" algn="l" defTabSz="914400" rtl="0" eaLnBrk="1" fontAlgn="auto" latinLnBrk="0" hangingPunct="1">
              <a:lnSpc>
                <a:spcPct val="90000"/>
              </a:lnSpc>
              <a:spcBef>
                <a:spcPts val="1000"/>
              </a:spcBef>
              <a:spcAft>
                <a:spcPts val="0"/>
              </a:spcAft>
              <a:buClr>
                <a:schemeClr val="dk1"/>
              </a:buClr>
              <a:buSzPct val="100000"/>
              <a:buFont typeface="Arial"/>
              <a:buChar char="•"/>
              <a:tabLst/>
              <a:defRPr/>
            </a:pPr>
            <a:r>
              <a:rPr kumimoji="0" lang="en-US" sz="3200" b="0" i="0" u="none" strike="noStrike" kern="0" cap="none" spc="0" normalizeH="0" baseline="0" noProof="0" dirty="0">
                <a:ln>
                  <a:noFill/>
                </a:ln>
                <a:solidFill>
                  <a:schemeClr val="dk1"/>
                </a:solidFill>
                <a:effectLst/>
                <a:uLnTx/>
                <a:uFillTx/>
                <a:latin typeface="Calibri"/>
                <a:ea typeface="Calibri"/>
                <a:cs typeface="Calibri"/>
                <a:sym typeface="Calibri"/>
              </a:rPr>
              <a:t>University of California contracts </a:t>
            </a:r>
          </a:p>
          <a:p>
            <a:pPr marL="914400" marR="0" lvl="1" indent="-342900" algn="l" defTabSz="914400" rtl="0" eaLnBrk="1" fontAlgn="auto" latinLnBrk="0" hangingPunct="1">
              <a:lnSpc>
                <a:spcPct val="90000"/>
              </a:lnSpc>
              <a:spcBef>
                <a:spcPts val="500"/>
              </a:spcBef>
              <a:spcAft>
                <a:spcPts val="0"/>
              </a:spcAft>
              <a:buClr>
                <a:schemeClr val="dk1"/>
              </a:buClr>
              <a:buSzPct val="100000"/>
              <a:buFont typeface="Arial"/>
              <a:buChar char="•"/>
              <a:tabLst/>
              <a:defRPr/>
            </a:pPr>
            <a:r>
              <a:rPr kumimoji="0" lang="en-US" sz="2400" b="0" i="0" u="none" strike="noStrike" kern="0" cap="none" spc="0" normalizeH="0" baseline="0" noProof="0" dirty="0">
                <a:ln>
                  <a:noFill/>
                </a:ln>
                <a:solidFill>
                  <a:schemeClr val="dk1"/>
                </a:solidFill>
                <a:effectLst/>
                <a:uLnTx/>
                <a:uFillTx/>
                <a:latin typeface="Calibri" panose="020F0502020204030204" pitchFamily="34" charset="0"/>
                <a:ea typeface="Calibri"/>
                <a:cs typeface="Calibri" panose="020F0502020204030204" pitchFamily="34" charset="0"/>
                <a:sym typeface="Calibri"/>
              </a:rPr>
              <a:t>“</a:t>
            </a:r>
            <a:r>
              <a:rPr kumimoji="0" lang="en-US" sz="2400" b="0" i="0" u="none" strike="noStrike" kern="0" cap="none" spc="0" normalizeH="0" baseline="0" noProof="0" dirty="0">
                <a:ln>
                  <a:noFill/>
                </a:ln>
                <a:solidFill>
                  <a:srgbClr val="222222"/>
                </a:solidFill>
                <a:effectLst/>
                <a:uLnTx/>
                <a:uFillTx/>
                <a:latin typeface="Calibri" panose="020F0502020204030204" pitchFamily="34" charset="0"/>
                <a:ea typeface="Calibri"/>
                <a:cs typeface="Calibri" panose="020F0502020204030204" pitchFamily="34" charset="0"/>
                <a:sym typeface="Calibri"/>
              </a:rPr>
              <a:t>Wellness Happens Here sponsorship: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(1) </a:t>
            </a:r>
            <a:r>
              <a:rPr kumimoji="0" lang="en-US" sz="2400" b="0" i="0" u="none" strike="noStrike" kern="0" cap="none" spc="0" normalizeH="0" baseline="0" noProof="0" dirty="0">
                <a:ln>
                  <a:noFill/>
                </a:ln>
                <a:solidFill>
                  <a:srgbClr val="222222"/>
                </a:solidFill>
                <a:effectLst/>
                <a:uLnTx/>
                <a:uFillTx/>
                <a:latin typeface="Calibri" panose="020F0502020204030204" pitchFamily="34" charset="0"/>
                <a:ea typeface="Calibri"/>
                <a:cs typeface="Calibri" panose="020F0502020204030204" pitchFamily="34" charset="0"/>
                <a:sym typeface="Calibri"/>
              </a:rPr>
              <a:t>Presenting sponsor designation/placement on all Wellness Happens Here...materials”</a:t>
            </a:r>
          </a:p>
          <a:p>
            <a:pPr marL="914400" marR="0" lvl="1" indent="-342900" algn="l" defTabSz="914400" rtl="0" eaLnBrk="1" fontAlgn="auto" latinLnBrk="0" hangingPunct="1">
              <a:lnSpc>
                <a:spcPct val="90000"/>
              </a:lnSpc>
              <a:spcBef>
                <a:spcPts val="500"/>
              </a:spcBef>
              <a:spcAft>
                <a:spcPts val="0"/>
              </a:spcAft>
              <a:buClr>
                <a:schemeClr val="dk1"/>
              </a:buClr>
              <a:buSzPts val="1800"/>
              <a:buFont typeface="Arial"/>
              <a:buChar char="•"/>
              <a:tabLst/>
              <a:defRPr/>
            </a:pPr>
            <a:r>
              <a:rPr kumimoji="0" lang="en-US" sz="2400" b="0" i="0" u="none" strike="noStrike" kern="0" cap="none" spc="0" normalizeH="0" baseline="0" noProof="0" dirty="0">
                <a:ln>
                  <a:noFill/>
                </a:ln>
                <a:solidFill>
                  <a:srgbClr val="222222"/>
                </a:solidFill>
                <a:effectLst/>
                <a:uLnTx/>
                <a:uFillTx/>
                <a:latin typeface="Calibri" panose="020F0502020204030204" pitchFamily="34" charset="0"/>
                <a:ea typeface="Calibri"/>
                <a:cs typeface="Calibri" panose="020F0502020204030204" pitchFamily="34" charset="0"/>
                <a:sym typeface="Calibri"/>
              </a:rPr>
              <a:t>“Up to six (6) logo inclusions on murals throughout the [gyms]”</a:t>
            </a:r>
          </a:p>
          <a:p>
            <a:pPr marL="114300" marR="0" lvl="0" indent="0" algn="l"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2000" b="1" i="0" u="none" strike="noStrike" kern="0" cap="none" spc="0" normalizeH="0" baseline="0" noProof="0" dirty="0">
              <a:ln>
                <a:noFill/>
              </a:ln>
              <a:solidFill>
                <a:srgbClr val="222222"/>
              </a:solidFill>
              <a:effectLst/>
              <a:uLnTx/>
              <a:uFillTx/>
              <a:latin typeface="Helvetica" pitchFamily="2" charset="0"/>
              <a:ea typeface="Calibri"/>
              <a:cs typeface="Calibri"/>
              <a:sym typeface="Calibri"/>
            </a:endParaRPr>
          </a:p>
        </p:txBody>
      </p:sp>
      <p:sp>
        <p:nvSpPr>
          <p:cNvPr id="204" name="Google Shape;204;g13492782013_1_294"/>
          <p:cNvSpPr/>
          <p:nvPr/>
        </p:nvSpPr>
        <p:spPr>
          <a:xfrm>
            <a:off x="0" y="0"/>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p>
        </p:txBody>
      </p:sp>
      <p:pic>
        <p:nvPicPr>
          <p:cNvPr id="4" name="Picture 3">
            <a:extLst>
              <a:ext uri="{FF2B5EF4-FFF2-40B4-BE49-F238E27FC236}">
                <a16:creationId xmlns:a16="http://schemas.microsoft.com/office/drawing/2014/main" id="{9C0D78B9-2454-4A7E-C93D-C09CE4659F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757" t="32081" r="4368" b="2618"/>
          <a:stretch/>
        </p:blipFill>
        <p:spPr>
          <a:xfrm>
            <a:off x="2405677" y="3245432"/>
            <a:ext cx="2787451" cy="3506652"/>
          </a:xfrm>
          <a:prstGeom prst="rect">
            <a:avLst/>
          </a:prstGeom>
        </p:spPr>
      </p:pic>
      <p:pic>
        <p:nvPicPr>
          <p:cNvPr id="6" name="Picture 4">
            <a:extLst>
              <a:ext uri="{FF2B5EF4-FFF2-40B4-BE49-F238E27FC236}">
                <a16:creationId xmlns:a16="http://schemas.microsoft.com/office/drawing/2014/main" id="{41C91DFB-E7AD-F762-9334-D88E10B992CB}"/>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45" t="24265" r="-866" b="42746"/>
          <a:stretch/>
        </p:blipFill>
        <p:spPr bwMode="auto">
          <a:xfrm>
            <a:off x="6235700" y="3497470"/>
            <a:ext cx="5263896" cy="2705199"/>
          </a:xfrm>
          <a:prstGeom prst="rect">
            <a:avLst/>
          </a:prstGeom>
          <a:noFill/>
          <a:extLst>
            <a:ext uri="{909E8E84-426E-40DD-AFC4-6F175D3DCCD1}">
              <a14:hiddenFill xmlns:a14="http://schemas.microsoft.com/office/drawing/2010/main">
                <a:solidFill>
                  <a:srgbClr val="FFFFFF"/>
                </a:solidFill>
              </a14:hiddenFill>
            </a:ext>
          </a:extLst>
        </p:spPr>
      </p:pic>
      <p:pic>
        <p:nvPicPr>
          <p:cNvPr id="206" name="Google Shape;206;g13492782013_1_29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236" y="5871034"/>
            <a:ext cx="1316996" cy="894564"/>
          </a:xfrm>
          <a:prstGeom prst="rect">
            <a:avLst/>
          </a:prstGeom>
          <a:noFill/>
          <a:ln>
            <a:noFill/>
          </a:ln>
        </p:spPr>
      </p:pic>
      <p:pic>
        <p:nvPicPr>
          <p:cNvPr id="203" name="Google Shape;203;g13492782013_1_29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17344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p>
        </p:txBody>
      </p:sp>
      <p:sp>
        <p:nvSpPr>
          <p:cNvPr id="3" name="Google Shape;205;g13492782013_1_294">
            <a:extLst>
              <a:ext uri="{FF2B5EF4-FFF2-40B4-BE49-F238E27FC236}">
                <a16:creationId xmlns:a16="http://schemas.microsoft.com/office/drawing/2014/main" id="{D5EC520B-3DC2-259A-A6D9-4860C6C118C9}"/>
              </a:ext>
            </a:extLst>
          </p:cNvPr>
          <p:cNvSpPr txBox="1">
            <a:spLocks noGrp="1"/>
          </p:cNvSpPr>
          <p:nvPr>
            <p:ph type="title" idx="4294967295"/>
          </p:nvPr>
        </p:nvSpPr>
        <p:spPr>
          <a:xfrm>
            <a:off x="723734" y="1170937"/>
            <a:ext cx="11807294" cy="5908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3600" b="1" i="0" u="none" strike="noStrike" kern="0" cap="none" spc="0" normalizeH="0" baseline="0" noProof="0" dirty="0">
                <a:ln>
                  <a:noFill/>
                </a:ln>
                <a:solidFill>
                  <a:schemeClr val="dk1"/>
                </a:solidFill>
                <a:effectLst/>
                <a:uLnTx/>
                <a:uFillTx/>
                <a:latin typeface="Calibri"/>
                <a:ea typeface="Arial"/>
                <a:cs typeface="Calibri"/>
                <a:sym typeface="Calibri"/>
              </a:rPr>
              <a:t>Soda PRCs </a:t>
            </a:r>
          </a:p>
        </p:txBody>
      </p:sp>
      <p:sp>
        <p:nvSpPr>
          <p:cNvPr id="7" name="Content Placeholder 2">
            <a:extLst>
              <a:ext uri="{FF2B5EF4-FFF2-40B4-BE49-F238E27FC236}">
                <a16:creationId xmlns:a16="http://schemas.microsoft.com/office/drawing/2014/main" id="{299C4482-241C-D238-5038-0777BE382A70}"/>
              </a:ext>
            </a:extLst>
          </p:cNvPr>
          <p:cNvSpPr txBox="1">
            <a:spLocks/>
          </p:cNvSpPr>
          <p:nvPr/>
        </p:nvSpPr>
        <p:spPr>
          <a:xfrm>
            <a:off x="840809" y="1786245"/>
            <a:ext cx="10510381" cy="139039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SzPct val="100000"/>
            </a:pPr>
            <a:r>
              <a:rPr lang="en-US" sz="3200" dirty="0"/>
              <a:t>Cannot always get all the info from contracts alone</a:t>
            </a:r>
          </a:p>
          <a:p>
            <a:pPr marL="571500" lvl="1" indent="0">
              <a:buSzPct val="100000"/>
              <a:buNone/>
            </a:pPr>
            <a:endParaRPr lang="en-US" sz="2800" dirty="0"/>
          </a:p>
        </p:txBody>
      </p:sp>
      <p:pic>
        <p:nvPicPr>
          <p:cNvPr id="2" name="Content Placeholder 12" descr="pepsi burrito combo">
            <a:extLst>
              <a:ext uri="{FF2B5EF4-FFF2-40B4-BE49-F238E27FC236}">
                <a16:creationId xmlns:a16="http://schemas.microsoft.com/office/drawing/2014/main" id="{C5BEFB7D-2790-E967-64A9-E272C49FB043}"/>
              </a:ext>
            </a:extLst>
          </p:cNvPr>
          <p:cNvPicPr>
            <a:picLocks noChangeAspect="1"/>
          </p:cNvPicPr>
          <p:nvPr/>
        </p:nvPicPr>
        <p:blipFill rotWithShape="1">
          <a:blip r:embed="rId3">
            <a:extLst>
              <a:ext uri="{28A0092B-C50C-407E-A947-70E740481C1C}">
                <a14:useLocalDpi xmlns:a14="http://schemas.microsoft.com/office/drawing/2010/main" val="0"/>
              </a:ext>
            </a:extLst>
          </a:blip>
          <a:srcRect t="3257" r="1224"/>
          <a:stretch/>
        </p:blipFill>
        <p:spPr>
          <a:xfrm>
            <a:off x="1651055" y="3466277"/>
            <a:ext cx="3987745" cy="2452125"/>
          </a:xfrm>
          <a:prstGeom prst="rect">
            <a:avLst/>
          </a:prstGeom>
        </p:spPr>
      </p:pic>
      <p:sp>
        <p:nvSpPr>
          <p:cNvPr id="8" name="Content Placeholder 2">
            <a:extLst>
              <a:ext uri="{FF2B5EF4-FFF2-40B4-BE49-F238E27FC236}">
                <a16:creationId xmlns:a16="http://schemas.microsoft.com/office/drawing/2014/main" id="{20F71371-45DD-5020-E536-AD0A2F366867}"/>
              </a:ext>
            </a:extLst>
          </p:cNvPr>
          <p:cNvSpPr txBox="1">
            <a:spLocks/>
          </p:cNvSpPr>
          <p:nvPr/>
        </p:nvSpPr>
        <p:spPr>
          <a:xfrm>
            <a:off x="6934200" y="3466277"/>
            <a:ext cx="4897732" cy="2536386"/>
          </a:xfrm>
          <a:prstGeom prst="rect">
            <a:avLst/>
          </a:prstGeom>
          <a:solidFill>
            <a:srgbClr val="4472C4">
              <a:lumMod val="75000"/>
            </a:srgb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“We wanted to introduce </a:t>
            </a:r>
            <a:r>
              <a:rPr kumimoji="0" lang="en-US" sz="4300" b="1"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spa water</a:t>
            </a:r>
            <a:r>
              <a:rPr kumimoji="0" lang="en-US" sz="3600" b="0"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 We put those things next to the [soda] machine...and </a:t>
            </a:r>
            <a:r>
              <a:rPr kumimoji="0" lang="en-US"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[the</a:t>
            </a:r>
            <a:r>
              <a:rPr kumimoji="0" lang="en-US" i="0" u="none" strike="noStrike" kern="1200" cap="none" spc="0" normalizeH="0" noProof="0" dirty="0">
                <a:ln>
                  <a:noFill/>
                </a:ln>
                <a:solidFill>
                  <a:sysClr val="window" lastClr="FFFFFF"/>
                </a:solidFill>
                <a:effectLst/>
                <a:uLnTx/>
                <a:uFillTx/>
                <a:latin typeface="Arial" panose="020B0604020202020204" pitchFamily="34" charset="0"/>
                <a:cs typeface="Arial" panose="020B0604020202020204" pitchFamily="34" charset="0"/>
              </a:rPr>
              <a:t> soda company</a:t>
            </a:r>
            <a:r>
              <a:rPr kumimoji="0" lang="en-US"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a:t>
            </a:r>
            <a:r>
              <a:rPr kumimoji="0" lang="en-US" sz="4300" b="1"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 threatened us</a:t>
            </a:r>
            <a:r>
              <a:rPr kumimoji="0" lang="en-US" sz="3600" b="0"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 </a:t>
            </a: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pic>
        <p:nvPicPr>
          <p:cNvPr id="203" name="Google Shape;203;g13492782013_1_294" descr="NOPREN logo"/>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35689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g13492782013_1_294">
            <a:extLst>
              <a:ext uri="{C183D7F6-B498-43B3-948B-1728B52AA6E4}">
                <adec:decorative xmlns:adec="http://schemas.microsoft.com/office/drawing/2017/decorative" val="1"/>
              </a:ext>
            </a:extLst>
          </p:cNvPr>
          <p:cNvSpPr/>
          <p:nvPr/>
        </p:nvSpPr>
        <p:spPr>
          <a:xfrm>
            <a:off x="0" y="24994"/>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p>
        </p:txBody>
      </p:sp>
      <p:sp>
        <p:nvSpPr>
          <p:cNvPr id="6" name="Title 5">
            <a:extLst>
              <a:ext uri="{FF2B5EF4-FFF2-40B4-BE49-F238E27FC236}">
                <a16:creationId xmlns:a16="http://schemas.microsoft.com/office/drawing/2014/main" id="{6DF7E1D7-E2B3-4FD6-CB59-D7DC85688DAF}"/>
              </a:ext>
            </a:extLst>
          </p:cNvPr>
          <p:cNvSpPr txBox="1">
            <a:spLocks noGrp="1"/>
          </p:cNvSpPr>
          <p:nvPr>
            <p:ph type="title" idx="4294967295"/>
          </p:nvPr>
        </p:nvSpPr>
        <p:spPr>
          <a:xfrm>
            <a:off x="864459" y="1517003"/>
            <a:ext cx="5703357"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Alcohol contracts: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162 public 4-year universities</a:t>
            </a:r>
          </a:p>
        </p:txBody>
      </p:sp>
      <p:sp>
        <p:nvSpPr>
          <p:cNvPr id="9" name="TextBox 8">
            <a:extLst>
              <a:ext uri="{FF2B5EF4-FFF2-40B4-BE49-F238E27FC236}">
                <a16:creationId xmlns:a16="http://schemas.microsoft.com/office/drawing/2014/main" id="{44F3B30A-AF07-ED71-9C96-CE7AB110AC1A}"/>
              </a:ext>
            </a:extLst>
          </p:cNvPr>
          <p:cNvSpPr txBox="1"/>
          <p:nvPr/>
        </p:nvSpPr>
        <p:spPr>
          <a:xfrm>
            <a:off x="1013130" y="3841642"/>
            <a:ext cx="4759725" cy="1323439"/>
          </a:xfrm>
          <a:prstGeom prst="rect">
            <a:avLst/>
          </a:prstGeom>
          <a:noFill/>
        </p:spPr>
        <p:txBody>
          <a:bodyPr wrap="square">
            <a:spAutoFit/>
          </a:bodyPr>
          <a:lstStyle/>
          <a:p>
            <a:r>
              <a:rPr lang="en-US" sz="2000" dirty="0">
                <a:solidFill>
                  <a:schemeClr val="accent5">
                    <a:lumMod val="50000"/>
                  </a:schemeClr>
                </a:solidFill>
                <a:effectLst/>
                <a:latin typeface="Helvetica" pitchFamily="2" charset="0"/>
              </a:rPr>
              <a:t> </a:t>
            </a:r>
            <a:r>
              <a:rPr lang="en-US" sz="2000" i="1" dirty="0">
                <a:solidFill>
                  <a:schemeClr val="accent5">
                    <a:lumMod val="50000"/>
                  </a:schemeClr>
                </a:solidFill>
                <a:effectLst/>
                <a:latin typeface="Helvetica" pitchFamily="2" charset="0"/>
              </a:rPr>
              <a:t>“The [University] shall provide the [Company] with exclusive naming rights to the area located underneath the football scoreboard”</a:t>
            </a:r>
            <a:endParaRPr lang="en-US" sz="2000" dirty="0">
              <a:solidFill>
                <a:schemeClr val="accent5">
                  <a:lumMod val="50000"/>
                </a:schemeClr>
              </a:solidFill>
              <a:effectLst/>
              <a:latin typeface="Helvetica" pitchFamily="2" charset="0"/>
            </a:endParaRPr>
          </a:p>
        </p:txBody>
      </p:sp>
      <p:sp>
        <p:nvSpPr>
          <p:cNvPr id="7" name="TextBox 6">
            <a:extLst>
              <a:ext uri="{FF2B5EF4-FFF2-40B4-BE49-F238E27FC236}">
                <a16:creationId xmlns:a16="http://schemas.microsoft.com/office/drawing/2014/main" id="{5CA4B266-D976-39E0-EEEF-5C61C43F5409}"/>
              </a:ext>
              <a:ext uri="{C183D7F6-B498-43B3-948B-1728B52AA6E4}">
                <adec:decorative xmlns:adec="http://schemas.microsoft.com/office/drawing/2017/decorative" val="1"/>
              </a:ext>
            </a:extLst>
          </p:cNvPr>
          <p:cNvSpPr txBox="1"/>
          <p:nvPr/>
        </p:nvSpPr>
        <p:spPr>
          <a:xfrm>
            <a:off x="1618140" y="6253667"/>
            <a:ext cx="3056351" cy="307777"/>
          </a:xfrm>
          <a:prstGeom prst="rect">
            <a:avLst/>
          </a:prstGeom>
          <a:noFill/>
        </p:spPr>
        <p:txBody>
          <a:bodyPr wrap="square" rtlCol="0">
            <a:spAutoFit/>
          </a:bodyPr>
          <a:lstStyle/>
          <a:p>
            <a:r>
              <a:rPr lang="en-US" dirty="0"/>
              <a:t>Research in-progress</a:t>
            </a:r>
          </a:p>
        </p:txBody>
      </p:sp>
      <p:pic>
        <p:nvPicPr>
          <p:cNvPr id="2" name="Picture 1">
            <a:extLst>
              <a:ext uri="{FF2B5EF4-FFF2-40B4-BE49-F238E27FC236}">
                <a16:creationId xmlns:a16="http://schemas.microsoft.com/office/drawing/2014/main" id="{F8DA48C8-8B9D-CB33-C1A1-6E1418DA5E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7816" y="1023691"/>
            <a:ext cx="4759725" cy="5644406"/>
          </a:xfrm>
          <a:prstGeom prst="rect">
            <a:avLst/>
          </a:prstGeom>
        </p:spPr>
      </p:pic>
      <p:pic>
        <p:nvPicPr>
          <p:cNvPr id="206" name="Google Shape;206;g13492782013_1_29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36" y="5871034"/>
            <a:ext cx="1316996" cy="894564"/>
          </a:xfrm>
          <a:prstGeom prst="rect">
            <a:avLst/>
          </a:prstGeom>
          <a:noFill/>
          <a:ln>
            <a:noFill/>
          </a:ln>
        </p:spPr>
      </p:pic>
      <p:pic>
        <p:nvPicPr>
          <p:cNvPr id="203" name="Google Shape;203;g13492782013_1_29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429424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 name="Google Shape;205;g13492782013_1_294">
            <a:extLst>
              <a:ext uri="{FF2B5EF4-FFF2-40B4-BE49-F238E27FC236}">
                <a16:creationId xmlns:a16="http://schemas.microsoft.com/office/drawing/2014/main" id="{D5EC520B-3DC2-259A-A6D9-4860C6C118C9}"/>
              </a:ext>
            </a:extLst>
          </p:cNvPr>
          <p:cNvSpPr txBox="1">
            <a:spLocks noGrp="1"/>
          </p:cNvSpPr>
          <p:nvPr>
            <p:ph type="title" idx="4294967295"/>
          </p:nvPr>
        </p:nvSpPr>
        <p:spPr>
          <a:xfrm>
            <a:off x="723734" y="1170937"/>
            <a:ext cx="11807294" cy="7016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1" i="0" u="none" strike="noStrike" kern="0" cap="none" spc="0" normalizeH="0" baseline="0" noProof="0" dirty="0">
                <a:ln>
                  <a:noFill/>
                </a:ln>
                <a:solidFill>
                  <a:schemeClr val="dk1"/>
                </a:solidFill>
                <a:effectLst/>
                <a:uLnTx/>
                <a:uFillTx/>
                <a:latin typeface="Calibri"/>
                <a:ea typeface="Arial"/>
                <a:cs typeface="Calibri"/>
                <a:sym typeface="Calibri"/>
              </a:rPr>
              <a:t>Inspiration </a:t>
            </a:r>
          </a:p>
        </p:txBody>
      </p:sp>
      <p:sp>
        <p:nvSpPr>
          <p:cNvPr id="204" name="Google Shape;204;g13492782013_1_294">
            <a:extLst>
              <a:ext uri="{C183D7F6-B498-43B3-948B-1728B52AA6E4}">
                <adec:decorative xmlns:adec="http://schemas.microsoft.com/office/drawing/2017/decorative" val="1"/>
              </a:ext>
            </a:extLst>
          </p:cNvPr>
          <p:cNvSpPr/>
          <p:nvPr/>
        </p:nvSpPr>
        <p:spPr>
          <a:xfrm>
            <a:off x="0" y="13169"/>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p>
        </p:txBody>
      </p:sp>
      <p:pic>
        <p:nvPicPr>
          <p:cNvPr id="4" name="Picture 3" descr="A close-up of a document">
            <a:extLst>
              <a:ext uri="{FF2B5EF4-FFF2-40B4-BE49-F238E27FC236}">
                <a16:creationId xmlns:a16="http://schemas.microsoft.com/office/drawing/2014/main" id="{A8C07257-C23E-9960-C4EA-4ED2977CC9EF}"/>
              </a:ext>
            </a:extLst>
          </p:cNvPr>
          <p:cNvPicPr>
            <a:picLocks noChangeAspect="1"/>
          </p:cNvPicPr>
          <p:nvPr/>
        </p:nvPicPr>
        <p:blipFill>
          <a:blip r:embed="rId3"/>
          <a:stretch>
            <a:fillRect/>
          </a:stretch>
        </p:blipFill>
        <p:spPr>
          <a:xfrm>
            <a:off x="1698601" y="1765410"/>
            <a:ext cx="7772400" cy="5092590"/>
          </a:xfrm>
          <a:prstGeom prst="rect">
            <a:avLst/>
          </a:prstGeom>
        </p:spPr>
      </p:pic>
      <p:pic>
        <p:nvPicPr>
          <p:cNvPr id="206" name="Google Shape;206;g13492782013_1_29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36" y="5871034"/>
            <a:ext cx="1316996" cy="894564"/>
          </a:xfrm>
          <a:prstGeom prst="rect">
            <a:avLst/>
          </a:prstGeom>
          <a:noFill/>
          <a:ln>
            <a:noFill/>
          </a:ln>
        </p:spPr>
      </p:pic>
      <p:pic>
        <p:nvPicPr>
          <p:cNvPr id="203" name="Google Shape;203;g13492782013_1_29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97208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g13492782013_1_209">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3" name="Google Shape;193;g13492782013_1_209">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dirty="0">
              <a:solidFill>
                <a:srgbClr val="FFFFFF"/>
              </a:solidFill>
              <a:latin typeface="Calibri"/>
              <a:ea typeface="Calibri"/>
              <a:cs typeface="Calibri"/>
              <a:sym typeface="Calibri"/>
            </a:endParaRPr>
          </a:p>
        </p:txBody>
      </p:sp>
      <p:graphicFrame>
        <p:nvGraphicFramePr>
          <p:cNvPr id="2" name="Text Placeholder 6">
            <a:extLst>
              <a:ext uri="{FF2B5EF4-FFF2-40B4-BE49-F238E27FC236}">
                <a16:creationId xmlns:a16="http://schemas.microsoft.com/office/drawing/2014/main" id="{32E99A93-320D-E283-D46B-782E6039F33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851199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D8C82BD-9333-E411-0D13-0E9635789449}"/>
              </a:ext>
              <a:ext uri="{C183D7F6-B498-43B3-948B-1728B52AA6E4}">
                <adec:decorative xmlns:adec="http://schemas.microsoft.com/office/drawing/2017/decorative" val="1"/>
              </a:ext>
            </a:extLst>
          </p:cNvPr>
          <p:cNvSpPr/>
          <p:nvPr/>
        </p:nvSpPr>
        <p:spPr>
          <a:xfrm>
            <a:off x="723734" y="2402850"/>
            <a:ext cx="2308485" cy="3177914"/>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D163FF0-BFB4-E345-E9EA-0C89DAA6E846}"/>
              </a:ext>
            </a:extLst>
          </p:cNvPr>
          <p:cNvSpPr txBox="1">
            <a:spLocks noGrp="1"/>
          </p:cNvSpPr>
          <p:nvPr>
            <p:ph type="title" idx="4294967295"/>
          </p:nvPr>
        </p:nvSpPr>
        <p:spPr>
          <a:xfrm>
            <a:off x="723734" y="1487615"/>
            <a:ext cx="61976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1"/>
                </a:solidFill>
                <a:effectLst/>
                <a:highlight>
                  <a:srgbClr val="FFFFFF"/>
                </a:highlight>
                <a:uLnTx/>
                <a:uFillTx/>
                <a:latin typeface="Aptos" panose="020B0004020202020204" pitchFamily="34" charset="0"/>
                <a:ea typeface="Arial"/>
                <a:cs typeface="Arial"/>
                <a:sym typeface="Arial"/>
              </a:rPr>
              <a:t>Food service contracts </a:t>
            </a:r>
            <a:endParaRPr kumimoji="0" lang="en-US" sz="2800" b="0" i="0" u="none" strike="noStrike" kern="0" cap="none" spc="0" normalizeH="0" baseline="0" noProof="0" dirty="0">
              <a:ln>
                <a:noFill/>
              </a:ln>
              <a:solidFill>
                <a:schemeClr val="tx1"/>
              </a:solidFill>
              <a:effectLst/>
              <a:uLnTx/>
              <a:uFillTx/>
              <a:latin typeface="Arial"/>
              <a:ea typeface="Arial"/>
              <a:cs typeface="Arial"/>
              <a:sym typeface="Arial"/>
            </a:endParaRPr>
          </a:p>
        </p:txBody>
      </p:sp>
      <p:pic>
        <p:nvPicPr>
          <p:cNvPr id="195" name="Google Shape;195;g13492782013_1_209" descr="A picture containing text, bottle"/>
          <p:cNvPicPr preferRelativeResize="0"/>
          <p:nvPr/>
        </p:nvPicPr>
        <p:blipFill rotWithShape="1">
          <a:blip r:embed="rId8">
            <a:alphaModFix/>
          </a:blip>
          <a:srcRect/>
          <a:stretch/>
        </p:blipFill>
        <p:spPr>
          <a:xfrm>
            <a:off x="65236" y="5871034"/>
            <a:ext cx="1316996" cy="894564"/>
          </a:xfrm>
          <a:prstGeom prst="rect">
            <a:avLst/>
          </a:prstGeom>
          <a:noFill/>
          <a:ln>
            <a:noFill/>
          </a:ln>
        </p:spPr>
      </p:pic>
      <p:pic>
        <p:nvPicPr>
          <p:cNvPr id="192" name="Google Shape;192;g13492782013_1_209" descr="NOPREN logo"/>
          <p:cNvPicPr preferRelativeResize="0"/>
          <p:nvPr/>
        </p:nvPicPr>
        <p:blipFill rotWithShape="1">
          <a:blip r:embed="rId9">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895079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dirty="0">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35355" y="1023691"/>
            <a:ext cx="11528400" cy="7016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How did we request food service contracts?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7177F741-17BC-664B-C3C9-AE5826680239}"/>
              </a:ext>
            </a:extLst>
          </p:cNvPr>
          <p:cNvSpPr txBox="1"/>
          <p:nvPr/>
        </p:nvSpPr>
        <p:spPr>
          <a:xfrm>
            <a:off x="425537" y="2142166"/>
            <a:ext cx="8109905" cy="3062377"/>
          </a:xfrm>
          <a:prstGeom prst="rect">
            <a:avLst/>
          </a:prstGeom>
          <a:noFill/>
        </p:spPr>
        <p:txBody>
          <a:bodyPr wrap="square" rtlCol="0">
            <a:spAutoFit/>
          </a:bodyPr>
          <a:lstStyle/>
          <a:p>
            <a:pPr>
              <a:spcAft>
                <a:spcPts val="600"/>
              </a:spcAft>
            </a:pPr>
            <a:r>
              <a:rPr lang="en-US" sz="2100" b="1" dirty="0">
                <a:latin typeface="Aptos" panose="020B0004020202020204" pitchFamily="34" charset="0"/>
              </a:rPr>
              <a:t>Federal: </a:t>
            </a:r>
            <a:r>
              <a:rPr lang="en-US" sz="2100" dirty="0">
                <a:latin typeface="Aptos" panose="020B0004020202020204" pitchFamily="34" charset="0"/>
              </a:rPr>
              <a:t>The Freedom of Information Act (FOIA) provides “the public the right to request access to records from any federal agency.”</a:t>
            </a:r>
          </a:p>
          <a:p>
            <a:pPr marL="342900" indent="-342900">
              <a:spcAft>
                <a:spcPts val="600"/>
              </a:spcAft>
              <a:buFont typeface="Arial" panose="020B0604020202020204" pitchFamily="34" charset="0"/>
              <a:buChar char="•"/>
            </a:pPr>
            <a:r>
              <a:rPr lang="en-US" sz="2100" dirty="0">
                <a:latin typeface="Aptos" panose="020B0004020202020204" pitchFamily="34" charset="0"/>
              </a:rPr>
              <a:t>“The basic function...</a:t>
            </a:r>
            <a:r>
              <a:rPr lang="en-US" sz="2100" b="1" dirty="0">
                <a:latin typeface="Aptos" panose="020B0004020202020204" pitchFamily="34" charset="0"/>
              </a:rPr>
              <a:t>is to ensure informed citizens</a:t>
            </a:r>
            <a:r>
              <a:rPr lang="en-US" sz="2100" dirty="0">
                <a:latin typeface="Aptos" panose="020B0004020202020204" pitchFamily="34" charset="0"/>
              </a:rPr>
              <a:t>, vital to the functioning of a democratic society.” (FOIA.gov)</a:t>
            </a:r>
          </a:p>
          <a:p>
            <a:pPr>
              <a:spcAft>
                <a:spcPts val="600"/>
              </a:spcAft>
            </a:pPr>
            <a:endParaRPr lang="en-US" sz="2100" dirty="0">
              <a:latin typeface="Aptos" panose="020B0004020202020204" pitchFamily="34" charset="0"/>
            </a:endParaRPr>
          </a:p>
          <a:p>
            <a:pPr>
              <a:spcAft>
                <a:spcPts val="600"/>
              </a:spcAft>
            </a:pPr>
            <a:r>
              <a:rPr lang="en-US" sz="2100" b="1" dirty="0">
                <a:solidFill>
                  <a:srgbClr val="000000"/>
                </a:solidFill>
                <a:effectLst/>
                <a:latin typeface="Aptos" panose="020B0004020202020204" pitchFamily="34" charset="0"/>
              </a:rPr>
              <a:t>States</a:t>
            </a:r>
            <a:r>
              <a:rPr lang="en-US" sz="2100" b="0" dirty="0">
                <a:solidFill>
                  <a:srgbClr val="000000"/>
                </a:solidFill>
                <a:effectLst/>
                <a:latin typeface="Aptos" panose="020B0004020202020204" pitchFamily="34" charset="0"/>
              </a:rPr>
              <a:t> have FOI laws for state government records.</a:t>
            </a:r>
          </a:p>
          <a:p>
            <a:pPr marL="342900" indent="-342900">
              <a:spcAft>
                <a:spcPts val="600"/>
              </a:spcAft>
              <a:buFont typeface="Arial" panose="020B0604020202020204" pitchFamily="34" charset="0"/>
              <a:buChar char="•"/>
            </a:pPr>
            <a:r>
              <a:rPr lang="en-US" sz="2100" dirty="0">
                <a:latin typeface="Aptos" panose="020B0004020202020204" pitchFamily="34" charset="0"/>
              </a:rPr>
              <a:t>Public universities included in most states</a:t>
            </a:r>
          </a:p>
          <a:p>
            <a:pPr marL="342900" indent="-342900">
              <a:spcAft>
                <a:spcPts val="600"/>
              </a:spcAft>
              <a:buFont typeface="Arial" panose="020B0604020202020204" pitchFamily="34" charset="0"/>
              <a:buChar char="•"/>
            </a:pPr>
            <a:r>
              <a:rPr lang="en-US" sz="2100" dirty="0">
                <a:latin typeface="Aptos" panose="020B0004020202020204" pitchFamily="34" charset="0"/>
              </a:rPr>
              <a:t>Submitted requests under the relevant state law</a:t>
            </a:r>
          </a:p>
        </p:txBody>
      </p:sp>
      <p:pic>
        <p:nvPicPr>
          <p:cNvPr id="9" name="Picture Placeholder 8" descr="Law books section in library">
            <a:extLst>
              <a:ext uri="{FF2B5EF4-FFF2-40B4-BE49-F238E27FC236}">
                <a16:creationId xmlns:a16="http://schemas.microsoft.com/office/drawing/2014/main" id="{9BEBC99C-FFC4-7428-038C-E0326C759376}"/>
              </a:ext>
            </a:extLst>
          </p:cNvPr>
          <p:cNvPicPr>
            <a:picLocks noGrp="1" noChangeAspect="1"/>
          </p:cNvPicPr>
          <p:nvPr>
            <p:ph type="pic" idx="2"/>
          </p:nvPr>
        </p:nvPicPr>
        <p:blipFill rotWithShape="1">
          <a:blip r:embed="rId3"/>
          <a:srcRect l="16278" t="2525" r="7780"/>
          <a:stretch/>
        </p:blipFill>
        <p:spPr>
          <a:xfrm>
            <a:off x="8409482" y="2070948"/>
            <a:ext cx="3675719" cy="314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6E89F890-C398-90FB-CC31-5A666C7D9E0D}"/>
              </a:ext>
            </a:extLst>
          </p:cNvPr>
          <p:cNvSpPr txBox="1"/>
          <p:nvPr/>
        </p:nvSpPr>
        <p:spPr>
          <a:xfrm>
            <a:off x="1382232" y="5625341"/>
            <a:ext cx="9884717" cy="400110"/>
          </a:xfrm>
          <a:prstGeom prst="rect">
            <a:avLst/>
          </a:prstGeom>
          <a:noFill/>
        </p:spPr>
        <p:txBody>
          <a:bodyPr wrap="square" rtlCol="0">
            <a:spAutoFit/>
          </a:bodyPr>
          <a:lstStyle/>
          <a:p>
            <a:r>
              <a:rPr lang="en-US" sz="2000" b="1" dirty="0">
                <a:solidFill>
                  <a:srgbClr val="000000"/>
                </a:solidFill>
                <a:effectLst/>
                <a:latin typeface="Aptos" panose="020B0004020202020204" pitchFamily="34" charset="0"/>
              </a:rPr>
              <a:t>Look-up your state here: </a:t>
            </a:r>
            <a:r>
              <a:rPr lang="en-US" sz="2000" b="1" dirty="0">
                <a:solidFill>
                  <a:srgbClr val="000000"/>
                </a:solidFill>
                <a:effectLst/>
                <a:latin typeface="Aptos" panose="020B0004020202020204" pitchFamily="34" charset="0"/>
                <a:hlinkClick r:id="rId4"/>
              </a:rPr>
              <a:t>https://www.nfoic.org/state-sample-foia-request-letters/</a:t>
            </a:r>
            <a:endParaRPr lang="en-US" sz="2000" b="1" dirty="0">
              <a:solidFill>
                <a:srgbClr val="000000"/>
              </a:solidFill>
              <a:effectLst/>
              <a:latin typeface="Aptos" panose="020B0004020202020204" pitchFamily="34" charset="0"/>
            </a:endParaRPr>
          </a:p>
        </p:txBody>
      </p:sp>
      <p:pic>
        <p:nvPicPr>
          <p:cNvPr id="206" name="Google Shape;206;g13492782013_1_294" descr="A picture containing text, bottle"/>
          <p:cNvPicPr preferRelativeResize="0"/>
          <p:nvPr/>
        </p:nvPicPr>
        <p:blipFill rotWithShape="1">
          <a:blip r:embed="rId5">
            <a:alphaModFix/>
          </a:blip>
          <a:srcRect/>
          <a:stretch/>
        </p:blipFill>
        <p:spPr>
          <a:xfrm>
            <a:off x="65236" y="5871034"/>
            <a:ext cx="1316996" cy="894564"/>
          </a:xfrm>
          <a:prstGeom prst="rect">
            <a:avLst/>
          </a:prstGeom>
          <a:noFill/>
          <a:ln>
            <a:noFill/>
          </a:ln>
        </p:spPr>
      </p:pic>
      <p:pic>
        <p:nvPicPr>
          <p:cNvPr id="203" name="Google Shape;203;g13492782013_1_294" descr="NOPREN logo"/>
          <p:cNvPicPr preferRelativeResize="0"/>
          <p:nvPr/>
        </p:nvPicPr>
        <p:blipFill rotWithShape="1">
          <a:blip r:embed="rId6">
            <a:alphaModFix/>
          </a:blip>
          <a:srcRect/>
          <a:stretch/>
        </p:blipFill>
        <p:spPr>
          <a:xfrm>
            <a:off x="9634832" y="5957112"/>
            <a:ext cx="2491932" cy="9008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g13492782013_1_0">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1" name="Google Shape;101;g13492782013_1_0"/>
          <p:cNvSpPr>
            <a:spLocks noGrp="1"/>
          </p:cNvSpPr>
          <p:nvPr>
            <p:ph type="title" idx="4294967295"/>
          </p:nvPr>
        </p:nvSpPr>
        <p:spPr>
          <a:xfrm>
            <a:off x="0" y="0"/>
            <a:ext cx="12192000" cy="6858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Roboto"/>
              <a:buNone/>
              <a:tabLst/>
              <a:defRPr/>
            </a:pPr>
            <a:r>
              <a:rPr kumimoji="0" lang="en-US" sz="3900" b="1" i="0" u="none" strike="noStrike" kern="0" cap="none" spc="0" normalizeH="0" baseline="0" noProof="0" dirty="0">
                <a:ln>
                  <a:noFill/>
                </a:ln>
                <a:solidFill>
                  <a:srgbClr val="FFFFFF"/>
                </a:solidFill>
                <a:effectLst/>
                <a:uLnTx/>
                <a:uFillTx/>
                <a:latin typeface="Calibri"/>
                <a:ea typeface="Calibri"/>
                <a:cs typeface="Calibri"/>
                <a:sym typeface="Calibri"/>
              </a:rPr>
              <a:t>Getting Started!</a:t>
            </a:r>
            <a:endParaRPr kumimoji="0" lang="en-US" sz="3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2" name="Google Shape;102;g13492782013_1_0"/>
          <p:cNvSpPr txBox="1"/>
          <p:nvPr/>
        </p:nvSpPr>
        <p:spPr>
          <a:xfrm>
            <a:off x="278612" y="1162869"/>
            <a:ext cx="11528400" cy="5048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Update your name on Zoom, if needed</a:t>
            </a:r>
            <a:endParaRPr sz="3200" b="0" i="0" u="none" strike="noStrike" cap="none">
              <a:solidFill>
                <a:srgbClr val="000000"/>
              </a:solidFill>
              <a:latin typeface="Calibri"/>
              <a:ea typeface="Calibri"/>
              <a:cs typeface="Calibri"/>
              <a:sym typeface="Calibri"/>
            </a:endParaRPr>
          </a:p>
          <a:p>
            <a:pPr marL="914400" marR="0" lvl="1" indent="-431800" algn="l" rtl="0">
              <a:lnSpc>
                <a:spcPct val="100000"/>
              </a:lnSpc>
              <a:spcBef>
                <a:spcPts val="0"/>
              </a:spcBef>
              <a:spcAft>
                <a:spcPts val="0"/>
              </a:spcAft>
              <a:buClr>
                <a:srgbClr val="000000"/>
              </a:buClr>
              <a:buSzPts val="3200"/>
              <a:buFont typeface="Calibri"/>
              <a:buChar char="•"/>
            </a:pPr>
            <a:r>
              <a:rPr lang="en-US" sz="3200" b="0" i="1" u="none" strike="noStrike" cap="none">
                <a:solidFill>
                  <a:srgbClr val="000000"/>
                </a:solidFill>
                <a:latin typeface="Calibri"/>
                <a:ea typeface="Calibri"/>
                <a:cs typeface="Calibri"/>
                <a:sym typeface="Calibri"/>
              </a:rPr>
              <a:t>Right click on your Zoom box, click “rename”</a:t>
            </a:r>
            <a:endParaRPr sz="3200" b="0" i="1" u="none" strike="noStrike" cap="none">
              <a:solidFill>
                <a:srgbClr val="000000"/>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Type your name and institution into the chat box!</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0000"/>
              </a:buClr>
              <a:buSzPts val="3200"/>
              <a:buFont typeface="Arial"/>
              <a:buChar char="•"/>
            </a:pPr>
            <a:r>
              <a:rPr lang="en-US" sz="3000" b="0" i="1" u="none" strike="noStrike" cap="none">
                <a:solidFill>
                  <a:srgbClr val="000000"/>
                </a:solidFill>
                <a:latin typeface="Calibri"/>
                <a:ea typeface="Calibri"/>
                <a:cs typeface="Calibri"/>
                <a:sym typeface="Calibri"/>
              </a:rPr>
              <a:t>Question: </a:t>
            </a:r>
            <a:r>
              <a:rPr lang="en-US" sz="3000" i="1">
                <a:solidFill>
                  <a:schemeClr val="dk1"/>
                </a:solidFill>
                <a:highlight>
                  <a:srgbClr val="FFFFFF"/>
                </a:highlight>
                <a:latin typeface="Calibri"/>
                <a:ea typeface="Calibri"/>
                <a:cs typeface="Calibri"/>
                <a:sym typeface="Calibri"/>
              </a:rPr>
              <a:t>Which best describes you?</a:t>
            </a:r>
            <a:endParaRPr sz="3000" i="1">
              <a:solidFill>
                <a:schemeClr val="dk1"/>
              </a:solidFill>
              <a:highlight>
                <a:srgbClr val="FFFFFF"/>
              </a:highlight>
              <a:latin typeface="Calibri"/>
              <a:ea typeface="Calibri"/>
              <a:cs typeface="Calibri"/>
              <a:sym typeface="Calibri"/>
            </a:endParaRPr>
          </a:p>
          <a:p>
            <a:pPr marL="1371600" marR="0" lvl="2" indent="-374650" algn="l" rtl="0">
              <a:lnSpc>
                <a:spcPct val="100000"/>
              </a:lnSpc>
              <a:spcBef>
                <a:spcPts val="0"/>
              </a:spcBef>
              <a:spcAft>
                <a:spcPts val="0"/>
              </a:spcAft>
              <a:buClr>
                <a:schemeClr val="dk1"/>
              </a:buClr>
              <a:buSzPts val="2300"/>
              <a:buFont typeface="Calibri"/>
              <a:buChar char="■"/>
            </a:pPr>
            <a:r>
              <a:rPr lang="en-US" sz="2300" i="1">
                <a:solidFill>
                  <a:schemeClr val="dk1"/>
                </a:solidFill>
                <a:highlight>
                  <a:srgbClr val="FFFFFF"/>
                </a:highlight>
                <a:latin typeface="Calibri"/>
                <a:ea typeface="Calibri"/>
                <a:cs typeface="Calibri"/>
                <a:sym typeface="Calibri"/>
              </a:rPr>
              <a:t>Ex. Undergraduate Student, Dietetic Intern, Masters Student, Doctoral Student, Post Doc, Public Health Practitioner, Researcher/Professor, Other</a:t>
            </a:r>
            <a:endParaRPr sz="2300" i="1">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alibri"/>
              <a:buNone/>
            </a:pPr>
            <a:endParaRPr sz="16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Remember to keep yourself on mute.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Calibri"/>
              <a:buNone/>
            </a:pPr>
            <a:endParaRPr sz="1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Type your questions into the chat box. </a:t>
            </a:r>
            <a:endParaRPr sz="1400" b="0" i="0" u="none" strike="noStrike" cap="none">
              <a:solidFill>
                <a:srgbClr val="000000"/>
              </a:solidFill>
              <a:latin typeface="Arial"/>
              <a:ea typeface="Arial"/>
              <a:cs typeface="Arial"/>
              <a:sym typeface="Arial"/>
            </a:endParaRPr>
          </a:p>
          <a:p>
            <a:pPr marL="342900" marR="0" lvl="0" indent="-139700" algn="l" rtl="0">
              <a:lnSpc>
                <a:spcPct val="100000"/>
              </a:lnSpc>
              <a:spcBef>
                <a:spcPts val="0"/>
              </a:spcBef>
              <a:spcAft>
                <a:spcPts val="0"/>
              </a:spcAft>
              <a:buClr>
                <a:schemeClr val="dk1"/>
              </a:buClr>
              <a:buSzPts val="3200"/>
              <a:buFont typeface="Arial"/>
              <a:buNone/>
            </a:pPr>
            <a:endParaRPr sz="3200" b="0" i="0" u="none" strike="noStrike" cap="none">
              <a:solidFill>
                <a:srgbClr val="000000"/>
              </a:solidFill>
              <a:latin typeface="Calibri"/>
              <a:ea typeface="Calibri"/>
              <a:cs typeface="Calibri"/>
              <a:sym typeface="Calibri"/>
            </a:endParaRPr>
          </a:p>
        </p:txBody>
      </p:sp>
      <p:pic>
        <p:nvPicPr>
          <p:cNvPr id="103" name="Google Shape;103;g13492782013_1_0"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100" name="Google Shape;100;g13492782013_1_0"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dirty="0">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86155" y="855603"/>
            <a:ext cx="11146519" cy="13110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How did we request food service contracts? (</a:t>
            </a:r>
            <a:r>
              <a:rPr kumimoji="0" lang="en-US" sz="4400" b="0" i="0" u="none" strike="noStrike" kern="0" cap="none" spc="0" normalizeH="0" baseline="0" noProof="0" dirty="0" err="1">
                <a:ln>
                  <a:noFill/>
                </a:ln>
                <a:solidFill>
                  <a:schemeClr val="dk1"/>
                </a:solidFill>
                <a:effectLst/>
                <a:uLnTx/>
                <a:uFillTx/>
                <a:latin typeface="Calibri"/>
                <a:ea typeface="Calibri"/>
                <a:cs typeface="Calibri"/>
                <a:sym typeface="Calibri"/>
              </a:rPr>
              <a:t>cont</a:t>
            </a: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971D345A-88EE-ABE1-DF39-B55EE073D931}"/>
              </a:ext>
            </a:extLst>
          </p:cNvPr>
          <p:cNvSpPr txBox="1"/>
          <p:nvPr/>
        </p:nvSpPr>
        <p:spPr>
          <a:xfrm>
            <a:off x="573371" y="1962528"/>
            <a:ext cx="4734839" cy="3513334"/>
          </a:xfrm>
          <a:prstGeom prst="rect">
            <a:avLst/>
          </a:prstGeom>
          <a:noFill/>
        </p:spPr>
        <p:txBody>
          <a:bodyPr wrap="square">
            <a:spAutoFit/>
          </a:bodyPr>
          <a:lstStyle/>
          <a:p>
            <a:pPr marL="0" marR="0">
              <a:lnSpc>
                <a:spcPct val="107000"/>
              </a:lnSpc>
              <a:spcBef>
                <a:spcPts val="0"/>
              </a:spcBef>
              <a:spcAft>
                <a:spcPts val="800"/>
              </a:spcAft>
            </a:pPr>
            <a:r>
              <a:rPr lang="en-US" sz="2000" b="1" dirty="0">
                <a:latin typeface="Arial" panose="020B0604020202020204" pitchFamily="34" charset="0"/>
                <a:ea typeface="Calibri" panose="020F0502020204030204" pitchFamily="34" charset="0"/>
                <a:cs typeface="Times New Roman" panose="02020603050405020304" pitchFamily="18" charset="0"/>
              </a:rPr>
              <a:t>Submission: Emails or online forms</a:t>
            </a:r>
          </a:p>
          <a:p>
            <a:pPr marL="0" marR="0">
              <a:lnSpc>
                <a:spcPct val="107000"/>
              </a:lnSpc>
              <a:spcBef>
                <a:spcPts val="0"/>
              </a:spcBef>
              <a:spcAft>
                <a:spcPts val="800"/>
              </a:spcAft>
            </a:pP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2743200" algn="l"/>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“I am a student from </a:t>
            </a:r>
            <a:r>
              <a:rPr lang="en-US" sz="1600" dirty="0">
                <a:latin typeface="Arial" panose="020B0604020202020204" pitchFamily="34" charset="0"/>
                <a:ea typeface="Calibri" panose="020F0502020204030204" pitchFamily="34" charset="0"/>
                <a:cs typeface="Times New Roman" panose="02020603050405020304" pitchFamily="18" charset="0"/>
              </a:rPr>
              <a:t>UC Davis</a:t>
            </a:r>
            <a:r>
              <a:rPr lang="en-US" sz="16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I am conducting research in the </a:t>
            </a:r>
            <a:r>
              <a:rPr lang="en-US" sz="16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public interest</a:t>
            </a: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Times New Roman" panose="02020603050405020304" pitchFamily="18" charset="0"/>
              </a:rPr>
              <a:t>to study... </a:t>
            </a:r>
          </a:p>
          <a:p>
            <a:pPr marL="0" marR="0">
              <a:lnSpc>
                <a:spcPct val="107000"/>
              </a:lnSpc>
              <a:spcBef>
                <a:spcPts val="0"/>
              </a:spcBef>
              <a:spcAft>
                <a:spcPts val="0"/>
              </a:spcAft>
              <a:tabLst>
                <a:tab pos="2743200" algn="l"/>
              </a:tabLst>
            </a:pP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tabLst>
                <a:tab pos="274320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Under the </a:t>
            </a:r>
            <a:r>
              <a:rPr lang="en-US" sz="1600"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Alabama Open Records Law § 36-12-40 et seq.</a:t>
            </a: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t>
            </a:r>
            <a:r>
              <a:rPr lang="en-US" sz="1600" dirty="0">
                <a:effectLst/>
                <a:latin typeface="Arial" panose="020B0604020202020204" pitchFamily="34" charset="0"/>
                <a:ea typeface="Calibri" panose="020F0502020204030204" pitchFamily="34" charset="0"/>
                <a:cs typeface="Times New Roman" panose="02020603050405020304" pitchFamily="18" charset="0"/>
              </a:rPr>
              <a:t>e request copies of the following: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Any contracts or agreements</a:t>
            </a:r>
            <a:r>
              <a:rPr lang="en-US" sz="1600" dirty="0">
                <a:highlight>
                  <a:srgbClr val="FFFF00"/>
                </a:highlight>
                <a:latin typeface="Arial" panose="020B0604020202020204" pitchFamily="34" charset="0"/>
                <a:ea typeface="Calibri" panose="020F0502020204030204" pitchFamily="34" charset="0"/>
                <a:cs typeface="Times New Roman" panose="02020603050405020304" pitchFamily="18" charset="0"/>
              </a:rPr>
              <a:t>...</a:t>
            </a: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signed and/or active as of July 1, 2023, between [University] and food service contractors</a:t>
            </a:r>
            <a:r>
              <a:rPr lang="en-US" sz="1600" dirty="0">
                <a:effectLst/>
                <a:latin typeface="Arial" panose="020B0604020202020204" pitchFamily="34" charset="0"/>
                <a:ea typeface="Calibri" panose="020F0502020204030204" pitchFamily="34" charset="0"/>
                <a:cs typeface="Times New Roman" panose="02020603050405020304" pitchFamily="18" charset="0"/>
              </a:rPr>
              <a:t> or providers...</a:t>
            </a:r>
          </a:p>
          <a:p>
            <a:pPr marL="342900" marR="0" lvl="0" indent="-342900">
              <a:lnSpc>
                <a:spcPct val="107000"/>
              </a:lnSpc>
              <a:spcBef>
                <a:spcPts val="0"/>
              </a:spcBef>
              <a:spcAft>
                <a:spcPts val="0"/>
              </a:spcAft>
              <a:buFont typeface="+mj-lt"/>
              <a:buAutoNum type="arabicParenR"/>
            </a:pPr>
            <a:r>
              <a:rPr lang="en-US" sz="1600" dirty="0">
                <a:effectLst/>
                <a:latin typeface="Arial" panose="020B0604020202020204" pitchFamily="34" charset="0"/>
                <a:ea typeface="Calibri" panose="020F0502020204030204" pitchFamily="34" charset="0"/>
                <a:cs typeface="Times New Roman" panose="02020603050405020304" pitchFamily="18" charset="0"/>
              </a:rPr>
              <a:t>.....</a:t>
            </a:r>
          </a:p>
          <a:p>
            <a:pPr marR="0" lvl="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24F8F8D-E443-3E9A-17EB-53D835C7578C}"/>
              </a:ext>
            </a:extLst>
          </p:cNvPr>
          <p:cNvSpPr txBox="1"/>
          <p:nvPr/>
        </p:nvSpPr>
        <p:spPr>
          <a:xfrm>
            <a:off x="5799407" y="1849513"/>
            <a:ext cx="6106438" cy="4294574"/>
          </a:xfrm>
          <a:prstGeom prst="rect">
            <a:avLst/>
          </a:prstGeom>
          <a:noFill/>
        </p:spPr>
        <p:txBody>
          <a:bodyPr wrap="square">
            <a:spAutoFit/>
          </a:bodyPr>
          <a:lstStyle/>
          <a:p>
            <a:pPr marL="0" marR="0">
              <a:lnSpc>
                <a:spcPct val="107000"/>
              </a:lnSpc>
              <a:spcBef>
                <a:spcPts val="0"/>
              </a:spcBef>
              <a:spcAft>
                <a:spcPts val="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If this request is denied in whole or in part, please state in writing the specific statutory exemption </a:t>
            </a:r>
            <a:r>
              <a:rPr lang="en-US" sz="1600" dirty="0">
                <a:effectLst/>
                <a:latin typeface="Arial" panose="020B0604020202020204" pitchFamily="34" charset="0"/>
                <a:ea typeface="Calibri" panose="020F0502020204030204" pitchFamily="34" charset="0"/>
                <a:cs typeface="Times New Roman" panose="02020603050405020304" pitchFamily="18" charset="0"/>
              </a:rPr>
              <a:t>upon which you have relied (as required by law) and notify me of the appeal procedures available to me under the law.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Please waive any costs </a:t>
            </a:r>
            <a:r>
              <a:rPr lang="en-US" sz="1600" dirty="0">
                <a:effectLst/>
                <a:latin typeface="Arial" panose="020B0604020202020204" pitchFamily="34" charset="0"/>
                <a:ea typeface="Calibri" panose="020F0502020204030204" pitchFamily="34" charset="0"/>
                <a:cs typeface="Times New Roman" panose="02020603050405020304" pitchFamily="18" charset="0"/>
              </a:rPr>
              <a:t>associated with this request, </a:t>
            </a: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or first inform me prior to taking any action that would incur costs</a:t>
            </a:r>
            <a:r>
              <a:rPr lang="en-US" sz="1600" dirty="0">
                <a:effectLst/>
                <a:latin typeface="Arial" panose="020B0604020202020204" pitchFamily="34" charset="0"/>
                <a:ea typeface="Calibri" panose="020F0502020204030204" pitchFamily="34" charset="0"/>
                <a:cs typeface="Times New Roman" panose="02020603050405020304" pitchFamily="18" charset="0"/>
              </a:rPr>
              <a:t>. Our research team does not seek the records for commercial purposes.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Please respond in a timely manner </a:t>
            </a:r>
            <a:r>
              <a:rPr lang="en-US" sz="1600" dirty="0">
                <a:effectLst/>
                <a:latin typeface="Arial" panose="020B0604020202020204" pitchFamily="34" charset="0"/>
                <a:ea typeface="Calibri" panose="020F0502020204030204" pitchFamily="34" charset="0"/>
                <a:cs typeface="Times New Roman" panose="02020603050405020304" pitchFamily="18" charset="0"/>
              </a:rPr>
              <a:t>upon your receipt of this letter, as required </a:t>
            </a:r>
            <a:r>
              <a:rPr lang="en-US"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by A.L. </a:t>
            </a: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36-12-40</a:t>
            </a:r>
            <a:r>
              <a:rPr lang="en-U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If other requested documents will take longer to produce, please send the documents in request (1) first, </a:t>
            </a:r>
            <a:r>
              <a:rPr lang="en-US" sz="1600" b="1" dirty="0">
                <a:effectLst/>
                <a:latin typeface="Arial" panose="020B0604020202020204" pitchFamily="34" charset="0"/>
                <a:ea typeface="Calibri" panose="020F0502020204030204" pitchFamily="34" charset="0"/>
                <a:cs typeface="Times New Roman" panose="02020603050405020304" pitchFamily="18" charset="0"/>
              </a:rPr>
              <a:t>rather than waiting to produce all requested documents at one 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6" name="Google Shape;206;g13492782013_1_294"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203" name="Google Shape;203;g13492782013_1_294"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3755803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g13492782013_1_209">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3" name="Google Shape;193;g13492782013_1_209">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dirty="0">
              <a:solidFill>
                <a:srgbClr val="FFFFFF"/>
              </a:solidFill>
              <a:latin typeface="Calibri"/>
              <a:ea typeface="Calibri"/>
              <a:cs typeface="Calibri"/>
              <a:sym typeface="Calibri"/>
            </a:endParaRPr>
          </a:p>
        </p:txBody>
      </p:sp>
      <p:sp>
        <p:nvSpPr>
          <p:cNvPr id="194" name="Google Shape;194;g13492782013_1_209"/>
          <p:cNvSpPr txBox="1">
            <a:spLocks noGrp="1"/>
          </p:cNvSpPr>
          <p:nvPr>
            <p:ph type="title" idx="4294967295"/>
          </p:nvPr>
        </p:nvSpPr>
        <p:spPr>
          <a:xfrm>
            <a:off x="254162" y="1138065"/>
            <a:ext cx="11528400" cy="7016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What is a food service contract?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95" name="Google Shape;195;g13492782013_1_209"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sp>
        <p:nvSpPr>
          <p:cNvPr id="7" name="Text Placeholder 6">
            <a:extLst>
              <a:ext uri="{FF2B5EF4-FFF2-40B4-BE49-F238E27FC236}">
                <a16:creationId xmlns:a16="http://schemas.microsoft.com/office/drawing/2014/main" id="{39ED1E7A-D82C-E7E8-7C56-4AAE7B7F2D9D}"/>
              </a:ext>
            </a:extLst>
          </p:cNvPr>
          <p:cNvSpPr>
            <a:spLocks noGrp="1"/>
          </p:cNvSpPr>
          <p:nvPr>
            <p:ph type="body" idx="2"/>
          </p:nvPr>
        </p:nvSpPr>
        <p:spPr>
          <a:xfrm>
            <a:off x="889664" y="2075051"/>
            <a:ext cx="6126277" cy="4332505"/>
          </a:xfrm>
        </p:spPr>
        <p:txBody>
          <a:bodyPr>
            <a:normAutofit/>
          </a:bodyPr>
          <a:lstStyle/>
          <a:p>
            <a:pPr marL="347472"/>
            <a:r>
              <a:rPr lang="en-US" sz="2000" b="0" dirty="0">
                <a:solidFill>
                  <a:srgbClr val="000000"/>
                </a:solidFill>
                <a:effectLst/>
                <a:latin typeface="Aptos" panose="020B0004020202020204" pitchFamily="34" charset="0"/>
              </a:rPr>
              <a:t>An agreement</a:t>
            </a:r>
            <a:r>
              <a:rPr lang="en-US" sz="2000" dirty="0">
                <a:latin typeface="Aptos" panose="020B0004020202020204" pitchFamily="34" charset="0"/>
              </a:rPr>
              <a:t> between a university and food services contractor, in which the contractor agrees to operate the university’s dining services.</a:t>
            </a:r>
            <a:endParaRPr lang="en-US" sz="2000" b="0" dirty="0">
              <a:solidFill>
                <a:srgbClr val="000000"/>
              </a:solidFill>
              <a:effectLst/>
              <a:latin typeface="Aptos" panose="020B0004020202020204" pitchFamily="34" charset="0"/>
            </a:endParaRPr>
          </a:p>
          <a:p>
            <a:pPr marL="114300" indent="0">
              <a:buNone/>
            </a:pPr>
            <a:endParaRPr lang="en-US" sz="1000" dirty="0">
              <a:highlight>
                <a:srgbClr val="FFFFFF"/>
              </a:highlight>
              <a:latin typeface="Aptos" panose="020B0004020202020204" pitchFamily="34" charset="0"/>
            </a:endParaRPr>
          </a:p>
          <a:p>
            <a:pPr marL="114300" indent="0">
              <a:buNone/>
            </a:pPr>
            <a:r>
              <a:rPr lang="en-US" sz="2200" dirty="0">
                <a:highlight>
                  <a:srgbClr val="FFFFFF"/>
                </a:highlight>
                <a:latin typeface="Aptos" panose="020B0004020202020204" pitchFamily="34" charset="0"/>
              </a:rPr>
              <a:t>How are food services contracts created?</a:t>
            </a:r>
            <a:endParaRPr lang="en-US" sz="2200" b="0" dirty="0">
              <a:solidFill>
                <a:srgbClr val="000000"/>
              </a:solidFill>
              <a:effectLst/>
              <a:highlight>
                <a:srgbClr val="FFFFFF"/>
              </a:highlight>
              <a:latin typeface="Aptos" panose="020B0004020202020204" pitchFamily="34" charset="0"/>
            </a:endParaRPr>
          </a:p>
          <a:p>
            <a:pPr marL="342900" indent="-342900">
              <a:buFont typeface="Arial" panose="020B0604020202020204" pitchFamily="34" charset="0"/>
              <a:buChar char="•"/>
            </a:pPr>
            <a:r>
              <a:rPr lang="en-US" sz="2000" dirty="0">
                <a:highlight>
                  <a:srgbClr val="FFFFFF"/>
                </a:highlight>
                <a:latin typeface="Aptos" panose="020B0004020202020204" pitchFamily="34" charset="0"/>
              </a:rPr>
              <a:t>University puts out a “request for proposals” (RFP).</a:t>
            </a:r>
          </a:p>
          <a:p>
            <a:pPr marL="342900" indent="-342900">
              <a:buFont typeface="Arial" panose="020B0604020202020204" pitchFamily="34" charset="0"/>
              <a:buChar char="•"/>
            </a:pPr>
            <a:r>
              <a:rPr lang="en-US" sz="2000" b="0" dirty="0">
                <a:solidFill>
                  <a:srgbClr val="000000"/>
                </a:solidFill>
                <a:effectLst/>
                <a:highlight>
                  <a:srgbClr val="FFFFFF"/>
                </a:highlight>
                <a:latin typeface="Aptos" panose="020B0004020202020204" pitchFamily="34" charset="0"/>
              </a:rPr>
              <a:t>Companies submit proposals in response to the RFP.</a:t>
            </a:r>
          </a:p>
          <a:p>
            <a:pPr marL="342900" indent="-342900">
              <a:buFont typeface="Arial" panose="020B0604020202020204" pitchFamily="34" charset="0"/>
              <a:buChar char="•"/>
            </a:pPr>
            <a:r>
              <a:rPr lang="en-US" sz="2000" dirty="0">
                <a:highlight>
                  <a:srgbClr val="FFFFFF"/>
                </a:highlight>
                <a:latin typeface="Aptos" panose="020B0004020202020204" pitchFamily="34" charset="0"/>
              </a:rPr>
              <a:t>The university awards the contract to the company with the highest ranked proposal, based on the university’s own criteria.</a:t>
            </a:r>
            <a:endParaRPr lang="en-US" sz="2000" b="0" dirty="0">
              <a:solidFill>
                <a:srgbClr val="000000"/>
              </a:solidFill>
              <a:effectLst/>
              <a:highlight>
                <a:srgbClr val="FFFFFF"/>
              </a:highlight>
              <a:latin typeface="Aptos" panose="020B0004020202020204" pitchFamily="34" charset="0"/>
            </a:endParaRPr>
          </a:p>
        </p:txBody>
      </p:sp>
      <p:pic>
        <p:nvPicPr>
          <p:cNvPr id="11" name="Picture 10" descr="Person serving pasta at dinner table">
            <a:extLst>
              <a:ext uri="{FF2B5EF4-FFF2-40B4-BE49-F238E27FC236}">
                <a16:creationId xmlns:a16="http://schemas.microsoft.com/office/drawing/2014/main" id="{86A315F5-0DD0-2DF9-D185-C50B46545EA4}"/>
              </a:ext>
            </a:extLst>
          </p:cNvPr>
          <p:cNvPicPr>
            <a:picLocks noChangeAspect="1"/>
          </p:cNvPicPr>
          <p:nvPr/>
        </p:nvPicPr>
        <p:blipFill>
          <a:blip r:embed="rId4"/>
          <a:stretch>
            <a:fillRect/>
          </a:stretch>
        </p:blipFill>
        <p:spPr>
          <a:xfrm>
            <a:off x="7215446" y="2289392"/>
            <a:ext cx="4688983" cy="312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2" name="Google Shape;192;g13492782013_1_209" descr="NOPREN logo"/>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4185614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1B58-0591-AA36-0838-B8F3CF285682}"/>
              </a:ext>
            </a:extLst>
          </p:cNvPr>
          <p:cNvSpPr>
            <a:spLocks noGrp="1"/>
          </p:cNvSpPr>
          <p:nvPr>
            <p:ph type="title"/>
          </p:nvPr>
        </p:nvSpPr>
        <p:spPr/>
        <p:txBody>
          <a:bodyPr/>
          <a:lstStyle/>
          <a:p>
            <a:r>
              <a:rPr lang="en-US" dirty="0"/>
              <a:t>Contract Examples</a:t>
            </a:r>
          </a:p>
        </p:txBody>
      </p:sp>
      <p:pic>
        <p:nvPicPr>
          <p:cNvPr id="12" name="Picture 11" descr="A screenshot of a computer">
            <a:extLst>
              <a:ext uri="{FF2B5EF4-FFF2-40B4-BE49-F238E27FC236}">
                <a16:creationId xmlns:a16="http://schemas.microsoft.com/office/drawing/2014/main" id="{837C5830-924E-F9AB-C8E1-8C1587BCCD8E}"/>
              </a:ext>
            </a:extLst>
          </p:cNvPr>
          <p:cNvPicPr>
            <a:picLocks noChangeAspect="1"/>
          </p:cNvPicPr>
          <p:nvPr/>
        </p:nvPicPr>
        <p:blipFill rotWithShape="1">
          <a:blip r:embed="rId3"/>
          <a:srcRect l="19392" t="34492" r="22756" b="16761"/>
          <a:stretch/>
        </p:blipFill>
        <p:spPr bwMode="auto">
          <a:xfrm>
            <a:off x="346327" y="1497012"/>
            <a:ext cx="6859336" cy="3249159"/>
          </a:xfrm>
          <a:prstGeom prst="rect">
            <a:avLst/>
          </a:prstGeom>
          <a:ln>
            <a:noFill/>
          </a:ln>
          <a:extLst>
            <a:ext uri="{53640926-AAD7-44D8-BBD7-CCE9431645EC}">
              <a14:shadowObscured xmlns:a14="http://schemas.microsoft.com/office/drawing/2010/main"/>
            </a:ext>
          </a:extLst>
        </p:spPr>
      </p:pic>
      <p:pic>
        <p:nvPicPr>
          <p:cNvPr id="13" name="Picture 12" descr="A screenshot of a computer">
            <a:extLst>
              <a:ext uri="{FF2B5EF4-FFF2-40B4-BE49-F238E27FC236}">
                <a16:creationId xmlns:a16="http://schemas.microsoft.com/office/drawing/2014/main" id="{A4B81F4B-63C8-6134-1DC2-51253B4EF455}"/>
              </a:ext>
            </a:extLst>
          </p:cNvPr>
          <p:cNvPicPr>
            <a:picLocks noChangeAspect="1"/>
          </p:cNvPicPr>
          <p:nvPr/>
        </p:nvPicPr>
        <p:blipFill rotWithShape="1">
          <a:blip r:embed="rId4"/>
          <a:srcRect l="34615" t="14539" r="37180" b="40421"/>
          <a:stretch/>
        </p:blipFill>
        <p:spPr bwMode="auto">
          <a:xfrm>
            <a:off x="7391400" y="1027906"/>
            <a:ext cx="4292600" cy="3853584"/>
          </a:xfrm>
          <a:prstGeom prst="rect">
            <a:avLst/>
          </a:prstGeom>
          <a:ln>
            <a:noFill/>
          </a:ln>
          <a:extLst>
            <a:ext uri="{53640926-AAD7-44D8-BBD7-CCE9431645EC}">
              <a14:shadowObscured xmlns:a14="http://schemas.microsoft.com/office/drawing/2010/main"/>
            </a:ext>
          </a:extLst>
        </p:spPr>
      </p:pic>
      <p:pic>
        <p:nvPicPr>
          <p:cNvPr id="14" name="Picture 13" descr="A screenshot of a computer">
            <a:extLst>
              <a:ext uri="{FF2B5EF4-FFF2-40B4-BE49-F238E27FC236}">
                <a16:creationId xmlns:a16="http://schemas.microsoft.com/office/drawing/2014/main" id="{C88FAFD4-AB11-D500-45B9-9B3099FA07FB}"/>
              </a:ext>
            </a:extLst>
          </p:cNvPr>
          <p:cNvPicPr>
            <a:picLocks noChangeAspect="1"/>
          </p:cNvPicPr>
          <p:nvPr/>
        </p:nvPicPr>
        <p:blipFill rotWithShape="1">
          <a:blip r:embed="rId5"/>
          <a:srcRect l="20352" t="35632" r="22756" b="50400"/>
          <a:stretch/>
        </p:blipFill>
        <p:spPr bwMode="auto">
          <a:xfrm>
            <a:off x="529997" y="5086866"/>
            <a:ext cx="8614003" cy="1188975"/>
          </a:xfrm>
          <a:prstGeom prst="rect">
            <a:avLst/>
          </a:prstGeom>
          <a:ln>
            <a:no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567CF745-582A-B201-FC1A-3BB3E62CB1D9}"/>
              </a:ext>
              <a:ext uri="{C183D7F6-B498-43B3-948B-1728B52AA6E4}">
                <adec:decorative xmlns:adec="http://schemas.microsoft.com/office/drawing/2017/decorative" val="1"/>
              </a:ext>
            </a:extLst>
          </p:cNvPr>
          <p:cNvSpPr/>
          <p:nvPr/>
        </p:nvSpPr>
        <p:spPr>
          <a:xfrm>
            <a:off x="1204686" y="5646057"/>
            <a:ext cx="1001485" cy="23200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86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Meal Plans &amp; Affordability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sp>
        <p:nvSpPr>
          <p:cNvPr id="6" name="Text Placeholder 5">
            <a:extLst>
              <a:ext uri="{FF2B5EF4-FFF2-40B4-BE49-F238E27FC236}">
                <a16:creationId xmlns:a16="http://schemas.microsoft.com/office/drawing/2014/main" id="{6787E52A-D1F3-E330-0E92-E7CA5502519C}"/>
              </a:ext>
            </a:extLst>
          </p:cNvPr>
          <p:cNvSpPr>
            <a:spLocks noGrp="1"/>
          </p:cNvSpPr>
          <p:nvPr>
            <p:ph type="body" idx="2"/>
          </p:nvPr>
        </p:nvSpPr>
        <p:spPr>
          <a:xfrm>
            <a:off x="714602" y="1964418"/>
            <a:ext cx="5157787" cy="3684588"/>
          </a:xfrm>
        </p:spPr>
        <p:txBody>
          <a:bodyPr>
            <a:normAutofit fontScale="92500" lnSpcReduction="10000"/>
          </a:bodyPr>
          <a:lstStyle/>
          <a:p>
            <a:pPr marL="114300" indent="0">
              <a:buNone/>
            </a:pPr>
            <a:r>
              <a:rPr lang="en-US" sz="2800" b="0" dirty="0">
                <a:solidFill>
                  <a:schemeClr val="tx1"/>
                </a:solidFill>
                <a:effectLst/>
                <a:highlight>
                  <a:srgbClr val="FFFFFF"/>
                </a:highlight>
                <a:latin typeface="Aptos" panose="020B0004020202020204" pitchFamily="34" charset="0"/>
                <a:ea typeface="Calibri" panose="020F0502020204030204" pitchFamily="34" charset="0"/>
                <a:cs typeface="Calibri" panose="020F0502020204030204" pitchFamily="34" charset="0"/>
              </a:rPr>
              <a:t>What is a meal plan?</a:t>
            </a:r>
          </a:p>
          <a:p>
            <a:r>
              <a:rPr lang="en-US" b="0" i="0" dirty="0">
                <a:solidFill>
                  <a:schemeClr val="tx1"/>
                </a:solidFill>
                <a:effectLst/>
                <a:latin typeface="Aptos" panose="020B0004020202020204" pitchFamily="34" charset="0"/>
                <a:ea typeface="Calibri" panose="020F0502020204030204" pitchFamily="34" charset="0"/>
                <a:cs typeface="Calibri" panose="020F0502020204030204" pitchFamily="34" charset="0"/>
              </a:rPr>
              <a:t>A pre-paid account that provides students with access to dining services on campus</a:t>
            </a:r>
          </a:p>
          <a:p>
            <a:r>
              <a:rPr lang="en-US" dirty="0">
                <a:solidFill>
                  <a:schemeClr val="tx1"/>
                </a:solidFill>
                <a:latin typeface="Aptos" panose="020B0004020202020204" pitchFamily="34" charset="0"/>
                <a:ea typeface="Calibri" panose="020F0502020204030204" pitchFamily="34" charset="0"/>
                <a:cs typeface="Calibri" panose="020F0502020204030204" pitchFamily="34" charset="0"/>
              </a:rPr>
              <a:t>Common types include: “unlimited”, weekly, and “block” plans</a:t>
            </a:r>
          </a:p>
          <a:p>
            <a:r>
              <a:rPr lang="en-US" dirty="0">
                <a:solidFill>
                  <a:schemeClr val="tx1"/>
                </a:solidFill>
                <a:latin typeface="Aptos" panose="020B0004020202020204" pitchFamily="34" charset="0"/>
                <a:ea typeface="Calibri" panose="020F0502020204030204" pitchFamily="34" charset="0"/>
                <a:cs typeface="Calibri" panose="020F0502020204030204" pitchFamily="34" charset="0"/>
              </a:rPr>
              <a:t>Often associated with “all-you-can-eat” dining halls</a:t>
            </a:r>
          </a:p>
        </p:txBody>
      </p:sp>
      <p:sp>
        <p:nvSpPr>
          <p:cNvPr id="7" name="Text Placeholder 6">
            <a:extLst>
              <a:ext uri="{FF2B5EF4-FFF2-40B4-BE49-F238E27FC236}">
                <a16:creationId xmlns:a16="http://schemas.microsoft.com/office/drawing/2014/main" id="{0A37D434-3DB9-32E9-2C7F-0C8DD28043B7}"/>
              </a:ext>
            </a:extLst>
          </p:cNvPr>
          <p:cNvSpPr>
            <a:spLocks noGrp="1"/>
          </p:cNvSpPr>
          <p:nvPr>
            <p:ph type="body" idx="3"/>
          </p:nvPr>
        </p:nvSpPr>
        <p:spPr>
          <a:xfrm>
            <a:off x="6581855" y="1983573"/>
            <a:ext cx="4977285" cy="823912"/>
          </a:xfrm>
        </p:spPr>
        <p:txBody>
          <a:bodyPr>
            <a:noAutofit/>
          </a:bodyPr>
          <a:lstStyle/>
          <a:p>
            <a:pPr marL="0" algn="ctr"/>
            <a:r>
              <a:rPr lang="en-US" sz="2800" b="0" dirty="0">
                <a:solidFill>
                  <a:srgbClr val="000000"/>
                </a:solidFill>
                <a:effectLst/>
                <a:highlight>
                  <a:srgbClr val="FFFFFF"/>
                </a:highlight>
                <a:latin typeface="Aptos" panose="020B0004020202020204" pitchFamily="34" charset="0"/>
              </a:rPr>
              <a:t>Why are we interested in meal plan costs?</a:t>
            </a:r>
          </a:p>
        </p:txBody>
      </p:sp>
      <p:graphicFrame>
        <p:nvGraphicFramePr>
          <p:cNvPr id="9" name="Text Placeholder 3">
            <a:extLst>
              <a:ext uri="{FF2B5EF4-FFF2-40B4-BE49-F238E27FC236}">
                <a16:creationId xmlns:a16="http://schemas.microsoft.com/office/drawing/2014/main" id="{7554CC91-4A72-C24C-F7B2-36A8051863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3803211"/>
              </p:ext>
            </p:extLst>
          </p:nvPr>
        </p:nvGraphicFramePr>
        <p:xfrm>
          <a:off x="6266904" y="2540005"/>
          <a:ext cx="5607186" cy="3684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50720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g13492782013_1_209">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92" name="Google Shape;192;g13492782013_1_209"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193" name="Google Shape;193;g13492782013_1_209"/>
          <p:cNvSpPr/>
          <p:nvPr/>
        </p:nvSpPr>
        <p:spPr>
          <a:xfrm>
            <a:off x="0" y="0"/>
            <a:ext cx="12192000" cy="685800"/>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Calibri"/>
                <a:ea typeface="Calibri"/>
                <a:cs typeface="Calibri"/>
                <a:sym typeface="Calibri"/>
              </a:rPr>
              <a:t>Introduction</a:t>
            </a:r>
            <a:endParaRPr sz="3600" b="1" i="0" u="none" strike="noStrike" cap="none" dirty="0">
              <a:solidFill>
                <a:srgbClr val="FFFFFF"/>
              </a:solidFill>
              <a:latin typeface="Calibri"/>
              <a:ea typeface="Calibri"/>
              <a:cs typeface="Calibri"/>
              <a:sym typeface="Calibri"/>
            </a:endParaRPr>
          </a:p>
        </p:txBody>
      </p:sp>
      <p:sp>
        <p:nvSpPr>
          <p:cNvPr id="194" name="Google Shape;194;g13492782013_1_209"/>
          <p:cNvSpPr txBox="1">
            <a:spLocks noGrp="1"/>
          </p:cNvSpPr>
          <p:nvPr>
            <p:ph type="title" idx="4294967295"/>
          </p:nvPr>
        </p:nvSpPr>
        <p:spPr>
          <a:xfrm>
            <a:off x="331800" y="1169471"/>
            <a:ext cx="11528400" cy="7016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Meal Plan Examples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95" name="Google Shape;195;g13492782013_1_209"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pic>
        <p:nvPicPr>
          <p:cNvPr id="4" name="Picture 3" descr="A menu of a meal plan">
            <a:extLst>
              <a:ext uri="{FF2B5EF4-FFF2-40B4-BE49-F238E27FC236}">
                <a16:creationId xmlns:a16="http://schemas.microsoft.com/office/drawing/2014/main" id="{4468DAE0-CBCE-27B4-0B4E-7E1D8BC01792}"/>
              </a:ext>
            </a:extLst>
          </p:cNvPr>
          <p:cNvPicPr>
            <a:picLocks noChangeAspect="1"/>
          </p:cNvPicPr>
          <p:nvPr/>
        </p:nvPicPr>
        <p:blipFill rotWithShape="1">
          <a:blip r:embed="rId5"/>
          <a:srcRect l="14319" t="12536" r="50832" b="53239"/>
          <a:stretch/>
        </p:blipFill>
        <p:spPr>
          <a:xfrm>
            <a:off x="1382232" y="2126161"/>
            <a:ext cx="4230715" cy="3830951"/>
          </a:xfrm>
          <a:prstGeom prst="rect">
            <a:avLst/>
          </a:prstGeom>
        </p:spPr>
      </p:pic>
      <p:pic>
        <p:nvPicPr>
          <p:cNvPr id="5" name="Picture 4">
            <a:extLst>
              <a:ext uri="{FF2B5EF4-FFF2-40B4-BE49-F238E27FC236}">
                <a16:creationId xmlns:a16="http://schemas.microsoft.com/office/drawing/2014/main" id="{D6BBB060-2648-654B-0E4B-90CABC8376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41495" y="1169471"/>
            <a:ext cx="4368273" cy="4995232"/>
          </a:xfrm>
          <a:prstGeom prst="rect">
            <a:avLst/>
          </a:prstGeom>
        </p:spPr>
      </p:pic>
      <p:sp>
        <p:nvSpPr>
          <p:cNvPr id="6" name="Rectangle 5">
            <a:extLst>
              <a:ext uri="{FF2B5EF4-FFF2-40B4-BE49-F238E27FC236}">
                <a16:creationId xmlns:a16="http://schemas.microsoft.com/office/drawing/2014/main" id="{76C61317-1255-8768-1A71-BB6E3248AFED}"/>
              </a:ext>
              <a:ext uri="{C183D7F6-B498-43B3-948B-1728B52AA6E4}">
                <adec:decorative xmlns:adec="http://schemas.microsoft.com/office/drawing/2017/decorative" val="1"/>
              </a:ext>
            </a:extLst>
          </p:cNvPr>
          <p:cNvSpPr/>
          <p:nvPr/>
        </p:nvSpPr>
        <p:spPr>
          <a:xfrm>
            <a:off x="7634514" y="1843547"/>
            <a:ext cx="319315" cy="16726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70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1EDFC4-1349-A885-00B9-0ABA60ECDEF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Research Process</a:t>
            </a:r>
          </a:p>
        </p:txBody>
      </p:sp>
      <p:graphicFrame>
        <p:nvGraphicFramePr>
          <p:cNvPr id="9" name="Text Placeholder 6">
            <a:extLst>
              <a:ext uri="{FF2B5EF4-FFF2-40B4-BE49-F238E27FC236}">
                <a16:creationId xmlns:a16="http://schemas.microsoft.com/office/drawing/2014/main" id="{B0732D22-A30E-2182-187C-FCEB053FC54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503210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3A2A4ECB-48B3-560A-013E-07752ECC025C}"/>
              </a:ext>
              <a:ext uri="{C183D7F6-B498-43B3-948B-1728B52AA6E4}">
                <adec:decorative xmlns:adec="http://schemas.microsoft.com/office/drawing/2017/decorative" val="1"/>
              </a:ext>
            </a:extLst>
          </p:cNvPr>
          <p:cNvSpPr/>
          <p:nvPr/>
        </p:nvSpPr>
        <p:spPr>
          <a:xfrm>
            <a:off x="7019584" y="2367437"/>
            <a:ext cx="2308485" cy="3177914"/>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540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Our Sampling Criteria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graphicFrame>
        <p:nvGraphicFramePr>
          <p:cNvPr id="208" name="TextBox 1">
            <a:extLst>
              <a:ext uri="{FF2B5EF4-FFF2-40B4-BE49-F238E27FC236}">
                <a16:creationId xmlns:a16="http://schemas.microsoft.com/office/drawing/2014/main" id="{8110D8A0-9B6E-B4B7-869E-BA9A5EED4AA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2831974"/>
              </p:ext>
            </p:extLst>
          </p:nvPr>
        </p:nvGraphicFramePr>
        <p:xfrm>
          <a:off x="374755" y="2428406"/>
          <a:ext cx="11242622" cy="25895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0943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Our Sample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sp>
        <p:nvSpPr>
          <p:cNvPr id="2" name="TextBox 1">
            <a:extLst>
              <a:ext uri="{FF2B5EF4-FFF2-40B4-BE49-F238E27FC236}">
                <a16:creationId xmlns:a16="http://schemas.microsoft.com/office/drawing/2014/main" id="{7177F741-17BC-664B-C3C9-AE5826680239}"/>
              </a:ext>
            </a:extLst>
          </p:cNvPr>
          <p:cNvSpPr txBox="1"/>
          <p:nvPr/>
        </p:nvSpPr>
        <p:spPr>
          <a:xfrm>
            <a:off x="1075449" y="2142088"/>
            <a:ext cx="3696056" cy="2580194"/>
          </a:xfrm>
          <a:prstGeom prst="rect">
            <a:avLst/>
          </a:prstGeom>
          <a:noFill/>
        </p:spPr>
        <p:txBody>
          <a:bodyPr wrap="square" rtlCol="0">
            <a:spAutoFit/>
          </a:bodyPr>
          <a:lstStyle/>
          <a:p>
            <a:r>
              <a:rPr lang="en-US" sz="2000" b="0" dirty="0">
                <a:solidFill>
                  <a:srgbClr val="000000"/>
                </a:solidFill>
                <a:effectLst/>
                <a:highlight>
                  <a:srgbClr val="FFFFFF"/>
                </a:highlight>
                <a:latin typeface="Aptos" panose="020B0004020202020204" pitchFamily="34" charset="0"/>
              </a:rPr>
              <a:t>Response to FOIA Request:</a:t>
            </a:r>
          </a:p>
          <a:p>
            <a:pPr marL="342900" indent="-342900">
              <a:spcBef>
                <a:spcPts val="1000"/>
              </a:spcBef>
              <a:buFont typeface="Arial" panose="020B0604020202020204" pitchFamily="34" charset="0"/>
              <a:buChar char="•"/>
            </a:pPr>
            <a:r>
              <a:rPr lang="en-US" sz="2000" b="0" dirty="0">
                <a:solidFill>
                  <a:srgbClr val="000000"/>
                </a:solidFill>
                <a:effectLst/>
                <a:highlight>
                  <a:srgbClr val="FFFFFF"/>
                </a:highlight>
                <a:latin typeface="Aptos" panose="020B0004020202020204" pitchFamily="34" charset="0"/>
              </a:rPr>
              <a:t>Self-operated, n=55</a:t>
            </a:r>
          </a:p>
          <a:p>
            <a:pPr marL="342900" indent="-342900">
              <a:spcBef>
                <a:spcPts val="1000"/>
              </a:spcBef>
              <a:buFont typeface="Arial" panose="020B0604020202020204" pitchFamily="34" charset="0"/>
              <a:buChar char="•"/>
            </a:pPr>
            <a:r>
              <a:rPr lang="en-US" sz="2000" b="0" dirty="0">
                <a:solidFill>
                  <a:srgbClr val="000000"/>
                </a:solidFill>
                <a:effectLst/>
                <a:highlight>
                  <a:srgbClr val="FFFFFF"/>
                </a:highlight>
                <a:latin typeface="Aptos" panose="020B0004020202020204" pitchFamily="34" charset="0"/>
              </a:rPr>
              <a:t>Fulfilled, n=52</a:t>
            </a:r>
          </a:p>
          <a:p>
            <a:pPr marL="342900" indent="-342900">
              <a:spcBef>
                <a:spcPts val="1000"/>
              </a:spcBef>
              <a:buFont typeface="Arial" panose="020B0604020202020204" pitchFamily="34" charset="0"/>
              <a:buChar char="•"/>
            </a:pPr>
            <a:r>
              <a:rPr lang="en-US" sz="2000" dirty="0">
                <a:highlight>
                  <a:srgbClr val="FFFFFF"/>
                </a:highlight>
                <a:latin typeface="Aptos" panose="020B0004020202020204" pitchFamily="34" charset="0"/>
              </a:rPr>
              <a:t>Pending, n=11</a:t>
            </a:r>
          </a:p>
          <a:p>
            <a:pPr marL="342900" indent="-342900">
              <a:spcBef>
                <a:spcPts val="1000"/>
              </a:spcBef>
              <a:buFont typeface="Arial" panose="020B0604020202020204" pitchFamily="34" charset="0"/>
              <a:buChar char="•"/>
            </a:pPr>
            <a:r>
              <a:rPr lang="en-US" sz="2000" dirty="0">
                <a:highlight>
                  <a:srgbClr val="FFFFFF"/>
                </a:highlight>
                <a:latin typeface="Aptos" panose="020B0004020202020204" pitchFamily="34" charset="0"/>
              </a:rPr>
              <a:t>Denied, n=8</a:t>
            </a:r>
          </a:p>
          <a:p>
            <a:pPr>
              <a:spcBef>
                <a:spcPts val="1000"/>
              </a:spcBef>
            </a:pPr>
            <a:r>
              <a:rPr lang="en-US" sz="2000" dirty="0">
                <a:highlight>
                  <a:srgbClr val="FFFFFF"/>
                </a:highlight>
                <a:latin typeface="Aptos" panose="020B0004020202020204" pitchFamily="34" charset="0"/>
              </a:rPr>
              <a:t>Total, n=126</a:t>
            </a:r>
          </a:p>
        </p:txBody>
      </p:sp>
      <p:graphicFrame>
        <p:nvGraphicFramePr>
          <p:cNvPr id="3" name="Chart 2">
            <a:extLst>
              <a:ext uri="{FF2B5EF4-FFF2-40B4-BE49-F238E27FC236}">
                <a16:creationId xmlns:a16="http://schemas.microsoft.com/office/drawing/2014/main" id="{8651B1D2-CF55-6C80-0643-C273202A513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923292108"/>
              </p:ext>
            </p:extLst>
          </p:nvPr>
        </p:nvGraphicFramePr>
        <p:xfrm>
          <a:off x="5914964" y="1180132"/>
          <a:ext cx="5201587" cy="4698436"/>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21C65AE1-008A-AF86-1B6A-A12B2BB7316C}"/>
              </a:ext>
              <a:ext uri="{C183D7F6-B498-43B3-948B-1728B52AA6E4}">
                <adec:decorative xmlns:adec="http://schemas.microsoft.com/office/drawing/2017/decorative" val="1"/>
              </a:ext>
            </a:extLst>
          </p:cNvPr>
          <p:cNvSpPr/>
          <p:nvPr/>
        </p:nvSpPr>
        <p:spPr>
          <a:xfrm>
            <a:off x="1075449" y="3015919"/>
            <a:ext cx="2428407" cy="374754"/>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484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Our Sample (</a:t>
            </a:r>
            <a:r>
              <a:rPr kumimoji="0" lang="en-US" sz="4400" b="0" i="0" u="none" strike="noStrike" kern="0" cap="none" spc="0" normalizeH="0" baseline="0" noProof="0" dirty="0" err="1">
                <a:ln>
                  <a:noFill/>
                </a:ln>
                <a:solidFill>
                  <a:schemeClr val="dk1"/>
                </a:solidFill>
                <a:effectLst/>
                <a:uLnTx/>
                <a:uFillTx/>
                <a:latin typeface="Calibri"/>
                <a:ea typeface="Calibri"/>
                <a:cs typeface="Calibri"/>
                <a:sym typeface="Calibri"/>
              </a:rPr>
              <a:t>cont</a:t>
            </a: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7177F741-17BC-664B-C3C9-AE5826680239}"/>
              </a:ext>
            </a:extLst>
          </p:cNvPr>
          <p:cNvSpPr txBox="1"/>
          <p:nvPr/>
        </p:nvSpPr>
        <p:spPr>
          <a:xfrm>
            <a:off x="1079292" y="2181265"/>
            <a:ext cx="5401456" cy="1708160"/>
          </a:xfrm>
          <a:prstGeom prst="rect">
            <a:avLst/>
          </a:prstGeom>
          <a:noFill/>
        </p:spPr>
        <p:txBody>
          <a:bodyPr wrap="square" rtlCol="0">
            <a:spAutoFit/>
          </a:bodyPr>
          <a:lstStyle/>
          <a:p>
            <a:pPr>
              <a:spcBef>
                <a:spcPts val="1000"/>
              </a:spcBef>
            </a:pPr>
            <a:r>
              <a:rPr lang="en-US" sz="2000" b="0" dirty="0">
                <a:solidFill>
                  <a:srgbClr val="000000"/>
                </a:solidFill>
                <a:effectLst/>
                <a:highlight>
                  <a:srgbClr val="FFFFFF"/>
                </a:highlight>
                <a:latin typeface="Aptos" panose="020B0004020202020204" pitchFamily="34" charset="0"/>
              </a:rPr>
              <a:t>Food Service Contractor:</a:t>
            </a:r>
          </a:p>
          <a:p>
            <a:pPr indent="-342900">
              <a:spcBef>
                <a:spcPts val="1000"/>
              </a:spcBef>
              <a:buFont typeface="Arial" panose="020B0604020202020204" pitchFamily="34" charset="0"/>
              <a:buChar char="•"/>
            </a:pPr>
            <a:r>
              <a:rPr lang="en-US" sz="2000" dirty="0">
                <a:highlight>
                  <a:srgbClr val="FFFFFF"/>
                </a:highlight>
                <a:latin typeface="Aptos" panose="020B0004020202020204" pitchFamily="34" charset="0"/>
              </a:rPr>
              <a:t>Company A, n=22</a:t>
            </a:r>
          </a:p>
          <a:p>
            <a:pPr indent="-342900">
              <a:spcBef>
                <a:spcPts val="1000"/>
              </a:spcBef>
              <a:buFont typeface="Arial" panose="020B0604020202020204" pitchFamily="34" charset="0"/>
              <a:buChar char="•"/>
            </a:pPr>
            <a:r>
              <a:rPr lang="en-US" sz="2000" dirty="0">
                <a:highlight>
                  <a:srgbClr val="FFFFFF"/>
                </a:highlight>
                <a:latin typeface="Aptos" panose="020B0004020202020204" pitchFamily="34" charset="0"/>
              </a:rPr>
              <a:t>Company B, n=7</a:t>
            </a:r>
          </a:p>
          <a:p>
            <a:pPr indent="-342900">
              <a:spcBef>
                <a:spcPts val="1000"/>
              </a:spcBef>
              <a:buFont typeface="Arial" panose="020B0604020202020204" pitchFamily="34" charset="0"/>
              <a:buChar char="•"/>
            </a:pPr>
            <a:r>
              <a:rPr lang="en-US" sz="2000" dirty="0">
                <a:highlight>
                  <a:srgbClr val="FFFFFF"/>
                </a:highlight>
                <a:latin typeface="Aptos" panose="020B0004020202020204" pitchFamily="34" charset="0"/>
              </a:rPr>
              <a:t>Company C, n=23</a:t>
            </a:r>
          </a:p>
        </p:txBody>
      </p:sp>
      <p:graphicFrame>
        <p:nvGraphicFramePr>
          <p:cNvPr id="4" name="Chart 3">
            <a:extLst>
              <a:ext uri="{FF2B5EF4-FFF2-40B4-BE49-F238E27FC236}">
                <a16:creationId xmlns:a16="http://schemas.microsoft.com/office/drawing/2014/main" id="{0382832F-4800-B317-6277-2B2932C488C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4799919"/>
              </p:ext>
            </p:extLst>
          </p:nvPr>
        </p:nvGraphicFramePr>
        <p:xfrm>
          <a:off x="5236591" y="1138065"/>
          <a:ext cx="6545971" cy="4800720"/>
        </p:xfrm>
        <a:graphic>
          <a:graphicData uri="http://schemas.openxmlformats.org/drawingml/2006/chart">
            <c:chart xmlns:c="http://schemas.openxmlformats.org/drawingml/2006/chart" xmlns:r="http://schemas.openxmlformats.org/officeDocument/2006/relationships" r:id="rId3"/>
          </a:graphicData>
        </a:graphic>
      </p:graphicFrame>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pic>
        <p:nvPicPr>
          <p:cNvPr id="203" name="Google Shape;203;g13492782013_1_294" descr="NOPREN logo"/>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extLst>
      <p:ext uri="{BB962C8B-B14F-4D97-AF65-F5344CB8AC3E}">
        <p14:creationId xmlns:p14="http://schemas.microsoft.com/office/powerpoint/2010/main" val="380473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7131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Coding Process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graphicFrame>
        <p:nvGraphicFramePr>
          <p:cNvPr id="3" name="Diagram 2">
            <a:extLst>
              <a:ext uri="{FF2B5EF4-FFF2-40B4-BE49-F238E27FC236}">
                <a16:creationId xmlns:a16="http://schemas.microsoft.com/office/drawing/2014/main" id="{46BB052D-1A1C-F3E0-364A-8E1832C225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3740983"/>
              </p:ext>
            </p:extLst>
          </p:nvPr>
        </p:nvGraphicFramePr>
        <p:xfrm>
          <a:off x="1548108" y="1924452"/>
          <a:ext cx="9095783" cy="40837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81768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sp>
        <p:nvSpPr>
          <p:cNvPr id="110" name="Google Shape;110;g13492782013_1_10">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g13492782013_1_10"/>
          <p:cNvSpPr>
            <a:spLocks noGrp="1"/>
          </p:cNvSpPr>
          <p:nvPr>
            <p:ph type="title" idx="4294967295"/>
          </p:nvPr>
        </p:nvSpPr>
        <p:spPr>
          <a:xfrm>
            <a:off x="0" y="0"/>
            <a:ext cx="12192000" cy="6858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700" b="1" i="0" u="none" strike="noStrike" kern="0" cap="none" spc="0" normalizeH="0" baseline="0" noProof="0" dirty="0">
                <a:ln>
                  <a:noFill/>
                </a:ln>
                <a:solidFill>
                  <a:schemeClr val="lt1"/>
                </a:solidFill>
                <a:effectLst/>
                <a:uLnTx/>
                <a:uFillTx/>
                <a:latin typeface="Calibri"/>
                <a:ea typeface="Calibri"/>
                <a:cs typeface="Calibri"/>
                <a:sym typeface="Calibri"/>
              </a:rPr>
              <a:t>NOPREN HER Summer Series for Students </a:t>
            </a:r>
            <a:endPar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3" name="Google Shape;113;g13492782013_1_10"/>
          <p:cNvSpPr txBox="1"/>
          <p:nvPr/>
        </p:nvSpPr>
        <p:spPr>
          <a:xfrm>
            <a:off x="331807" y="1365732"/>
            <a:ext cx="11528400" cy="29862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Explore various public health topics related to:</a:t>
            </a:r>
            <a:endParaRPr sz="2800" b="0" i="0" u="none" strike="noStrike" cap="none">
              <a:solidFill>
                <a:schemeClr val="dk1"/>
              </a:solidFill>
              <a:latin typeface="Calibri"/>
              <a:ea typeface="Calibri"/>
              <a:cs typeface="Calibri"/>
              <a:sym typeface="Calibri"/>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Food and nutrition security</a:t>
            </a:r>
            <a:endParaRPr sz="2800" b="0" i="0" u="none" strike="noStrike" cap="none">
              <a:solidFill>
                <a:schemeClr val="dk1"/>
              </a:solidFill>
              <a:latin typeface="Calibri"/>
              <a:ea typeface="Calibri"/>
              <a:cs typeface="Calibri"/>
              <a:sym typeface="Calibri"/>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Federal nutrition assistance programs</a:t>
            </a:r>
            <a:endParaRPr sz="2800" b="0" i="0" u="none" strike="noStrike" cap="none">
              <a:solidFill>
                <a:schemeClr val="dk1"/>
              </a:solidFill>
              <a:latin typeface="Calibri"/>
              <a:ea typeface="Calibri"/>
              <a:cs typeface="Calibri"/>
              <a:sym typeface="Calibri"/>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Nutrition equity</a:t>
            </a:r>
            <a:endParaRPr sz="28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This series is a collaborative effort of Healthy Eating Research (HER) and Nutrition and Obesity Policy Research and Evaluation Network (NOPREN).</a:t>
            </a:r>
            <a:r>
              <a:rPr lang="en-US" sz="2400" b="1"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p:txBody>
      </p:sp>
      <p:pic>
        <p:nvPicPr>
          <p:cNvPr id="114" name="Google Shape;114;g13492782013_1_10"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111" name="Google Shape;111;g13492782013_1_10"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Next steps: Data Analysis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sp>
        <p:nvSpPr>
          <p:cNvPr id="2" name="TextBox 1">
            <a:extLst>
              <a:ext uri="{FF2B5EF4-FFF2-40B4-BE49-F238E27FC236}">
                <a16:creationId xmlns:a16="http://schemas.microsoft.com/office/drawing/2014/main" id="{7177F741-17BC-664B-C3C9-AE5826680239}"/>
              </a:ext>
            </a:extLst>
          </p:cNvPr>
          <p:cNvSpPr txBox="1"/>
          <p:nvPr/>
        </p:nvSpPr>
        <p:spPr>
          <a:xfrm>
            <a:off x="358575" y="1948348"/>
            <a:ext cx="7180698" cy="3477875"/>
          </a:xfrm>
          <a:prstGeom prst="rect">
            <a:avLst/>
          </a:prstGeom>
          <a:noFill/>
        </p:spPr>
        <p:txBody>
          <a:bodyPr wrap="square" rtlCol="0">
            <a:spAutoFit/>
          </a:bodyPr>
          <a:lstStyle/>
          <a:p>
            <a:r>
              <a:rPr lang="en-US" sz="2000" b="0" dirty="0">
                <a:solidFill>
                  <a:srgbClr val="000000"/>
                </a:solidFill>
                <a:effectLst/>
                <a:highlight>
                  <a:srgbClr val="FFFFFF"/>
                </a:highlight>
                <a:latin typeface="Aptos" panose="020B0004020202020204" pitchFamily="34" charset="0"/>
              </a:rPr>
              <a:t>Meal Plans</a:t>
            </a:r>
          </a:p>
          <a:p>
            <a:pPr marL="342900" lvl="1" indent="-342900">
              <a:buFont typeface="Arial" panose="020B0604020202020204" pitchFamily="34" charset="0"/>
              <a:buChar char="•"/>
            </a:pPr>
            <a:r>
              <a:rPr lang="en-US" sz="2000" dirty="0">
                <a:highlight>
                  <a:srgbClr val="FFFFFF"/>
                </a:highlight>
                <a:latin typeface="Aptos" panose="020B0004020202020204" pitchFamily="34" charset="0"/>
              </a:rPr>
              <a:t>Average cost of a meal plan for students living on campus</a:t>
            </a:r>
          </a:p>
          <a:p>
            <a:pPr marL="342900" lvl="1" indent="-342900">
              <a:buFont typeface="Arial" panose="020B0604020202020204" pitchFamily="34" charset="0"/>
              <a:buChar char="•"/>
            </a:pPr>
            <a:r>
              <a:rPr lang="en-US" sz="2000" dirty="0">
                <a:highlight>
                  <a:srgbClr val="FFFFFF"/>
                </a:highlight>
                <a:latin typeface="Aptos" panose="020B0004020202020204" pitchFamily="34" charset="0"/>
              </a:rPr>
              <a:t>Who is required to purchase a meal plan</a:t>
            </a:r>
            <a:endParaRPr lang="en-US" sz="2000" b="0" dirty="0">
              <a:solidFill>
                <a:srgbClr val="000000"/>
              </a:solidFill>
              <a:effectLst/>
              <a:highlight>
                <a:srgbClr val="FFFFFF"/>
              </a:highlight>
              <a:latin typeface="Aptos" panose="020B0004020202020204" pitchFamily="34" charset="0"/>
            </a:endParaRPr>
          </a:p>
          <a:p>
            <a:pPr marL="342900" lvl="1" indent="-342900">
              <a:buFont typeface="Arial" panose="020B0604020202020204" pitchFamily="34" charset="0"/>
              <a:buChar char="•"/>
            </a:pPr>
            <a:r>
              <a:rPr lang="en-US" sz="2000" dirty="0">
                <a:highlight>
                  <a:srgbClr val="FFFFFF"/>
                </a:highlight>
                <a:latin typeface="Aptos" panose="020B0004020202020204" pitchFamily="34" charset="0"/>
              </a:rPr>
              <a:t>Cost comparison of meal plans at self-operated v. contract-operated dining services</a:t>
            </a:r>
          </a:p>
          <a:p>
            <a:pPr lvl="1"/>
            <a:endParaRPr lang="en-US" sz="2000" dirty="0">
              <a:highlight>
                <a:srgbClr val="FFFFFF"/>
              </a:highlight>
              <a:latin typeface="Aptos" panose="020B0004020202020204" pitchFamily="34" charset="0"/>
            </a:endParaRPr>
          </a:p>
          <a:p>
            <a:pPr lvl="1"/>
            <a:r>
              <a:rPr lang="en-US" sz="2000" dirty="0">
                <a:highlight>
                  <a:srgbClr val="FFFFFF"/>
                </a:highlight>
                <a:latin typeface="Aptos" panose="020B0004020202020204" pitchFamily="34" charset="0"/>
              </a:rPr>
              <a:t>Financial Incentives</a:t>
            </a:r>
          </a:p>
          <a:p>
            <a:pPr marL="342900" indent="-342900">
              <a:buFont typeface="Arial" panose="020B0604020202020204" pitchFamily="34" charset="0"/>
              <a:buChar char="•"/>
            </a:pPr>
            <a:r>
              <a:rPr lang="en-US" sz="2000" dirty="0">
                <a:highlight>
                  <a:srgbClr val="FFFFFF"/>
                </a:highlight>
                <a:latin typeface="Aptos" panose="020B0004020202020204" pitchFamily="34" charset="0"/>
              </a:rPr>
              <a:t>Types of financial incentives provided (student scholarships, catering donations, etc.)</a:t>
            </a:r>
          </a:p>
          <a:p>
            <a:pPr marL="342900" indent="-342900">
              <a:buFont typeface="Arial" panose="020B0604020202020204" pitchFamily="34" charset="0"/>
              <a:buChar char="•"/>
            </a:pPr>
            <a:r>
              <a:rPr lang="en-US" sz="2000" dirty="0">
                <a:highlight>
                  <a:srgbClr val="FFFFFF"/>
                </a:highlight>
                <a:latin typeface="Aptos" panose="020B0004020202020204" pitchFamily="34" charset="0"/>
              </a:rPr>
              <a:t>Average commission for university on meal plan sales</a:t>
            </a:r>
          </a:p>
          <a:p>
            <a:pPr marL="342900" indent="-342900">
              <a:buFont typeface="Arial" panose="020B0604020202020204" pitchFamily="34" charset="0"/>
              <a:buChar char="•"/>
            </a:pPr>
            <a:r>
              <a:rPr lang="en-US" sz="2000" dirty="0">
                <a:highlight>
                  <a:srgbClr val="FFFFFF"/>
                </a:highlight>
                <a:latin typeface="Aptos" panose="020B0004020202020204" pitchFamily="34" charset="0"/>
              </a:rPr>
              <a:t>Average amount of capital investment by contractor per year</a:t>
            </a:r>
          </a:p>
        </p:txBody>
      </p:sp>
      <p:pic>
        <p:nvPicPr>
          <p:cNvPr id="4" name="Picture 3" descr="Two people sitting in cafe">
            <a:extLst>
              <a:ext uri="{FF2B5EF4-FFF2-40B4-BE49-F238E27FC236}">
                <a16:creationId xmlns:a16="http://schemas.microsoft.com/office/drawing/2014/main" id="{FB466866-F16B-4A65-4CC9-025CCDB63F68}"/>
              </a:ext>
            </a:extLst>
          </p:cNvPr>
          <p:cNvPicPr>
            <a:picLocks noChangeAspect="1"/>
          </p:cNvPicPr>
          <p:nvPr/>
        </p:nvPicPr>
        <p:blipFill>
          <a:blip r:embed="rId5"/>
          <a:stretch>
            <a:fillRect/>
          </a:stretch>
        </p:blipFill>
        <p:spPr>
          <a:xfrm>
            <a:off x="7655387" y="2067011"/>
            <a:ext cx="4331338" cy="28860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52189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Future Directions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graphicFrame>
        <p:nvGraphicFramePr>
          <p:cNvPr id="3" name="Text Placeholder 3">
            <a:extLst>
              <a:ext uri="{FF2B5EF4-FFF2-40B4-BE49-F238E27FC236}">
                <a16:creationId xmlns:a16="http://schemas.microsoft.com/office/drawing/2014/main" id="{D49612F9-D643-B817-D8ED-2AA22C1EEE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8191656"/>
              </p:ext>
            </p:extLst>
          </p:nvPr>
        </p:nvGraphicFramePr>
        <p:xfrm>
          <a:off x="1382232" y="1840065"/>
          <a:ext cx="9503482" cy="3684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063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Lessons learned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sp>
        <p:nvSpPr>
          <p:cNvPr id="4" name="TextBox 3">
            <a:extLst>
              <a:ext uri="{FF2B5EF4-FFF2-40B4-BE49-F238E27FC236}">
                <a16:creationId xmlns:a16="http://schemas.microsoft.com/office/drawing/2014/main" id="{EDE09DFF-BA29-9DA7-9941-D25F80BB27A7}"/>
              </a:ext>
            </a:extLst>
          </p:cNvPr>
          <p:cNvSpPr txBox="1"/>
          <p:nvPr/>
        </p:nvSpPr>
        <p:spPr>
          <a:xfrm>
            <a:off x="1054100" y="1849812"/>
            <a:ext cx="10020300"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a:t>Need a detailed system for tracking FOI requests, responses, and follow-up requests</a:t>
            </a:r>
          </a:p>
          <a:p>
            <a:pPr marL="342900" indent="-342900">
              <a:buFont typeface="Arial" panose="020B0604020202020204" pitchFamily="34" charset="0"/>
              <a:buChar char="•"/>
            </a:pPr>
            <a:r>
              <a:rPr lang="en-US" sz="2800" dirty="0"/>
              <a:t>Many universities provide irrelevant documents</a:t>
            </a:r>
          </a:p>
          <a:p>
            <a:pPr marL="342900" indent="-342900">
              <a:buFont typeface="Arial" panose="020B0604020202020204" pitchFamily="34" charset="0"/>
              <a:buChar char="•"/>
            </a:pPr>
            <a:r>
              <a:rPr lang="en-US" sz="2800" dirty="0"/>
              <a:t>The fewer documents requested, the faster it takes</a:t>
            </a:r>
          </a:p>
          <a:p>
            <a:pPr marL="342900" indent="-342900">
              <a:buFont typeface="Arial" panose="020B0604020202020204" pitchFamily="34" charset="0"/>
              <a:buChar char="•"/>
            </a:pPr>
            <a:r>
              <a:rPr lang="en-US" sz="2800" dirty="0"/>
              <a:t>For some states, you must be a resident</a:t>
            </a:r>
          </a:p>
          <a:p>
            <a:pPr marL="342900" indent="-342900">
              <a:buFont typeface="Arial" panose="020B0604020202020204" pitchFamily="34" charset="0"/>
              <a:buChar char="•"/>
            </a:pPr>
            <a:r>
              <a:rPr lang="en-US" sz="2800" dirty="0"/>
              <a:t>Anticipate costs: Most do not charge, but some some universities request unreasonable $ to provide requested documents</a:t>
            </a:r>
          </a:p>
          <a:p>
            <a:r>
              <a:rPr lang="en-US" sz="2800" dirty="0"/>
              <a:t> </a:t>
            </a:r>
          </a:p>
        </p:txBody>
      </p:sp>
    </p:spTree>
    <p:extLst>
      <p:ext uri="{BB962C8B-B14F-4D97-AF65-F5344CB8AC3E}">
        <p14:creationId xmlns:p14="http://schemas.microsoft.com/office/powerpoint/2010/main" val="410336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492782013_1_294"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2" name="Google Shape;202;g13492782013_1_29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3" name="Google Shape;203;g13492782013_1_294"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04" name="Google Shape;204;g13492782013_1_294">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05" name="Google Shape;205;g13492782013_1_294"/>
          <p:cNvSpPr txBox="1">
            <a:spLocks noGrp="1"/>
          </p:cNvSpPr>
          <p:nvPr>
            <p:ph type="title" idx="4294967295"/>
          </p:nvPr>
        </p:nvSpPr>
        <p:spPr>
          <a:xfrm>
            <a:off x="254162" y="1138065"/>
            <a:ext cx="11528400" cy="7016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Acknowledgments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6" name="Google Shape;206;g13492782013_1_294"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sp>
        <p:nvSpPr>
          <p:cNvPr id="2" name="TextBox 1">
            <a:extLst>
              <a:ext uri="{FF2B5EF4-FFF2-40B4-BE49-F238E27FC236}">
                <a16:creationId xmlns:a16="http://schemas.microsoft.com/office/drawing/2014/main" id="{7177F741-17BC-664B-C3C9-AE5826680239}"/>
              </a:ext>
            </a:extLst>
          </p:cNvPr>
          <p:cNvSpPr txBox="1"/>
          <p:nvPr/>
        </p:nvSpPr>
        <p:spPr>
          <a:xfrm>
            <a:off x="254162" y="1919530"/>
            <a:ext cx="10968020" cy="3785652"/>
          </a:xfrm>
          <a:prstGeom prst="rect">
            <a:avLst/>
          </a:prstGeom>
          <a:noFill/>
        </p:spPr>
        <p:txBody>
          <a:bodyPr wrap="square" rtlCol="0">
            <a:spAutoFit/>
          </a:bodyPr>
          <a:lstStyle/>
          <a:p>
            <a:r>
              <a:rPr lang="en-US" sz="2000" b="0" dirty="0">
                <a:solidFill>
                  <a:srgbClr val="000000"/>
                </a:solidFill>
                <a:effectLst/>
                <a:highlight>
                  <a:srgbClr val="FFFFFF"/>
                </a:highlight>
                <a:latin typeface="Aptos" panose="020B0004020202020204" pitchFamily="34" charset="0"/>
              </a:rPr>
              <a:t>Collaborators: Drs. Megan Winkler, Beth Racine, </a:t>
            </a:r>
            <a:r>
              <a:rPr lang="en-US" sz="2000" dirty="0">
                <a:highlight>
                  <a:srgbClr val="FFFFFF"/>
                </a:highlight>
                <a:latin typeface="Aptos" panose="020B0004020202020204" pitchFamily="34" charset="0"/>
              </a:rPr>
              <a:t>Alicia Dahl, Sumathi Venkatesh, and Bree Bode, Stacy </a:t>
            </a:r>
            <a:r>
              <a:rPr lang="en-US" sz="2000" dirty="0" err="1">
                <a:highlight>
                  <a:srgbClr val="FFFFFF"/>
                </a:highlight>
                <a:latin typeface="Aptos" panose="020B0004020202020204" pitchFamily="34" charset="0"/>
              </a:rPr>
              <a:t>Fandetti</a:t>
            </a:r>
            <a:r>
              <a:rPr lang="en-US" sz="2000" dirty="0">
                <a:highlight>
                  <a:srgbClr val="FFFFFF"/>
                </a:highlight>
                <a:latin typeface="Aptos" panose="020B0004020202020204" pitchFamily="34" charset="0"/>
              </a:rPr>
              <a:t>, Sarah Solar, and the HER NOPREN Healthy Food Retail Work Group</a:t>
            </a:r>
          </a:p>
          <a:p>
            <a:endParaRPr lang="en-US" sz="2000" dirty="0">
              <a:highlight>
                <a:srgbClr val="FFFFFF"/>
              </a:highlight>
              <a:latin typeface="Aptos" panose="020B0004020202020204" pitchFamily="34" charset="0"/>
            </a:endParaRPr>
          </a:p>
          <a:p>
            <a:r>
              <a:rPr lang="en-US" sz="2000" b="0" dirty="0">
                <a:solidFill>
                  <a:srgbClr val="000000"/>
                </a:solidFill>
                <a:effectLst/>
                <a:highlight>
                  <a:srgbClr val="FFFFFF"/>
                </a:highlight>
                <a:latin typeface="Aptos" panose="020B0004020202020204" pitchFamily="34" charset="0"/>
              </a:rPr>
              <a:t>Research Assistants: Dominique Pace, Mercedes Pace, Cynthia Hoang-Duong, </a:t>
            </a:r>
            <a:r>
              <a:rPr lang="en-US" sz="2000" b="0" dirty="0" err="1">
                <a:solidFill>
                  <a:srgbClr val="000000"/>
                </a:solidFill>
                <a:effectLst/>
                <a:highlight>
                  <a:srgbClr val="FFFFFF"/>
                </a:highlight>
                <a:latin typeface="Aptos" panose="020B0004020202020204" pitchFamily="34" charset="0"/>
              </a:rPr>
              <a:t>Adithi</a:t>
            </a:r>
            <a:r>
              <a:rPr lang="en-US" sz="2000" b="0" dirty="0">
                <a:solidFill>
                  <a:srgbClr val="000000"/>
                </a:solidFill>
                <a:effectLst/>
                <a:highlight>
                  <a:srgbClr val="FFFFFF"/>
                </a:highlight>
                <a:latin typeface="Aptos" panose="020B0004020202020204" pitchFamily="34" charset="0"/>
              </a:rPr>
              <a:t> </a:t>
            </a:r>
            <a:r>
              <a:rPr lang="en-US" sz="2000" b="0" dirty="0" err="1">
                <a:solidFill>
                  <a:srgbClr val="000000"/>
                </a:solidFill>
                <a:effectLst/>
                <a:highlight>
                  <a:srgbClr val="FFFFFF"/>
                </a:highlight>
                <a:latin typeface="Aptos" panose="020B0004020202020204" pitchFamily="34" charset="0"/>
              </a:rPr>
              <a:t>Sumitran</a:t>
            </a:r>
            <a:r>
              <a:rPr lang="en-US" sz="2000" b="0" dirty="0">
                <a:solidFill>
                  <a:srgbClr val="000000"/>
                </a:solidFill>
                <a:effectLst/>
                <a:highlight>
                  <a:srgbClr val="FFFFFF"/>
                </a:highlight>
                <a:latin typeface="Aptos" panose="020B0004020202020204" pitchFamily="34" charset="0"/>
              </a:rPr>
              <a:t>, Cathy Nguyen, Maha Raya, and Rosalba Chavarria</a:t>
            </a:r>
          </a:p>
          <a:p>
            <a:endParaRPr lang="en-US" sz="2000" b="0" dirty="0">
              <a:solidFill>
                <a:srgbClr val="000000"/>
              </a:solidFill>
              <a:effectLst/>
              <a:highlight>
                <a:srgbClr val="FFFFFF"/>
              </a:highlight>
              <a:latin typeface="Aptos" panose="020B0004020202020204" pitchFamily="34" charset="0"/>
            </a:endParaRPr>
          </a:p>
          <a:p>
            <a:r>
              <a:rPr lang="en-US" sz="2000" b="0" dirty="0">
                <a:solidFill>
                  <a:srgbClr val="000000"/>
                </a:solidFill>
                <a:effectLst/>
                <a:latin typeface="Aptos" panose="020B0004020202020204" pitchFamily="34" charset="0"/>
              </a:rPr>
              <a:t>This work was supported by supported by the Nutrition and Obesity Policy Research and Evaluation Network (NOPREN). NOPREN is supported by Cooperative Agreement Number U48DP006374 funded by the Centers for Disease Control and Prevention’s (CDC) Division of Nutrition, Physical Activity, and Obesity and Prevention Research Centers Program. The findings and conclusions in this publication are those of the author(s) and do not necessarily represent the official position of CDC or DHHS.</a:t>
            </a:r>
          </a:p>
        </p:txBody>
      </p:sp>
    </p:spTree>
    <p:extLst>
      <p:ext uri="{BB962C8B-B14F-4D97-AF65-F5344CB8AC3E}">
        <p14:creationId xmlns:p14="http://schemas.microsoft.com/office/powerpoint/2010/main" val="1966233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a:spLocks noGrp="1"/>
          </p:cNvSpPr>
          <p:nvPr>
            <p:ph type="title" idx="4294967295"/>
          </p:nvPr>
        </p:nvSpPr>
        <p:spPr>
          <a:xfrm>
            <a:off x="0" y="3891280"/>
            <a:ext cx="12192000" cy="296672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6600"/>
              <a:buFont typeface="Calibri"/>
              <a:buNone/>
              <a:tabLst/>
              <a:defRPr/>
            </a:pPr>
            <a:r>
              <a:rPr kumimoji="0" lang="en-US" sz="16600" b="0" i="0" u="none" strike="noStrike" kern="0" cap="none" spc="0" normalizeH="0" baseline="0" noProof="0" dirty="0">
                <a:ln>
                  <a:noFill/>
                </a:ln>
                <a:solidFill>
                  <a:srgbClr val="FFFFFF"/>
                </a:solidFill>
                <a:effectLst/>
                <a:uLnTx/>
                <a:uFillTx/>
                <a:latin typeface="Calibri"/>
                <a:ea typeface="Calibri"/>
                <a:cs typeface="Calibri"/>
                <a:sym typeface="Calibri"/>
              </a:rPr>
              <a:t>Q&amp;A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3" name="Google Shape;213;p9">
            <a:extLst>
              <a:ext uri="{C183D7F6-B498-43B3-948B-1728B52AA6E4}">
                <adec:decorative xmlns:adec="http://schemas.microsoft.com/office/drawing/2017/decorative" val="1"/>
              </a:ext>
            </a:extLst>
          </p:cNvPr>
          <p:cNvSpPr txBox="1"/>
          <p:nvPr/>
        </p:nvSpPr>
        <p:spPr>
          <a:xfrm>
            <a:off x="1527544" y="426956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214" name="Google Shape;214;p9">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15" name="Google Shape;215;p9" descr="A picture containing icon"/>
          <p:cNvPicPr preferRelativeResize="0"/>
          <p:nvPr/>
        </p:nvPicPr>
        <p:blipFill rotWithShape="1">
          <a:blip r:embed="rId3">
            <a:alphaModFix/>
          </a:blip>
          <a:srcRect/>
          <a:stretch/>
        </p:blipFill>
        <p:spPr>
          <a:xfrm>
            <a:off x="1184644" y="175329"/>
            <a:ext cx="9372600" cy="3352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0"/>
          <p:cNvSpPr>
            <a:spLocks noGrp="1"/>
          </p:cNvSpPr>
          <p:nvPr>
            <p:ph type="title" idx="4294967295"/>
          </p:nvPr>
        </p:nvSpPr>
        <p:spPr>
          <a:xfrm>
            <a:off x="0" y="3891280"/>
            <a:ext cx="12192000" cy="296672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9600"/>
              <a:buFont typeface="Calibri"/>
              <a:buNone/>
              <a:tabLst/>
              <a:defRPr/>
            </a:pPr>
            <a:r>
              <a:rPr kumimoji="0" lang="en-US" sz="9600" b="0" i="0" u="none" strike="noStrike" kern="0" cap="none" spc="0" normalizeH="0" baseline="0" noProof="0" dirty="0">
                <a:ln>
                  <a:noFill/>
                </a:ln>
                <a:solidFill>
                  <a:srgbClr val="FFFFFF"/>
                </a:solidFill>
                <a:effectLst/>
                <a:uLnTx/>
                <a:uFillTx/>
                <a:latin typeface="Calibri"/>
                <a:ea typeface="Calibri"/>
                <a:cs typeface="Calibri"/>
                <a:sym typeface="Calibri"/>
              </a:rPr>
              <a:t>Breakout Rooms</a:t>
            </a:r>
          </a:p>
        </p:txBody>
      </p:sp>
      <p:sp>
        <p:nvSpPr>
          <p:cNvPr id="222" name="Google Shape;222;p10">
            <a:extLst>
              <a:ext uri="{C183D7F6-B498-43B3-948B-1728B52AA6E4}">
                <adec:decorative xmlns:adec="http://schemas.microsoft.com/office/drawing/2017/decorative" val="1"/>
              </a:ext>
            </a:extLst>
          </p:cNvPr>
          <p:cNvSpPr txBox="1"/>
          <p:nvPr/>
        </p:nvSpPr>
        <p:spPr>
          <a:xfrm>
            <a:off x="1527544" y="426956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223" name="Google Shape;223;p10">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24" name="Google Shape;224;p10" descr="A picture containing icon"/>
          <p:cNvPicPr preferRelativeResize="0"/>
          <p:nvPr/>
        </p:nvPicPr>
        <p:blipFill rotWithShape="1">
          <a:blip r:embed="rId3">
            <a:alphaModFix/>
          </a:blip>
          <a:srcRect/>
          <a:stretch/>
        </p:blipFill>
        <p:spPr>
          <a:xfrm>
            <a:off x="1184644" y="175329"/>
            <a:ext cx="9372600" cy="3352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72d87a43ff_0_21"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31" name="Google Shape;231;g272d87a43ff_0_21">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32" name="Google Shape;232;g272d87a43ff_0_21"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33" name="Google Shape;233;g272d87a43ff_0_21">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34" name="Google Shape;234;g272d87a43ff_0_21"/>
          <p:cNvSpPr txBox="1">
            <a:spLocks noGrp="1"/>
          </p:cNvSpPr>
          <p:nvPr>
            <p:ph type="title" idx="4294967295"/>
          </p:nvPr>
        </p:nvSpPr>
        <p:spPr>
          <a:xfrm>
            <a:off x="331800" y="864591"/>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Breakout room instructions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35" name="Google Shape;235;g272d87a43ff_0_21"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sp>
        <p:nvSpPr>
          <p:cNvPr id="3" name="Text Placeholder 2">
            <a:extLst>
              <a:ext uri="{FF2B5EF4-FFF2-40B4-BE49-F238E27FC236}">
                <a16:creationId xmlns:a16="http://schemas.microsoft.com/office/drawing/2014/main" id="{6F6D5ABC-6238-1B04-5657-3C31C8F7B051}"/>
              </a:ext>
            </a:extLst>
          </p:cNvPr>
          <p:cNvSpPr>
            <a:spLocks noGrp="1"/>
          </p:cNvSpPr>
          <p:nvPr>
            <p:ph type="body" idx="1"/>
          </p:nvPr>
        </p:nvSpPr>
        <p:spPr>
          <a:xfrm>
            <a:off x="723734" y="1553542"/>
            <a:ext cx="10515600" cy="4618718"/>
          </a:xfrm>
        </p:spPr>
        <p:txBody>
          <a:bodyPr>
            <a:normAutofit/>
          </a:bodyPr>
          <a:lstStyle/>
          <a:p>
            <a:pPr marL="114300" indent="0">
              <a:buNone/>
            </a:pPr>
            <a:r>
              <a:rPr lang="en-US" dirty="0"/>
              <a:t>Take a moment to look up the 2024-2025 cost of an “unlimited” (or highest cost) meal plan at the university of your choice.</a:t>
            </a:r>
          </a:p>
          <a:p>
            <a:pPr marL="1085850" lvl="1" indent="-514350">
              <a:buFont typeface="+mj-lt"/>
              <a:buAutoNum type="arabicPeriod"/>
            </a:pPr>
            <a:r>
              <a:rPr lang="en-US" dirty="0"/>
              <a:t>Is the meal plan cost listed per semester, per year, or per quarter? Determine the </a:t>
            </a:r>
            <a:r>
              <a:rPr lang="en-US" b="1" dirty="0"/>
              <a:t>annual</a:t>
            </a:r>
            <a:r>
              <a:rPr lang="en-US" dirty="0"/>
              <a:t> cost.</a:t>
            </a:r>
          </a:p>
          <a:p>
            <a:pPr marL="1085850" lvl="1" indent="-514350">
              <a:buFont typeface="+mj-lt"/>
              <a:buAutoNum type="arabicPeriod"/>
            </a:pPr>
            <a:r>
              <a:rPr lang="en-US" dirty="0"/>
              <a:t>Calculate the (approximate) cost per meal of the plan:</a:t>
            </a:r>
          </a:p>
          <a:p>
            <a:pPr marL="1543050" lvl="2" indent="-514350">
              <a:buFont typeface="+mj-lt"/>
              <a:buAutoNum type="alphaLcPeriod"/>
            </a:pPr>
            <a:r>
              <a:rPr lang="en-US" dirty="0"/>
              <a:t>(Cost/year) / [20 meals/week * 32 weeks]</a:t>
            </a:r>
          </a:p>
          <a:p>
            <a:pPr marL="1085850" lvl="1" indent="-514350">
              <a:buFont typeface="+mj-lt"/>
              <a:buAutoNum type="arabicPeriod"/>
            </a:pPr>
            <a:r>
              <a:rPr lang="en-US" dirty="0"/>
              <a:t>Who is required to purchase a meal plan?</a:t>
            </a:r>
          </a:p>
          <a:p>
            <a:pPr marL="1085850" lvl="1" indent="-514350">
              <a:buFont typeface="+mj-lt"/>
              <a:buAutoNum type="arabicPeriod"/>
            </a:pPr>
            <a:r>
              <a:rPr lang="en-US" dirty="0"/>
              <a:t>Compare your findings with others in your group.</a:t>
            </a:r>
          </a:p>
          <a:p>
            <a:pPr marL="114300" indent="0">
              <a:buNone/>
            </a:pPr>
            <a:r>
              <a:rPr lang="en-US" dirty="0"/>
              <a:t>Bonus: Can you tell if your university’s dining services program is operated by a contractor, and if so, which company? </a:t>
            </a:r>
          </a:p>
          <a:p>
            <a:pPr marL="114300" indent="0">
              <a:buNone/>
            </a:pPr>
            <a:r>
              <a:rPr lang="en-US" sz="2400" dirty="0"/>
              <a:t>	(Hint: Check the “Staff” or “Meet the Team” page of the campus dining site)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72d87a43ff_0_21" descr="File:US CDC logo.svg - Wikimedia Commons"/>
          <p:cNvSpPr/>
          <p:nvPr/>
        </p:nvSpPr>
        <p:spPr>
          <a:xfrm>
            <a:off x="6781800" y="4691309"/>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31" name="Google Shape;231;g272d87a43ff_0_21">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32" name="Google Shape;232;g272d87a43ff_0_21" descr="NOPREN logo"/>
          <p:cNvPicPr preferRelativeResize="0"/>
          <p:nvPr/>
        </p:nvPicPr>
        <p:blipFill rotWithShape="1">
          <a:blip r:embed="rId3">
            <a:alphaModFix/>
          </a:blip>
          <a:srcRect/>
          <a:stretch/>
        </p:blipFill>
        <p:spPr>
          <a:xfrm>
            <a:off x="9634832" y="5957112"/>
            <a:ext cx="2491932" cy="900888"/>
          </a:xfrm>
          <a:prstGeom prst="rect">
            <a:avLst/>
          </a:prstGeom>
          <a:noFill/>
          <a:ln>
            <a:noFill/>
          </a:ln>
        </p:spPr>
      </p:pic>
      <p:sp>
        <p:nvSpPr>
          <p:cNvPr id="233" name="Google Shape;233;g272d87a43ff_0_21">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34" name="Google Shape;234;g272d87a43ff_0_21"/>
          <p:cNvSpPr txBox="1">
            <a:spLocks noGrp="1"/>
          </p:cNvSpPr>
          <p:nvPr>
            <p:ph type="title" idx="4294967295"/>
          </p:nvPr>
        </p:nvSpPr>
        <p:spPr>
          <a:xfrm>
            <a:off x="254162" y="1138065"/>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Additional Questions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35" name="Google Shape;235;g272d87a43ff_0_21" descr="A picture containing text, bottle"/>
          <p:cNvPicPr preferRelativeResize="0"/>
          <p:nvPr/>
        </p:nvPicPr>
        <p:blipFill rotWithShape="1">
          <a:blip r:embed="rId4">
            <a:alphaModFix/>
          </a:blip>
          <a:srcRect/>
          <a:stretch/>
        </p:blipFill>
        <p:spPr>
          <a:xfrm>
            <a:off x="65236" y="5871034"/>
            <a:ext cx="1316996" cy="894564"/>
          </a:xfrm>
          <a:prstGeom prst="rect">
            <a:avLst/>
          </a:prstGeom>
          <a:noFill/>
          <a:ln>
            <a:noFill/>
          </a:ln>
        </p:spPr>
      </p:pic>
      <p:sp>
        <p:nvSpPr>
          <p:cNvPr id="3" name="Text Placeholder 2">
            <a:extLst>
              <a:ext uri="{FF2B5EF4-FFF2-40B4-BE49-F238E27FC236}">
                <a16:creationId xmlns:a16="http://schemas.microsoft.com/office/drawing/2014/main" id="{6F6D5ABC-6238-1B04-5657-3C31C8F7B051}"/>
              </a:ext>
            </a:extLst>
          </p:cNvPr>
          <p:cNvSpPr>
            <a:spLocks noGrp="1"/>
          </p:cNvSpPr>
          <p:nvPr>
            <p:ph type="body" idx="1"/>
          </p:nvPr>
        </p:nvSpPr>
        <p:spPr>
          <a:xfrm>
            <a:off x="838200" y="1825625"/>
            <a:ext cx="10515600" cy="3894310"/>
          </a:xfrm>
        </p:spPr>
        <p:txBody>
          <a:bodyPr>
            <a:normAutofit/>
          </a:bodyPr>
          <a:lstStyle/>
          <a:p>
            <a:r>
              <a:rPr lang="en-US" dirty="0"/>
              <a:t>What questions do have about your university’s food services program?</a:t>
            </a:r>
          </a:p>
          <a:p>
            <a:r>
              <a:rPr lang="en-US" dirty="0"/>
              <a:t>Do you think this information would be available in a food services contract? If not, how could you access this information?</a:t>
            </a:r>
          </a:p>
        </p:txBody>
      </p:sp>
    </p:spTree>
    <p:extLst>
      <p:ext uri="{BB962C8B-B14F-4D97-AF65-F5344CB8AC3E}">
        <p14:creationId xmlns:p14="http://schemas.microsoft.com/office/powerpoint/2010/main" val="1401064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3492782013_1_122">
            <a:extLst>
              <a:ext uri="{C183D7F6-B498-43B3-948B-1728B52AA6E4}">
                <adec:decorative xmlns:adec="http://schemas.microsoft.com/office/drawing/2017/decorative" val="1"/>
              </a:ext>
            </a:extLst>
          </p:cNvPr>
          <p:cNvSpPr/>
          <p:nvPr/>
        </p:nvSpPr>
        <p:spPr>
          <a:xfrm>
            <a:off x="8860775" y="3740275"/>
            <a:ext cx="2980200" cy="29052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42" name="Google Shape;242;g13492782013_1_122" descr="File:US CDC logo.svg - Wikimedia Commons"/>
          <p:cNvSpPr/>
          <p:nvPr/>
        </p:nvSpPr>
        <p:spPr>
          <a:xfrm>
            <a:off x="6781800" y="4744906"/>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43" name="Google Shape;243;g13492782013_1_122">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4" name="Google Shape;244;g13492782013_1_122" descr="NOPREN logo"/>
          <p:cNvPicPr preferRelativeResize="0"/>
          <p:nvPr/>
        </p:nvPicPr>
        <p:blipFill rotWithShape="1">
          <a:blip r:embed="rId3">
            <a:alphaModFix/>
          </a:blip>
          <a:srcRect/>
          <a:stretch/>
        </p:blipFill>
        <p:spPr>
          <a:xfrm>
            <a:off x="1449326" y="5866450"/>
            <a:ext cx="2402468" cy="868550"/>
          </a:xfrm>
          <a:prstGeom prst="rect">
            <a:avLst/>
          </a:prstGeom>
          <a:noFill/>
          <a:ln>
            <a:noFill/>
          </a:ln>
        </p:spPr>
      </p:pic>
      <p:sp>
        <p:nvSpPr>
          <p:cNvPr id="245" name="Google Shape;245;g13492782013_1_122">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libri"/>
              <a:buNone/>
            </a:pPr>
            <a:endParaRPr sz="3600" b="0" i="0" u="none" strike="noStrike" cap="none">
              <a:solidFill>
                <a:srgbClr val="FFFFFF"/>
              </a:solidFill>
              <a:latin typeface="Roboto"/>
              <a:ea typeface="Roboto"/>
              <a:cs typeface="Roboto"/>
              <a:sym typeface="Roboto"/>
            </a:endParaRPr>
          </a:p>
        </p:txBody>
      </p:sp>
      <p:sp>
        <p:nvSpPr>
          <p:cNvPr id="246" name="Google Shape;246;g13492782013_1_122"/>
          <p:cNvSpPr txBox="1"/>
          <p:nvPr/>
        </p:nvSpPr>
        <p:spPr>
          <a:xfrm>
            <a:off x="0" y="0"/>
            <a:ext cx="11490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Announcements</a:t>
            </a:r>
            <a:endParaRPr sz="1400" b="0" i="0" u="none" strike="noStrike" cap="none" dirty="0">
              <a:solidFill>
                <a:srgbClr val="000000"/>
              </a:solidFill>
              <a:latin typeface="Arial"/>
              <a:ea typeface="Arial"/>
              <a:cs typeface="Arial"/>
              <a:sym typeface="Arial"/>
            </a:endParaRPr>
          </a:p>
        </p:txBody>
      </p:sp>
      <p:sp>
        <p:nvSpPr>
          <p:cNvPr id="247" name="Google Shape;247;g13492782013_1_122"/>
          <p:cNvSpPr txBox="1"/>
          <p:nvPr/>
        </p:nvSpPr>
        <p:spPr>
          <a:xfrm>
            <a:off x="429325" y="1034638"/>
            <a:ext cx="8097600" cy="471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Please fill out the session evaluation after today’s session. </a:t>
            </a:r>
            <a:endParaRPr sz="2800" b="1">
              <a:solidFill>
                <a:schemeClr val="dk1"/>
              </a:solidFill>
              <a:latin typeface="Calibri"/>
              <a:ea typeface="Calibri"/>
              <a:cs typeface="Calibri"/>
              <a:sym typeface="Calibri"/>
            </a:endParaRPr>
          </a:p>
          <a:p>
            <a:pPr marL="457200" marR="0" lvl="0" indent="-387350" algn="l" rtl="0">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You should be directed to fill it out after the call ends OR you may scan the QR code on the right.</a:t>
            </a:r>
            <a:endParaRPr sz="2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17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Apply for the Student Presentations: </a:t>
            </a:r>
            <a:endParaRPr sz="2800" b="1">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Applications due on July 17</a:t>
            </a:r>
            <a:endParaRPr sz="2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17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Join us for the next session of the speaker series!</a:t>
            </a:r>
            <a:endParaRPr b="0" i="0" u="none" strike="noStrike" cap="none">
              <a:solidFill>
                <a:srgbClr val="000000"/>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Wednesday, Ju</a:t>
            </a:r>
            <a:r>
              <a:rPr lang="en-US" sz="2600">
                <a:solidFill>
                  <a:schemeClr val="dk1"/>
                </a:solidFill>
                <a:latin typeface="Calibri"/>
                <a:ea typeface="Calibri"/>
                <a:cs typeface="Calibri"/>
                <a:sym typeface="Calibri"/>
              </a:rPr>
              <a:t>ly 24</a:t>
            </a:r>
            <a:r>
              <a:rPr lang="en-US" sz="2600" b="0" i="0" u="none" strike="noStrike" cap="none">
                <a:solidFill>
                  <a:schemeClr val="dk1"/>
                </a:solidFill>
                <a:latin typeface="Calibri"/>
                <a:ea typeface="Calibri"/>
                <a:cs typeface="Calibri"/>
                <a:sym typeface="Calibri"/>
              </a:rPr>
              <a:t> from 4:00 - 5:00 PM ET</a:t>
            </a:r>
            <a:endParaRPr sz="2600" b="0"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Title: </a:t>
            </a:r>
            <a:r>
              <a:rPr lang="en-US" sz="2600">
                <a:solidFill>
                  <a:schemeClr val="dk1"/>
                </a:solidFill>
                <a:latin typeface="Calibri"/>
                <a:ea typeface="Calibri"/>
                <a:cs typeface="Calibri"/>
                <a:sym typeface="Calibri"/>
              </a:rPr>
              <a:t>Policy Systems and Environmental Strategies to Support Young Children's Diet and Health</a:t>
            </a:r>
            <a:endParaRPr sz="2600">
              <a:solidFill>
                <a:schemeClr val="dk1"/>
              </a:solidFill>
              <a:latin typeface="Calibri"/>
              <a:ea typeface="Calibri"/>
              <a:cs typeface="Calibri"/>
              <a:sym typeface="Calibri"/>
            </a:endParaRPr>
          </a:p>
        </p:txBody>
      </p:sp>
      <p:pic>
        <p:nvPicPr>
          <p:cNvPr id="248" name="Google Shape;248;g13492782013_1_122" descr="A picture containing text, bottle"/>
          <p:cNvPicPr preferRelativeResize="0"/>
          <p:nvPr/>
        </p:nvPicPr>
        <p:blipFill rotWithShape="1">
          <a:blip r:embed="rId4">
            <a:alphaModFix/>
          </a:blip>
          <a:srcRect/>
          <a:stretch/>
        </p:blipFill>
        <p:spPr>
          <a:xfrm>
            <a:off x="65237" y="6049058"/>
            <a:ext cx="1054904" cy="716540"/>
          </a:xfrm>
          <a:prstGeom prst="rect">
            <a:avLst/>
          </a:prstGeom>
          <a:noFill/>
          <a:ln>
            <a:noFill/>
          </a:ln>
        </p:spPr>
      </p:pic>
      <p:pic>
        <p:nvPicPr>
          <p:cNvPr id="249" name="Google Shape;249;g13492782013_1_122" descr="QR code"/>
          <p:cNvPicPr preferRelativeResize="0"/>
          <p:nvPr/>
        </p:nvPicPr>
        <p:blipFill>
          <a:blip r:embed="rId5">
            <a:alphaModFix/>
          </a:blip>
          <a:stretch>
            <a:fillRect/>
          </a:stretch>
        </p:blipFill>
        <p:spPr>
          <a:xfrm>
            <a:off x="9349024" y="1034650"/>
            <a:ext cx="2491950" cy="2507022"/>
          </a:xfrm>
          <a:prstGeom prst="rect">
            <a:avLst/>
          </a:prstGeom>
          <a:noFill/>
          <a:ln>
            <a:noFill/>
          </a:ln>
        </p:spPr>
      </p:pic>
      <p:sp>
        <p:nvSpPr>
          <p:cNvPr id="250" name="Google Shape;250;g13492782013_1_122"/>
          <p:cNvSpPr txBox="1">
            <a:spLocks noGrp="1"/>
          </p:cNvSpPr>
          <p:nvPr>
            <p:ph type="title" idx="4294967295"/>
          </p:nvPr>
        </p:nvSpPr>
        <p:spPr>
          <a:xfrm>
            <a:off x="8936675" y="4051650"/>
            <a:ext cx="2828400" cy="1997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chemeClr val="lt1"/>
                </a:solidFill>
                <a:effectLst/>
                <a:uLnTx/>
                <a:uFillTx/>
                <a:latin typeface="Calibri"/>
                <a:ea typeface="Calibri"/>
                <a:cs typeface="Calibri"/>
                <a:sym typeface="Calibri"/>
              </a:rPr>
              <a:t>To view past recordings, visit </a:t>
            </a:r>
            <a:r>
              <a:rPr kumimoji="0" lang="en-US" sz="2500" b="0" i="0" u="sng" strike="noStrike" kern="0" cap="none" spc="0" normalizeH="0" baseline="0" noProof="0" dirty="0">
                <a:ln>
                  <a:noFill/>
                </a:ln>
                <a:solidFill>
                  <a:schemeClr val="lt1"/>
                </a:solidFill>
                <a:effectLst/>
                <a:uLnTx/>
                <a:uFillTx/>
                <a:latin typeface="Calibri"/>
                <a:ea typeface="Calibri"/>
                <a:cs typeface="Calibri"/>
                <a:sym typeface="Calibri"/>
                <a:hlinkClick r:id="rId6">
                  <a:extLst>
                    <a:ext uri="{A12FA001-AC4F-418D-AE19-62706E023703}">
                      <ahyp:hlinkClr xmlns:ahyp="http://schemas.microsoft.com/office/drawing/2018/hyperlinkcolor" val="tx"/>
                    </a:ext>
                  </a:extLst>
                </a:hlinkClick>
              </a:rPr>
              <a:t>https://nopren.ucsf.edu/her-nopren-summer-speaker-series-students-2024</a:t>
            </a:r>
            <a:r>
              <a:rPr kumimoji="0" lang="en-US" sz="2500" b="0" i="0" u="none" strike="noStrike" kern="0" cap="none" spc="0" normalizeH="0" baseline="0" noProof="0" dirty="0">
                <a:ln>
                  <a:noFill/>
                </a:ln>
                <a:solidFill>
                  <a:schemeClr val="lt1"/>
                </a:solidFill>
                <a:effectLst/>
                <a:uLnTx/>
                <a:uFillTx/>
                <a:latin typeface="Calibri"/>
                <a:ea typeface="Calibri"/>
                <a:cs typeface="Calibri"/>
                <a:sym typeface="Calibri"/>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g13492782013_1_20">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g13492782013_1_20"/>
          <p:cNvSpPr>
            <a:spLocks noGrp="1"/>
          </p:cNvSpPr>
          <p:nvPr>
            <p:ph type="title" idx="4294967295"/>
          </p:nvPr>
        </p:nvSpPr>
        <p:spPr>
          <a:xfrm>
            <a:off x="0" y="0"/>
            <a:ext cx="12192000" cy="6858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700" b="1" i="0" u="none" strike="noStrike" kern="0" cap="none" spc="0" normalizeH="0" baseline="0" noProof="0" dirty="0">
                <a:ln>
                  <a:noFill/>
                </a:ln>
                <a:solidFill>
                  <a:schemeClr val="lt1"/>
                </a:solidFill>
                <a:effectLst/>
                <a:uLnTx/>
                <a:uFillTx/>
                <a:latin typeface="Calibri"/>
                <a:ea typeface="Calibri"/>
                <a:cs typeface="Calibri"/>
                <a:sym typeface="Calibri"/>
              </a:rPr>
              <a:t>NOPREN HER Summer Series for Students</a:t>
            </a:r>
            <a:endPar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4" name="Google Shape;124;g13492782013_1_20"/>
          <p:cNvSpPr txBox="1"/>
          <p:nvPr/>
        </p:nvSpPr>
        <p:spPr>
          <a:xfrm>
            <a:off x="331800" y="1144575"/>
            <a:ext cx="11528400" cy="5139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 Schedule and Topics </a:t>
            </a:r>
            <a:endParaRPr sz="1400" b="0" i="0" u="none" strike="noStrike" cap="none" dirty="0">
              <a:solidFill>
                <a:srgbClr val="000000"/>
              </a:solidFill>
              <a:latin typeface="Arial"/>
              <a:ea typeface="Arial"/>
              <a:cs typeface="Arial"/>
              <a:sym typeface="Arial"/>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June 1</a:t>
            </a:r>
            <a:r>
              <a:rPr lang="en-US" sz="2800" dirty="0">
                <a:solidFill>
                  <a:schemeClr val="dk1"/>
                </a:solidFill>
                <a:latin typeface="Calibri"/>
                <a:ea typeface="Calibri"/>
                <a:cs typeface="Calibri"/>
                <a:sym typeface="Calibri"/>
              </a:rPr>
              <a:t>2</a:t>
            </a:r>
            <a:r>
              <a:rPr lang="en-US" sz="2800" b="0" i="0" u="none" strike="noStrike" cap="none" dirty="0">
                <a:solidFill>
                  <a:schemeClr val="dk1"/>
                </a:solidFill>
                <a:latin typeface="Calibri"/>
                <a:ea typeface="Calibri"/>
                <a:cs typeface="Calibri"/>
                <a:sym typeface="Calibri"/>
              </a:rPr>
              <a:t>: </a:t>
            </a:r>
            <a:r>
              <a:rPr lang="en-US" sz="2600" dirty="0">
                <a:solidFill>
                  <a:schemeClr val="dk1"/>
                </a:solidFill>
                <a:latin typeface="Calibri"/>
                <a:ea typeface="Calibri"/>
                <a:cs typeface="Calibri"/>
                <a:sym typeface="Calibri"/>
              </a:rPr>
              <a:t>Food Policies in Schools - More than just Lunch!</a:t>
            </a:r>
            <a:endParaRPr sz="2600"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June 26: </a:t>
            </a:r>
            <a:r>
              <a:rPr lang="en-US" sz="2700" i="0" u="none" strike="noStrike" cap="none" dirty="0">
                <a:solidFill>
                  <a:schemeClr val="dk1"/>
                </a:solidFill>
                <a:latin typeface="Calibri"/>
                <a:ea typeface="Calibri"/>
                <a:cs typeface="Calibri"/>
                <a:sym typeface="Calibri"/>
              </a:rPr>
              <a:t>F</a:t>
            </a:r>
            <a:r>
              <a:rPr lang="en-US" sz="2700" dirty="0">
                <a:solidFill>
                  <a:schemeClr val="dk1"/>
                </a:solidFill>
                <a:latin typeface="Calibri"/>
                <a:ea typeface="Calibri"/>
                <a:cs typeface="Calibri"/>
                <a:sym typeface="Calibri"/>
              </a:rPr>
              <a:t>ood is Medicine: What does it mean?</a:t>
            </a:r>
            <a:endParaRPr sz="27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700" dirty="0">
                <a:solidFill>
                  <a:schemeClr val="dk1"/>
                </a:solidFill>
                <a:latin typeface="Calibri"/>
                <a:ea typeface="Calibri"/>
                <a:cs typeface="Calibri"/>
                <a:sym typeface="Calibri"/>
              </a:rPr>
              <a:t>                      Where are we going?</a:t>
            </a:r>
            <a:endParaRPr sz="2700" i="0" u="none" strike="noStrike" cap="none"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1" i="0" u="none" strike="noStrike" cap="none" dirty="0">
                <a:solidFill>
                  <a:schemeClr val="dk1"/>
                </a:solidFill>
                <a:latin typeface="Calibri"/>
                <a:ea typeface="Calibri"/>
                <a:cs typeface="Calibri"/>
                <a:sym typeface="Calibri"/>
              </a:rPr>
              <a:t>July 1</a:t>
            </a:r>
            <a:r>
              <a:rPr lang="en-US" sz="2800" b="1" dirty="0">
                <a:solidFill>
                  <a:schemeClr val="dk1"/>
                </a:solidFill>
                <a:latin typeface="Calibri"/>
                <a:ea typeface="Calibri"/>
                <a:cs typeface="Calibri"/>
                <a:sym typeface="Calibri"/>
              </a:rPr>
              <a:t>0</a:t>
            </a:r>
            <a:r>
              <a:rPr lang="en-US" sz="2800" b="1" i="0" u="none" strike="noStrike" cap="none" dirty="0">
                <a:solidFill>
                  <a:schemeClr val="dk1"/>
                </a:solidFill>
                <a:latin typeface="Calibri"/>
                <a:ea typeface="Calibri"/>
                <a:cs typeface="Calibri"/>
                <a:sym typeface="Calibri"/>
              </a:rPr>
              <a:t>: </a:t>
            </a:r>
            <a:r>
              <a:rPr lang="en-US" sz="2600" b="1" dirty="0">
                <a:solidFill>
                  <a:schemeClr val="dk1"/>
                </a:solidFill>
                <a:latin typeface="Calibri"/>
                <a:ea typeface="Calibri"/>
                <a:cs typeface="Calibri"/>
                <a:sym typeface="Calibri"/>
              </a:rPr>
              <a:t>Leveraging Food Service Contracts at 4-year Public Universities to     </a:t>
            </a:r>
            <a:endParaRPr sz="2600" b="1"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r>
              <a:rPr lang="en-US" sz="2600" b="1" dirty="0">
                <a:solidFill>
                  <a:schemeClr val="dk1"/>
                </a:solidFill>
                <a:latin typeface="Calibri"/>
                <a:ea typeface="Calibri"/>
                <a:cs typeface="Calibri"/>
                <a:sym typeface="Calibri"/>
              </a:rPr>
              <a:t>                Understand Meal Plan Costs and Affordability</a:t>
            </a:r>
            <a:endParaRPr sz="2600" b="1"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July 2</a:t>
            </a:r>
            <a:r>
              <a:rPr lang="en-US" sz="2800" dirty="0">
                <a:solidFill>
                  <a:schemeClr val="dk1"/>
                </a:solidFill>
                <a:latin typeface="Calibri"/>
                <a:ea typeface="Calibri"/>
                <a:cs typeface="Calibri"/>
                <a:sym typeface="Calibri"/>
              </a:rPr>
              <a:t>4</a:t>
            </a:r>
            <a:r>
              <a:rPr lang="en-US" sz="2800" b="0" i="0" u="none" strike="noStrike" cap="none" dirty="0">
                <a:solidFill>
                  <a:schemeClr val="dk1"/>
                </a:solidFill>
                <a:latin typeface="Calibri"/>
                <a:ea typeface="Calibri"/>
                <a:cs typeface="Calibri"/>
                <a:sym typeface="Calibri"/>
              </a:rPr>
              <a:t>: </a:t>
            </a:r>
            <a:r>
              <a:rPr lang="en-US" sz="2600" dirty="0">
                <a:solidFill>
                  <a:schemeClr val="dk1"/>
                </a:solidFill>
                <a:latin typeface="Calibri"/>
                <a:ea typeface="Calibri"/>
                <a:cs typeface="Calibri"/>
                <a:sym typeface="Calibri"/>
              </a:rPr>
              <a:t>Policy Systems and Environmental Strategies to Support Young 		          Children's Diet and Health</a:t>
            </a:r>
            <a:endParaRPr sz="2600"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August </a:t>
            </a:r>
            <a:r>
              <a:rPr lang="en-US" sz="2800" dirty="0">
                <a:solidFill>
                  <a:schemeClr val="dk1"/>
                </a:solidFill>
                <a:latin typeface="Calibri"/>
                <a:ea typeface="Calibri"/>
                <a:cs typeface="Calibri"/>
                <a:sym typeface="Calibri"/>
              </a:rPr>
              <a:t>7</a:t>
            </a:r>
            <a:r>
              <a:rPr lang="en-US" sz="2800" b="0" i="0" u="none" strike="noStrike" cap="none" dirty="0">
                <a:solidFill>
                  <a:schemeClr val="dk1"/>
                </a:solidFill>
                <a:latin typeface="Calibri"/>
                <a:ea typeface="Calibri"/>
                <a:cs typeface="Calibri"/>
                <a:sym typeface="Calibri"/>
              </a:rPr>
              <a:t>: </a:t>
            </a:r>
            <a:r>
              <a:rPr lang="en-US" sz="2600" dirty="0">
                <a:solidFill>
                  <a:schemeClr val="dk1"/>
                </a:solidFill>
                <a:latin typeface="Calibri"/>
                <a:ea typeface="Calibri"/>
                <a:cs typeface="Calibri"/>
                <a:sym typeface="Calibri"/>
              </a:rPr>
              <a:t>Collaborating Successfully across Sectors toward Nutrition Security</a:t>
            </a:r>
            <a:endParaRPr sz="2600" dirty="0">
              <a:solidFill>
                <a:schemeClr val="dk1"/>
              </a:solidFill>
              <a:highlight>
                <a:schemeClr val="lt1"/>
              </a:highlight>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August 1</a:t>
            </a:r>
            <a:r>
              <a:rPr lang="en-US" sz="2800" dirty="0">
                <a:solidFill>
                  <a:schemeClr val="dk1"/>
                </a:solidFill>
                <a:latin typeface="Calibri"/>
                <a:ea typeface="Calibri"/>
                <a:cs typeface="Calibri"/>
                <a:sym typeface="Calibri"/>
              </a:rPr>
              <a:t>4</a:t>
            </a:r>
            <a:r>
              <a:rPr lang="en-US" sz="2800" b="0" i="0" u="none" strike="noStrike" cap="none" dirty="0">
                <a:solidFill>
                  <a:schemeClr val="dk1"/>
                </a:solidFill>
                <a:latin typeface="Calibri"/>
                <a:ea typeface="Calibri"/>
                <a:cs typeface="Calibri"/>
                <a:sym typeface="Calibri"/>
              </a:rPr>
              <a:t>: </a:t>
            </a:r>
            <a:r>
              <a:rPr lang="en-US" sz="2800" b="0" i="0" u="none" strike="noStrike" cap="none" dirty="0">
                <a:solidFill>
                  <a:schemeClr val="dk1"/>
                </a:solidFill>
                <a:highlight>
                  <a:schemeClr val="lt1"/>
                </a:highlight>
                <a:latin typeface="Calibri"/>
                <a:ea typeface="Calibri"/>
                <a:cs typeface="Calibri"/>
                <a:sym typeface="Calibri"/>
              </a:rPr>
              <a:t>Student Presentations</a:t>
            </a:r>
            <a:endParaRPr sz="28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700"/>
              <a:buFont typeface="Arial"/>
              <a:buNone/>
            </a:pPr>
            <a:r>
              <a:rPr lang="en-US" sz="2200" b="1" i="0" u="none" strike="noStrike" cap="none" dirty="0">
                <a:solidFill>
                  <a:schemeClr val="dk1"/>
                </a:solidFill>
                <a:latin typeface="Calibri"/>
                <a:ea typeface="Calibri"/>
                <a:cs typeface="Calibri"/>
                <a:sym typeface="Calibri"/>
              </a:rPr>
              <a:t>For more information or to register: </a:t>
            </a:r>
            <a:r>
              <a:rPr lang="en-US" sz="2200" b="1" u="sng" dirty="0">
                <a:solidFill>
                  <a:schemeClr val="hlink"/>
                </a:solidFill>
                <a:latin typeface="Calibri"/>
                <a:ea typeface="Calibri"/>
                <a:cs typeface="Calibri"/>
                <a:sym typeface="Calibri"/>
                <a:hlinkClick r:id="rId3"/>
              </a:rPr>
              <a:t>https://nopren.ucsf.edu/her-nopren-summer-speaker-series-students-2024</a:t>
            </a:r>
            <a:r>
              <a:rPr lang="en-US" sz="2200" b="1" dirty="0">
                <a:solidFill>
                  <a:schemeClr val="dk1"/>
                </a:solidFill>
                <a:latin typeface="Calibri"/>
                <a:ea typeface="Calibri"/>
                <a:cs typeface="Calibri"/>
                <a:sym typeface="Calibri"/>
              </a:rPr>
              <a:t> </a:t>
            </a:r>
            <a:endParaRPr sz="2200" b="0" i="0" u="none" strike="noStrike" cap="none" dirty="0">
              <a:solidFill>
                <a:schemeClr val="dk1"/>
              </a:solidFill>
              <a:latin typeface="Calibri"/>
              <a:ea typeface="Calibri"/>
              <a:cs typeface="Calibri"/>
              <a:sym typeface="Calibri"/>
            </a:endParaRPr>
          </a:p>
        </p:txBody>
      </p:sp>
      <p:sp>
        <p:nvSpPr>
          <p:cNvPr id="126" name="Google Shape;126;g13492782013_1_20"/>
          <p:cNvSpPr txBox="1"/>
          <p:nvPr/>
        </p:nvSpPr>
        <p:spPr>
          <a:xfrm>
            <a:off x="8653800" y="1007750"/>
            <a:ext cx="32064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200" b="0" i="0" u="none" strike="noStrike" cap="none">
                <a:solidFill>
                  <a:schemeClr val="dk1"/>
                </a:solidFill>
                <a:latin typeface="Calibri"/>
                <a:ea typeface="Calibri"/>
                <a:cs typeface="Calibri"/>
                <a:sym typeface="Calibri"/>
              </a:rPr>
              <a:t>The series will take place on Wednesdays </a:t>
            </a:r>
            <a:r>
              <a:rPr lang="en-US" sz="2200" b="1" i="0" u="none" strike="noStrike" cap="none">
                <a:solidFill>
                  <a:schemeClr val="dk1"/>
                </a:solidFill>
                <a:latin typeface="Calibri"/>
                <a:ea typeface="Calibri"/>
                <a:cs typeface="Calibri"/>
                <a:sym typeface="Calibri"/>
              </a:rPr>
              <a:t>from </a:t>
            </a:r>
            <a:endParaRPr sz="2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dk1"/>
                </a:solidFill>
                <a:latin typeface="Calibri"/>
                <a:ea typeface="Calibri"/>
                <a:cs typeface="Calibri"/>
                <a:sym typeface="Calibri"/>
              </a:rPr>
              <a:t>4:00 - 5:00 pm EST</a:t>
            </a:r>
            <a:endParaRPr sz="2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Calibri"/>
              <a:ea typeface="Calibri"/>
              <a:cs typeface="Calibri"/>
              <a:sym typeface="Calibri"/>
            </a:endParaRPr>
          </a:p>
        </p:txBody>
      </p:sp>
      <p:pic>
        <p:nvPicPr>
          <p:cNvPr id="125" name="Google Shape;125;g13492782013_1_20" descr="A picture containing text, bottle"/>
          <p:cNvPicPr preferRelativeResize="0"/>
          <p:nvPr/>
        </p:nvPicPr>
        <p:blipFill rotWithShape="1">
          <a:blip r:embed="rId4">
            <a:alphaModFix/>
          </a:blip>
          <a:srcRect/>
          <a:stretch/>
        </p:blipFill>
        <p:spPr>
          <a:xfrm>
            <a:off x="65227" y="6079800"/>
            <a:ext cx="1009639" cy="685800"/>
          </a:xfrm>
          <a:prstGeom prst="rect">
            <a:avLst/>
          </a:prstGeom>
          <a:noFill/>
          <a:ln>
            <a:noFill/>
          </a:ln>
        </p:spPr>
      </p:pic>
      <p:pic>
        <p:nvPicPr>
          <p:cNvPr id="122" name="Google Shape;122;g13492782013_1_20" descr="NOPREN logo"/>
          <p:cNvPicPr preferRelativeResize="0"/>
          <p:nvPr/>
        </p:nvPicPr>
        <p:blipFill rotWithShape="1">
          <a:blip r:embed="rId5">
            <a:alphaModFix/>
          </a:blip>
          <a:srcRect/>
          <a:stretch/>
        </p:blipFill>
        <p:spPr>
          <a:xfrm>
            <a:off x="9974220" y="6079800"/>
            <a:ext cx="2152553" cy="77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74feef847b_0_0">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34" name="Google Shape;134;g274feef847b_0_0"/>
          <p:cNvSpPr>
            <a:spLocks noGrp="1"/>
          </p:cNvSpPr>
          <p:nvPr>
            <p:ph type="title" idx="4294967295"/>
          </p:nvPr>
        </p:nvSpPr>
        <p:spPr>
          <a:xfrm>
            <a:off x="0" y="0"/>
            <a:ext cx="12192000" cy="6861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700" b="1" i="0" u="none" strike="noStrike" kern="0" cap="none" spc="0" normalizeH="0" baseline="0" noProof="0" dirty="0">
                <a:ln>
                  <a:noFill/>
                </a:ln>
                <a:solidFill>
                  <a:schemeClr val="lt1"/>
                </a:solidFill>
                <a:effectLst/>
                <a:uLnTx/>
                <a:uFillTx/>
                <a:latin typeface="Calibri"/>
                <a:ea typeface="Calibri"/>
                <a:cs typeface="Calibri"/>
                <a:sym typeface="Calibri"/>
              </a:rPr>
              <a:t>Student Presentations!</a:t>
            </a:r>
            <a:endPar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5" name="Google Shape;135;g274feef847b_0_0" descr="A picture containing text, bottle"/>
          <p:cNvPicPr preferRelativeResize="0"/>
          <p:nvPr/>
        </p:nvPicPr>
        <p:blipFill rotWithShape="1">
          <a:blip r:embed="rId3">
            <a:alphaModFix/>
          </a:blip>
          <a:srcRect/>
          <a:stretch/>
        </p:blipFill>
        <p:spPr>
          <a:xfrm>
            <a:off x="65233" y="6228767"/>
            <a:ext cx="790334" cy="536833"/>
          </a:xfrm>
          <a:prstGeom prst="rect">
            <a:avLst/>
          </a:prstGeom>
          <a:noFill/>
          <a:ln>
            <a:noFill/>
          </a:ln>
        </p:spPr>
      </p:pic>
      <p:sp>
        <p:nvSpPr>
          <p:cNvPr id="136" name="Google Shape;136;g274feef847b_0_0"/>
          <p:cNvSpPr txBox="1"/>
          <p:nvPr/>
        </p:nvSpPr>
        <p:spPr>
          <a:xfrm>
            <a:off x="326783" y="1054204"/>
            <a:ext cx="11538300" cy="4956300"/>
          </a:xfrm>
          <a:prstGeom prst="rect">
            <a:avLst/>
          </a:prstGeom>
          <a:solidFill>
            <a:schemeClr val="accent6">
              <a:lumMod val="75000"/>
            </a:schemeClr>
          </a:solidFill>
          <a:ln w="9525"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b="1" i="0" u="none" strike="noStrike" cap="none">
                <a:solidFill>
                  <a:schemeClr val="lt1"/>
                </a:solidFill>
                <a:latin typeface="Calibri"/>
                <a:ea typeface="Calibri"/>
                <a:cs typeface="Calibri"/>
                <a:sym typeface="Calibri"/>
              </a:rPr>
              <a:t>The HER/ NOPREN Summer Speaker Series will end with Student Presentations and Poster Sessions on August 14</a:t>
            </a:r>
            <a:r>
              <a:rPr lang="en-US" sz="3500" b="1">
                <a:solidFill>
                  <a:schemeClr val="lt1"/>
                </a:solidFill>
                <a:latin typeface="Calibri"/>
                <a:ea typeface="Calibri"/>
                <a:cs typeface="Calibri"/>
                <a:sym typeface="Calibri"/>
              </a:rPr>
              <a:t>!</a:t>
            </a:r>
            <a:endParaRPr sz="35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500" b="0" i="0" u="none" strike="noStrike" cap="none">
                <a:solidFill>
                  <a:schemeClr val="lt1"/>
                </a:solidFill>
                <a:latin typeface="Calibri"/>
                <a:ea typeface="Calibri"/>
                <a:cs typeface="Calibri"/>
                <a:sym typeface="Calibri"/>
              </a:rPr>
              <a:t>Selected students will give a presentation on a public </a:t>
            </a:r>
            <a:r>
              <a:rPr lang="en-US" sz="2500">
                <a:solidFill>
                  <a:schemeClr val="lt1"/>
                </a:solidFill>
                <a:latin typeface="Calibri"/>
                <a:ea typeface="Calibri"/>
                <a:cs typeface="Calibri"/>
                <a:sym typeface="Calibri"/>
              </a:rPr>
              <a:t>health </a:t>
            </a:r>
            <a:r>
              <a:rPr lang="en-US" sz="2500" b="0" i="0" u="none" strike="noStrike" cap="none">
                <a:solidFill>
                  <a:schemeClr val="lt1"/>
                </a:solidFill>
                <a:latin typeface="Calibri"/>
                <a:ea typeface="Calibri"/>
                <a:cs typeface="Calibri"/>
                <a:sym typeface="Calibri"/>
              </a:rPr>
              <a:t>nutrition-related project or research they worked on over the summer. </a:t>
            </a:r>
            <a:r>
              <a:rPr lang="en-US" sz="2500" b="1" i="0" u="none" strike="noStrike" cap="none">
                <a:solidFill>
                  <a:schemeClr val="lt1"/>
                </a:solidFill>
                <a:latin typeface="Calibri"/>
                <a:ea typeface="Calibri"/>
                <a:cs typeface="Calibri"/>
                <a:sym typeface="Calibri"/>
              </a:rPr>
              <a:t>Applications are due July 17th</a:t>
            </a:r>
            <a:r>
              <a:rPr lang="en-US" sz="2500" b="0" i="0" u="none" strike="noStrike" cap="none">
                <a:solidFill>
                  <a:schemeClr val="lt1"/>
                </a:solidFill>
                <a:latin typeface="Calibri"/>
                <a:ea typeface="Calibri"/>
                <a:cs typeface="Calibri"/>
                <a:sym typeface="Calibri"/>
              </a:rPr>
              <a:t>. To apply, </a:t>
            </a:r>
            <a:r>
              <a:rPr lang="en-US" sz="2500">
                <a:solidFill>
                  <a:schemeClr val="lt1"/>
                </a:solidFill>
                <a:latin typeface="Calibri"/>
                <a:ea typeface="Calibri"/>
                <a:cs typeface="Calibri"/>
                <a:sym typeface="Calibri"/>
              </a:rPr>
              <a:t>scan the QR code below:</a:t>
            </a:r>
            <a:endParaRPr sz="25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15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1200" b="1" i="0" u="sng" strike="noStrike" cap="none">
              <a:solidFill>
                <a:schemeClr val="lt1"/>
              </a:solidFill>
              <a:latin typeface="Calibri"/>
              <a:ea typeface="Calibri"/>
              <a:cs typeface="Calibri"/>
              <a:sym typeface="Calibri"/>
            </a:endParaRPr>
          </a:p>
        </p:txBody>
      </p:sp>
      <p:pic>
        <p:nvPicPr>
          <p:cNvPr id="137" name="Google Shape;137;g274feef847b_0_0" descr="QR code"/>
          <p:cNvPicPr preferRelativeResize="0"/>
          <p:nvPr/>
        </p:nvPicPr>
        <p:blipFill>
          <a:blip r:embed="rId4">
            <a:alphaModFix/>
          </a:blip>
          <a:stretch>
            <a:fillRect/>
          </a:stretch>
        </p:blipFill>
        <p:spPr>
          <a:xfrm>
            <a:off x="5056100" y="3755100"/>
            <a:ext cx="2079766" cy="2079766"/>
          </a:xfrm>
          <a:prstGeom prst="rect">
            <a:avLst/>
          </a:prstGeom>
          <a:noFill/>
          <a:ln>
            <a:noFill/>
          </a:ln>
        </p:spPr>
      </p:pic>
      <p:pic>
        <p:nvPicPr>
          <p:cNvPr id="133" name="Google Shape;133;g274feef847b_0_0" descr="NOPREN logo"/>
          <p:cNvPicPr preferRelativeResize="0"/>
          <p:nvPr/>
        </p:nvPicPr>
        <p:blipFill rotWithShape="1">
          <a:blip r:embed="rId5">
            <a:alphaModFix/>
          </a:blip>
          <a:srcRect/>
          <a:stretch/>
        </p:blipFill>
        <p:spPr>
          <a:xfrm>
            <a:off x="10386283" y="6228767"/>
            <a:ext cx="1740484" cy="6292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a:spLocks noGrp="1"/>
          </p:cNvSpPr>
          <p:nvPr>
            <p:ph type="title" idx="4294967295"/>
          </p:nvPr>
        </p:nvSpPr>
        <p:spPr>
          <a:xfrm>
            <a:off x="0" y="3924122"/>
            <a:ext cx="12192000" cy="2966720"/>
          </a:xfrm>
          <a:prstGeom prst="rect">
            <a:avLst/>
          </a:prstGeom>
          <a:solidFill>
            <a:schemeClr val="accent6">
              <a:lumMod val="75000"/>
            </a:schemeClr>
          </a:solidFill>
          <a:ln w="9525" cap="flat" cmpd="sng">
            <a:solidFill>
              <a:schemeClr val="accent4"/>
            </a:solidFill>
            <a:prstDash val="solid"/>
            <a:round/>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5080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4000" b="0" i="0" u="none" strike="noStrike" kern="0" cap="none" spc="0" normalizeH="0" baseline="0" noProof="0" dirty="0">
                <a:ln>
                  <a:noFill/>
                </a:ln>
                <a:solidFill>
                  <a:srgbClr val="FFFFFF"/>
                </a:solidFill>
                <a:effectLst/>
                <a:uLnTx/>
                <a:uFillTx/>
                <a:latin typeface="Calibri"/>
                <a:ea typeface="Calibri"/>
                <a:cs typeface="Calibri"/>
                <a:sym typeface="Calibri"/>
              </a:rPr>
              <a:t>Session 3: </a:t>
            </a:r>
            <a:r>
              <a:rPr kumimoji="0" lang="en-US" sz="4000" b="1" i="0" u="none" strike="noStrike" kern="0" cap="none" spc="0" normalizeH="0" baseline="0" noProof="0" dirty="0">
                <a:ln>
                  <a:noFill/>
                </a:ln>
                <a:solidFill>
                  <a:schemeClr val="dk1"/>
                </a:solidFill>
                <a:effectLst/>
                <a:uLnTx/>
                <a:uFillTx/>
                <a:latin typeface="Calibri"/>
                <a:ea typeface="Calibri"/>
                <a:cs typeface="Calibri"/>
                <a:sym typeface="Calibri"/>
              </a:rPr>
              <a:t>Leveraging Food Service Contracts at 4-year Public Universities to Understand Meal Plan Costs and Affordability</a:t>
            </a:r>
          </a:p>
        </p:txBody>
      </p:sp>
      <p:sp>
        <p:nvSpPr>
          <p:cNvPr id="144" name="Google Shape;144;p6">
            <a:extLst>
              <a:ext uri="{C183D7F6-B498-43B3-948B-1728B52AA6E4}">
                <adec:decorative xmlns:adec="http://schemas.microsoft.com/office/drawing/2017/decorative" val="1"/>
              </a:ext>
            </a:extLst>
          </p:cNvPr>
          <p:cNvSpPr txBox="1"/>
          <p:nvPr/>
        </p:nvSpPr>
        <p:spPr>
          <a:xfrm>
            <a:off x="978904" y="427972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145" name="Google Shape;145;p6">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6" name="Google Shape;146;p6" descr="A picture containing icon"/>
          <p:cNvPicPr preferRelativeResize="0"/>
          <p:nvPr/>
        </p:nvPicPr>
        <p:blipFill rotWithShape="1">
          <a:blip r:embed="rId3">
            <a:alphaModFix/>
          </a:blip>
          <a:srcRect/>
          <a:stretch/>
        </p:blipFill>
        <p:spPr>
          <a:xfrm>
            <a:off x="1409700" y="36712"/>
            <a:ext cx="9372600" cy="3352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7">
            <a:extLst>
              <a:ext uri="{C183D7F6-B498-43B3-948B-1728B52AA6E4}">
                <adec:decorative xmlns:adec="http://schemas.microsoft.com/office/drawing/2017/decorative" val="1"/>
              </a:ext>
            </a:extLst>
          </p:cNvPr>
          <p:cNvSpPr/>
          <p:nvPr/>
        </p:nvSpPr>
        <p:spPr>
          <a:xfrm rot="10800000" flipH="1">
            <a:off x="0" y="685799"/>
            <a:ext cx="12192000" cy="150242"/>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5" name="Google Shape;155;p7"/>
          <p:cNvSpPr>
            <a:spLocks noGrp="1"/>
          </p:cNvSpPr>
          <p:nvPr>
            <p:ph type="title" idx="4294967295"/>
          </p:nvPr>
        </p:nvSpPr>
        <p:spPr>
          <a:xfrm>
            <a:off x="0" y="0"/>
            <a:ext cx="12192000" cy="685799"/>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Calibri"/>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Healthy Food Retail Work Group</a:t>
            </a:r>
          </a:p>
        </p:txBody>
      </p:sp>
      <p:sp>
        <p:nvSpPr>
          <p:cNvPr id="156" name="Google Shape;156;p7"/>
          <p:cNvSpPr txBox="1"/>
          <p:nvPr/>
        </p:nvSpPr>
        <p:spPr>
          <a:xfrm>
            <a:off x="254162" y="1138065"/>
            <a:ext cx="11728832" cy="54783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The mission of the HFR Work Group is to build a network of researchers and leaders from academia, non-profit organizations, government, and funders focused on increasing the quantity and quality of research in the area of childhood obesity and nutrition in the food retail setting to: </a:t>
            </a:r>
          </a:p>
          <a:p>
            <a:pPr marL="0" marR="0" lvl="0" indent="0" algn="ctr" rtl="0">
              <a:lnSpc>
                <a:spcPct val="100000"/>
              </a:lnSpc>
              <a:spcBef>
                <a:spcPts val="0"/>
              </a:spcBef>
              <a:spcAft>
                <a:spcPts val="0"/>
              </a:spcAft>
              <a:buClr>
                <a:srgbClr val="000000"/>
              </a:buClr>
              <a:buSzPts val="2400"/>
              <a:buFont typeface="Arial"/>
              <a:buNone/>
            </a:pPr>
            <a:endParaRPr lang="en-US" sz="2400" b="0"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 Influence purchases by children and their families toward healthier foods and beverages that align with the DGA by increasing demand for these options; </a:t>
            </a:r>
          </a:p>
          <a:p>
            <a:pPr marL="0" marR="0" lvl="0" indent="0"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 Improve access to healthier foods and beverages by working directly with retailers;</a:t>
            </a:r>
          </a:p>
          <a:p>
            <a:pPr marL="0" marR="0" lvl="0" indent="0"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 Facilitate the development and implementation of evidence-informed policies.</a:t>
            </a:r>
          </a:p>
          <a:p>
            <a:pPr marL="0" marR="0" lvl="0" indent="0" algn="ctr" rtl="0">
              <a:lnSpc>
                <a:spcPct val="100000"/>
              </a:lnSpc>
              <a:spcBef>
                <a:spcPts val="0"/>
              </a:spcBef>
              <a:spcAft>
                <a:spcPts val="0"/>
              </a:spcAft>
              <a:buClr>
                <a:srgbClr val="000000"/>
              </a:buClr>
              <a:buSzPts val="2400"/>
              <a:buFont typeface="Arial"/>
              <a:buNone/>
            </a:pPr>
            <a:endParaRPr lang="en-US" sz="2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Special emphasis is placed on equity and addressing needs of communities and people at highest risk for obesity, especially lower-income &amp; racial/ethnic populations.</a:t>
            </a: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hlinkClick r:id="rId3"/>
              </a:rPr>
              <a:t>https://nopren.ucsf.edu/healthy-food-retail</a:t>
            </a:r>
            <a:endParaRPr lang="en-US" sz="2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Contact: Alex Ross: aaross@email.unc.edu</a:t>
            </a:r>
            <a:endParaRPr sz="2400" b="0" i="0" u="none" strike="noStrike" cap="none" dirty="0">
              <a:solidFill>
                <a:srgbClr val="000000"/>
              </a:solidFill>
              <a:latin typeface="Arial"/>
              <a:ea typeface="Arial"/>
              <a:cs typeface="Arial"/>
              <a:sym typeface="Arial"/>
            </a:endParaRPr>
          </a:p>
        </p:txBody>
      </p:sp>
      <p:pic>
        <p:nvPicPr>
          <p:cNvPr id="157" name="Google Shape;157;p7" descr="A picture containing text, bottle"/>
          <p:cNvPicPr preferRelativeResize="0"/>
          <p:nvPr/>
        </p:nvPicPr>
        <p:blipFill rotWithShape="1">
          <a:blip r:embed="rId4">
            <a:alphaModFix/>
          </a:blip>
          <a:srcRect/>
          <a:stretch/>
        </p:blipFill>
        <p:spPr>
          <a:xfrm>
            <a:off x="65236" y="5871034"/>
            <a:ext cx="1316997" cy="894564"/>
          </a:xfrm>
          <a:prstGeom prst="rect">
            <a:avLst/>
          </a:prstGeom>
          <a:noFill/>
          <a:ln>
            <a:noFill/>
          </a:ln>
        </p:spPr>
      </p:pic>
      <p:pic>
        <p:nvPicPr>
          <p:cNvPr id="154" name="Google Shape;154;p7" descr="NOPREN logo"/>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a:extLst>
              <a:ext uri="{C183D7F6-B498-43B3-948B-1728B52AA6E4}">
                <adec:decorative xmlns:adec="http://schemas.microsoft.com/office/drawing/2017/decorative" val="1"/>
              </a:ext>
            </a:extLst>
          </p:cNvPr>
          <p:cNvSpPr/>
          <p:nvPr/>
        </p:nvSpPr>
        <p:spPr>
          <a:xfrm>
            <a:off x="0" y="0"/>
            <a:ext cx="12192000" cy="685799"/>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libri"/>
              <a:buNone/>
            </a:pPr>
            <a:endParaRPr sz="3600" b="0" i="0" u="none" strike="noStrike" cap="none">
              <a:solidFill>
                <a:srgbClr val="FFFFFF"/>
              </a:solidFill>
              <a:latin typeface="Roboto"/>
              <a:ea typeface="Roboto"/>
              <a:cs typeface="Roboto"/>
              <a:sym typeface="Roboto"/>
            </a:endParaRPr>
          </a:p>
        </p:txBody>
      </p:sp>
      <p:sp>
        <p:nvSpPr>
          <p:cNvPr id="164" name="Google Shape;164;p8"/>
          <p:cNvSpPr txBox="1">
            <a:spLocks noGrp="1"/>
          </p:cNvSpPr>
          <p:nvPr>
            <p:ph type="title"/>
          </p:nvPr>
        </p:nvSpPr>
        <p:spPr>
          <a:xfrm>
            <a:off x="95250" y="64886"/>
            <a:ext cx="10515600" cy="52708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b="1">
                <a:solidFill>
                  <a:schemeClr val="lt1"/>
                </a:solidFill>
                <a:latin typeface="Arial"/>
                <a:ea typeface="Arial"/>
                <a:cs typeface="Arial"/>
                <a:sym typeface="Arial"/>
              </a:rPr>
              <a:t>Today’s Presenters</a:t>
            </a:r>
            <a:endParaRPr/>
          </a:p>
        </p:txBody>
      </p:sp>
      <p:pic>
        <p:nvPicPr>
          <p:cNvPr id="171" name="Google Shape;171;p8" descr="picture of Caitlin"/>
          <p:cNvPicPr preferRelativeResize="0">
            <a:picLocks noChangeAspect="1"/>
          </p:cNvPicPr>
          <p:nvPr/>
        </p:nvPicPr>
        <p:blipFill rotWithShape="1">
          <a:blip r:embed="rId3"/>
          <a:srcRect l="-539" t="99" r="12492" b="19504"/>
          <a:stretch/>
        </p:blipFill>
        <p:spPr>
          <a:xfrm>
            <a:off x="1375975" y="1120377"/>
            <a:ext cx="2882874" cy="3509591"/>
          </a:xfrm>
          <a:prstGeom prst="rect">
            <a:avLst/>
          </a:prstGeom>
          <a:noFill/>
          <a:ln>
            <a:noFill/>
          </a:ln>
        </p:spPr>
      </p:pic>
      <p:sp>
        <p:nvSpPr>
          <p:cNvPr id="172" name="Google Shape;172;p8"/>
          <p:cNvSpPr txBox="1"/>
          <p:nvPr/>
        </p:nvSpPr>
        <p:spPr>
          <a:xfrm flipH="1">
            <a:off x="1138445" y="4748672"/>
            <a:ext cx="3488643"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chemeClr val="dk1"/>
                </a:solidFill>
                <a:latin typeface="Calibri"/>
                <a:ea typeface="Calibri"/>
                <a:cs typeface="Calibri"/>
                <a:sym typeface="Calibri"/>
              </a:rPr>
              <a:t>Caitlin Lowery, PhD</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dk1"/>
                </a:solidFill>
                <a:latin typeface="Calibri"/>
                <a:ea typeface="Calibri"/>
                <a:cs typeface="Calibri"/>
                <a:sym typeface="Calibri"/>
              </a:rPr>
              <a:t>National Poverty Fellow</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dk1"/>
                </a:solidFill>
                <a:latin typeface="Calibri"/>
                <a:ea typeface="Calibri"/>
                <a:cs typeface="Calibri"/>
                <a:sym typeface="Calibri"/>
              </a:rPr>
              <a:t>Institute for Research on Poverty</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dk1"/>
                </a:solidFill>
                <a:latin typeface="Calibri"/>
                <a:ea typeface="Calibri"/>
                <a:cs typeface="Calibri"/>
                <a:sym typeface="Calibri"/>
              </a:rPr>
              <a:t>University of Wisconsin-Madison</a:t>
            </a:r>
          </a:p>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dk1"/>
                </a:solidFill>
                <a:latin typeface="Calibri"/>
                <a:ea typeface="Calibri"/>
                <a:cs typeface="Calibri"/>
                <a:sym typeface="Calibri"/>
              </a:rPr>
              <a:t>cmlowery@wisc.edu</a:t>
            </a:r>
            <a:endParaRPr sz="1800" b="0" i="0" u="none" strike="noStrike" cap="none" dirty="0">
              <a:solidFill>
                <a:srgbClr val="000000"/>
              </a:solidFill>
              <a:latin typeface="Arial"/>
              <a:ea typeface="Arial"/>
              <a:cs typeface="Arial"/>
              <a:sym typeface="Arial"/>
            </a:endParaRPr>
          </a:p>
        </p:txBody>
      </p:sp>
      <p:pic>
        <p:nvPicPr>
          <p:cNvPr id="1026" name="Picture 2" descr="Jennifer Falbe">
            <a:extLst>
              <a:ext uri="{FF2B5EF4-FFF2-40B4-BE49-F238E27FC236}">
                <a16:creationId xmlns:a16="http://schemas.microsoft.com/office/drawing/2014/main" id="{71A142F6-7734-CDE4-0D03-E96EB7DD3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864" y="1116027"/>
            <a:ext cx="3256767" cy="3632644"/>
          </a:xfrm>
          <a:prstGeom prst="rect">
            <a:avLst/>
          </a:prstGeom>
          <a:noFill/>
          <a:extLst>
            <a:ext uri="{909E8E84-426E-40DD-AFC4-6F175D3DCCD1}">
              <a14:hiddenFill xmlns:a14="http://schemas.microsoft.com/office/drawing/2010/main">
                <a:solidFill>
                  <a:srgbClr val="FFFFFF"/>
                </a:solidFill>
              </a14:hiddenFill>
            </a:ext>
          </a:extLst>
        </p:spPr>
      </p:pic>
      <p:sp>
        <p:nvSpPr>
          <p:cNvPr id="170" name="Google Shape;170;p8"/>
          <p:cNvSpPr txBox="1"/>
          <p:nvPr/>
        </p:nvSpPr>
        <p:spPr>
          <a:xfrm flipH="1">
            <a:off x="6950865" y="4748671"/>
            <a:ext cx="3256767"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Jennifer Falbe, ScD, MPH</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dk1"/>
                </a:solidFill>
                <a:latin typeface="Calibri"/>
                <a:cs typeface="Calibri"/>
                <a:sym typeface="Calibri"/>
              </a:rPr>
              <a:t>Associate Professor</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dk1"/>
                </a:solidFill>
                <a:latin typeface="Calibri"/>
                <a:cs typeface="Calibri"/>
                <a:sym typeface="Calibri"/>
              </a:rPr>
              <a:t>Department of Human Ecology</a:t>
            </a:r>
          </a:p>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dk1"/>
                </a:solidFill>
                <a:latin typeface="Calibri"/>
                <a:ea typeface="Arial"/>
                <a:cs typeface="Calibri"/>
                <a:sym typeface="Calibri"/>
              </a:rPr>
              <a:t>University of California, Davis</a:t>
            </a:r>
          </a:p>
          <a:p>
            <a:pPr marL="0" marR="0" lvl="0" indent="0" algn="ctr" rtl="0">
              <a:lnSpc>
                <a:spcPct val="100000"/>
              </a:lnSpc>
              <a:spcBef>
                <a:spcPts val="0"/>
              </a:spcBef>
              <a:spcAft>
                <a:spcPts val="0"/>
              </a:spcAft>
              <a:buClr>
                <a:srgbClr val="000000"/>
              </a:buClr>
              <a:buSzPts val="1400"/>
              <a:buFont typeface="Arial"/>
              <a:buNone/>
            </a:pPr>
            <a:r>
              <a:rPr lang="en-US" sz="1800" dirty="0" err="1">
                <a:solidFill>
                  <a:schemeClr val="dk1"/>
                </a:solidFill>
                <a:latin typeface="Calibri"/>
                <a:cs typeface="Calibri"/>
                <a:sym typeface="Calibri"/>
              </a:rPr>
              <a:t>jfalbe@ucdavis.edu</a:t>
            </a:r>
            <a:r>
              <a:rPr lang="en-US" sz="1800" dirty="0">
                <a:solidFill>
                  <a:schemeClr val="dk1"/>
                </a:solidFill>
                <a:latin typeface="Calibri"/>
                <a:cs typeface="Calibri"/>
                <a:sym typeface="Calibri"/>
              </a:rPr>
              <a:t> </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Google Shape;179;g2e6710b1343_0_0">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1" name="Google Shape;181;g2e6710b1343_0_0">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182" name="Google Shape;182;g2e6710b1343_0_0">
            <a:extLst>
              <a:ext uri="{C183D7F6-B498-43B3-948B-1728B52AA6E4}">
                <adec:decorative xmlns:adec="http://schemas.microsoft.com/office/drawing/2017/decorative" val="1"/>
              </a:ext>
            </a:extLst>
          </p:cNvPr>
          <p:cNvSpPr txBox="1"/>
          <p:nvPr/>
        </p:nvSpPr>
        <p:spPr>
          <a:xfrm>
            <a:off x="254162" y="1138065"/>
            <a:ext cx="115284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e6710b1343_0_0"/>
          <p:cNvSpPr txBox="1">
            <a:spLocks noGrp="1"/>
          </p:cNvSpPr>
          <p:nvPr>
            <p:ph type="title" idx="4294967295"/>
          </p:nvPr>
        </p:nvSpPr>
        <p:spPr>
          <a:xfrm>
            <a:off x="254162" y="1138065"/>
            <a:ext cx="11528400" cy="375791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180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Learning Objectives for the Session:</a:t>
            </a:r>
          </a:p>
          <a:p>
            <a:pPr marL="45720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3400" b="0" i="0" u="none" strike="noStrike" kern="0" cap="none" spc="0" normalizeH="0" baseline="0" noProof="0" dirty="0">
                <a:ln>
                  <a:noFill/>
                </a:ln>
                <a:solidFill>
                  <a:schemeClr val="dk1"/>
                </a:solidFill>
                <a:effectLst/>
                <a:uLnTx/>
                <a:uFillTx/>
                <a:latin typeface="Calibri"/>
                <a:ea typeface="Calibri"/>
                <a:cs typeface="Calibri"/>
                <a:sym typeface="Calibri"/>
              </a:rPr>
              <a:t>1. Learn about the freedom of information (FOI) laws and how they can be used to obtain information about the food and beverage environment at public institutions.</a:t>
            </a:r>
          </a:p>
          <a:p>
            <a:pPr marL="45720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endParaRPr kumimoji="0" lang="en-US" sz="34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45720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3400" b="0" i="0" u="none" strike="noStrike" kern="0" cap="none" spc="0" normalizeH="0" baseline="0" noProof="0" dirty="0">
                <a:ln>
                  <a:noFill/>
                </a:ln>
                <a:solidFill>
                  <a:schemeClr val="dk1"/>
                </a:solidFill>
                <a:effectLst/>
                <a:uLnTx/>
                <a:uFillTx/>
                <a:latin typeface="Calibri"/>
                <a:ea typeface="Calibri"/>
                <a:cs typeface="Calibri"/>
                <a:sym typeface="Calibri"/>
              </a:rPr>
              <a:t>2. Describe the variability in food costs on public university campuses and factors associated with higher costs.</a:t>
            </a:r>
          </a:p>
        </p:txBody>
      </p:sp>
      <p:pic>
        <p:nvPicPr>
          <p:cNvPr id="183" name="Google Shape;183;g2e6710b1343_0_0"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180" name="Google Shape;180;g2e6710b1343_0_0"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TotalTime>
  <Words>3065</Words>
  <Application>Microsoft Office PowerPoint</Application>
  <PresentationFormat>Widescreen</PresentationFormat>
  <Paragraphs>350</Paragraphs>
  <Slides>38</Slides>
  <Notes>38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Calibri</vt:lpstr>
      <vt:lpstr>Aptos</vt:lpstr>
      <vt:lpstr>Roboto</vt:lpstr>
      <vt:lpstr>Arial</vt:lpstr>
      <vt:lpstr>Helvetica</vt:lpstr>
      <vt:lpstr>Office Theme</vt:lpstr>
      <vt:lpstr>Summer Speaker Series for Students 2024</vt:lpstr>
      <vt:lpstr>Getting Started!</vt:lpstr>
      <vt:lpstr>NOPREN HER Summer Series for Students </vt:lpstr>
      <vt:lpstr>NOPREN HER Summer Series for Students</vt:lpstr>
      <vt:lpstr>Student Presentations!</vt:lpstr>
      <vt:lpstr>Session 3: Leveraging Food Service Contracts at 4-year Public Universities to Understand Meal Plan Costs and Affordability</vt:lpstr>
      <vt:lpstr>Healthy Food Retail Work Group</vt:lpstr>
      <vt:lpstr>Today’s Presenters</vt:lpstr>
      <vt:lpstr>Learning Objectives for the Session: 1. Learn about the freedom of information (FOI) laws and how they can be used to obtain information about the food and beverage environment at public institutions.  2. Describe the variability in food costs on public university campuses and factors associated with higher costs.</vt:lpstr>
      <vt:lpstr>Goal of this Project:</vt:lpstr>
      <vt:lpstr>Introduction</vt:lpstr>
      <vt:lpstr>Inspiration for this research</vt:lpstr>
      <vt:lpstr>Inspiration for this research cont</vt:lpstr>
      <vt:lpstr>Soda PRCs University of California contracts  “Wellness Happens Here sponsorship: (1) Presenting sponsor designation/placement on all Wellness Happens Here...materials” “Up to six (6) logo inclusions on murals throughout the [gyms]” </vt:lpstr>
      <vt:lpstr>Soda PRCs </vt:lpstr>
      <vt:lpstr>Alcohol contracts: 162 public 4-year universities</vt:lpstr>
      <vt:lpstr>Inspiration </vt:lpstr>
      <vt:lpstr>Food service contracts </vt:lpstr>
      <vt:lpstr>How did we request food service contracts?</vt:lpstr>
      <vt:lpstr>How did we request food service contracts? (cont)</vt:lpstr>
      <vt:lpstr>What is a food service contract?</vt:lpstr>
      <vt:lpstr>Contract Examples</vt:lpstr>
      <vt:lpstr>Meal Plans &amp; Affordability</vt:lpstr>
      <vt:lpstr>Meal Plan Examples</vt:lpstr>
      <vt:lpstr>Research Process</vt:lpstr>
      <vt:lpstr>Our Sampling Criteria</vt:lpstr>
      <vt:lpstr>Our Sample</vt:lpstr>
      <vt:lpstr>Our Sample (cont)</vt:lpstr>
      <vt:lpstr>Coding Process</vt:lpstr>
      <vt:lpstr>Next steps: Data Analysis</vt:lpstr>
      <vt:lpstr>Future Directions</vt:lpstr>
      <vt:lpstr>Lessons learned</vt:lpstr>
      <vt:lpstr>Acknowledgments</vt:lpstr>
      <vt:lpstr>Q&amp;A</vt:lpstr>
      <vt:lpstr>Breakout Rooms</vt:lpstr>
      <vt:lpstr>Breakout room instructions</vt:lpstr>
      <vt:lpstr>Additional Questions</vt:lpstr>
      <vt:lpstr>To view past recordings, visit https://nopren.ucsf.edu/her-nopren-summer-speaker-series-students-2024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Kirsten Arm</dc:creator>
  <cp:lastModifiedBy>Tong, Jennifer</cp:lastModifiedBy>
  <cp:revision>65</cp:revision>
  <dcterms:created xsi:type="dcterms:W3CDTF">2022-02-21T15:04:32Z</dcterms:created>
  <dcterms:modified xsi:type="dcterms:W3CDTF">2025-12-18T23:58:26Z</dcterms:modified>
</cp:coreProperties>
</file>