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 id="2147483697" r:id="rId2"/>
    <p:sldMasterId id="2147483698" r:id="rId3"/>
    <p:sldMasterId id="2147483699" r:id="rId4"/>
  </p:sldMasterIdLst>
  <p:notesMasterIdLst>
    <p:notesMasterId r:id="rId5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Lst>
  <p:sldSz cx="9144000" cy="5143500" type="screen16x9"/>
  <p:notesSz cx="6858000" cy="9144000"/>
  <p:embeddedFontLst>
    <p:embeddedFont>
      <p:font typeface="Century Gothic" panose="020B0502020202020204" pitchFamily="34" charset="0"/>
      <p:regular r:id="rId55"/>
      <p:bold r:id="rId56"/>
      <p:italic r:id="rId57"/>
      <p:boldItalic r:id="rId58"/>
    </p:embeddedFont>
    <p:embeddedFont>
      <p:font typeface="Figtree" panose="020B0604020202020204" charset="0"/>
      <p:regular r:id="rId59"/>
      <p:bold r:id="rId60"/>
      <p:italic r:id="rId61"/>
      <p:boldItalic r:id="rId62"/>
    </p:embeddedFont>
    <p:embeddedFont>
      <p:font typeface="Garamond" panose="02020404030301010803" pitchFamily="18" charset="0"/>
      <p:regular r:id="rId63"/>
      <p:bold r:id="rId64"/>
      <p:italic r:id="rId65"/>
      <p:boldItalic r:id="rId66"/>
    </p:embeddedFont>
    <p:embeddedFont>
      <p:font typeface="Georgia" panose="02040502050405020303" pitchFamily="18" charset="0"/>
      <p:regular r:id="rId67"/>
      <p:bold r:id="rId68"/>
      <p:italic r:id="rId69"/>
      <p:boldItalic r:id="rId70"/>
    </p:embeddedFont>
    <p:embeddedFont>
      <p:font typeface="Instrument Sans" panose="020B0604020202020204" charset="0"/>
      <p:regular r:id="rId71"/>
      <p:bold r:id="rId72"/>
      <p:italic r:id="rId73"/>
      <p:boldItalic r:id="rId74"/>
    </p:embeddedFont>
    <p:embeddedFont>
      <p:font typeface="Inter" panose="020B0604020202020204" charset="0"/>
      <p:regular r:id="rId75"/>
      <p:bold r:id="rId76"/>
      <p:italic r:id="rId77"/>
      <p:boldItalic r:id="rId78"/>
    </p:embeddedFont>
    <p:embeddedFont>
      <p:font typeface="Lato" panose="020F0502020204030203" pitchFamily="34" charset="0"/>
      <p:regular r:id="rId79"/>
      <p:bold r:id="rId80"/>
      <p:italic r:id="rId81"/>
      <p:boldItalic r:id="rId82"/>
    </p:embeddedFont>
    <p:embeddedFont>
      <p:font typeface="Libre Franklin" pitchFamily="2" charset="0"/>
      <p:regular r:id="rId83"/>
      <p:bold r:id="rId84"/>
      <p:italic r:id="rId85"/>
      <p:boldItalic r:id="rId86"/>
    </p:embeddedFont>
    <p:embeddedFont>
      <p:font typeface="Newsreader" panose="020B0604020202020204" charset="0"/>
      <p:regular r:id="rId87"/>
      <p:bold r:id="rId88"/>
      <p:italic r:id="rId89"/>
      <p:boldItalic r:id="rId90"/>
    </p:embeddedFont>
    <p:embeddedFont>
      <p:font typeface="Open Sans" panose="020B0606030504020204" pitchFamily="34" charset="0"/>
      <p:regular r:id="rId91"/>
      <p:bold r:id="rId92"/>
      <p:italic r:id="rId93"/>
      <p:boldItalic r:id="rId94"/>
    </p:embeddedFont>
    <p:embeddedFont>
      <p:font typeface="Play" panose="020B0604020202020204" charset="0"/>
      <p:regular r:id="rId95"/>
      <p:bold r:id="rId96"/>
    </p:embeddedFont>
    <p:embeddedFont>
      <p:font typeface="Proxima Nova" panose="020B0604020202020204" charset="0"/>
      <p:regular r:id="rId97"/>
      <p:bold r:id="rId98"/>
      <p:italic r:id="rId99"/>
      <p:boldItalic r:id="rId100"/>
    </p:embeddedFont>
    <p:embeddedFont>
      <p:font typeface="PT Sans" panose="020B0503020203020204" pitchFamily="34" charset="0"/>
      <p:regular r:id="rId101"/>
      <p:bold r:id="rId102"/>
      <p:italic r:id="rId103"/>
      <p:boldItalic r:id="rId104"/>
    </p:embeddedFont>
    <p:embeddedFont>
      <p:font typeface="PT Serif" panose="020A0603040505020204" pitchFamily="18" charset="0"/>
      <p:regular r:id="rId105"/>
      <p:bold r:id="rId106"/>
      <p:italic r:id="rId107"/>
      <p:boldItalic r:id="rId108"/>
    </p:embeddedFont>
    <p:embeddedFont>
      <p:font typeface="Roboto" panose="02000000000000000000" pitchFamily="2" charset="0"/>
      <p:regular r:id="rId109"/>
      <p:bold r:id="rId110"/>
      <p:italic r:id="rId111"/>
      <p:boldItalic r:id="rId112"/>
    </p:embeddedFont>
    <p:embeddedFont>
      <p:font typeface="Trebuchet MS" panose="020B0603020202020204" pitchFamily="34" charset="0"/>
      <p:regular r:id="rId113"/>
      <p:bold r:id="rId114"/>
      <p:italic r:id="rId115"/>
      <p:boldItalic r:id="rId116"/>
    </p:embeddedFont>
    <p:embeddedFont>
      <p:font typeface="Verdana" panose="020B0604030504040204" pitchFamily="34" charset="0"/>
      <p:regular r:id="rId117"/>
      <p:bold r:id="rId118"/>
      <p:italic r:id="rId119"/>
      <p:boldItalic r:id="rId120"/>
    </p:embeddedFont>
    <p:embeddedFont>
      <p:font typeface="Work Sans" pitchFamily="2" charset="0"/>
      <p:regular r:id="rId121"/>
      <p:bold r:id="rId122"/>
      <p:italic r:id="rId123"/>
      <p:boldItalic r:id="rId1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88"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63.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font" Target="fonts/font30.fntdata"/><Relationship Id="rId89" Type="http://schemas.openxmlformats.org/officeDocument/2006/relationships/font" Target="fonts/font35.fntdata"/><Relationship Id="rId112" Type="http://schemas.openxmlformats.org/officeDocument/2006/relationships/font" Target="fonts/font58.fntdata"/><Relationship Id="rId16" Type="http://schemas.openxmlformats.org/officeDocument/2006/relationships/slide" Target="slides/slide12.xml"/><Relationship Id="rId107" Type="http://schemas.openxmlformats.org/officeDocument/2006/relationships/font" Target="fonts/font53.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102" Type="http://schemas.openxmlformats.org/officeDocument/2006/relationships/font" Target="fonts/font48.fntdata"/><Relationship Id="rId123" Type="http://schemas.openxmlformats.org/officeDocument/2006/relationships/font" Target="fonts/font69.fntdata"/><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font" Target="fonts/font36.fntdata"/><Relationship Id="rId95" Type="http://schemas.openxmlformats.org/officeDocument/2006/relationships/font" Target="fonts/font41.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10.fntdata"/><Relationship Id="rId69" Type="http://schemas.openxmlformats.org/officeDocument/2006/relationships/font" Target="fonts/font15.fntdata"/><Relationship Id="rId113" Type="http://schemas.openxmlformats.org/officeDocument/2006/relationships/font" Target="fonts/font59.fntdata"/><Relationship Id="rId118" Type="http://schemas.openxmlformats.org/officeDocument/2006/relationships/font" Target="fonts/font64.fntdata"/><Relationship Id="rId80" Type="http://schemas.openxmlformats.org/officeDocument/2006/relationships/font" Target="fonts/font26.fntdata"/><Relationship Id="rId85" Type="http://schemas.openxmlformats.org/officeDocument/2006/relationships/font" Target="fonts/font31.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font" Target="fonts/font5.fntdata"/><Relationship Id="rId103" Type="http://schemas.openxmlformats.org/officeDocument/2006/relationships/font" Target="fonts/font49.fntdata"/><Relationship Id="rId108" Type="http://schemas.openxmlformats.org/officeDocument/2006/relationships/font" Target="fonts/font54.fntdata"/><Relationship Id="rId124" Type="http://schemas.openxmlformats.org/officeDocument/2006/relationships/font" Target="fonts/font70.fntdata"/><Relationship Id="rId54" Type="http://schemas.openxmlformats.org/officeDocument/2006/relationships/notesMaster" Target="notesMasters/notesMaster1.xml"/><Relationship Id="rId70" Type="http://schemas.openxmlformats.org/officeDocument/2006/relationships/font" Target="fonts/font16.fntdata"/><Relationship Id="rId75" Type="http://schemas.openxmlformats.org/officeDocument/2006/relationships/font" Target="fonts/font21.fntdata"/><Relationship Id="rId91" Type="http://schemas.openxmlformats.org/officeDocument/2006/relationships/font" Target="fonts/font37.fntdata"/><Relationship Id="rId96" Type="http://schemas.openxmlformats.org/officeDocument/2006/relationships/font" Target="fonts/font42.fntdata"/><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60.fntdata"/><Relationship Id="rId119" Type="http://schemas.openxmlformats.org/officeDocument/2006/relationships/font" Target="fonts/font65.fntdata"/><Relationship Id="rId44" Type="http://schemas.openxmlformats.org/officeDocument/2006/relationships/slide" Target="slides/slide40.xml"/><Relationship Id="rId60" Type="http://schemas.openxmlformats.org/officeDocument/2006/relationships/font" Target="fonts/font6.fntdata"/><Relationship Id="rId65" Type="http://schemas.openxmlformats.org/officeDocument/2006/relationships/font" Target="fonts/font11.fntdata"/><Relationship Id="rId81" Type="http://schemas.openxmlformats.org/officeDocument/2006/relationships/font" Target="fonts/font27.fntdata"/><Relationship Id="rId86" Type="http://schemas.openxmlformats.org/officeDocument/2006/relationships/font" Target="fonts/font32.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55.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1.fntdata"/><Relationship Id="rId76" Type="http://schemas.openxmlformats.org/officeDocument/2006/relationships/font" Target="fonts/font22.fntdata"/><Relationship Id="rId97" Type="http://schemas.openxmlformats.org/officeDocument/2006/relationships/font" Target="fonts/font43.fntdata"/><Relationship Id="rId104" Type="http://schemas.openxmlformats.org/officeDocument/2006/relationships/font" Target="fonts/font50.fntdata"/><Relationship Id="rId120" Type="http://schemas.openxmlformats.org/officeDocument/2006/relationships/font" Target="fonts/font66.fntdata"/><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17.fntdata"/><Relationship Id="rId92" Type="http://schemas.openxmlformats.org/officeDocument/2006/relationships/font" Target="fonts/font38.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12.fntdata"/><Relationship Id="rId87" Type="http://schemas.openxmlformats.org/officeDocument/2006/relationships/font" Target="fonts/font33.fntdata"/><Relationship Id="rId110" Type="http://schemas.openxmlformats.org/officeDocument/2006/relationships/font" Target="fonts/font56.fntdata"/><Relationship Id="rId115" Type="http://schemas.openxmlformats.org/officeDocument/2006/relationships/font" Target="fonts/font61.fntdata"/><Relationship Id="rId61" Type="http://schemas.openxmlformats.org/officeDocument/2006/relationships/font" Target="fonts/font7.fntdata"/><Relationship Id="rId82" Type="http://schemas.openxmlformats.org/officeDocument/2006/relationships/font" Target="fonts/font2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font" Target="fonts/font2.fntdata"/><Relationship Id="rId77" Type="http://schemas.openxmlformats.org/officeDocument/2006/relationships/font" Target="fonts/font23.fntdata"/><Relationship Id="rId100" Type="http://schemas.openxmlformats.org/officeDocument/2006/relationships/font" Target="fonts/font46.fntdata"/><Relationship Id="rId105" Type="http://schemas.openxmlformats.org/officeDocument/2006/relationships/font" Target="fonts/font51.fntdata"/><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8.fntdata"/><Relationship Id="rId93" Type="http://schemas.openxmlformats.org/officeDocument/2006/relationships/font" Target="fonts/font39.fntdata"/><Relationship Id="rId98" Type="http://schemas.openxmlformats.org/officeDocument/2006/relationships/font" Target="fonts/font44.fntdata"/><Relationship Id="rId121" Type="http://schemas.openxmlformats.org/officeDocument/2006/relationships/font" Target="fonts/font67.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font" Target="fonts/font13.fntdata"/><Relationship Id="rId116" Type="http://schemas.openxmlformats.org/officeDocument/2006/relationships/font" Target="fonts/font62.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font" Target="fonts/font8.fntdata"/><Relationship Id="rId83" Type="http://schemas.openxmlformats.org/officeDocument/2006/relationships/font" Target="fonts/font29.fntdata"/><Relationship Id="rId88" Type="http://schemas.openxmlformats.org/officeDocument/2006/relationships/font" Target="fonts/font34.fntdata"/><Relationship Id="rId111" Type="http://schemas.openxmlformats.org/officeDocument/2006/relationships/font" Target="fonts/font57.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font" Target="fonts/font3.fntdata"/><Relationship Id="rId106" Type="http://schemas.openxmlformats.org/officeDocument/2006/relationships/font" Target="fonts/font52.fntdata"/><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font" Target="fonts/font19.fntdata"/><Relationship Id="rId78" Type="http://schemas.openxmlformats.org/officeDocument/2006/relationships/font" Target="fonts/font24.fntdata"/><Relationship Id="rId94" Type="http://schemas.openxmlformats.org/officeDocument/2006/relationships/font" Target="fonts/font40.fntdata"/><Relationship Id="rId99" Type="http://schemas.openxmlformats.org/officeDocument/2006/relationships/font" Target="fonts/font45.fntdata"/><Relationship Id="rId101" Type="http://schemas.openxmlformats.org/officeDocument/2006/relationships/font" Target="fonts/font47.fntdata"/><Relationship Id="rId122" Type="http://schemas.openxmlformats.org/officeDocument/2006/relationships/font" Target="fonts/font68.fntdata"/><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legis.iowa.gov/legislation/findLegislation/floorVotes" TargetMode="External"/><Relationship Id="rId3" Type="http://schemas.openxmlformats.org/officeDocument/2006/relationships/hyperlink" Target="https://www.fns.usda.gov/newsroom/usda-0072.25" TargetMode="External"/><Relationship Id="rId7" Type="http://schemas.openxmlformats.org/officeDocument/2006/relationships/hyperlink" Target="https://www.reuters.com/world/us/arkansas-asks-usda-let-it-ban-soda-candy-food-stamps-program-2025-04-15/"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fooddive.com/news/food-industry-snap-soda-candy-ban-maha-rfk/745680/" TargetMode="External"/><Relationship Id="rId5" Type="http://schemas.openxmlformats.org/officeDocument/2006/relationships/hyperlink" Target="https://governor.nebraska.gov/gov-pillen-signs-letter-usda-requesting-removal-soda-energy-drinks-snap-purchases" TargetMode="External"/><Relationship Id="rId4" Type="http://schemas.openxmlformats.org/officeDocument/2006/relationships/hyperlink" Target="https://events.in.gov/event/-make-indiana-healthy-again"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sciencedirect.com/science/article/abs/pii/S0278691522003350" TargetMode="External"/><Relationship Id="rId13" Type="http://schemas.openxmlformats.org/officeDocument/2006/relationships/hyperlink" Target="https://pubmed.ncbi.nlm.nih.gov/23912598/" TargetMode="External"/><Relationship Id="rId3" Type="http://schemas.openxmlformats.org/officeDocument/2006/relationships/hyperlink" Target="https://www.nytimes.com/2025/03/11/health/rfk-jr-food-safety-artificial-dyes.html" TargetMode="External"/><Relationship Id="rId7" Type="http://schemas.openxmlformats.org/officeDocument/2006/relationships/hyperlink" Target="https://efsa.onlinelibrary.wiley.com/doi/epdf/10.2903/j.efsa.2021.6585" TargetMode="External"/><Relationship Id="rId12" Type="http://schemas.openxmlformats.org/officeDocument/2006/relationships/hyperlink" Target="https://www.nytimes.com/2023/02/15/well/live/personal-care-products-chemicals.html" TargetMode="External"/><Relationship Id="rId2" Type="http://schemas.openxmlformats.org/officeDocument/2006/relationships/slide" Target="../slides/slide13.xml"/><Relationship Id="rId16" Type="http://schemas.openxmlformats.org/officeDocument/2006/relationships/hyperlink" Target="https://p.feedblitz.com/t3/1116403/54893568_/13613573_/~candyusa.com/news/nca-statement-on-california-governor-newsom-signing-bill-ab-418-to-ban-certain-food-ingredients/" TargetMode="External"/><Relationship Id="rId1" Type="http://schemas.openxmlformats.org/officeDocument/2006/relationships/notesMaster" Target="../notesMasters/notesMaster1.xml"/><Relationship Id="rId6" Type="http://schemas.openxmlformats.org/officeDocument/2006/relationships/hyperlink" Target="https://oehha.ca.gov/media/downloads/risk-assessment/report/healthefftsassess041621.pdf" TargetMode="External"/><Relationship Id="rId11" Type="http://schemas.openxmlformats.org/officeDocument/2006/relationships/hyperlink" Target="https://inchem.org/documents/iarc/vol73/73-17.html" TargetMode="External"/><Relationship Id="rId5" Type="http://schemas.openxmlformats.org/officeDocument/2006/relationships/hyperlink" Target="https://www.nytimes.com/1990/01/30/science/fda-limits-red-dye-no-3.html" TargetMode="External"/><Relationship Id="rId15" Type="http://schemas.openxmlformats.org/officeDocument/2006/relationships/hyperlink" Target="https://p.feedblitz.com/t3/1116403/54893568_/13613573_/~www.gov.ca.gov/wp-content/uploads/2023/10/AB-418-Signing.pdf" TargetMode="External"/><Relationship Id="rId10" Type="http://schemas.openxmlformats.org/officeDocument/2006/relationships/hyperlink" Target="https://onlinelibrary.wiley.com/doi/abs/10.1002/tera.1420280302" TargetMode="External"/><Relationship Id="rId4" Type="http://schemas.openxmlformats.org/officeDocument/2006/relationships/hyperlink" Target="https://pubmed.ncbi.nlm.nih.gov/23026007/" TargetMode="External"/><Relationship Id="rId9" Type="http://schemas.openxmlformats.org/officeDocument/2006/relationships/hyperlink" Target="https://www.nytimes.com/2019/04/01/well/family/how-to-minimize-exposures-to-hormone-disrupters.html" TargetMode="External"/><Relationship Id="rId14" Type="http://schemas.openxmlformats.org/officeDocument/2006/relationships/hyperlink" Target="https://pubmed.ncbi.nlm.nih.gov/12419695/"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oehha.ca.gov/media/downloads/risk-assessment/report/healthefftsassess041621.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frac.org/programs/school-breakfast-program"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frac.org/programs/national-school-lunch-program"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uke.qualtrics.com/jfe/form/SV_eKhMbtCWFp6ezs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tatnews.com/2025/03/11/rfk-jr-maha-commission-meets-for-the-first-time-behind-closed-door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e4b56e2558_1_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2e4b56e2558_1_2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Session Lead: HER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Hello Everyone! My name is Lindsey Reed, and I’m a Senior Research Analyst with Healthy Eating Research, which is based at Duke University. HER and our NOPREN partners are so excited that you are all here to join us for the second session of the HER NOPREN Summer Speaker Series for Students.</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Please note: The contents of these sessions are those of the speakers and do not represent the official views of the Centers for Disease Control &amp; Prevention or Department of Health and Human Services.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10" name="Google Shape;310;g2e4b56e2558_1_2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6ab6987878_1_6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g36ab6987878_1_6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Next steps focused on research – policy recs due in August</a:t>
            </a:r>
            <a:endParaRPr/>
          </a:p>
          <a:p>
            <a:pPr marL="0" lvl="0" indent="0" algn="l" rtl="0">
              <a:spcBef>
                <a:spcPts val="0"/>
              </a:spcBef>
              <a:spcAft>
                <a:spcPts val="0"/>
              </a:spcAft>
              <a:buNone/>
            </a:pP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1. Addressing the Replication Crisis: NIH should launch a coordinated initiative to confront the</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replication crisis, investing in reproducibility efforts to improve trust and reliability in basic</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science and interventions for childhood chronic disease.</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2. Post-Marketing Surveillance: NIH and FDA should build systems for real-world safety</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monitoring of pediatric drugs and create programs to independently replicate findings from</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industry-funded studies.</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3. Real-World Data Platform: Expand the NIH-CMS autism data initiative into a broader, secure</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system linking claims, EHRs, and environmental inputs to study childhood chronic diseases.</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4. AI-Powered Surveillance: Create a task force to apply AI and machine learning to federal health</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and nutrition datasets for early detection of harmful exposures and childhood chronic disease</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trends.</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5. GRAS Oversight Reform: Fund independent studies evaluating the health impact of selfaffirmed</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GRAS food ingredients, prioritizing risks to children and informing transparent FDA</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rulemaking.</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6. Nutrition Trials: NIH should fund long-term trials comparing whole-food, reduced-carb, and</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low-UPF diets in children to assess effects on obesity and insulin resistance.</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7. Large-scale Lifestyle Interventions: Launch a coordinated national lifestyle-medicine</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initiative that embeds real-world randomized trials—covering integrated interventions in</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movement, diet, light exposure, and sleep timing—within existing cohorts and EHR networks.</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8. Drug Safety Research: Support studies on long-term neurodevelopmental and metabolic</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outcomes of commonly prescribed pediatric drugs, emphasizing real-world settings and</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meaningful endpoints.</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9. Alternative Testing Models: Invest in New Approach Methodologies (NAMs), such as organon-</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a-chip, microphysiological systems, and computational biology, to complement animal</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testing with more predictive human-relevant models.</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10. Precision Toxicology: Launch a national initiative to map gene–environment interactions</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affecting childhood disease risk, especially for pollutants, endocrine disruptors, and</a:t>
            </a:r>
            <a:endParaRPr/>
          </a:p>
          <a:p>
            <a:pPr marL="0" lvl="0" indent="0" algn="l" rtl="0">
              <a:spcBef>
                <a:spcPts val="0"/>
              </a:spcBef>
              <a:spcAft>
                <a:spcPts val="0"/>
              </a:spcAft>
              <a:buNone/>
            </a:pPr>
            <a:r>
              <a:rPr lang="en" sz="1200" b="0" i="0" u="none" strike="noStrike">
                <a:solidFill>
                  <a:schemeClr val="dk1"/>
                </a:solidFill>
                <a:latin typeface="Calibri"/>
                <a:ea typeface="Calibri"/>
                <a:cs typeface="Calibri"/>
                <a:sym typeface="Calibri"/>
              </a:rPr>
              <a:t>pharmaceuticals.</a:t>
            </a:r>
            <a:endParaRPr/>
          </a:p>
          <a:p>
            <a:pPr marL="0" lvl="0" indent="0" algn="l" rtl="0">
              <a:spcBef>
                <a:spcPts val="0"/>
              </a:spcBef>
              <a:spcAft>
                <a:spcPts val="0"/>
              </a:spcAft>
              <a:buNone/>
            </a:pPr>
            <a:endParaRPr/>
          </a:p>
        </p:txBody>
      </p:sp>
      <p:sp>
        <p:nvSpPr>
          <p:cNvPr id="414" name="Google Shape;414;g36ab6987878_1_6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6ab6987878_1_6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0" name="Google Shape;420;g36ab6987878_1_6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6ab6987878_1_6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g36ab6987878_1_6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IA - This includes any item subject to sales tax, notably: Sweetened beverages (carbonated and non‑carbonated) Candy and snack foods (e.g., chips, baked goods)</a:t>
            </a:r>
            <a:endParaRPr/>
          </a:p>
          <a:p>
            <a:pPr marL="0" lvl="0" indent="0" algn="l" rtl="0">
              <a:spcBef>
                <a:spcPts val="0"/>
              </a:spcBef>
              <a:spcAft>
                <a:spcPts val="0"/>
              </a:spcAft>
              <a:buNone/>
            </a:pPr>
            <a:r>
              <a:rPr lang="en"/>
              <a:t>Chocolate and chocolate-covered fruit Sweetened water and artificially sweetened beverages</a:t>
            </a:r>
            <a:endParaRPr/>
          </a:p>
          <a:p>
            <a:pPr marL="0" lvl="0" indent="0" algn="l" rtl="0">
              <a:spcBef>
                <a:spcPts val="0"/>
              </a:spcBef>
              <a:spcAft>
                <a:spcPts val="0"/>
              </a:spcAft>
              <a:buNone/>
            </a:pPr>
            <a:endParaRPr/>
          </a:p>
          <a:p>
            <a:pPr marL="0" lvl="0" indent="0" algn="l" rtl="0">
              <a:spcBef>
                <a:spcPts val="0"/>
              </a:spcBef>
              <a:spcAft>
                <a:spcPts val="0"/>
              </a:spcAft>
              <a:buNone/>
            </a:pPr>
            <a:r>
              <a:rPr lang="en" b="1"/>
              <a:t>Pending waivers</a:t>
            </a:r>
            <a:r>
              <a:rPr lang="en"/>
              <a:t>: Texas, West Virginia, Colorado, Kansas, Florida, Louisiana, Ohio. Texas has proposed banning sweetened drinks, candy, energy drinks, chips, and cookies; others remain under USDA review. Gemini says only, CO, LA, TX, WV</a:t>
            </a:r>
            <a:endParaRPr/>
          </a:p>
          <a:p>
            <a:pPr marL="0" lvl="0" indent="0" algn="l" rtl="0">
              <a:spcBef>
                <a:spcPts val="0"/>
              </a:spcBef>
              <a:spcAft>
                <a:spcPts val="0"/>
              </a:spcAft>
              <a:buNone/>
            </a:pPr>
            <a:r>
              <a:rPr lang="en"/>
              <a:t>(Chat GPT – 6.20.25)</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MAHA is also showing up in a plethora of state bills (19 to be exact) to restrict purchase of certain foods with SNAP benefits. All target sweetened bev and candy (with NSS or sugar)., and some also include chips, desserts or other junk food.</a:t>
            </a:r>
            <a:endParaRPr/>
          </a:p>
          <a:p>
            <a:pPr marL="0" lvl="0" indent="0" algn="l" rtl="0">
              <a:spcBef>
                <a:spcPts val="0"/>
              </a:spcBef>
              <a:spcAft>
                <a:spcPts val="0"/>
              </a:spcAft>
              <a:buNone/>
            </a:pPr>
            <a:endParaRPr/>
          </a:p>
          <a:p>
            <a:pPr marL="0" lvl="0" indent="0" algn="l" rtl="0">
              <a:spcBef>
                <a:spcPts val="0"/>
              </a:spcBef>
              <a:spcAft>
                <a:spcPts val="0"/>
              </a:spcAft>
              <a:buNone/>
            </a:pPr>
            <a:r>
              <a:rPr lang="en"/>
              <a:t>WV adopts </a:t>
            </a:r>
            <a:r>
              <a:rPr lang="en" b="1"/>
              <a:t>along with work requirements. </a:t>
            </a:r>
            <a:endParaRPr/>
          </a:p>
          <a:p>
            <a:pPr marL="0" lvl="0" indent="0" algn="l" rtl="0">
              <a:spcBef>
                <a:spcPts val="0"/>
              </a:spcBef>
              <a:spcAft>
                <a:spcPts val="0"/>
              </a:spcAft>
              <a:buNone/>
            </a:pPr>
            <a:endParaRPr b="1"/>
          </a:p>
          <a:p>
            <a:pPr marL="0" lvl="0" indent="0" algn="l" rtl="0">
              <a:spcBef>
                <a:spcPts val="0"/>
              </a:spcBef>
              <a:spcAft>
                <a:spcPts val="0"/>
              </a:spcAft>
              <a:buNone/>
            </a:pPr>
            <a:r>
              <a:rPr lang="en" b="1"/>
              <a:t>ABA opposes – they sell $6B per year via SNAP - </a:t>
            </a:r>
            <a:r>
              <a:rPr lang="en" sz="1200" b="0" i="0" u="none" strike="noStrike">
                <a:solidFill>
                  <a:srgbClr val="000000"/>
                </a:solidFill>
                <a:latin typeface="PT Serif"/>
                <a:ea typeface="PT Serif"/>
                <a:cs typeface="PT Serif"/>
                <a:sym typeface="PT Serif"/>
              </a:rPr>
              <a:t>Americans who need help buying groceries deserve the freedom to choose foods that best meet their families’ needs. Proposals to restrict SNAP purchases won’t make anyone healthier or save $1 in taxes, but they would create an army of government bureaucrats to designate ‘good’ and ‘bad’ foods while treating Americans facing hard times like second-class citizens.”</a:t>
            </a:r>
            <a:endParaRPr b="0"/>
          </a:p>
          <a:p>
            <a:pPr marL="0" lvl="0" indent="0" algn="l" rtl="0">
              <a:spcBef>
                <a:spcPts val="0"/>
              </a:spcBef>
              <a:spcAft>
                <a:spcPts val="0"/>
              </a:spcAft>
              <a:buNone/>
            </a:pPr>
            <a:endParaRPr b="1"/>
          </a:p>
          <a:p>
            <a:pPr marL="0" lvl="0" indent="0" algn="l" rtl="0">
              <a:spcBef>
                <a:spcPts val="0"/>
              </a:spcBef>
              <a:spcAft>
                <a:spcPts val="0"/>
              </a:spcAft>
              <a:buNone/>
            </a:pPr>
            <a:r>
              <a:rPr lang="en" b="0"/>
              <a:t>Soda restrictions on tap: In a school gymnasium packed with children, supporters and presumably parents, Republican Gov. Patrick Morrisey announced a new MAHA campaign following the state’s recent ban on synthetic food dyes and two food preservatives. The MAHA campaign includes exercise and healthy food initiatives, but the big news is that the state is seeking two major changes to the Supplemental Nutrition Assistance Program (SNAP): stricter work requirements and a ban on soda.</a:t>
            </a:r>
            <a:endParaRPr/>
          </a:p>
          <a:p>
            <a:pPr marL="0" lvl="0" indent="0" algn="l" rtl="0">
              <a:spcBef>
                <a:spcPts val="0"/>
              </a:spcBef>
              <a:spcAft>
                <a:spcPts val="0"/>
              </a:spcAft>
              <a:buNone/>
            </a:pPr>
            <a:r>
              <a:rPr lang="en" b="0"/>
              <a:t>Stiffening work requirements for SNAP beneficiaries is a longtime Republican goal, but it’s often criticized by Democrats and anti-hunger groups as a blunt tool to drop large numbers of vulnerable people from food aid. The governor did not give much detail on what the state has planned, but his office said it would implement “work, training, and education requirements for SNAP recipients.” “Outside of limited exceptions, if you have the ability to work, you should,” Morrisey said.</a:t>
            </a:r>
            <a:endParaRPr/>
          </a:p>
          <a:p>
            <a:pPr marL="0" lvl="0" indent="0" algn="l" rtl="0">
              <a:spcBef>
                <a:spcPts val="0"/>
              </a:spcBef>
              <a:spcAft>
                <a:spcPts val="0"/>
              </a:spcAft>
              <a:buNone/>
            </a:pPr>
            <a:endParaRPr b="1"/>
          </a:p>
          <a:p>
            <a:pPr marL="0" lvl="0" indent="0" algn="l" rtl="0">
              <a:spcBef>
                <a:spcPts val="0"/>
              </a:spcBef>
              <a:spcAft>
                <a:spcPts val="0"/>
              </a:spcAft>
              <a:buNone/>
            </a:pPr>
            <a:r>
              <a:rPr lang="en" sz="1800">
                <a:solidFill>
                  <a:srgbClr val="08404D"/>
                </a:solidFill>
                <a:latin typeface="Georgia"/>
                <a:ea typeface="Georgia"/>
                <a:cs typeface="Georgia"/>
                <a:sym typeface="Georgia"/>
              </a:rPr>
              <a:t>Food industry groups could sue to try to stop West Virginia’s ban on additives as well as a future ban on SNAP restrictions (if USDA approves this down the line, which sure seems like a safe bet). I asked the governor about this today, and he seemed confident that the state would ultimately prevail. </a:t>
            </a:r>
            <a:endParaRPr b="1"/>
          </a:p>
          <a:p>
            <a:pPr marL="0" lvl="0" indent="0" algn="l" rtl="0">
              <a:spcBef>
                <a:spcPts val="0"/>
              </a:spcBef>
              <a:spcAft>
                <a:spcPts val="0"/>
              </a:spcAft>
              <a:buNone/>
            </a:pPr>
            <a:endParaRPr b="1"/>
          </a:p>
          <a:p>
            <a:pPr marL="0" lvl="0" indent="0" algn="l" rtl="0">
              <a:spcBef>
                <a:spcPts val="0"/>
              </a:spcBef>
              <a:spcAft>
                <a:spcPts val="0"/>
              </a:spcAft>
              <a:buNone/>
            </a:pPr>
            <a:endParaRPr/>
          </a:p>
          <a:p>
            <a:pPr marL="0" lvl="0" indent="0" algn="l" rtl="0">
              <a:spcBef>
                <a:spcPts val="0"/>
              </a:spcBef>
              <a:spcAft>
                <a:spcPts val="0"/>
              </a:spcAft>
              <a:buNone/>
            </a:pPr>
            <a:r>
              <a:rPr lang="en" b="0" i="0">
                <a:solidFill>
                  <a:srgbClr val="000000"/>
                </a:solidFill>
                <a:latin typeface="Georgia"/>
                <a:ea typeface="Georgia"/>
                <a:cs typeface="Georgia"/>
                <a:sym typeface="Georgia"/>
              </a:rPr>
              <a:t>Arkansas Gov. Sarah Huckabee Sanders vowed in December to pursue a waiver. And Democratic Govs. Gavin Newsom of California and Jared Polis of Colorado have indicated that they might also be open to similar restrictions — a sign that the approach could win some bipartisan support. (Politico 3.26.25</a:t>
            </a:r>
            <a:endParaRPr/>
          </a:p>
          <a:p>
            <a:pPr marL="0" lvl="0" indent="0" algn="l" rtl="0">
              <a:spcBef>
                <a:spcPts val="0"/>
              </a:spcBef>
              <a:spcAft>
                <a:spcPts val="0"/>
              </a:spcAft>
              <a:buNone/>
            </a:pPr>
            <a:endParaRPr/>
          </a:p>
          <a:p>
            <a:pPr marL="0" lvl="0" indent="0" algn="l" rtl="0">
              <a:spcBef>
                <a:spcPts val="0"/>
              </a:spcBef>
              <a:spcAft>
                <a:spcPts val="0"/>
              </a:spcAft>
              <a:buNone/>
            </a:pPr>
            <a:r>
              <a:rPr lang="en"/>
              <a:t>Also federal bills (Self R-TX </a:t>
            </a:r>
            <a:r>
              <a:rPr lang="en" b="0" i="0">
                <a:solidFill>
                  <a:srgbClr val="222222"/>
                </a:solidFill>
                <a:latin typeface="Roboto"/>
                <a:ea typeface="Roboto"/>
                <a:cs typeface="Roboto"/>
                <a:sym typeface="Roboto"/>
              </a:rPr>
              <a:t>Funding Is Zero for Zero Nutrition Options (FIZZ-NO) Act of 2025, which would block purchases of sodas with SNAP benefits — the text defines soda as "a carbonated beverage that contains more than 1 gram of added sugar, artificial sweetener, or flavoring per serving.“</a:t>
            </a:r>
            <a:endParaRPr/>
          </a:p>
          <a:p>
            <a:pPr marL="0" lvl="0" indent="0" algn="l" rtl="0">
              <a:spcBef>
                <a:spcPts val="0"/>
              </a:spcBef>
              <a:spcAft>
                <a:spcPts val="0"/>
              </a:spcAft>
              <a:buNone/>
            </a:pPr>
            <a:endParaRPr b="0" i="0">
              <a:solidFill>
                <a:srgbClr val="222222"/>
              </a:solidFill>
              <a:latin typeface="Roboto"/>
              <a:ea typeface="Roboto"/>
              <a:cs typeface="Roboto"/>
              <a:sym typeface="Roboto"/>
            </a:endParaRPr>
          </a:p>
          <a:p>
            <a:pPr marL="0" lvl="0" indent="0" algn="l" rtl="0">
              <a:lnSpc>
                <a:spcPct val="175000"/>
              </a:lnSpc>
              <a:spcBef>
                <a:spcPts val="0"/>
              </a:spcBef>
              <a:spcAft>
                <a:spcPts val="0"/>
              </a:spcAft>
              <a:buClr>
                <a:srgbClr val="222222"/>
              </a:buClr>
              <a:buSzPts val="1200"/>
              <a:buFont typeface="Roboto"/>
              <a:buNone/>
            </a:pPr>
            <a:r>
              <a:rPr lang="en" b="0" i="0">
                <a:solidFill>
                  <a:srgbClr val="222222"/>
                </a:solidFill>
                <a:latin typeface="Roboto"/>
                <a:ea typeface="Roboto"/>
                <a:cs typeface="Roboto"/>
                <a:sym typeface="Roboto"/>
              </a:rPr>
              <a:t>Lee R-UT and Brecheen R-OK: A group of GOP lawmakers in both chambers of Congress are pushing the Healthy SNAP Act of 2025. The measure would target "soft drinks, candy, ice cream, prepared desserts such as cakes, pies, cookies, or similar products," and call for the Agriculture Secretary to "conduct a scientific review" of foods allowed under SNAP at least every 5 years.</a:t>
            </a:r>
            <a:endParaRPr/>
          </a:p>
          <a:p>
            <a:pPr marL="0" lvl="0" indent="0" algn="l" rtl="0">
              <a:spcBef>
                <a:spcPts val="2100"/>
              </a:spcBef>
              <a:spcAft>
                <a:spcPts val="0"/>
              </a:spcAft>
              <a:buNone/>
            </a:pPr>
            <a:endParaRPr b="0" i="0">
              <a:solidFill>
                <a:srgbClr val="222222"/>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
              <a:t>Rand Paul - </a:t>
            </a:r>
            <a:r>
              <a:rPr lang="en" b="0" i="0">
                <a:solidFill>
                  <a:srgbClr val="222222"/>
                </a:solidFill>
                <a:latin typeface="Roboto"/>
                <a:ea typeface="Roboto"/>
                <a:cs typeface="Roboto"/>
                <a:sym typeface="Roboto"/>
              </a:rPr>
              <a:t>The Nutritious SNAP Act of 2025 would put the kibosh on SNAP purchases of "any nonalcoholic beverage that is not water, cow’s milk, a milk-substitute beverage (such as almond milk, soy milk, and coconut milk), or 100 percent juice," plus "snack and dessert food items," described in the U.S. Department of Agriculture Food and Nutrition Service "Accessory Foods List." </a:t>
            </a:r>
            <a:endParaRPr/>
          </a:p>
          <a:p>
            <a:pPr marL="0" lvl="0" indent="0" algn="l" rtl="0">
              <a:spcBef>
                <a:spcPts val="0"/>
              </a:spcBef>
              <a:spcAft>
                <a:spcPts val="0"/>
              </a:spcAft>
              <a:buNone/>
            </a:pPr>
            <a:endParaRPr/>
          </a:p>
          <a:p>
            <a:pPr marL="0" lvl="0" indent="0" algn="l" rtl="0">
              <a:spcBef>
                <a:spcPts val="0"/>
              </a:spcBef>
              <a:spcAft>
                <a:spcPts val="0"/>
              </a:spcAft>
              <a:buNone/>
            </a:pPr>
            <a:r>
              <a:rPr lang="en"/>
              <a:t>Splits advocates – SNAP as anti-poverty income program, SNAP participants should have same freedom to choose foods vs. spending tax dollars on unhealthy goods (SSB sales alone are $6B). Not surprising that ABA is opposed, Funded a poll showing </a:t>
            </a:r>
            <a:r>
              <a:rPr lang="en" sz="1200" b="0" i="0" u="none" strike="noStrike">
                <a:solidFill>
                  <a:srgbClr val="212121"/>
                </a:solidFill>
                <a:latin typeface="Georgia"/>
                <a:ea typeface="Georgia"/>
                <a:cs typeface="Georgia"/>
                <a:sym typeface="Georgia"/>
              </a:rPr>
              <a:t>64% of Americans believe food stamps should be allowed to purchase the drinks</a:t>
            </a:r>
            <a:r>
              <a:rPr lang="en"/>
              <a:t>:  https://acrobat.adobe.com/id/urn:aaid:sc:US:93aecb77-c2c8-467a-8668-cc88f49845e9</a:t>
            </a:r>
            <a:endParaRPr/>
          </a:p>
          <a:p>
            <a:pPr marL="0" lvl="0" indent="0" algn="l" rtl="0">
              <a:spcBef>
                <a:spcPts val="0"/>
              </a:spcBef>
              <a:spcAft>
                <a:spcPts val="0"/>
              </a:spcAft>
              <a:buNone/>
            </a:pPr>
            <a:endParaRPr/>
          </a:p>
          <a:p>
            <a:pPr marL="0" lvl="0" indent="0" algn="l" rtl="0">
              <a:spcBef>
                <a:spcPts val="0"/>
              </a:spcBef>
              <a:spcAft>
                <a:spcPts val="0"/>
              </a:spcAft>
              <a:buNone/>
            </a:pPr>
            <a:r>
              <a:rPr lang="en"/>
              <a:t>Kennedy: We shouldn't be spending 10% of the SNAP program on sugared drinks, which we have a direct ability to change things there,” he said.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b="1"/>
              <a:t>Look at data on SNAP spending form USDA report</a:t>
            </a:r>
            <a:endParaRPr/>
          </a:p>
          <a:p>
            <a:pPr marL="0" lvl="0" indent="0" algn="l" rtl="0">
              <a:spcBef>
                <a:spcPts val="0"/>
              </a:spcBef>
              <a:spcAft>
                <a:spcPts val="0"/>
              </a:spcAft>
              <a:buNone/>
            </a:pPr>
            <a:r>
              <a:rPr lang="en" b="0"/>
              <a:t>Per article:  2016 study by the Department of Agriculture found that while meat, poultry, and seafood made up the highest percentage of SNAP household expenditures by volume and cost, sweetened beverages were the second largest category of purchases, making up 9.3% of total expenditures. For non-SNAP households, sweetened beverages were ranked No. 5.</a:t>
            </a:r>
            <a:endParaRPr/>
          </a:p>
          <a:p>
            <a:pPr marL="0" lvl="0" indent="0" algn="l" rtl="0">
              <a:spcBef>
                <a:spcPts val="0"/>
              </a:spcBef>
              <a:spcAft>
                <a:spcPts val="0"/>
              </a:spcAft>
              <a:buNone/>
            </a:pPr>
            <a:r>
              <a:rPr lang="en" b="0"/>
              <a:t>Additionally, sugary drinks, desserts, salty snacks, candy, and sugar made up 23% of total expenditures for SNAP households</a:t>
            </a:r>
            <a:endParaRPr/>
          </a:p>
          <a:p>
            <a:pPr marL="0" lvl="0" indent="0" algn="l" rtl="0">
              <a:spcBef>
                <a:spcPts val="0"/>
              </a:spcBef>
              <a:spcAft>
                <a:spcPts val="0"/>
              </a:spcAft>
              <a:buNone/>
            </a:pPr>
            <a:endParaRPr b="0"/>
          </a:p>
          <a:p>
            <a:pPr marL="0" lvl="0" indent="0" algn="l" rtl="0">
              <a:spcBef>
                <a:spcPts val="0"/>
              </a:spcBef>
              <a:spcAft>
                <a:spcPts val="0"/>
              </a:spcAft>
              <a:buNone/>
            </a:pPr>
            <a:r>
              <a:rPr lang="en" b="0"/>
              <a:t>However, limiting SNAP spending on those items would not be easy. It could be tricky for policymakers to decide what should be allowed and what should not. Banning certain items would also put a lot of pressure on grocery store cashiers. </a:t>
            </a:r>
            <a:endParaRPr/>
          </a:p>
          <a:p>
            <a:pPr marL="0" lvl="0" indent="0" algn="l" rtl="0">
              <a:spcBef>
                <a:spcPts val="0"/>
              </a:spcBef>
              <a:spcAft>
                <a:spcPts val="0"/>
              </a:spcAft>
              <a:buNone/>
            </a:pPr>
            <a:endParaRPr b="0"/>
          </a:p>
          <a:p>
            <a:pPr marL="0" lvl="0" indent="0" algn="l" rtl="0">
              <a:spcBef>
                <a:spcPts val="0"/>
              </a:spcBef>
              <a:spcAft>
                <a:spcPts val="0"/>
              </a:spcAft>
              <a:buNone/>
            </a:pPr>
            <a:r>
              <a:rPr lang="en" b="0"/>
              <a:t>Shawn Fremstad, director of law and political economy at the left-leaning Center for Economic and Policy Research, told the Washington Examiner that while he does think soda consumption is a problem, he thinks it should be addressed through the tax system rather than through SNAP. What to do is you tax it, and so there’s a disincentive to use it instead of trying to kind of ban it for particular categories of people.”</a:t>
            </a:r>
            <a:endParaRPr/>
          </a:p>
          <a:p>
            <a:pPr marL="0" lvl="0" indent="0" algn="l" rtl="0">
              <a:spcBef>
                <a:spcPts val="0"/>
              </a:spcBef>
              <a:spcAft>
                <a:spcPts val="0"/>
              </a:spcAft>
              <a:buNone/>
            </a:pPr>
            <a:endParaRPr b="0"/>
          </a:p>
          <a:p>
            <a:pPr marL="0" lvl="0" indent="0" algn="l" rtl="0">
              <a:spcBef>
                <a:spcPts val="0"/>
              </a:spcBef>
              <a:spcAft>
                <a:spcPts val="0"/>
              </a:spcAft>
              <a:buNone/>
            </a:pPr>
            <a:endParaRPr b="0"/>
          </a:p>
          <a:p>
            <a:pPr marL="0" lvl="0" indent="0" algn="l" rtl="0">
              <a:spcBef>
                <a:spcPts val="0"/>
              </a:spcBef>
              <a:spcAft>
                <a:spcPts val="0"/>
              </a:spcAft>
              <a:buNone/>
            </a:pPr>
            <a:endParaRPr sz="1800" b="0" i="0" u="none" strike="noStrike">
              <a:solidFill>
                <a:srgbClr val="000000"/>
              </a:solidFill>
              <a:latin typeface="Georgia"/>
              <a:ea typeface="Georgia"/>
              <a:cs typeface="Georgia"/>
              <a:sym typeface="Georgia"/>
            </a:endParaRPr>
          </a:p>
          <a:p>
            <a:pPr marL="0" lvl="0" indent="0" algn="l" rtl="0">
              <a:spcBef>
                <a:spcPts val="0"/>
              </a:spcBef>
              <a:spcAft>
                <a:spcPts val="0"/>
              </a:spcAft>
              <a:buNone/>
            </a:pPr>
            <a:r>
              <a:rPr lang="en" sz="1800" b="0" i="0" u="none" strike="noStrike">
                <a:solidFill>
                  <a:srgbClr val="000000"/>
                </a:solidFill>
                <a:latin typeface="Georgia"/>
                <a:ea typeface="Georgia"/>
                <a:cs typeface="Georgia"/>
                <a:sym typeface="Georgia"/>
              </a:rPr>
              <a:t>+++++++</a:t>
            </a:r>
            <a:endParaRPr/>
          </a:p>
          <a:p>
            <a:pPr marL="0" lvl="0" indent="0" algn="l" rtl="0">
              <a:spcBef>
                <a:spcPts val="0"/>
              </a:spcBef>
              <a:spcAft>
                <a:spcPts val="0"/>
              </a:spcAft>
              <a:buNone/>
            </a:pPr>
            <a:endParaRPr sz="1800" b="0" i="0" u="none" strike="noStrike">
              <a:solidFill>
                <a:srgbClr val="000000"/>
              </a:solidFill>
              <a:latin typeface="Georgia"/>
              <a:ea typeface="Georgia"/>
              <a:cs typeface="Georgia"/>
              <a:sym typeface="Georgia"/>
            </a:endParaRPr>
          </a:p>
          <a:p>
            <a:pPr marL="0" lvl="0" indent="0" algn="l" rtl="0">
              <a:spcBef>
                <a:spcPts val="0"/>
              </a:spcBef>
              <a:spcAft>
                <a:spcPts val="0"/>
              </a:spcAft>
              <a:buNone/>
            </a:pPr>
            <a:r>
              <a:rPr lang="en" sz="1800" b="0" i="0" u="none" strike="noStrike">
                <a:solidFill>
                  <a:srgbClr val="212121"/>
                </a:solidFill>
                <a:latin typeface="Georgia"/>
                <a:ea typeface="Georgia"/>
                <a:cs typeface="Georgia"/>
                <a:sym typeface="Georgia"/>
              </a:rPr>
              <a:t>The survey found that 64% of Americans believe food stamps should be allowed to purchase the drinks, including 58% of those who voted for Trump in 2024. Also, 58% of Trump supporters agreed, in addition to 64% of adults who have a favorable view of Make America Healthy Again. </a:t>
            </a:r>
            <a:endParaRPr/>
          </a:p>
          <a:p>
            <a:pPr marL="0" lvl="0" indent="0" algn="l" rtl="0">
              <a:spcBef>
                <a:spcPts val="0"/>
              </a:spcBef>
              <a:spcAft>
                <a:spcPts val="0"/>
              </a:spcAft>
              <a:buNone/>
            </a:pPr>
            <a:r>
              <a:rPr lang="en" sz="1800" b="0" i="0" u="none" strike="noStrike">
                <a:solidFill>
                  <a:srgbClr val="212121"/>
                </a:solidFill>
                <a:latin typeface="Georgia"/>
                <a:ea typeface="Georgia"/>
                <a:cs typeface="Georgia"/>
                <a:sym typeface="Georgia"/>
              </a:rPr>
              <a:t>A total of 59% of Republicans and 74% of Democrats said that people should be allowed to use food stamps to purchase soft drinks and sugar-sweetened beverages. </a:t>
            </a:r>
            <a:endParaRPr/>
          </a:p>
          <a:p>
            <a:pPr marL="0" lvl="0" indent="0" algn="l" rtl="0">
              <a:spcBef>
                <a:spcPts val="0"/>
              </a:spcBef>
              <a:spcAft>
                <a:spcPts val="0"/>
              </a:spcAft>
              <a:buNone/>
            </a:pPr>
            <a:r>
              <a:rPr lang="en" sz="1800" b="0" i="0" u="none" strike="noStrike">
                <a:solidFill>
                  <a:srgbClr val="212121"/>
                </a:solidFill>
                <a:latin typeface="Georgia"/>
                <a:ea typeface="Georgia"/>
                <a:cs typeface="Georgia"/>
                <a:sym typeface="Georgia"/>
              </a:rPr>
              <a:t>The group that was the least favorable toward food stamps being used to purchase these beverages was MAGA supporters, with 57% believing the money should be allowed to be used for sugary drinks, compared to 43% who disagreed. The most favorable group regarding food stamps being allowed to be used to buy soft drinks was black adults, who made up 13% of the survey respondents, with 85% believing that food stamps should be allowed to be used for sugary drinks, compared to 15% who didn’t. </a:t>
            </a:r>
            <a:endParaRPr/>
          </a:p>
          <a:p>
            <a:pPr marL="0" lvl="0" indent="0" algn="l" rtl="0">
              <a:spcBef>
                <a:spcPts val="0"/>
              </a:spcBef>
              <a:spcAft>
                <a:spcPts val="0"/>
              </a:spcAft>
              <a:buNone/>
            </a:pPr>
            <a:endParaRPr sz="1800" b="0" i="0" u="none" strike="noStrike">
              <a:solidFill>
                <a:srgbClr val="212121"/>
              </a:solidFill>
              <a:latin typeface="Georgia"/>
              <a:ea typeface="Georgia"/>
              <a:cs typeface="Georgia"/>
              <a:sym typeface="Georgia"/>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19 states?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200"/>
              <a:buFont typeface="Calibri"/>
              <a:buNone/>
            </a:pPr>
            <a:r>
              <a:rPr lang="en"/>
              <a:t>Governor EO or requests – IA, AR, IN, and NE (as of 4.26.25). </a:t>
            </a:r>
            <a:r>
              <a:rPr lang="en" b="0" i="0">
                <a:solidFill>
                  <a:srgbClr val="000000"/>
                </a:solidFill>
                <a:latin typeface="Roboto"/>
                <a:ea typeface="Roboto"/>
                <a:cs typeface="Roboto"/>
                <a:sym typeface="Roboto"/>
              </a:rPr>
              <a:t>Arkansas wants to ban soda and candy from the program and include hot rotisserie chicken, according to an April 15 </a:t>
            </a:r>
            <a:r>
              <a:rPr lang="en" b="0" i="0" u="sng">
                <a:solidFill>
                  <a:srgbClr val="2563EB"/>
                </a:solidFill>
                <a:latin typeface="Roboto"/>
                <a:ea typeface="Roboto"/>
                <a:cs typeface="Roboto"/>
                <a:sym typeface="Roboto"/>
                <a:hlinkClick r:id="rId3">
                  <a:extLst>
                    <a:ext uri="{A12FA001-AC4F-418D-AE19-62706E023703}">
                      <ahyp:hlinkClr xmlns:ahyp="http://schemas.microsoft.com/office/drawing/2018/hyperlinkcolor" val="tx"/>
                    </a:ext>
                  </a:extLst>
                </a:hlinkClick>
              </a:rPr>
              <a:t>statement</a:t>
            </a:r>
            <a:r>
              <a:rPr lang="en" b="0" i="0">
                <a:solidFill>
                  <a:srgbClr val="000000"/>
                </a:solidFill>
                <a:latin typeface="Roboto"/>
                <a:ea typeface="Roboto"/>
                <a:cs typeface="Roboto"/>
                <a:sym typeface="Roboto"/>
              </a:rPr>
              <a:t>. ndiana hopes to remove candy and soft drinks from SNAP benefits, with Indiana Gov. Mike Braun signing an </a:t>
            </a:r>
            <a:r>
              <a:rPr lang="en" b="0" i="0" u="sng">
                <a:solidFill>
                  <a:srgbClr val="2563EB"/>
                </a:solidFill>
                <a:latin typeface="Roboto"/>
                <a:ea typeface="Roboto"/>
                <a:cs typeface="Roboto"/>
                <a:sym typeface="Roboto"/>
                <a:hlinkClick r:id="rId4">
                  <a:extLst>
                    <a:ext uri="{A12FA001-AC4F-418D-AE19-62706E023703}">
                      <ahyp:hlinkClr xmlns:ahyp="http://schemas.microsoft.com/office/drawing/2018/hyperlinkcolor" val="tx"/>
                    </a:ext>
                  </a:extLst>
                </a:hlinkClick>
              </a:rPr>
              <a:t>executive order</a:t>
            </a:r>
            <a:r>
              <a:rPr lang="en" b="0" i="0">
                <a:solidFill>
                  <a:srgbClr val="000000"/>
                </a:solidFill>
                <a:latin typeface="Roboto"/>
                <a:ea typeface="Roboto"/>
                <a:cs typeface="Roboto"/>
                <a:sym typeface="Roboto"/>
              </a:rPr>
              <a:t> banning them “so that taxpayer funds are helping low income Americans afford nutritious food, not junk.” Nebraska Gov. Jim Pillen sent a </a:t>
            </a:r>
            <a:r>
              <a:rPr lang="en" b="0" i="0" u="sng">
                <a:solidFill>
                  <a:srgbClr val="2563EB"/>
                </a:solidFill>
                <a:latin typeface="Roboto"/>
                <a:ea typeface="Roboto"/>
                <a:cs typeface="Roboto"/>
                <a:sym typeface="Roboto"/>
                <a:hlinkClick r:id="rId5">
                  <a:extLst>
                    <a:ext uri="{A12FA001-AC4F-418D-AE19-62706E023703}">
                      <ahyp:hlinkClr xmlns:ahyp="http://schemas.microsoft.com/office/drawing/2018/hyperlinkcolor" val="tx"/>
                    </a:ext>
                  </a:extLst>
                </a:hlinkClick>
              </a:rPr>
              <a:t>letter</a:t>
            </a:r>
            <a:r>
              <a:rPr lang="en" b="0" i="0">
                <a:solidFill>
                  <a:srgbClr val="000000"/>
                </a:solidFill>
                <a:latin typeface="Roboto"/>
                <a:ea typeface="Roboto"/>
                <a:cs typeface="Roboto"/>
                <a:sym typeface="Roboto"/>
              </a:rPr>
              <a:t> of intent to Rollins on April 7 notifying her of the state’s intent to pursue a waiver removing soda and energy drinks from SNAP allowable purchases.</a:t>
            </a:r>
            <a:endParaRPr/>
          </a:p>
          <a:p>
            <a:pPr marL="0" lvl="0" indent="0" algn="l" rtl="0">
              <a:spcBef>
                <a:spcPts val="0"/>
              </a:spcBef>
              <a:spcAft>
                <a:spcPts val="0"/>
              </a:spcAft>
              <a:buClr>
                <a:schemeClr val="dk1"/>
              </a:buClr>
              <a:buSzPts val="1200"/>
              <a:buFont typeface="Arial"/>
              <a:buNone/>
            </a:pPr>
            <a:r>
              <a:rPr lang="en" b="0" i="0">
                <a:latin typeface="Arial"/>
                <a:ea typeface="Arial"/>
                <a:cs typeface="Arial"/>
                <a:sym typeface="Arial"/>
              </a:rPr>
              <a:t> According to </a:t>
            </a:r>
            <a:r>
              <a:rPr lang="en" b="0" i="0" u="sng">
                <a:solidFill>
                  <a:srgbClr val="0072A3"/>
                </a:solidFill>
                <a:latin typeface="Arial"/>
                <a:ea typeface="Arial"/>
                <a:cs typeface="Arial"/>
                <a:sym typeface="Arial"/>
                <a:hlinkClick r:id="rId6">
                  <a:extLst>
                    <a:ext uri="{A12FA001-AC4F-418D-AE19-62706E023703}">
                      <ahyp:hlinkClr xmlns:ahyp="http://schemas.microsoft.com/office/drawing/2018/hyperlinkcolor" val="tx"/>
                    </a:ext>
                  </a:extLst>
                </a:hlinkClick>
              </a:rPr>
              <a:t>Food Dive</a:t>
            </a:r>
            <a:r>
              <a:rPr lang="en" b="0" i="0">
                <a:latin typeface="Arial"/>
                <a:ea typeface="Arial"/>
                <a:cs typeface="Arial"/>
                <a:sym typeface="Arial"/>
              </a:rPr>
              <a:t>, governors from Arkansas, Idaho, Indiana, and West Virginia have asked the USDA to approve restrictions over the last month. </a:t>
            </a:r>
            <a:r>
              <a:rPr lang="en" b="0" i="0" u="sng">
                <a:solidFill>
                  <a:srgbClr val="0072A3"/>
                </a:solidFill>
                <a:latin typeface="Arial"/>
                <a:ea typeface="Arial"/>
                <a:cs typeface="Arial"/>
                <a:sym typeface="Arial"/>
                <a:hlinkClick r:id="rId7">
                  <a:extLst>
                    <a:ext uri="{A12FA001-AC4F-418D-AE19-62706E023703}">
                      <ahyp:hlinkClr xmlns:ahyp="http://schemas.microsoft.com/office/drawing/2018/hyperlinkcolor" val="tx"/>
                    </a:ext>
                  </a:extLst>
                </a:hlinkClick>
              </a:rPr>
              <a:t>Reuters</a:t>
            </a:r>
            <a:r>
              <a:rPr lang="en" b="0" i="0">
                <a:latin typeface="Arial"/>
                <a:ea typeface="Arial"/>
                <a:cs typeface="Arial"/>
                <a:sym typeface="Arial"/>
              </a:rPr>
              <a:t> also reported that Nebraska plans to ask for its own restrictions</a:t>
            </a:r>
            <a:endParaRPr b="0" i="0">
              <a:solidFill>
                <a:srgbClr val="000000"/>
              </a:solidFill>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AZ HB2165 – Passed house 32-27-1 &gt; Senate HHS Committee– see NSS files for bill – waiver request candy and soft drink (std candy def, soft drink = NON-ALCOHOLIC BEVERAGE THAT CONTAINS NATURAL OR ARTIFICIAL SWEETENERS.  DOES NOT INCLUDE A BEVERAGE THAT CONTAINS: MILK OR MILK PRODUCTS, SOY, RICE OR SIMILAR MILK SUBSTITUTES. MORE THAN FIFTY PERCENT OF VEGETABLE OR FRUIT JUICE BY VOLUME</a:t>
            </a:r>
            <a:endParaRPr/>
          </a:p>
          <a:p>
            <a:pPr marL="0" lvl="0" indent="0" algn="l" rtl="0">
              <a:spcBef>
                <a:spcPts val="0"/>
              </a:spcBef>
              <a:spcAft>
                <a:spcPts val="0"/>
              </a:spcAft>
              <a:buNone/>
            </a:pPr>
            <a:br>
              <a:rPr lang="en"/>
            </a:br>
            <a:r>
              <a:rPr lang="en"/>
              <a:t>AL HB579 - For the purposes of this section, the term "soda" means a carbonated beverage that contains more than one gram of added sugar or any artificial sweetener. </a:t>
            </a:r>
            <a:endParaRPr/>
          </a:p>
          <a:p>
            <a:pPr marL="0" lvl="0" indent="0" algn="l" rtl="0">
              <a:spcBef>
                <a:spcPts val="0"/>
              </a:spcBef>
              <a:spcAft>
                <a:spcPts val="0"/>
              </a:spcAft>
              <a:buNone/>
            </a:pPr>
            <a:endParaRPr/>
          </a:p>
          <a:p>
            <a:pPr marL="0" lvl="0" indent="0" algn="l" rtl="0">
              <a:spcBef>
                <a:spcPts val="0"/>
              </a:spcBef>
              <a:spcAft>
                <a:spcPts val="0"/>
              </a:spcAft>
              <a:buNone/>
            </a:pPr>
            <a:r>
              <a:rPr lang="en"/>
              <a:t>Indiana HB1505: </a:t>
            </a:r>
            <a:r>
              <a:rPr lang="en" sz="1800" b="0" i="0" u="none" strike="noStrike">
                <a:latin typeface="Times New Roman"/>
                <a:ea typeface="Times New Roman"/>
                <a:cs typeface="Times New Roman"/>
                <a:sym typeface="Times New Roman"/>
              </a:rPr>
              <a:t>(1) energy drinks; (2) sweetened beverages (natural or artificial sweetener is added;); (3) soft drinks; (carbonated beverage to which sugar or an artificial sweetener has been added) (4) corn or potato chips; and (5) prepared desserts, including cookies, candy, ice cream, cakes, and pies.</a:t>
            </a:r>
            <a:endParaRPr/>
          </a:p>
          <a:p>
            <a:pPr marL="0" lvl="0" indent="0" algn="l" rtl="0">
              <a:spcBef>
                <a:spcPts val="0"/>
              </a:spcBef>
              <a:spcAft>
                <a:spcPts val="0"/>
              </a:spcAft>
              <a:buNone/>
            </a:pPr>
            <a:endParaRPr sz="1800" b="0" i="0" u="none" strike="noStrike">
              <a:latin typeface="Times New Roman"/>
              <a:ea typeface="Times New Roman"/>
              <a:cs typeface="Times New Roman"/>
              <a:sym typeface="Times New Roman"/>
            </a:endParaRPr>
          </a:p>
          <a:p>
            <a:pPr marL="0" lvl="0" indent="0" algn="l" rtl="0">
              <a:spcBef>
                <a:spcPts val="0"/>
              </a:spcBef>
              <a:spcAft>
                <a:spcPts val="0"/>
              </a:spcAft>
              <a:buNone/>
            </a:pPr>
            <a:r>
              <a:rPr lang="en" sz="1800" b="1" i="0" u="none" strike="noStrike">
                <a:latin typeface="Times New Roman"/>
                <a:ea typeface="Times New Roman"/>
                <a:cs typeface="Times New Roman"/>
                <a:sym typeface="Times New Roman"/>
              </a:rPr>
              <a:t>NYA04416</a:t>
            </a:r>
            <a:r>
              <a:rPr lang="en" sz="1800" b="0" i="0" u="none" strike="noStrike">
                <a:latin typeface="Times New Roman"/>
                <a:ea typeface="Times New Roman"/>
                <a:cs typeface="Times New Roman"/>
                <a:sym typeface="Times New Roman"/>
              </a:rPr>
              <a:t>  – both healthy and unhealthy - </a:t>
            </a:r>
            <a:r>
              <a:rPr lang="en" sz="2800" b="0" i="0">
                <a:solidFill>
                  <a:srgbClr val="4F657B"/>
                </a:solidFill>
                <a:latin typeface="Roboto"/>
                <a:ea typeface="Roboto"/>
                <a:cs typeface="Roboto"/>
                <a:sym typeface="Roboto"/>
              </a:rPr>
              <a:t>This bill requires the Department of Social Services to apply for a federal waiver or authorization to create a list of healthy and nutritious foods and beverages that can be purchased using Supplemental Nutrition Assistance Program (SNAP) benefits. The bill aims to improve the health of SNAP beneficiaries by restricting the use of benefits to more nutritious food items. The proposed list of approved foods includes infant and adult cereals, fruits, vegetables, nuts, meats, fish, bread, rice, flour, spices, tortillas, fruit and vegetable juices, eggs, milk, cheese, peanut butter, jelly, dried beans, soy beverages, and tofu. The bill specifically excludes foods with significant amounts of added sugar, artificial sweeteners, or sodium, such as soft drinks, confectionery products, desserts, and processed foods with high salt content. The department will develop this list in consultation with the Department of Health, considering items approved for the Women, Infants, and Children (WIC) program. The bill will take effect immediately, but the specific provisions related to the food list will only be implemented after receiving federal approval.</a:t>
            </a:r>
            <a:endParaRPr/>
          </a:p>
          <a:p>
            <a:pPr marL="0" lvl="0" indent="0" algn="l" rtl="0">
              <a:spcBef>
                <a:spcPts val="0"/>
              </a:spcBef>
              <a:spcAft>
                <a:spcPts val="0"/>
              </a:spcAft>
              <a:buNone/>
            </a:pPr>
            <a:endParaRPr sz="1800" b="0" i="0" u="none" strike="noStrike">
              <a:latin typeface="Times New Roman"/>
              <a:ea typeface="Times New Roman"/>
              <a:cs typeface="Times New Roman"/>
              <a:sym typeface="Times New Roman"/>
            </a:endParaRPr>
          </a:p>
          <a:p>
            <a:pPr marL="0" lvl="0" indent="0" algn="l" rtl="0">
              <a:spcBef>
                <a:spcPts val="0"/>
              </a:spcBef>
              <a:spcAft>
                <a:spcPts val="0"/>
              </a:spcAft>
              <a:buNone/>
            </a:pPr>
            <a:r>
              <a:rPr lang="en" sz="1800" b="0" i="0" u="none" strike="noStrike">
                <a:latin typeface="Times New Roman"/>
                <a:ea typeface="Times New Roman"/>
                <a:cs typeface="Times New Roman"/>
                <a:sym typeface="Times New Roman"/>
              </a:rPr>
              <a:t>MO SB354/HB1222 - </a:t>
            </a:r>
            <a:r>
              <a:rPr lang="en" b="0" i="0">
                <a:solidFill>
                  <a:srgbClr val="4F657B"/>
                </a:solidFill>
                <a:latin typeface="Roboto"/>
                <a:ea typeface="Roboto"/>
                <a:cs typeface="Roboto"/>
                <a:sym typeface="Roboto"/>
              </a:rPr>
              <a:t>This bill proposes to amend Missouri's existing laws regarding the Supplemental Nutrition Assistance Program (SNAP), commonly known as food stamps, by restricting the purchase of certain food items. Specifically, the bill defines "candy" as any food product containing sugar or sweeteners combined with chocolate, fruit, nuts, or other ingredients in bar, drop, or piece form, and "soft drinks" as non-alcoholic beverages with artificial or natural sweeteners (excluding milk-based drinks, milk substitutes, and beverages with over 50% vegetable or fruit juice). The bill requires the director of the Department of Social Services to request a waiver from the U.S. Department of Agriculture to exclude candy and soft drinks from eligible food items under SNAP regulations. If the waiver is granted, the director must prohibit SNAP beneficiaries from using their benefits to purchase these items. If the initial waiver request is denied, the director is mandated to continue requesting the waiver annually until it is ultimately approved. The overall intent of the bill appears to be to promote healthier food choices among SNAP recipients by limiting their ability to purchase sugary foods and beverages.</a:t>
            </a:r>
            <a:endParaRPr/>
          </a:p>
          <a:p>
            <a:pPr marL="0" lvl="0" indent="0" algn="l" rtl="0">
              <a:spcBef>
                <a:spcPts val="0"/>
              </a:spcBef>
              <a:spcAft>
                <a:spcPts val="0"/>
              </a:spcAft>
              <a:buNone/>
            </a:pPr>
            <a:endParaRPr sz="1800" b="0" i="0" u="none" strike="noStrike">
              <a:solidFill>
                <a:srgbClr val="4F657B"/>
              </a:solidFill>
              <a:latin typeface="Roboto"/>
              <a:ea typeface="Roboto"/>
              <a:cs typeface="Roboto"/>
              <a:sym typeface="Roboto"/>
            </a:endParaRPr>
          </a:p>
          <a:p>
            <a:pPr marL="0" lvl="0" indent="0" algn="l" rtl="0">
              <a:spcBef>
                <a:spcPts val="0"/>
              </a:spcBef>
              <a:spcAft>
                <a:spcPts val="0"/>
              </a:spcAft>
              <a:buNone/>
            </a:pPr>
            <a:r>
              <a:rPr lang="en" sz="1800" b="0" i="0" u="none" strike="noStrike">
                <a:solidFill>
                  <a:srgbClr val="4F657B"/>
                </a:solidFill>
                <a:latin typeface="Roboto"/>
                <a:ea typeface="Roboto"/>
                <a:cs typeface="Roboto"/>
                <a:sym typeface="Roboto"/>
              </a:rPr>
              <a:t>MT SB354 – same in house committee (3/27)</a:t>
            </a:r>
            <a:endParaRPr/>
          </a:p>
          <a:p>
            <a:pPr marL="0" lvl="0" indent="0" algn="l" rtl="0">
              <a:spcBef>
                <a:spcPts val="0"/>
              </a:spcBef>
              <a:spcAft>
                <a:spcPts val="0"/>
              </a:spcAft>
              <a:buNone/>
            </a:pPr>
            <a:endParaRPr sz="1800" b="0" i="0" u="none" strike="noStrike">
              <a:solidFill>
                <a:srgbClr val="4F657B"/>
              </a:solidFill>
              <a:latin typeface="Roboto"/>
              <a:ea typeface="Roboto"/>
              <a:cs typeface="Roboto"/>
              <a:sym typeface="Roboto"/>
            </a:endParaRPr>
          </a:p>
          <a:p>
            <a:pPr marL="0" lvl="0" indent="0" algn="l" rtl="0">
              <a:spcBef>
                <a:spcPts val="0"/>
              </a:spcBef>
              <a:spcAft>
                <a:spcPts val="0"/>
              </a:spcAft>
              <a:buNone/>
            </a:pPr>
            <a:r>
              <a:rPr lang="en" sz="1800" b="0" i="0" u="none" strike="noStrike">
                <a:solidFill>
                  <a:srgbClr val="4F657B"/>
                </a:solidFill>
                <a:latin typeface="Roboto"/>
                <a:ea typeface="Roboto"/>
                <a:cs typeface="Roboto"/>
                <a:sym typeface="Roboto"/>
              </a:rPr>
              <a:t>OH HB96 - </a:t>
            </a:r>
            <a:r>
              <a:rPr lang="en" sz="2800" b="0" i="0">
                <a:solidFill>
                  <a:srgbClr val="222222"/>
                </a:solidFill>
                <a:latin typeface="Georgia"/>
                <a:ea typeface="Georgia"/>
                <a:cs typeface="Georgia"/>
                <a:sym typeface="Georgia"/>
              </a:rPr>
              <a:t>The bill defines “sugar-sweetened beverages” as nonalcoholic, carbonated drinks flavored with a food additive and added sugar or artificial sweetener. It states that this does not include milk, soy, rice, other milk substitutes, beverages containing more than 50 percent vegetable or fruit juice, and those with less than five grams of added sugar.</a:t>
            </a:r>
            <a:endParaRPr sz="1800" b="0" i="0" u="none" strike="noStrike">
              <a:solidFill>
                <a:srgbClr val="4F657B"/>
              </a:solidFill>
              <a:latin typeface="Roboto"/>
              <a:ea typeface="Roboto"/>
              <a:cs typeface="Roboto"/>
              <a:sym typeface="Roboto"/>
            </a:endParaRPr>
          </a:p>
          <a:p>
            <a:pPr marL="0" lvl="0" indent="0" algn="l" rtl="0">
              <a:spcBef>
                <a:spcPts val="0"/>
              </a:spcBef>
              <a:spcAft>
                <a:spcPts val="0"/>
              </a:spcAft>
              <a:buNone/>
            </a:pPr>
            <a:endParaRPr sz="1800" b="0" i="0" u="none" strike="noStrike">
              <a:solidFill>
                <a:srgbClr val="4F657B"/>
              </a:solidFill>
              <a:latin typeface="Roboto"/>
              <a:ea typeface="Roboto"/>
              <a:cs typeface="Roboto"/>
              <a:sym typeface="Roboto"/>
            </a:endParaRPr>
          </a:p>
          <a:p>
            <a:pPr marL="0" lvl="0" indent="0" algn="l" rtl="0">
              <a:spcBef>
                <a:spcPts val="0"/>
              </a:spcBef>
              <a:spcAft>
                <a:spcPts val="0"/>
              </a:spcAft>
              <a:buNone/>
            </a:pPr>
            <a:r>
              <a:rPr lang="en" sz="1800" b="0" i="0" u="none" strike="noStrike">
                <a:solidFill>
                  <a:srgbClr val="4F657B"/>
                </a:solidFill>
                <a:latin typeface="Roboto"/>
                <a:ea typeface="Roboto"/>
                <a:cs typeface="Roboto"/>
                <a:sym typeface="Roboto"/>
              </a:rPr>
              <a:t>SC H4061 – same</a:t>
            </a:r>
            <a:endParaRPr/>
          </a:p>
          <a:p>
            <a:pPr marL="0" lvl="0" indent="0" algn="l" rtl="0">
              <a:spcBef>
                <a:spcPts val="0"/>
              </a:spcBef>
              <a:spcAft>
                <a:spcPts val="0"/>
              </a:spcAft>
              <a:buNone/>
            </a:pPr>
            <a:endParaRPr sz="1800" b="0" i="0" u="none" strike="noStrike">
              <a:solidFill>
                <a:srgbClr val="4F657B"/>
              </a:solidFill>
              <a:latin typeface="Roboto"/>
              <a:ea typeface="Roboto"/>
              <a:cs typeface="Roboto"/>
              <a:sym typeface="Roboto"/>
            </a:endParaRPr>
          </a:p>
          <a:p>
            <a:pPr marL="0" lvl="0" indent="0" algn="l" rtl="0">
              <a:spcBef>
                <a:spcPts val="0"/>
              </a:spcBef>
              <a:spcAft>
                <a:spcPts val="0"/>
              </a:spcAft>
              <a:buNone/>
            </a:pPr>
            <a:r>
              <a:rPr lang="en" sz="1800" b="0" i="0" u="none" strike="noStrike">
                <a:solidFill>
                  <a:srgbClr val="4F657B"/>
                </a:solidFill>
                <a:latin typeface="Roboto"/>
                <a:ea typeface="Roboto"/>
                <a:cs typeface="Roboto"/>
                <a:sym typeface="Roboto"/>
              </a:rPr>
              <a:t>TN – HB1070  - on </a:t>
            </a:r>
            <a:r>
              <a:rPr lang="en" sz="1800" b="1" i="0" u="none" strike="noStrike">
                <a:solidFill>
                  <a:srgbClr val="4F657B"/>
                </a:solidFill>
                <a:latin typeface="Roboto"/>
                <a:ea typeface="Roboto"/>
                <a:cs typeface="Roboto"/>
                <a:sym typeface="Roboto"/>
              </a:rPr>
              <a:t>hold</a:t>
            </a:r>
            <a:r>
              <a:rPr lang="en" sz="1800" b="0" i="0" u="none" strike="noStrike">
                <a:solidFill>
                  <a:srgbClr val="4F657B"/>
                </a:solidFill>
                <a:latin typeface="Roboto"/>
                <a:ea typeface="Roboto"/>
                <a:cs typeface="Roboto"/>
                <a:sym typeface="Roboto"/>
              </a:rPr>
              <a:t> until 2026 – Bev Assoc led oppo (https://www.aol.com/bill-ban-junk-food-purchases-165443527.html)</a:t>
            </a:r>
            <a:endParaRPr/>
          </a:p>
          <a:p>
            <a:pPr marL="0" lvl="0" indent="0" algn="l" rtl="0">
              <a:spcBef>
                <a:spcPts val="0"/>
              </a:spcBef>
              <a:spcAft>
                <a:spcPts val="0"/>
              </a:spcAft>
              <a:buNone/>
            </a:pPr>
            <a:endParaRPr sz="1800" b="0" i="0" u="none" strike="noStrike">
              <a:solidFill>
                <a:srgbClr val="4F657B"/>
              </a:solidFill>
              <a:latin typeface="Roboto"/>
              <a:ea typeface="Roboto"/>
              <a:cs typeface="Roboto"/>
              <a:sym typeface="Roboto"/>
            </a:endParaRPr>
          </a:p>
          <a:p>
            <a:pPr marL="0" lvl="0" indent="0" algn="l" rtl="0">
              <a:spcBef>
                <a:spcPts val="0"/>
              </a:spcBef>
              <a:spcAft>
                <a:spcPts val="0"/>
              </a:spcAft>
              <a:buNone/>
            </a:pPr>
            <a:r>
              <a:rPr lang="en" sz="1800" b="0" i="0" u="none" strike="noStrike">
                <a:solidFill>
                  <a:srgbClr val="4F657B"/>
                </a:solidFill>
                <a:latin typeface="Roboto"/>
                <a:ea typeface="Roboto"/>
                <a:cs typeface="Roboto"/>
                <a:sym typeface="Roboto"/>
              </a:rPr>
              <a:t>WV HB2350 – same &gt; </a:t>
            </a:r>
            <a:r>
              <a:rPr lang="en" sz="1800" b="1" i="0" u="none" strike="noStrike">
                <a:solidFill>
                  <a:srgbClr val="4F657B"/>
                </a:solidFill>
                <a:latin typeface="Roboto"/>
                <a:ea typeface="Roboto"/>
                <a:cs typeface="Roboto"/>
                <a:sym typeface="Roboto"/>
              </a:rPr>
              <a:t>died</a:t>
            </a:r>
            <a:endParaRPr/>
          </a:p>
          <a:p>
            <a:pPr marL="0" lvl="0" indent="0" algn="l" rtl="0">
              <a:spcBef>
                <a:spcPts val="0"/>
              </a:spcBef>
              <a:spcAft>
                <a:spcPts val="0"/>
              </a:spcAft>
              <a:buNone/>
            </a:pPr>
            <a:endParaRPr sz="1800" b="0" i="0" u="none" strike="noStrike">
              <a:solidFill>
                <a:srgbClr val="4F657B"/>
              </a:solidFill>
              <a:latin typeface="Roboto"/>
              <a:ea typeface="Roboto"/>
              <a:cs typeface="Roboto"/>
              <a:sym typeface="Roboto"/>
            </a:endParaRPr>
          </a:p>
          <a:p>
            <a:pPr marL="0" lvl="0" indent="0" algn="l" rtl="0">
              <a:spcBef>
                <a:spcPts val="0"/>
              </a:spcBef>
              <a:spcAft>
                <a:spcPts val="0"/>
              </a:spcAft>
              <a:buNone/>
            </a:pPr>
            <a:r>
              <a:rPr lang="en" sz="1800" b="0" i="0" u="none" strike="noStrike">
                <a:solidFill>
                  <a:srgbClr val="4F657B"/>
                </a:solidFill>
                <a:latin typeface="Roboto"/>
                <a:ea typeface="Roboto"/>
                <a:cs typeface="Roboto"/>
                <a:sym typeface="Roboto"/>
              </a:rPr>
              <a:t>WY HB0323 - same</a:t>
            </a:r>
            <a:endParaRPr/>
          </a:p>
          <a:p>
            <a:pPr marL="0" lvl="0" indent="0" algn="l" rtl="0">
              <a:spcBef>
                <a:spcPts val="0"/>
              </a:spcBef>
              <a:spcAft>
                <a:spcPts val="0"/>
              </a:spcAft>
              <a:buNone/>
            </a:pPr>
            <a:endParaRPr sz="1800" b="0" i="0" u="none" strike="noStrike">
              <a:solidFill>
                <a:srgbClr val="4F657B"/>
              </a:solidFill>
              <a:latin typeface="Roboto"/>
              <a:ea typeface="Roboto"/>
              <a:cs typeface="Roboto"/>
              <a:sym typeface="Roboto"/>
            </a:endParaRPr>
          </a:p>
          <a:p>
            <a:pPr marL="0" lvl="0" indent="0" algn="l" rtl="0">
              <a:spcBef>
                <a:spcPts val="0"/>
              </a:spcBef>
              <a:spcAft>
                <a:spcPts val="0"/>
              </a:spcAft>
              <a:buNone/>
            </a:pPr>
            <a:r>
              <a:rPr lang="en" sz="1800" b="0" i="0" u="none" strike="noStrike">
                <a:solidFill>
                  <a:srgbClr val="4F657B"/>
                </a:solidFill>
                <a:latin typeface="Roboto"/>
                <a:ea typeface="Roboto"/>
                <a:cs typeface="Roboto"/>
                <a:sym typeface="Roboto"/>
              </a:rPr>
              <a:t>OR SB1018 – BROADER </a:t>
            </a:r>
            <a:r>
              <a:rPr lang="en" sz="2800" b="0" i="0">
                <a:solidFill>
                  <a:srgbClr val="4F657B"/>
                </a:solidFill>
                <a:latin typeface="Roboto"/>
                <a:ea typeface="Roboto"/>
                <a:cs typeface="Roboto"/>
                <a:sym typeface="Roboto"/>
              </a:rPr>
              <a:t>This bill </a:t>
            </a:r>
            <a:endParaRPr/>
          </a:p>
          <a:p>
            <a:pPr marL="0" lvl="0" indent="0" algn="l" rtl="0">
              <a:spcBef>
                <a:spcPts val="0"/>
              </a:spcBef>
              <a:spcAft>
                <a:spcPts val="0"/>
              </a:spcAft>
              <a:buNone/>
            </a:pPr>
            <a:r>
              <a:rPr lang="en" sz="2800" b="0" i="0">
                <a:solidFill>
                  <a:srgbClr val="4F657B"/>
                </a:solidFill>
                <a:latin typeface="Roboto"/>
                <a:ea typeface="Roboto"/>
                <a:cs typeface="Roboto"/>
                <a:sym typeface="Roboto"/>
              </a:rPr>
              <a:t>Before implementation, DHS must submit a request for USDA approval within 90 days of the bill's effective date and will be required to report to the state Legislative Assembly during the 2026 regular legislative session about the status of the approval and pilot program. The bill is declared an emergency measure, meaning it will take effect immediately upon passage, with the stated purpose of preserving public peace, health, and safety.</a:t>
            </a:r>
            <a:endParaRPr sz="1800" b="0" i="0" u="none" strike="noStrike">
              <a:solidFill>
                <a:srgbClr val="4F657B"/>
              </a:solidFill>
              <a:latin typeface="Times New Roman"/>
              <a:ea typeface="Times New Roman"/>
              <a:cs typeface="Times New Roman"/>
              <a:sym typeface="Times New Roman"/>
            </a:endParaRPr>
          </a:p>
          <a:p>
            <a:pPr marL="0" lvl="0" indent="0" algn="l" rtl="0">
              <a:spcBef>
                <a:spcPts val="0"/>
              </a:spcBef>
              <a:spcAft>
                <a:spcPts val="0"/>
              </a:spcAft>
              <a:buNone/>
            </a:pPr>
            <a:endParaRPr sz="1800" b="0" i="0" u="none" strike="noStrike">
              <a:solidFill>
                <a:srgbClr val="4F657B"/>
              </a:solidFill>
              <a:latin typeface="Times New Roman"/>
              <a:ea typeface="Times New Roman"/>
              <a:cs typeface="Times New Roman"/>
              <a:sym typeface="Times New Roman"/>
            </a:endParaRPr>
          </a:p>
          <a:p>
            <a:pPr marL="0" lvl="0" indent="0" algn="l" rtl="0">
              <a:spcBef>
                <a:spcPts val="0"/>
              </a:spcBef>
              <a:spcAft>
                <a:spcPts val="0"/>
              </a:spcAft>
              <a:buNone/>
            </a:pPr>
            <a:r>
              <a:rPr lang="en" sz="1800" b="0" i="0" u="none" strike="noStrike">
                <a:solidFill>
                  <a:srgbClr val="4F657B"/>
                </a:solidFill>
                <a:latin typeface="Times New Roman"/>
                <a:ea typeface="Times New Roman"/>
                <a:cs typeface="Times New Roman"/>
                <a:sym typeface="Times New Roman"/>
              </a:rPr>
              <a:t>TX HB2955 candy and soft drinks</a:t>
            </a:r>
            <a:endParaRPr/>
          </a:p>
          <a:p>
            <a:pPr marL="0" lvl="0" indent="0" algn="l" rtl="0">
              <a:spcBef>
                <a:spcPts val="0"/>
              </a:spcBef>
              <a:spcAft>
                <a:spcPts val="0"/>
              </a:spcAft>
              <a:buNone/>
            </a:pPr>
            <a:endParaRPr sz="1800" b="0" i="0" u="none" strike="noStrike">
              <a:solidFill>
                <a:srgbClr val="4F657B"/>
              </a:solidFill>
              <a:latin typeface="Times New Roman"/>
              <a:ea typeface="Times New Roman"/>
              <a:cs typeface="Times New Roman"/>
              <a:sym typeface="Times New Roman"/>
            </a:endParaRPr>
          </a:p>
          <a:p>
            <a:pPr marL="0" lvl="0" indent="0" algn="l" rtl="0">
              <a:spcBef>
                <a:spcPts val="0"/>
              </a:spcBef>
              <a:spcAft>
                <a:spcPts val="0"/>
              </a:spcAft>
              <a:buNone/>
            </a:pPr>
            <a:r>
              <a:rPr lang="en" sz="1800" b="0" i="0" u="none" strike="noStrike">
                <a:solidFill>
                  <a:srgbClr val="4F657B"/>
                </a:solidFill>
                <a:latin typeface="Times New Roman"/>
                <a:ea typeface="Times New Roman"/>
                <a:cs typeface="Times New Roman"/>
                <a:sym typeface="Times New Roman"/>
              </a:rPr>
              <a:t>TX HB 5243/SB 379 (out of Senate HHS Services committee) </a:t>
            </a:r>
            <a:r>
              <a:rPr lang="en" sz="2800" b="0" i="0">
                <a:solidFill>
                  <a:srgbClr val="4F657B"/>
                </a:solidFill>
                <a:latin typeface="Roboto"/>
                <a:ea typeface="Roboto"/>
                <a:cs typeface="Roboto"/>
                <a:sym typeface="Roboto"/>
              </a:rPr>
              <a:t>This bill proposes to restrict the types of food and beverages that can be purchased using Supplemental Nutrition Assistance Program (SNAP) benefits in Texas. Specifically, recipients would be prohibited from buying sweetened beverages, candy, potato or corn chips, and cookies that are packaged for immediate consumption. The bill provides detailed definitions for these items, including defining a "sweetened beverage" as any non-alcoholic drink with added natural or artificial sweeteners. </a:t>
            </a:r>
            <a:r>
              <a:rPr lang="en" sz="4000" b="0" i="0">
                <a:solidFill>
                  <a:srgbClr val="273E5A"/>
                </a:solidFill>
                <a:latin typeface="Libre Franklin"/>
                <a:ea typeface="Libre Franklin"/>
                <a:cs typeface="Libre Franklin"/>
                <a:sym typeface="Libre Franklin"/>
              </a:rPr>
              <a:t>Notably, the idea has found support across party lines. State Rep. Richard Raymond (</a:t>
            </a:r>
            <a:r>
              <a:rPr lang="en" sz="4000" b="1" i="0">
                <a:solidFill>
                  <a:srgbClr val="273E5A"/>
                </a:solidFill>
                <a:latin typeface="Libre Franklin"/>
                <a:ea typeface="Libre Franklin"/>
                <a:cs typeface="Libre Franklin"/>
                <a:sym typeface="Libre Franklin"/>
              </a:rPr>
              <a:t>D</a:t>
            </a:r>
            <a:r>
              <a:rPr lang="en" sz="4000" b="0" i="0">
                <a:solidFill>
                  <a:srgbClr val="273E5A"/>
                </a:solidFill>
                <a:latin typeface="Libre Franklin"/>
                <a:ea typeface="Libre Franklin"/>
                <a:cs typeface="Libre Franklin"/>
                <a:sym typeface="Libre Franklin"/>
              </a:rPr>
              <a:t>–Laredo) introduced HB 3188, which proposes a similar restriction on the purchase of sweetened beverages, candy, chips, and cookies using SNAP funds. While Raymond’s bill does not address energy drinks or carbonated sodas specifically, it reflects the same underlying concern about poor nutrition choices subsidized by public dollars​.</a:t>
            </a:r>
            <a:endParaRPr sz="2800" b="0" i="0">
              <a:solidFill>
                <a:srgbClr val="4F657B"/>
              </a:solidFill>
              <a:latin typeface="Roboto"/>
              <a:ea typeface="Roboto"/>
              <a:cs typeface="Roboto"/>
              <a:sym typeface="Roboto"/>
            </a:endParaRPr>
          </a:p>
          <a:p>
            <a:pPr marL="0" lvl="0" indent="0" algn="l" rtl="0">
              <a:spcBef>
                <a:spcPts val="0"/>
              </a:spcBef>
              <a:spcAft>
                <a:spcPts val="0"/>
              </a:spcAft>
              <a:buNone/>
            </a:pPr>
            <a:endParaRPr sz="2800" b="0" i="0" u="none" strike="noStrike">
              <a:solidFill>
                <a:srgbClr val="4F657B"/>
              </a:solidFill>
              <a:latin typeface="Roboto"/>
              <a:ea typeface="Roboto"/>
              <a:cs typeface="Roboto"/>
              <a:sym typeface="Roboto"/>
            </a:endParaRPr>
          </a:p>
          <a:p>
            <a:pPr marL="0" lvl="0" indent="0" algn="l" rtl="0">
              <a:spcBef>
                <a:spcPts val="0"/>
              </a:spcBef>
              <a:spcAft>
                <a:spcPts val="0"/>
              </a:spcAft>
              <a:buNone/>
            </a:pPr>
            <a:r>
              <a:rPr lang="en" sz="2800" b="0" i="0" u="none" strike="noStrike">
                <a:solidFill>
                  <a:srgbClr val="4F657B"/>
                </a:solidFill>
                <a:latin typeface="Roboto"/>
                <a:ea typeface="Roboto"/>
                <a:cs typeface="Roboto"/>
                <a:sym typeface="Roboto"/>
              </a:rPr>
              <a:t>UT HB0403 soft drinks only (Newsweek says candy too) &gt; </a:t>
            </a:r>
            <a:r>
              <a:rPr lang="en" sz="2800" b="1" i="0" u="none" strike="noStrike">
                <a:solidFill>
                  <a:srgbClr val="4F657B"/>
                </a:solidFill>
                <a:latin typeface="Roboto"/>
                <a:ea typeface="Roboto"/>
                <a:cs typeface="Roboto"/>
                <a:sym typeface="Roboto"/>
              </a:rPr>
              <a:t>to governor</a:t>
            </a:r>
            <a:endParaRPr/>
          </a:p>
          <a:p>
            <a:pPr marL="0" lvl="0" indent="0" algn="l" rtl="0">
              <a:spcBef>
                <a:spcPts val="0"/>
              </a:spcBef>
              <a:spcAft>
                <a:spcPts val="0"/>
              </a:spcAft>
              <a:buNone/>
            </a:pPr>
            <a:endParaRPr sz="2800" b="0" i="0" u="none" strike="noStrike">
              <a:solidFill>
                <a:srgbClr val="4F657B"/>
              </a:solidFill>
              <a:latin typeface="Roboto"/>
              <a:ea typeface="Roboto"/>
              <a:cs typeface="Roboto"/>
              <a:sym typeface="Roboto"/>
            </a:endParaRPr>
          </a:p>
          <a:p>
            <a:pPr marL="0" lvl="0" indent="0" algn="l" rtl="0">
              <a:spcBef>
                <a:spcPts val="0"/>
              </a:spcBef>
              <a:spcAft>
                <a:spcPts val="0"/>
              </a:spcAft>
              <a:buNone/>
            </a:pPr>
            <a:r>
              <a:rPr lang="en" sz="2800" b="0" i="0" u="none" strike="noStrike">
                <a:solidFill>
                  <a:srgbClr val="4F657B"/>
                </a:solidFill>
                <a:latin typeface="Roboto"/>
                <a:ea typeface="Roboto"/>
                <a:cs typeface="Roboto"/>
                <a:sym typeface="Roboto"/>
              </a:rPr>
              <a:t>ID0109</a:t>
            </a:r>
            <a:endParaRPr/>
          </a:p>
          <a:p>
            <a:pPr marL="0" lvl="0" indent="0" algn="l" rtl="0">
              <a:spcBef>
                <a:spcPts val="0"/>
              </a:spcBef>
              <a:spcAft>
                <a:spcPts val="0"/>
              </a:spcAft>
              <a:buNone/>
            </a:pPr>
            <a:endParaRPr sz="2800" b="0" i="0" u="none" strike="noStrike">
              <a:solidFill>
                <a:srgbClr val="4F657B"/>
              </a:solidFill>
              <a:latin typeface="Roboto"/>
              <a:ea typeface="Roboto"/>
              <a:cs typeface="Roboto"/>
              <a:sym typeface="Roboto"/>
            </a:endParaRPr>
          </a:p>
          <a:p>
            <a:pPr marL="0" lvl="0" indent="0" algn="l" rtl="0">
              <a:spcBef>
                <a:spcPts val="0"/>
              </a:spcBef>
              <a:spcAft>
                <a:spcPts val="0"/>
              </a:spcAft>
              <a:buNone/>
            </a:pPr>
            <a:r>
              <a:rPr lang="en" sz="2800" b="0" i="0" u="none" strike="noStrike">
                <a:solidFill>
                  <a:srgbClr val="4F657B"/>
                </a:solidFill>
                <a:latin typeface="Roboto"/>
                <a:ea typeface="Roboto"/>
                <a:cs typeface="Roboto"/>
                <a:sym typeface="Roboto"/>
              </a:rPr>
              <a:t>KS – ADD BS2015.SB79 same</a:t>
            </a:r>
            <a:endParaRPr/>
          </a:p>
          <a:p>
            <a:pPr marL="0" lvl="0" indent="0" algn="l" rtl="0">
              <a:spcBef>
                <a:spcPts val="0"/>
              </a:spcBef>
              <a:spcAft>
                <a:spcPts val="0"/>
              </a:spcAft>
              <a:buNone/>
            </a:pPr>
            <a:endParaRPr sz="2800" b="0" i="0" u="none" strike="noStrike">
              <a:solidFill>
                <a:srgbClr val="4F657B"/>
              </a:solidFill>
              <a:latin typeface="Roboto"/>
              <a:ea typeface="Roboto"/>
              <a:cs typeface="Roboto"/>
              <a:sym typeface="Roboto"/>
            </a:endParaRPr>
          </a:p>
          <a:p>
            <a:pPr marL="0" lvl="0" indent="0" algn="l" rtl="0">
              <a:spcBef>
                <a:spcPts val="0"/>
              </a:spcBef>
              <a:spcAft>
                <a:spcPts val="0"/>
              </a:spcAft>
              <a:buNone/>
            </a:pPr>
            <a:r>
              <a:rPr lang="en" sz="2800" b="0" i="0" u="none" strike="noStrike">
                <a:solidFill>
                  <a:srgbClr val="4F657B"/>
                </a:solidFill>
                <a:latin typeface="Roboto"/>
                <a:ea typeface="Roboto"/>
                <a:cs typeface="Roboto"/>
                <a:sym typeface="Roboto"/>
              </a:rPr>
              <a:t>AR - </a:t>
            </a:r>
            <a:r>
              <a:rPr lang="en" sz="2800" b="0" i="0">
                <a:solidFill>
                  <a:srgbClr val="000000"/>
                </a:solidFill>
                <a:latin typeface="Roboto"/>
                <a:ea typeface="Roboto"/>
                <a:cs typeface="Roboto"/>
                <a:sym typeface="Roboto"/>
              </a:rPr>
              <a:t>Governor Sarah Huckabee Sanders said in a letter to Health Secretary Robert F. Kennedy Jr. that she "intends to pursue a SNAP Waiver</a:t>
            </a:r>
            <a:endParaRPr/>
          </a:p>
          <a:p>
            <a:pPr marL="0" lvl="0" indent="0" algn="l" rtl="0">
              <a:spcBef>
                <a:spcPts val="0"/>
              </a:spcBef>
              <a:spcAft>
                <a:spcPts val="0"/>
              </a:spcAft>
              <a:buNone/>
            </a:pPr>
            <a:endParaRPr sz="2800" b="0" i="0" u="none" strike="noStrike">
              <a:solidFill>
                <a:srgbClr val="000000"/>
              </a:solidFill>
              <a:latin typeface="Roboto"/>
              <a:ea typeface="Roboto"/>
              <a:cs typeface="Roboto"/>
              <a:sym typeface="Roboto"/>
            </a:endParaRPr>
          </a:p>
          <a:p>
            <a:pPr marL="0" lvl="0" indent="0" algn="l" rtl="0">
              <a:spcBef>
                <a:spcPts val="0"/>
              </a:spcBef>
              <a:spcAft>
                <a:spcPts val="0"/>
              </a:spcAft>
              <a:buNone/>
            </a:pPr>
            <a:r>
              <a:rPr lang="en" sz="2800" b="0" i="0" u="none" strike="noStrike">
                <a:solidFill>
                  <a:srgbClr val="000000"/>
                </a:solidFill>
                <a:latin typeface="Roboto"/>
                <a:ea typeface="Roboto"/>
                <a:cs typeface="Roboto"/>
                <a:sym typeface="Roboto"/>
              </a:rPr>
              <a:t>IA –S</a:t>
            </a:r>
            <a:r>
              <a:rPr lang="en" sz="2800" b="0" i="0">
                <a:solidFill>
                  <a:srgbClr val="000000"/>
                </a:solidFill>
                <a:latin typeface="Roboto"/>
                <a:ea typeface="Roboto"/>
                <a:cs typeface="Roboto"/>
                <a:sym typeface="Roboto"/>
              </a:rPr>
              <a:t>NAP benefits can only be used for purchasing "</a:t>
            </a:r>
            <a:r>
              <a:rPr lang="en" sz="4000" b="0" i="0">
                <a:solidFill>
                  <a:srgbClr val="4F657B"/>
                </a:solidFill>
                <a:latin typeface="Roboto"/>
                <a:ea typeface="Roboto"/>
                <a:cs typeface="Roboto"/>
                <a:sym typeface="Roboto"/>
              </a:rPr>
              <a:t>modify SNAP-eligible foods to include </a:t>
            </a:r>
            <a:r>
              <a:rPr lang="en" sz="4000" b="1" i="0">
                <a:solidFill>
                  <a:srgbClr val="4F657B"/>
                </a:solidFill>
                <a:latin typeface="Roboto"/>
                <a:ea typeface="Roboto"/>
                <a:cs typeface="Roboto"/>
                <a:sym typeface="Roboto"/>
              </a:rPr>
              <a:t>only "healthy foods </a:t>
            </a:r>
            <a:r>
              <a:rPr lang="en" sz="4000" b="0" i="0">
                <a:solidFill>
                  <a:srgbClr val="4F657B"/>
                </a:solidFill>
                <a:latin typeface="Roboto"/>
                <a:ea typeface="Roboto"/>
                <a:cs typeface="Roboto"/>
                <a:sym typeface="Roboto"/>
              </a:rPr>
              <a:t>and beverages" based on nutritional needs, such as healthy grains, dairy, meat, eggs, peanut butter, nuts, pasta, rice, legumes, and fruits and vegetables. </a:t>
            </a:r>
            <a:r>
              <a:rPr lang="en" sz="2800" b="0" i="0">
                <a:solidFill>
                  <a:srgbClr val="000000"/>
                </a:solidFill>
                <a:latin typeface="Roboto"/>
                <a:ea typeface="Roboto"/>
                <a:cs typeface="Roboto"/>
                <a:sym typeface="Roboto"/>
              </a:rPr>
              <a:t>. </a:t>
            </a:r>
            <a:r>
              <a:rPr lang="en" sz="4000" b="0" i="0">
                <a:solidFill>
                  <a:srgbClr val="231F20"/>
                </a:solidFill>
                <a:latin typeface="Figtree"/>
                <a:ea typeface="Figtree"/>
                <a:cs typeface="Figtree"/>
                <a:sym typeface="Figtree"/>
              </a:rPr>
              <a:t>If Iowa HHS receives federal approval for the new SNAP restrictions, the bill outlines that $1 million should be set aside for the Double Up Food Bucks program.</a:t>
            </a:r>
            <a:r>
              <a:rPr lang="en" sz="2800" b="0" i="0">
                <a:solidFill>
                  <a:srgbClr val="000000"/>
                </a:solidFill>
                <a:latin typeface="Roboto"/>
                <a:ea typeface="Roboto"/>
                <a:cs typeface="Roboto"/>
                <a:sym typeface="Roboto"/>
              </a:rPr>
              <a:t> &gt; passed house 3.27. </a:t>
            </a:r>
            <a:r>
              <a:rPr lang="en" sz="2800" b="0" i="0">
                <a:solidFill>
                  <a:srgbClr val="231F20"/>
                </a:solidFill>
                <a:latin typeface="Figtree"/>
                <a:ea typeface="Figtree"/>
                <a:cs typeface="Figtree"/>
                <a:sym typeface="Figtree"/>
              </a:rPr>
              <a:t>The bill passed </a:t>
            </a:r>
            <a:r>
              <a:rPr lang="en" sz="2800" b="0" i="0" u="sng" strike="noStrike">
                <a:solidFill>
                  <a:schemeClr val="hlink"/>
                </a:solidFill>
                <a:latin typeface="Figtree"/>
                <a:ea typeface="Figtree"/>
                <a:cs typeface="Figtree"/>
                <a:sym typeface="Figtree"/>
                <a:hlinkClick r:id="rId8"/>
              </a:rPr>
              <a:t>56-40</a:t>
            </a:r>
            <a:r>
              <a:rPr lang="en" sz="2800" b="0" i="0">
                <a:solidFill>
                  <a:srgbClr val="231F20"/>
                </a:solidFill>
                <a:latin typeface="Figtree"/>
                <a:ea typeface="Figtree"/>
                <a:cs typeface="Figtree"/>
                <a:sym typeface="Figtree"/>
              </a:rPr>
              <a:t>, with eight Republicans joining Democrats in voting against. Next, it will head to the Senate.</a:t>
            </a:r>
            <a:endParaRPr sz="1800" b="0" i="0" u="none" strike="noStrike">
              <a:solidFill>
                <a:srgbClr val="4F657B"/>
              </a:solidFill>
              <a:latin typeface="Times New Roman"/>
              <a:ea typeface="Times New Roman"/>
              <a:cs typeface="Times New Roman"/>
              <a:sym typeface="Times New Roman"/>
            </a:endParaRPr>
          </a:p>
          <a:p>
            <a:pPr marL="0" lvl="0" indent="0" algn="l" rtl="0">
              <a:spcBef>
                <a:spcPts val="0"/>
              </a:spcBef>
              <a:spcAft>
                <a:spcPts val="0"/>
              </a:spcAft>
              <a:buNone/>
            </a:pPr>
            <a:r>
              <a:rPr lang="en" sz="1800" b="0" i="0" u="none" strike="noStrike">
                <a:solidFill>
                  <a:srgbClr val="4F657B"/>
                </a:solidFill>
                <a:latin typeface="Times New Roman"/>
                <a:ea typeface="Times New Roman"/>
                <a:cs typeface="Times New Roman"/>
                <a:sym typeface="Times New Roman"/>
              </a:rPr>
              <a:t>  </a:t>
            </a:r>
            <a:endParaRPr/>
          </a:p>
          <a:p>
            <a:pPr marL="0" lvl="0" indent="0" algn="l" rtl="0">
              <a:spcBef>
                <a:spcPts val="0"/>
              </a:spcBef>
              <a:spcAft>
                <a:spcPts val="0"/>
              </a:spcAft>
              <a:buNone/>
            </a:pPr>
            <a:r>
              <a:rPr lang="en" sz="1800" b="0" i="0" u="none" strike="noStrike">
                <a:solidFill>
                  <a:srgbClr val="4F657B"/>
                </a:solidFill>
                <a:latin typeface="Times New Roman"/>
                <a:ea typeface="Times New Roman"/>
                <a:cs typeface="Times New Roman"/>
                <a:sym typeface="Times New Roman"/>
              </a:rPr>
              <a:t>NC - https://www.wspa.com/video/republicans-push-to-ban-junk-food-purchases-with-snap-benefits/10573125/</a:t>
            </a:r>
            <a:endParaRPr/>
          </a:p>
          <a:p>
            <a:pPr marL="0" lvl="0" indent="0" algn="l" rtl="0">
              <a:spcBef>
                <a:spcPts val="0"/>
              </a:spcBef>
              <a:spcAft>
                <a:spcPts val="0"/>
              </a:spcAft>
              <a:buNone/>
            </a:pPr>
            <a:endParaRPr sz="1800" b="0" i="0" u="none" strike="noStrike">
              <a:solidFill>
                <a:srgbClr val="4F657B"/>
              </a:solidFill>
              <a:latin typeface="Times New Roman"/>
              <a:ea typeface="Times New Roman"/>
              <a:cs typeface="Times New Roman"/>
              <a:sym typeface="Times New Roman"/>
            </a:endParaRPr>
          </a:p>
          <a:p>
            <a:pPr marL="0" lvl="0" indent="0" algn="l" rtl="0">
              <a:spcBef>
                <a:spcPts val="0"/>
              </a:spcBef>
              <a:spcAft>
                <a:spcPts val="0"/>
              </a:spcAft>
              <a:buNone/>
            </a:pPr>
            <a:r>
              <a:rPr lang="en" sz="1800" b="0" i="0" u="none" strike="noStrike">
                <a:solidFill>
                  <a:srgbClr val="4F657B"/>
                </a:solidFill>
                <a:latin typeface="Times New Roman"/>
                <a:ea typeface="Times New Roman"/>
                <a:cs typeface="Times New Roman"/>
                <a:sym typeface="Times New Roman"/>
              </a:rPr>
              <a:t>SC – soft drinks and candy &gt; pening in house ways and means</a:t>
            </a:r>
            <a:endParaRPr/>
          </a:p>
          <a:p>
            <a:pPr marL="0" lvl="0" indent="0" algn="l" rtl="0">
              <a:spcBef>
                <a:spcPts val="0"/>
              </a:spcBef>
              <a:spcAft>
                <a:spcPts val="0"/>
              </a:spcAft>
              <a:buNone/>
            </a:pPr>
            <a:endParaRPr sz="1800" b="0" i="0" u="none" strike="noStrike">
              <a:solidFill>
                <a:srgbClr val="4F657B"/>
              </a:solidFill>
              <a:latin typeface="Times New Roman"/>
              <a:ea typeface="Times New Roman"/>
              <a:cs typeface="Times New Roman"/>
              <a:sym typeface="Times New Roman"/>
            </a:endParaRPr>
          </a:p>
          <a:p>
            <a:pPr marL="0" lvl="0" indent="0" algn="l" rtl="0">
              <a:spcBef>
                <a:spcPts val="0"/>
              </a:spcBef>
              <a:spcAft>
                <a:spcPts val="0"/>
              </a:spcAft>
              <a:buNone/>
            </a:pPr>
            <a:r>
              <a:rPr lang="en" sz="1800" b="0" i="0" u="none" strike="noStrike">
                <a:solidFill>
                  <a:srgbClr val="4F657B"/>
                </a:solidFill>
                <a:latin typeface="Times New Roman"/>
                <a:ea typeface="Times New Roman"/>
                <a:cs typeface="Times New Roman"/>
                <a:sym typeface="Times New Roman"/>
              </a:rPr>
              <a:t>LA SB14 soft drinks</a:t>
            </a:r>
            <a:endParaRPr/>
          </a:p>
          <a:p>
            <a:pPr marL="0" lvl="0" indent="0" algn="l" rtl="0">
              <a:spcBef>
                <a:spcPts val="0"/>
              </a:spcBef>
              <a:spcAft>
                <a:spcPts val="0"/>
              </a:spcAft>
              <a:buNone/>
            </a:pPr>
            <a:endParaRPr sz="1800" b="0" i="0" u="none" strike="noStrike">
              <a:solidFill>
                <a:srgbClr val="4F657B"/>
              </a:solidFill>
              <a:latin typeface="Times New Roman"/>
              <a:ea typeface="Times New Roman"/>
              <a:cs typeface="Times New Roman"/>
              <a:sym typeface="Times New Roman"/>
            </a:endParaRPr>
          </a:p>
          <a:p>
            <a:pPr marL="0" lvl="0" indent="0" algn="l" rtl="0">
              <a:spcBef>
                <a:spcPts val="0"/>
              </a:spcBef>
              <a:spcAft>
                <a:spcPts val="0"/>
              </a:spcAft>
              <a:buNone/>
            </a:pPr>
            <a:r>
              <a:rPr lang="en" sz="1800" b="0" i="0" u="none" strike="noStrike">
                <a:solidFill>
                  <a:srgbClr val="4F657B"/>
                </a:solidFill>
                <a:latin typeface="Times New Roman"/>
                <a:ea typeface="Times New Roman"/>
                <a:cs typeface="Times New Roman"/>
                <a:sym typeface="Times New Roman"/>
              </a:rPr>
              <a:t>NJ S4348</a:t>
            </a:r>
            <a:endParaRPr/>
          </a:p>
        </p:txBody>
      </p:sp>
      <p:sp>
        <p:nvSpPr>
          <p:cNvPr id="430" name="Google Shape;430;g36ab6987878_1_6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6ab6987878_1_6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g36ab6987878_1_6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050" b="0" i="0" u="none" strike="noStrike">
                <a:solidFill>
                  <a:srgbClr val="000000"/>
                </a:solidFill>
              </a:rPr>
              <a:t>ASTHO: I</a:t>
            </a:r>
            <a:r>
              <a:rPr lang="en" sz="1200" b="0" i="0">
                <a:solidFill>
                  <a:schemeClr val="dk1"/>
                </a:solidFill>
                <a:latin typeface="Calibri"/>
                <a:ea typeface="Calibri"/>
                <a:cs typeface="Calibri"/>
                <a:sym typeface="Calibri"/>
              </a:rPr>
              <a:t>n total, during the current legislative year, at least 30 states considered bills limiting the use of certain additives and dyes in food products. Twenty six of the bills would prohibit certain additives in any food in the state, 45 bills would ban food additives or dyes in foods served or sold at schools or limit ultra-processed foods in schools, and nine bills would require warning labels or notification of certain additives in food products or establish legislative commissions to make assessments and recommendations about food additives. The bills are also supported by members of both major political parties: Republicans sponsored 34 of the bills, Democrats sponsored 16, and 26 bills are bipartisan. (as of 4/18/25)</a:t>
            </a:r>
            <a:endParaRPr/>
          </a:p>
          <a:p>
            <a:pPr marL="0" lvl="0" indent="0" algn="l" rtl="0">
              <a:spcBef>
                <a:spcPts val="0"/>
              </a:spcBef>
              <a:spcAft>
                <a:spcPts val="0"/>
              </a:spcAft>
              <a:buNone/>
            </a:pPr>
            <a:r>
              <a:rPr lang="en" sz="1050" b="0" i="0" u="none" strike="noStrike">
                <a:solidFill>
                  <a:srgbClr val="000000"/>
                </a:solidFill>
              </a:rPr>
              <a:t>https://www.astho.org/communications/blog/2025/states-moving-to-prohibit-additives-and-dyes-in-food/#:~:text=Beginning%20May%207%2C%202025%2C%20Utah's,Yellow%205%2C%20or%20Yellow%206.</a:t>
            </a:r>
            <a:endParaRPr/>
          </a:p>
          <a:p>
            <a:pPr marL="0" lvl="0" indent="0" algn="l" rtl="0">
              <a:spcBef>
                <a:spcPts val="0"/>
              </a:spcBef>
              <a:spcAft>
                <a:spcPts val="0"/>
              </a:spcAft>
              <a:buNone/>
            </a:pPr>
            <a:r>
              <a:rPr lang="en" sz="1050" b="0" i="0" u="none" strike="noStrike">
                <a:solidFill>
                  <a:srgbClr val="000000"/>
                </a:solidFill>
              </a:rPr>
              <a:t>+++++</a:t>
            </a:r>
            <a:endParaRPr/>
          </a:p>
          <a:p>
            <a:pPr marL="0" lvl="0" indent="0" algn="l" rtl="0">
              <a:spcBef>
                <a:spcPts val="0"/>
              </a:spcBef>
              <a:spcAft>
                <a:spcPts val="0"/>
              </a:spcAft>
              <a:buNone/>
            </a:pPr>
            <a:endParaRPr sz="1050" b="0" i="0" u="none" strike="noStrike">
              <a:solidFill>
                <a:srgbClr val="000000"/>
              </a:solidFill>
            </a:endParaRPr>
          </a:p>
          <a:p>
            <a:pPr marL="0" lvl="0" indent="0" algn="l" rtl="0">
              <a:spcBef>
                <a:spcPts val="0"/>
              </a:spcBef>
              <a:spcAft>
                <a:spcPts val="0"/>
              </a:spcAft>
              <a:buNone/>
            </a:pPr>
            <a:r>
              <a:rPr lang="en" sz="1050" b="0" i="0" u="none" strike="noStrike">
                <a:solidFill>
                  <a:srgbClr val="000000"/>
                </a:solidFill>
              </a:rPr>
              <a:t>https://schoolnutrition.quorum.us/foodadditiveslegislation/</a:t>
            </a:r>
            <a:endParaRPr/>
          </a:p>
          <a:p>
            <a:pPr marL="0" lvl="0" indent="0" algn="l" rtl="0">
              <a:spcBef>
                <a:spcPts val="0"/>
              </a:spcBef>
              <a:spcAft>
                <a:spcPts val="0"/>
              </a:spcAft>
              <a:buNone/>
            </a:pPr>
            <a:r>
              <a:rPr lang="en" sz="1050" b="0" i="0" u="none" strike="noStrike">
                <a:solidFill>
                  <a:srgbClr val="000000"/>
                </a:solidFill>
              </a:rPr>
              <a:t>++++++</a:t>
            </a:r>
            <a:endParaRPr/>
          </a:p>
          <a:p>
            <a:pPr marL="0" lvl="0" indent="0" algn="l" rtl="0">
              <a:spcBef>
                <a:spcPts val="0"/>
              </a:spcBef>
              <a:spcAft>
                <a:spcPts val="0"/>
              </a:spcAft>
              <a:buNone/>
            </a:pPr>
            <a:endParaRPr sz="1050" b="0" i="0" u="none" strike="noStrike">
              <a:solidFill>
                <a:srgbClr val="000000"/>
              </a:solidFill>
            </a:endParaRPr>
          </a:p>
          <a:p>
            <a:pPr marL="0" lvl="0" indent="0" algn="l" rtl="0">
              <a:spcBef>
                <a:spcPts val="0"/>
              </a:spcBef>
              <a:spcAft>
                <a:spcPts val="0"/>
              </a:spcAft>
              <a:buNone/>
            </a:pPr>
            <a:r>
              <a:rPr lang="en" sz="1050" b="0" i="0" u="none" strike="noStrike">
                <a:solidFill>
                  <a:srgbClr val="000000"/>
                </a:solidFill>
              </a:rPr>
              <a:t>RFK after meeting with Big Food: </a:t>
            </a:r>
            <a:r>
              <a:rPr lang="en" sz="1200" b="0" i="0">
                <a:solidFill>
                  <a:srgbClr val="363636"/>
                </a:solidFill>
                <a:latin typeface="Arial"/>
                <a:ea typeface="Arial"/>
                <a:cs typeface="Arial"/>
                <a:sym typeface="Arial"/>
              </a:rPr>
              <a:t>And after Mr. Kennedy </a:t>
            </a:r>
            <a:r>
              <a:rPr lang="en" sz="1200" b="0" i="0" u="sng">
                <a:solidFill>
                  <a:schemeClr val="hlink"/>
                </a:solidFill>
                <a:latin typeface="Arial"/>
                <a:ea typeface="Arial"/>
                <a:cs typeface="Arial"/>
                <a:sym typeface="Arial"/>
                <a:hlinkClick r:id="rId3"/>
              </a:rPr>
              <a:t>instructed food executives</a:t>
            </a:r>
            <a:r>
              <a:rPr lang="en" sz="1200" b="0" i="0">
                <a:solidFill>
                  <a:srgbClr val="363636"/>
                </a:solidFill>
                <a:latin typeface="Arial"/>
                <a:ea typeface="Arial"/>
                <a:cs typeface="Arial"/>
                <a:sym typeface="Arial"/>
              </a:rPr>
              <a:t> to rid the food supply of artificial dyes, he followed up with a video message on social media: “They understand that they have a new sheriff in town.” </a:t>
            </a:r>
            <a:endParaRPr/>
          </a:p>
          <a:p>
            <a:pPr marL="0" lvl="0" indent="0" algn="l" rtl="0">
              <a:spcBef>
                <a:spcPts val="0"/>
              </a:spcBef>
              <a:spcAft>
                <a:spcPts val="0"/>
              </a:spcAft>
              <a:buNone/>
            </a:pPr>
            <a:endParaRPr sz="1200" b="0" i="0">
              <a:solidFill>
                <a:srgbClr val="363636"/>
              </a:solidFill>
              <a:latin typeface="Arial"/>
              <a:ea typeface="Arial"/>
              <a:cs typeface="Arial"/>
              <a:sym typeface="Arial"/>
            </a:endParaRPr>
          </a:p>
          <a:p>
            <a:pPr marL="0" lvl="0" indent="0" algn="l" rtl="0">
              <a:spcBef>
                <a:spcPts val="0"/>
              </a:spcBef>
              <a:spcAft>
                <a:spcPts val="0"/>
              </a:spcAft>
              <a:buNone/>
            </a:pPr>
            <a:r>
              <a:rPr lang="en" sz="1000" b="0" i="0">
                <a:solidFill>
                  <a:srgbClr val="000000"/>
                </a:solidFill>
                <a:latin typeface="PT Sans"/>
                <a:ea typeface="PT Sans"/>
                <a:cs typeface="PT Sans"/>
                <a:sym typeface="PT Sans"/>
              </a:rPr>
              <a:t>NCA: </a:t>
            </a:r>
            <a:r>
              <a:rPr lang="en" sz="1200" b="0" i="0" u="none" strike="noStrike">
                <a:solidFill>
                  <a:srgbClr val="121212"/>
                </a:solidFill>
                <a:latin typeface="Arial"/>
                <a:ea typeface="Arial"/>
                <a:cs typeface="Arial"/>
                <a:sym typeface="Arial"/>
              </a:rPr>
              <a:t>“While there is a role for state legislators and public health o</a:t>
            </a:r>
            <a:r>
              <a:rPr lang="en" sz="1200" b="0" i="0" u="none" strike="noStrike">
                <a:solidFill>
                  <a:srgbClr val="000000"/>
                </a:solidFill>
                <a:latin typeface="Arial"/>
                <a:ea typeface="Arial"/>
                <a:cs typeface="Arial"/>
                <a:sym typeface="Arial"/>
              </a:rPr>
              <a:t>ffi</a:t>
            </a:r>
            <a:r>
              <a:rPr lang="en" sz="1200" b="0" i="0" u="none" strike="noStrike">
                <a:solidFill>
                  <a:srgbClr val="121212"/>
                </a:solidFill>
                <a:latin typeface="Arial"/>
                <a:ea typeface="Arial"/>
                <a:cs typeface="Arial"/>
                <a:sym typeface="Arial"/>
              </a:rPr>
              <a:t>cials to play inthe ongoing conversation about food additives, decision-making should be left to FDA</a:t>
            </a:r>
            <a:endParaRPr sz="1200" b="0" i="0">
              <a:solidFill>
                <a:srgbClr val="363636"/>
              </a:solidFill>
              <a:latin typeface="Arial"/>
              <a:ea typeface="Arial"/>
              <a:cs typeface="Arial"/>
              <a:sym typeface="Arial"/>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ABA also leading opposition here too – key member of </a:t>
            </a:r>
            <a:r>
              <a:rPr lang="en" sz="1200" b="0" i="0">
                <a:solidFill>
                  <a:srgbClr val="000000"/>
                </a:solidFill>
                <a:latin typeface="PT Sans"/>
                <a:ea typeface="PT Sans"/>
                <a:cs typeface="PT Sans"/>
                <a:sym typeface="PT Sans"/>
              </a:rPr>
              <a:t>Americans for Food and Beverage Choice (ABA, American Bakers Association, the Corn Refiners Association, FMI – The Food Industry Association, the Consumer Brands Association, the National Confectioners Association, the National Grocers Association and The Sugar Association. Americans for Food and Beverage Choice seeks to protect the rights of Americans to choose healthy, sustainable and affordable grocery items.</a:t>
            </a:r>
            <a:endParaRPr/>
          </a:p>
          <a:p>
            <a:pPr marL="0" marR="0" lvl="0" indent="0" algn="l" rtl="0">
              <a:lnSpc>
                <a:spcPct val="100000"/>
              </a:lnSpc>
              <a:spcBef>
                <a:spcPts val="0"/>
              </a:spcBef>
              <a:spcAft>
                <a:spcPts val="0"/>
              </a:spcAft>
              <a:buClr>
                <a:srgbClr val="000000"/>
              </a:buClr>
              <a:buSzPts val="1200"/>
              <a:buFont typeface="PT Sans"/>
              <a:buNone/>
            </a:pPr>
            <a:r>
              <a:rPr lang="en" sz="1200" b="0" i="0">
                <a:solidFill>
                  <a:srgbClr val="000000"/>
                </a:solidFill>
                <a:latin typeface="PT Sans"/>
                <a:ea typeface="PT Sans"/>
                <a:cs typeface="PT Sans"/>
                <a:sym typeface="PT Sans"/>
              </a:rPr>
              <a:t>+++++</a:t>
            </a:r>
            <a:endParaRPr/>
          </a:p>
          <a:p>
            <a:pPr marL="0" lvl="0" indent="0" algn="l" rtl="0">
              <a:spcBef>
                <a:spcPts val="0"/>
              </a:spcBef>
              <a:spcAft>
                <a:spcPts val="0"/>
              </a:spcAft>
              <a:buNone/>
            </a:pPr>
            <a:r>
              <a:rPr lang="en"/>
              <a:t>Tracker: https://ewg.maps.arcgis.com/apps/dashboards/64f81d77752347138e57fde7a285c8ee</a:t>
            </a:r>
            <a:endParaRPr/>
          </a:p>
          <a:p>
            <a:pPr marL="0" lvl="0" indent="0" algn="l" rtl="0">
              <a:spcBef>
                <a:spcPts val="0"/>
              </a:spcBef>
              <a:spcAft>
                <a:spcPts val="0"/>
              </a:spcAft>
              <a:buNone/>
            </a:pPr>
            <a:r>
              <a:rPr lang="en"/>
              <a:t>2 adopted as of 3/27, 53 active. Map as of 3/31</a:t>
            </a:r>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000000"/>
              </a:solidFill>
              <a:latin typeface="PT Sans"/>
              <a:ea typeface="PT Sans"/>
              <a:cs typeface="PT Sans"/>
              <a:sym typeface="PT Sans"/>
            </a:endParaRPr>
          </a:p>
          <a:p>
            <a:pPr marL="0" lvl="0" indent="0" algn="l" rtl="0">
              <a:spcBef>
                <a:spcPts val="0"/>
              </a:spcBef>
              <a:spcAft>
                <a:spcPts val="0"/>
              </a:spcAft>
              <a:buNone/>
            </a:pP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WV adopts - bans</a:t>
            </a:r>
            <a:r>
              <a:rPr lang="en" sz="1000" b="0" i="0">
                <a:solidFill>
                  <a:srgbClr val="000000"/>
                </a:solidFill>
                <a:latin typeface="Verdana"/>
                <a:ea typeface="Verdana"/>
                <a:cs typeface="Verdana"/>
                <a:sym typeface="Verdana"/>
              </a:rPr>
              <a:t> from foods sold in this state: adulterated i</a:t>
            </a:r>
            <a:r>
              <a:rPr lang="en" sz="1200" b="0" i="0">
                <a:solidFill>
                  <a:srgbClr val="000000"/>
                </a:solidFill>
                <a:latin typeface="Arial"/>
                <a:ea typeface="Arial"/>
                <a:cs typeface="Arial"/>
                <a:sym typeface="Arial"/>
              </a:rPr>
              <a:t>f it contains any added substance or ingredients which are poisonous or injurious to the health, including butylated hydroxyanisole, propylparaben, FD&amp;C Blue No. 1, FD&amp;C Blue No. 2, FD&amp;C Green No. 3, FD&amp;C Red No. 3, FD&amp;C Red No. 40, FD&amp;C Yellow No. 5, and FD&amp;C Yellow No. 6; and bans in school meals the dyes. </a:t>
            </a:r>
            <a:r>
              <a:rPr lang="en" sz="1000" b="0" i="0">
                <a:solidFill>
                  <a:srgbClr val="000000"/>
                </a:solidFill>
                <a:latin typeface="Verdana"/>
                <a:ea typeface="Verdana"/>
                <a:cs typeface="Verdana"/>
                <a:sym typeface="Verdana"/>
              </a:rPr>
              <a:t>https://legiscan.com/WV/bill/HB2354/2025: Senate 26 Y, 4 N, House 88-8. </a:t>
            </a:r>
            <a:r>
              <a:rPr lang="en" sz="1200" b="0" i="0">
                <a:solidFill>
                  <a:srgbClr val="000000"/>
                </a:solidFill>
                <a:latin typeface="Open Sans"/>
                <a:ea typeface="Open Sans"/>
                <a:cs typeface="Open Sans"/>
                <a:sym typeface="Open Sans"/>
              </a:rPr>
              <a:t>The ban in connection with school lunches will go into effect Aug. 1, and the ban for items sold commercially will go into effect Jan. 1, 2028.</a:t>
            </a:r>
            <a:endParaRPr/>
          </a:p>
          <a:p>
            <a:pPr marL="0" marR="0" lvl="0" indent="0" algn="l" rtl="0">
              <a:lnSpc>
                <a:spcPct val="100000"/>
              </a:lnSpc>
              <a:spcBef>
                <a:spcPts val="0"/>
              </a:spcBef>
              <a:spcAft>
                <a:spcPts val="0"/>
              </a:spcAft>
              <a:buClr>
                <a:srgbClr val="000000"/>
              </a:buClr>
              <a:buSzPts val="1200"/>
              <a:buFont typeface="Open Sans"/>
              <a:buNone/>
            </a:pPr>
            <a:r>
              <a:rPr lang="en" sz="1200" b="0" i="0">
                <a:solidFill>
                  <a:srgbClr val="000000"/>
                </a:solidFill>
                <a:latin typeface="Open Sans"/>
                <a:ea typeface="Open Sans"/>
                <a:cs typeface="Open Sans"/>
                <a:sym typeface="Open Sans"/>
              </a:rPr>
              <a:t>The lawmakers who crafted the bill, Sen. Jason Barrett, R-Berkeley, and Del. Evan Worrell, R-Cabell, said the legislation was inspired by the “MAHA movement” and “MAHA moms.” “Before we even walked into session, we knew we were going to go after some good ideas that were coming from MAHA and the MAHA moms that are out there,” Worrell said during a recent webinar on the bill. </a:t>
            </a:r>
            <a:r>
              <a:rPr lang="en" sz="1200" b="1" i="0">
                <a:solidFill>
                  <a:srgbClr val="000000"/>
                </a:solidFill>
                <a:latin typeface="Open Sans"/>
                <a:ea typeface="Open Sans"/>
                <a:cs typeface="Open Sans"/>
                <a:sym typeface="Open Sans"/>
              </a:rPr>
              <a:t>The law applies to around 50% of products currently distributed by the Coca-Cola Company and Pepsi Co</a:t>
            </a:r>
            <a:r>
              <a:rPr lang="en" sz="1200" b="0" i="0">
                <a:solidFill>
                  <a:srgbClr val="000000"/>
                </a:solidFill>
                <a:latin typeface="Open Sans"/>
                <a:ea typeface="Open Sans"/>
                <a:cs typeface="Open Sans"/>
                <a:sym typeface="Open Sans"/>
              </a:rPr>
              <a:t>., Farley (Teamsters) said.</a:t>
            </a:r>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000000"/>
              </a:solidFill>
              <a:latin typeface="Open Sans"/>
              <a:ea typeface="Open Sans"/>
              <a:cs typeface="Open Sans"/>
              <a:sym typeface="Open Sans"/>
            </a:endParaRPr>
          </a:p>
          <a:p>
            <a:pPr marL="0" lvl="0" indent="0" algn="l" rtl="0">
              <a:spcBef>
                <a:spcPts val="0"/>
              </a:spcBef>
              <a:spcAft>
                <a:spcPts val="0"/>
              </a:spcAft>
              <a:buClr>
                <a:srgbClr val="000000"/>
              </a:buClr>
              <a:buSzPts val="1200"/>
              <a:buFont typeface="PT Sans"/>
              <a:buNone/>
            </a:pPr>
            <a:r>
              <a:rPr lang="en" sz="1200" b="0" i="0">
                <a:solidFill>
                  <a:srgbClr val="000000"/>
                </a:solidFill>
                <a:latin typeface="PT Sans"/>
                <a:ea typeface="PT Sans"/>
                <a:cs typeface="PT Sans"/>
                <a:sym typeface="PT Sans"/>
              </a:rPr>
              <a:t>West Virginia Governor Patrick Morrisey brought up the “make America healthy again” movement promoted by Robert F. Kennedy Jr., secretary for the US Department of Health and Human Services, when signing House Bill 2354 into law on March 24.</a:t>
            </a:r>
            <a:endParaRPr/>
          </a:p>
          <a:p>
            <a:pPr marL="0" lvl="0" indent="0" algn="l" rtl="0">
              <a:spcBef>
                <a:spcPts val="0"/>
              </a:spcBef>
              <a:spcAft>
                <a:spcPts val="0"/>
              </a:spcAft>
              <a:buNone/>
            </a:pPr>
            <a:r>
              <a:rPr lang="en" sz="1200" b="0" i="0">
                <a:solidFill>
                  <a:srgbClr val="000000"/>
                </a:solidFill>
                <a:latin typeface="PT Sans"/>
                <a:ea typeface="PT Sans"/>
                <a:cs typeface="PT Sans"/>
                <a:sym typeface="PT Sans"/>
              </a:rPr>
              <a:t>“West Virginia ranks at the bottom of many public health metrics, which is why there’s no better place to lead the make America healthy again mission,” he said. “By eliminating harmful chemicals from our food, we’re taking steps toward improving the health of our residents and protecting our children from significant long-term health and learning challenges. Thank you to the legislature, HHS Secretary Robert Kennedy and the entire Trump administration for helping us launch this movement right here in West Virginia.”</a:t>
            </a:r>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000000"/>
              </a:solidFill>
              <a:latin typeface="Open Sans"/>
              <a:ea typeface="Open Sans"/>
              <a:cs typeface="Open Sans"/>
              <a:sym typeface="Open Sans"/>
            </a:endParaRPr>
          </a:p>
          <a:p>
            <a:pPr marL="0" lvl="0" indent="0" algn="l" rtl="0">
              <a:spcBef>
                <a:spcPts val="0"/>
              </a:spcBef>
              <a:spcAft>
                <a:spcPts val="0"/>
              </a:spcAft>
              <a:buClr>
                <a:srgbClr val="000000"/>
              </a:buClr>
              <a:buSzPts val="1200"/>
              <a:buFont typeface="PT Sans"/>
              <a:buNone/>
            </a:pPr>
            <a:r>
              <a:rPr lang="en" sz="1200" b="0" i="0">
                <a:solidFill>
                  <a:srgbClr val="000000"/>
                </a:solidFill>
                <a:latin typeface="PT Sans"/>
                <a:ea typeface="PT Sans"/>
                <a:cs typeface="PT Sans"/>
                <a:sym typeface="PT Sans"/>
              </a:rPr>
              <a:t>The Washington-based Americans for Food and Beverage Choice spoke against the West Virginia law.</a:t>
            </a:r>
            <a:endParaRPr/>
          </a:p>
          <a:p>
            <a:pPr marL="0" lvl="0" indent="0" algn="l" rtl="0">
              <a:spcBef>
                <a:spcPts val="0"/>
              </a:spcBef>
              <a:spcAft>
                <a:spcPts val="0"/>
              </a:spcAft>
              <a:buClr>
                <a:srgbClr val="000000"/>
              </a:buClr>
              <a:buSzPts val="1200"/>
              <a:buFont typeface="PT Sans"/>
              <a:buNone/>
            </a:pPr>
            <a:r>
              <a:rPr lang="en" sz="1200" b="0" i="0">
                <a:solidFill>
                  <a:srgbClr val="000000"/>
                </a:solidFill>
                <a:latin typeface="PT Sans"/>
                <a:ea typeface="PT Sans"/>
                <a:cs typeface="PT Sans"/>
                <a:sym typeface="PT Sans"/>
              </a:rPr>
              <a:t>“Every West Virginian should be deeply troubled that their elected representatives have enacted a sweeping food and beverage ban that effectively makes 60% of grocery store products illegal,” the group said. “This unprecedented prohibition on food and beverages will disrupt the lives of families and businesses across the state by driving up food prices, emptying grocery store shelves, and crippling the state’s food and beverage sector. </a:t>
            </a:r>
            <a:r>
              <a:rPr lang="en" sz="1800" b="0" i="0">
                <a:solidFill>
                  <a:srgbClr val="000000"/>
                </a:solidFill>
                <a:latin typeface="PT Sans"/>
                <a:ea typeface="PT Sans"/>
                <a:cs typeface="PT Sans"/>
                <a:sym typeface="PT Sans"/>
              </a:rPr>
              <a:t>“In fact, five of the seven food dyes have been rigorously evaluated and approved as safe for consumption by leading regulatory bodies worldwide, including in the US, Canada and the EU. A sixth dye included in the bill has been rigorously evaluated and approved for use in both the US and Canada, among many other countries, while the seventh dye isn’t even on the market in the US. This raises questions about whether West Virginia lawmakers conducted even the most elementary research on these common ingredients before outlawing them.”</a:t>
            </a:r>
            <a:endParaRPr sz="1200" b="0" i="0">
              <a:solidFill>
                <a:srgbClr val="000000"/>
              </a:solidFill>
              <a:latin typeface="PT Sans"/>
              <a:ea typeface="PT Sans"/>
              <a:cs typeface="PT Sans"/>
              <a:sym typeface="PT Sans"/>
            </a:endParaRPr>
          </a:p>
          <a:p>
            <a:pPr marL="0" lvl="0" indent="0" algn="l" rtl="0">
              <a:spcBef>
                <a:spcPts val="0"/>
              </a:spcBef>
              <a:spcAft>
                <a:spcPts val="0"/>
              </a:spcAft>
              <a:buClr>
                <a:srgbClr val="000000"/>
              </a:buClr>
              <a:buSzPts val="1200"/>
              <a:buFont typeface="PT Sans"/>
              <a:buNone/>
            </a:pPr>
            <a:r>
              <a:rPr lang="en" sz="1200" b="0" i="0">
                <a:solidFill>
                  <a:srgbClr val="000000"/>
                </a:solidFill>
                <a:latin typeface="PT Sans"/>
                <a:ea typeface="PT Sans"/>
                <a:cs typeface="PT Sans"/>
                <a:sym typeface="PT Sans"/>
              </a:rPr>
              <a:t>“As the full consequences of this law come into focus, West Virginians will be shocked to learn that lawmakers rushed this bill through the process — probably the most consequential vote many of them will ever take, as one state senator acknowledged — without conducting so much as a basic economic or scientific analysis. Not a single politician in Charleston has provided information around how this sweeping ban will be enforced, what resources will be required, and how much it will cost West Virginians in terms of higher prices, shuttered businesses and lost jobs.”</a:t>
            </a:r>
            <a:endParaRPr/>
          </a:p>
          <a:p>
            <a:pPr marL="0" lvl="0" indent="0" algn="l" rtl="0">
              <a:spcBef>
                <a:spcPts val="0"/>
              </a:spcBef>
              <a:spcAft>
                <a:spcPts val="0"/>
              </a:spcAft>
              <a:buClr>
                <a:schemeClr val="dk1"/>
              </a:buClr>
              <a:buSzPts val="1200"/>
              <a:buFont typeface="Calibri"/>
              <a:buNone/>
            </a:pPr>
            <a:endParaRPr sz="1200" b="0" i="0">
              <a:solidFill>
                <a:srgbClr val="000000"/>
              </a:solidFill>
              <a:latin typeface="PT Sans"/>
              <a:ea typeface="PT Sans"/>
              <a:cs typeface="PT Sans"/>
              <a:sym typeface="PT Sans"/>
            </a:endParaRPr>
          </a:p>
          <a:p>
            <a:pPr marL="0" lvl="0" indent="0" algn="l" rtl="0">
              <a:spcBef>
                <a:spcPts val="0"/>
              </a:spcBef>
              <a:spcAft>
                <a:spcPts val="0"/>
              </a:spcAft>
              <a:buNone/>
            </a:pPr>
            <a:r>
              <a:rPr lang="en" sz="1200" b="0" i="0">
                <a:solidFill>
                  <a:srgbClr val="000000"/>
                </a:solidFill>
                <a:latin typeface="PT Sans"/>
                <a:ea typeface="PT Sans"/>
                <a:cs typeface="PT Sans"/>
                <a:sym typeface="PT Sans"/>
              </a:rPr>
              <a:t>NCA: </a:t>
            </a:r>
            <a:r>
              <a:rPr lang="en" sz="1800" b="0" i="0" u="none" strike="noStrike">
                <a:solidFill>
                  <a:srgbClr val="121212"/>
                </a:solidFill>
                <a:latin typeface="Arial"/>
                <a:ea typeface="Arial"/>
                <a:cs typeface="Arial"/>
                <a:sym typeface="Arial"/>
              </a:rPr>
              <a:t>“While there is a role for state legislators and public health o</a:t>
            </a:r>
            <a:r>
              <a:rPr lang="en" sz="1800" b="0" i="0" u="none" strike="noStrike">
                <a:solidFill>
                  <a:srgbClr val="000000"/>
                </a:solidFill>
                <a:latin typeface="Arial"/>
                <a:ea typeface="Arial"/>
                <a:cs typeface="Arial"/>
                <a:sym typeface="Arial"/>
              </a:rPr>
              <a:t>ffi</a:t>
            </a:r>
            <a:r>
              <a:rPr lang="en" sz="1800" b="0" i="0" u="none" strike="noStrike">
                <a:solidFill>
                  <a:srgbClr val="121212"/>
                </a:solidFill>
                <a:latin typeface="Arial"/>
                <a:ea typeface="Arial"/>
                <a:cs typeface="Arial"/>
                <a:sym typeface="Arial"/>
              </a:rPr>
              <a:t>cials to play inthe ongoing conversation about food additives, decision-making should be left to FDA,” the NCA said.</a:t>
            </a:r>
            <a:endParaRPr sz="1200" b="0" i="0">
              <a:solidFill>
                <a:srgbClr val="000000"/>
              </a:solidFill>
              <a:latin typeface="PT Sans"/>
              <a:ea typeface="PT Sans"/>
              <a:cs typeface="PT Sans"/>
              <a:sym typeface="PT Sans"/>
            </a:endParaRPr>
          </a:p>
          <a:p>
            <a:pPr marL="0" lvl="0" indent="0" algn="l" rtl="0">
              <a:spcBef>
                <a:spcPts val="0"/>
              </a:spcBef>
              <a:spcAft>
                <a:spcPts val="0"/>
              </a:spcAft>
              <a:buNone/>
            </a:pPr>
            <a:r>
              <a:rPr lang="en" sz="1200" b="0" i="0">
                <a:solidFill>
                  <a:srgbClr val="000000"/>
                </a:solidFill>
                <a:latin typeface="PT Sans"/>
                <a:ea typeface="PT Sans"/>
                <a:cs typeface="PT Sans"/>
                <a:sym typeface="PT Sans"/>
              </a:rPr>
              <a:t>Partners of Americans for Food and Beverage Choice include the American Beverage Association, the American Bakers Association, the Corn Refiners Association, FMI – The Food Industry Association, the Consumer Brands Association, the National Confectioners Association, the National Grocers Association and The Sugar Association. Americans for Food and Beverage Choice seeks to protect the rights of Americans to choose healthy, sustainable and affordable grocery items.</a:t>
            </a:r>
            <a:endParaRPr/>
          </a:p>
          <a:p>
            <a:pPr marL="0" marR="0" lvl="0" indent="0" algn="l" rtl="0">
              <a:lnSpc>
                <a:spcPct val="100000"/>
              </a:lnSpc>
              <a:spcBef>
                <a:spcPts val="0"/>
              </a:spcBef>
              <a:spcAft>
                <a:spcPts val="0"/>
              </a:spcAft>
              <a:buClr>
                <a:schemeClr val="dk1"/>
              </a:buClr>
              <a:buSzPts val="1000"/>
              <a:buFont typeface="Calibri"/>
              <a:buNone/>
            </a:pPr>
            <a:endParaRPr sz="1000" b="0" i="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000"/>
              <a:buFont typeface="Calibri"/>
              <a:buNone/>
            </a:pPr>
            <a:endParaRPr sz="1000" b="0" i="0" u="none" strike="noStrik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a:solidFill>
                <a:srgbClr val="000000"/>
              </a:solidFill>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RFK after meeting with Big Food: </a:t>
            </a:r>
            <a:r>
              <a:rPr lang="en" sz="1000" b="0" i="0">
                <a:solidFill>
                  <a:srgbClr val="363636"/>
                </a:solidFill>
                <a:latin typeface="Arial"/>
                <a:ea typeface="Arial"/>
                <a:cs typeface="Arial"/>
                <a:sym typeface="Arial"/>
              </a:rPr>
              <a:t>And after Mr. Kennedy </a:t>
            </a:r>
            <a:r>
              <a:rPr lang="en" sz="1000" b="0" i="0" u="sng">
                <a:solidFill>
                  <a:schemeClr val="hlink"/>
                </a:solidFill>
                <a:latin typeface="Arial"/>
                <a:ea typeface="Arial"/>
                <a:cs typeface="Arial"/>
                <a:sym typeface="Arial"/>
                <a:hlinkClick r:id="rId3"/>
              </a:rPr>
              <a:t>instructed food executives</a:t>
            </a:r>
            <a:r>
              <a:rPr lang="en" sz="1000" b="0" i="0">
                <a:solidFill>
                  <a:srgbClr val="363636"/>
                </a:solidFill>
                <a:latin typeface="Arial"/>
                <a:ea typeface="Arial"/>
                <a:cs typeface="Arial"/>
                <a:sym typeface="Arial"/>
              </a:rPr>
              <a:t> to rid the food supply of artificial dyes, he followed up with a video message on social media: “They understand that they have a new sheriff in town.” (https://www.nytimes.com/2025/03/25/us/politics/formula-fries-rfk-kennedy-vaccines-measles.html?smid=nytcore-ios-share&amp;referringSource=articleShare)</a:t>
            </a:r>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a:solidFill>
                <a:srgbClr val="000000"/>
              </a:solidFill>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CA led the nation in 2023 with a ban on 4 food additives. </a:t>
            </a:r>
            <a:r>
              <a:rPr lang="en" sz="800" b="0" i="0" u="none" strike="noStrike">
                <a:solidFill>
                  <a:srgbClr val="1749A8"/>
                </a:solidFill>
              </a:rPr>
              <a:t>And now CA has banned all except </a:t>
            </a:r>
            <a:r>
              <a:rPr lang="en" sz="800">
                <a:solidFill>
                  <a:srgbClr val="000000"/>
                </a:solidFill>
                <a:latin typeface="Trebuchet MS"/>
                <a:ea typeface="Trebuchet MS"/>
                <a:cs typeface="Trebuchet MS"/>
                <a:sym typeface="Trebuchet MS"/>
              </a:rPr>
              <a:t>titanium dioxide, - that got dropped when candy makers protested and framed the bill as a “Skittles ban.”  </a:t>
            </a:r>
            <a:r>
              <a:rPr lang="en" sz="800" b="0" i="0" u="none" strike="noStrike">
                <a:solidFill>
                  <a:srgbClr val="1749A8"/>
                </a:solidFill>
              </a:rPr>
              <a:t>If  just CA and IL have bans, this may lead to federal action as the food industry is faced with a hodgepodge of state regulations, which complicates manufacturing with multiple formulations.</a:t>
            </a:r>
            <a:endParaRPr/>
          </a:p>
          <a:p>
            <a:pPr marL="0" lvl="0" indent="0" algn="l" rtl="0">
              <a:spcBef>
                <a:spcPts val="0"/>
              </a:spcBef>
              <a:spcAft>
                <a:spcPts val="0"/>
              </a:spcAft>
              <a:buNone/>
            </a:pPr>
            <a:endParaRPr sz="800" b="0" i="0" u="none" strike="noStrike">
              <a:solidFill>
                <a:srgbClr val="1749A8"/>
              </a:solidFill>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After CA banned Red 3 and BVO, FDA finally followed suit. FDA waited 35 years on red 3 after concluding it caused cancer in animals and subsequently banned in cosmetics. And over 50 years after first became aware of BVO safety concerns</a:t>
            </a:r>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a:solidFill>
                <a:srgbClr val="000000"/>
              </a:solidFill>
            </a:endParaRPr>
          </a:p>
          <a:p>
            <a:pPr marL="0" lvl="0" indent="-50800" algn="l" rtl="0">
              <a:spcBef>
                <a:spcPts val="0"/>
              </a:spcBef>
              <a:spcAft>
                <a:spcPts val="0"/>
              </a:spcAft>
              <a:buClr>
                <a:srgbClr val="333333"/>
              </a:buClr>
              <a:buSzPts val="800"/>
              <a:buFont typeface="Arial"/>
              <a:buChar char="•"/>
            </a:pPr>
            <a:r>
              <a:rPr lang="en" sz="800" b="1" i="0">
                <a:solidFill>
                  <a:srgbClr val="333333"/>
                </a:solidFill>
                <a:latin typeface="Arial"/>
                <a:ea typeface="Arial"/>
                <a:cs typeface="Arial"/>
                <a:sym typeface="Arial"/>
              </a:rPr>
              <a:t>Red dye No. 3 </a:t>
            </a:r>
            <a:r>
              <a:rPr lang="en" sz="800" b="0" i="0">
                <a:solidFill>
                  <a:srgbClr val="333333"/>
                </a:solidFill>
                <a:latin typeface="Arial"/>
                <a:ea typeface="Arial"/>
                <a:cs typeface="Arial"/>
                <a:sym typeface="Arial"/>
              </a:rPr>
              <a:t>is used in nearly 3,000 food products, including icings, nutritional shakes, maraschino cherries and peppermint-, berry- and cherry-flavored candies. It has been shown to </a:t>
            </a:r>
            <a:r>
              <a:rPr lang="en" sz="800" b="0" i="0" u="sng">
                <a:solidFill>
                  <a:srgbClr val="333333"/>
                </a:solidFill>
                <a:latin typeface="Arial"/>
                <a:ea typeface="Arial"/>
                <a:cs typeface="Arial"/>
                <a:sym typeface="Arial"/>
                <a:hlinkClick r:id="rId4">
                  <a:extLst>
                    <a:ext uri="{A12FA001-AC4F-418D-AE19-62706E023703}">
                      <ahyp:hlinkClr xmlns:ahyp="http://schemas.microsoft.com/office/drawing/2018/hyperlinkcolor" val="tx"/>
                    </a:ext>
                  </a:extLst>
                </a:hlinkClick>
              </a:rPr>
              <a:t>cause cancer</a:t>
            </a:r>
            <a:r>
              <a:rPr lang="en" sz="800" b="0" i="0">
                <a:solidFill>
                  <a:srgbClr val="333333"/>
                </a:solidFill>
                <a:latin typeface="Arial"/>
                <a:ea typeface="Arial"/>
                <a:cs typeface="Arial"/>
                <a:sym typeface="Arial"/>
              </a:rPr>
              <a:t> in animals, which prompted the U.S. Food and Drug Administration to </a:t>
            </a:r>
            <a:r>
              <a:rPr lang="en" sz="800" b="0" i="0" u="sng">
                <a:solidFill>
                  <a:srgbClr val="333333"/>
                </a:solidFill>
                <a:latin typeface="Arial"/>
                <a:ea typeface="Arial"/>
                <a:cs typeface="Arial"/>
                <a:sym typeface="Arial"/>
                <a:hlinkClick r:id="rId5">
                  <a:extLst>
                    <a:ext uri="{A12FA001-AC4F-418D-AE19-62706E023703}">
                      <ahyp:hlinkClr xmlns:ahyp="http://schemas.microsoft.com/office/drawing/2018/hyperlinkcolor" val="tx"/>
                    </a:ext>
                  </a:extLst>
                </a:hlinkClick>
              </a:rPr>
              <a:t>ban its use in cosmetics</a:t>
            </a:r>
            <a:r>
              <a:rPr lang="en" sz="800" b="0" i="0">
                <a:solidFill>
                  <a:srgbClr val="333333"/>
                </a:solidFill>
                <a:latin typeface="Arial"/>
                <a:ea typeface="Arial"/>
                <a:cs typeface="Arial"/>
                <a:sym typeface="Arial"/>
              </a:rPr>
              <a:t> in 1990. At the time, the agency said it would work to extend the ban to food, but the chemical remains in use today. There are also concerns that it and other synthetic food dyes may contribute to </a:t>
            </a:r>
            <a:r>
              <a:rPr lang="en" sz="800" b="0" i="0" u="sng">
                <a:solidFill>
                  <a:srgbClr val="333333"/>
                </a:solidFill>
                <a:latin typeface="Arial"/>
                <a:ea typeface="Arial"/>
                <a:cs typeface="Arial"/>
                <a:sym typeface="Arial"/>
                <a:hlinkClick r:id="rId6">
                  <a:extLst>
                    <a:ext uri="{A12FA001-AC4F-418D-AE19-62706E023703}">
                      <ahyp:hlinkClr xmlns:ahyp="http://schemas.microsoft.com/office/drawing/2018/hyperlinkcolor" val="tx"/>
                    </a:ext>
                  </a:extLst>
                </a:hlinkClick>
              </a:rPr>
              <a:t>behavioral problems</a:t>
            </a:r>
            <a:r>
              <a:rPr lang="en" sz="800" b="0" i="0">
                <a:solidFill>
                  <a:srgbClr val="333333"/>
                </a:solidFill>
                <a:latin typeface="Arial"/>
                <a:ea typeface="Arial"/>
                <a:cs typeface="Arial"/>
                <a:sym typeface="Arial"/>
              </a:rPr>
              <a:t>, such as hyperactivity, in children.</a:t>
            </a:r>
            <a:endParaRPr/>
          </a:p>
          <a:p>
            <a:pPr marL="0" lvl="0" indent="-50800" algn="l" rtl="0">
              <a:spcBef>
                <a:spcPts val="0"/>
              </a:spcBef>
              <a:spcAft>
                <a:spcPts val="0"/>
              </a:spcAft>
              <a:buClr>
                <a:srgbClr val="333333"/>
              </a:buClr>
              <a:buSzPts val="800"/>
              <a:buFont typeface="Arial"/>
              <a:buChar char="•"/>
            </a:pPr>
            <a:r>
              <a:rPr lang="en" sz="800" b="1" i="0">
                <a:solidFill>
                  <a:srgbClr val="333333"/>
                </a:solidFill>
                <a:latin typeface="Arial"/>
                <a:ea typeface="Arial"/>
                <a:cs typeface="Arial"/>
                <a:sym typeface="Arial"/>
              </a:rPr>
              <a:t>Titanium dioxide</a:t>
            </a:r>
            <a:r>
              <a:rPr lang="en" sz="800" b="0" i="0">
                <a:solidFill>
                  <a:srgbClr val="333333"/>
                </a:solidFill>
                <a:latin typeface="Arial"/>
                <a:ea typeface="Arial"/>
                <a:cs typeface="Arial"/>
                <a:sym typeface="Arial"/>
              </a:rPr>
              <a:t> acts as a whitener, color enhancer and anti-caking agent in thousands of food items. It’s present in many candies, as well as baked goods, creamy salad dressings and frozen dairy products, like cheese pizza and ice cream. A </a:t>
            </a:r>
            <a:r>
              <a:rPr lang="en" sz="800" b="0" i="0" u="sng">
                <a:solidFill>
                  <a:srgbClr val="333333"/>
                </a:solidFill>
                <a:latin typeface="Arial"/>
                <a:ea typeface="Arial"/>
                <a:cs typeface="Arial"/>
                <a:sym typeface="Arial"/>
                <a:hlinkClick r:id="rId7">
                  <a:extLst>
                    <a:ext uri="{A12FA001-AC4F-418D-AE19-62706E023703}">
                      <ahyp:hlinkClr xmlns:ahyp="http://schemas.microsoft.com/office/drawing/2018/hyperlinkcolor" val="tx"/>
                    </a:ext>
                  </a:extLst>
                </a:hlinkClick>
              </a:rPr>
              <a:t>safety assessment</a:t>
            </a:r>
            <a:r>
              <a:rPr lang="en" sz="800" b="0" i="0">
                <a:solidFill>
                  <a:srgbClr val="333333"/>
                </a:solidFill>
                <a:latin typeface="Arial"/>
                <a:ea typeface="Arial"/>
                <a:cs typeface="Arial"/>
                <a:sym typeface="Arial"/>
              </a:rPr>
              <a:t> conducted by the European Food Safety Authority in 2021 concluded that titanium dioxide damages DNA and can harm the immune system, resulting in its ban in the E.U. in 2022.</a:t>
            </a:r>
            <a:endParaRPr/>
          </a:p>
          <a:p>
            <a:pPr marL="0" lvl="0" indent="-50800" algn="l" rtl="0">
              <a:spcBef>
                <a:spcPts val="0"/>
              </a:spcBef>
              <a:spcAft>
                <a:spcPts val="0"/>
              </a:spcAft>
              <a:buClr>
                <a:srgbClr val="333333"/>
              </a:buClr>
              <a:buSzPts val="800"/>
              <a:buFont typeface="Arial"/>
              <a:buChar char="•"/>
            </a:pPr>
            <a:r>
              <a:rPr lang="en" sz="800" b="1" i="0">
                <a:solidFill>
                  <a:srgbClr val="333333"/>
                </a:solidFill>
                <a:latin typeface="Arial"/>
                <a:ea typeface="Arial"/>
                <a:cs typeface="Arial"/>
                <a:sym typeface="Arial"/>
              </a:rPr>
              <a:t>Brominated vegetable oil</a:t>
            </a:r>
            <a:r>
              <a:rPr lang="en" sz="800" b="0" i="0">
                <a:solidFill>
                  <a:srgbClr val="333333"/>
                </a:solidFill>
                <a:latin typeface="Arial"/>
                <a:ea typeface="Arial"/>
                <a:cs typeface="Arial"/>
                <a:sym typeface="Arial"/>
              </a:rPr>
              <a:t> serves as an emulsifier in fruit drinks and sodas. Research in rats — including a </a:t>
            </a:r>
            <a:r>
              <a:rPr lang="en" sz="800" b="0" i="0" u="sng">
                <a:solidFill>
                  <a:srgbClr val="333333"/>
                </a:solidFill>
                <a:latin typeface="Arial"/>
                <a:ea typeface="Arial"/>
                <a:cs typeface="Arial"/>
                <a:sym typeface="Arial"/>
                <a:hlinkClick r:id="rId8">
                  <a:extLst>
                    <a:ext uri="{A12FA001-AC4F-418D-AE19-62706E023703}">
                      <ahyp:hlinkClr xmlns:ahyp="http://schemas.microsoft.com/office/drawing/2018/hyperlinkcolor" val="tx"/>
                    </a:ext>
                  </a:extLst>
                </a:hlinkClick>
              </a:rPr>
              <a:t>study published by the F.D.A.</a:t>
            </a:r>
            <a:r>
              <a:rPr lang="en" sz="800" b="0" i="0">
                <a:solidFill>
                  <a:srgbClr val="333333"/>
                </a:solidFill>
                <a:latin typeface="Arial"/>
                <a:ea typeface="Arial"/>
                <a:cs typeface="Arial"/>
                <a:sym typeface="Arial"/>
              </a:rPr>
              <a:t> in 2022 — suggests that brominated vegetable oil acts as an </a:t>
            </a:r>
            <a:r>
              <a:rPr lang="en" sz="800" b="0" i="0" u="sng">
                <a:solidFill>
                  <a:srgbClr val="333333"/>
                </a:solidFill>
                <a:latin typeface="Arial"/>
                <a:ea typeface="Arial"/>
                <a:cs typeface="Arial"/>
                <a:sym typeface="Arial"/>
                <a:hlinkClick r:id="rId9">
                  <a:extLst>
                    <a:ext uri="{A12FA001-AC4F-418D-AE19-62706E023703}">
                      <ahyp:hlinkClr xmlns:ahyp="http://schemas.microsoft.com/office/drawing/2018/hyperlinkcolor" val="tx"/>
                    </a:ext>
                  </a:extLst>
                </a:hlinkClick>
              </a:rPr>
              <a:t>endocrine disrupter</a:t>
            </a:r>
            <a:r>
              <a:rPr lang="en" sz="800" b="0" i="0">
                <a:solidFill>
                  <a:srgbClr val="333333"/>
                </a:solidFill>
                <a:latin typeface="Arial"/>
                <a:ea typeface="Arial"/>
                <a:cs typeface="Arial"/>
                <a:sym typeface="Arial"/>
              </a:rPr>
              <a:t>, especially affecting the thyroid hormone. An </a:t>
            </a:r>
            <a:r>
              <a:rPr lang="en" sz="800" b="0" i="0" u="sng">
                <a:solidFill>
                  <a:srgbClr val="333333"/>
                </a:solidFill>
                <a:latin typeface="Arial"/>
                <a:ea typeface="Arial"/>
                <a:cs typeface="Arial"/>
                <a:sym typeface="Arial"/>
                <a:hlinkClick r:id="rId10">
                  <a:extLst>
                    <a:ext uri="{A12FA001-AC4F-418D-AE19-62706E023703}">
                      <ahyp:hlinkClr xmlns:ahyp="http://schemas.microsoft.com/office/drawing/2018/hyperlinkcolor" val="tx"/>
                    </a:ext>
                  </a:extLst>
                </a:hlinkClick>
              </a:rPr>
              <a:t>earlier study</a:t>
            </a:r>
            <a:r>
              <a:rPr lang="en" sz="800" b="0" i="0">
                <a:solidFill>
                  <a:srgbClr val="333333"/>
                </a:solidFill>
                <a:latin typeface="Arial"/>
                <a:ea typeface="Arial"/>
                <a:cs typeface="Arial"/>
                <a:sym typeface="Arial"/>
              </a:rPr>
              <a:t> found that it can also harm the reproductive system. Because of its potential risks, many large brands, including Coca-Cola and Pepsi, recently stopped using the chemical, but it’s still in some smaller and grocery store beverage brands.</a:t>
            </a:r>
            <a:endParaRPr/>
          </a:p>
          <a:p>
            <a:pPr marL="0" lvl="0" indent="-50800" algn="l" rtl="0">
              <a:spcBef>
                <a:spcPts val="0"/>
              </a:spcBef>
              <a:spcAft>
                <a:spcPts val="0"/>
              </a:spcAft>
              <a:buClr>
                <a:srgbClr val="333333"/>
              </a:buClr>
              <a:buSzPts val="800"/>
              <a:buFont typeface="Arial"/>
              <a:buChar char="•"/>
            </a:pPr>
            <a:r>
              <a:rPr lang="en" sz="800" b="1" i="0">
                <a:solidFill>
                  <a:srgbClr val="333333"/>
                </a:solidFill>
                <a:latin typeface="Arial"/>
                <a:ea typeface="Arial"/>
                <a:cs typeface="Arial"/>
                <a:sym typeface="Arial"/>
              </a:rPr>
              <a:t>Potassium bromate</a:t>
            </a:r>
            <a:r>
              <a:rPr lang="en" sz="800" b="0" i="0">
                <a:solidFill>
                  <a:srgbClr val="333333"/>
                </a:solidFill>
                <a:latin typeface="Arial"/>
                <a:ea typeface="Arial"/>
                <a:cs typeface="Arial"/>
                <a:sym typeface="Arial"/>
              </a:rPr>
              <a:t> is primarily found in baked goods, including breads, cookies and tortillas, where it acts as a leavening agent and improves texture. The additive is classified as being “possibly carcinogenic to humans” by the </a:t>
            </a:r>
            <a:r>
              <a:rPr lang="en" sz="800" b="0" i="0" u="sng">
                <a:solidFill>
                  <a:srgbClr val="333333"/>
                </a:solidFill>
                <a:latin typeface="Arial"/>
                <a:ea typeface="Arial"/>
                <a:cs typeface="Arial"/>
                <a:sym typeface="Arial"/>
                <a:hlinkClick r:id="rId11">
                  <a:extLst>
                    <a:ext uri="{A12FA001-AC4F-418D-AE19-62706E023703}">
                      <ahyp:hlinkClr xmlns:ahyp="http://schemas.microsoft.com/office/drawing/2018/hyperlinkcolor" val="tx"/>
                    </a:ext>
                  </a:extLst>
                </a:hlinkClick>
              </a:rPr>
              <a:t>International Agency for Research on Cancer</a:t>
            </a:r>
            <a:r>
              <a:rPr lang="en" sz="800" b="0" i="0">
                <a:solidFill>
                  <a:srgbClr val="333333"/>
                </a:solidFill>
                <a:latin typeface="Arial"/>
                <a:ea typeface="Arial"/>
                <a:cs typeface="Arial"/>
                <a:sym typeface="Arial"/>
              </a:rPr>
              <a:t>, based on studies conducted in animals.</a:t>
            </a:r>
            <a:endParaRPr/>
          </a:p>
          <a:p>
            <a:pPr marL="0" lvl="0" indent="-50800" algn="l" rtl="0">
              <a:spcBef>
                <a:spcPts val="0"/>
              </a:spcBef>
              <a:spcAft>
                <a:spcPts val="0"/>
              </a:spcAft>
              <a:buClr>
                <a:srgbClr val="333333"/>
              </a:buClr>
              <a:buSzPts val="800"/>
              <a:buFont typeface="Arial"/>
              <a:buChar char="•"/>
            </a:pPr>
            <a:r>
              <a:rPr lang="en" sz="800" b="1" i="0">
                <a:solidFill>
                  <a:srgbClr val="333333"/>
                </a:solidFill>
                <a:latin typeface="Arial"/>
                <a:ea typeface="Arial"/>
                <a:cs typeface="Arial"/>
                <a:sym typeface="Arial"/>
              </a:rPr>
              <a:t>Propylparaben </a:t>
            </a:r>
            <a:r>
              <a:rPr lang="en" sz="800" b="0" i="0">
                <a:solidFill>
                  <a:srgbClr val="333333"/>
                </a:solidFill>
                <a:latin typeface="Arial"/>
                <a:ea typeface="Arial"/>
                <a:cs typeface="Arial"/>
                <a:sym typeface="Arial"/>
              </a:rPr>
              <a:t>is a preservative used in packaged baked goods, particularly pastries and tortillas. It’s also present in many cosmetics and </a:t>
            </a:r>
            <a:r>
              <a:rPr lang="en" sz="800" b="0" i="0" u="sng">
                <a:solidFill>
                  <a:srgbClr val="333333"/>
                </a:solidFill>
                <a:latin typeface="Arial"/>
                <a:ea typeface="Arial"/>
                <a:cs typeface="Arial"/>
                <a:sym typeface="Arial"/>
                <a:hlinkClick r:id="rId12">
                  <a:extLst>
                    <a:ext uri="{A12FA001-AC4F-418D-AE19-62706E023703}">
                      <ahyp:hlinkClr xmlns:ahyp="http://schemas.microsoft.com/office/drawing/2018/hyperlinkcolor" val="tx"/>
                    </a:ext>
                  </a:extLst>
                </a:hlinkClick>
              </a:rPr>
              <a:t>personal care products</a:t>
            </a:r>
            <a:r>
              <a:rPr lang="en" sz="800" b="0" i="0">
                <a:solidFill>
                  <a:srgbClr val="333333"/>
                </a:solidFill>
                <a:latin typeface="Arial"/>
                <a:ea typeface="Arial"/>
                <a:cs typeface="Arial"/>
                <a:sym typeface="Arial"/>
              </a:rPr>
              <a:t>. Numerous studies, in </a:t>
            </a:r>
            <a:r>
              <a:rPr lang="en" sz="800" b="0" i="0" u="sng">
                <a:solidFill>
                  <a:srgbClr val="333333"/>
                </a:solidFill>
                <a:latin typeface="Arial"/>
                <a:ea typeface="Arial"/>
                <a:cs typeface="Arial"/>
                <a:sym typeface="Arial"/>
                <a:hlinkClick r:id="rId13">
                  <a:extLst>
                    <a:ext uri="{A12FA001-AC4F-418D-AE19-62706E023703}">
                      <ahyp:hlinkClr xmlns:ahyp="http://schemas.microsoft.com/office/drawing/2018/hyperlinkcolor" val="tx"/>
                    </a:ext>
                  </a:extLst>
                </a:hlinkClick>
              </a:rPr>
              <a:t>humans</a:t>
            </a:r>
            <a:r>
              <a:rPr lang="en" sz="800" b="0" i="0">
                <a:solidFill>
                  <a:srgbClr val="333333"/>
                </a:solidFill>
                <a:latin typeface="Arial"/>
                <a:ea typeface="Arial"/>
                <a:cs typeface="Arial"/>
                <a:sym typeface="Arial"/>
              </a:rPr>
              <a:t> and </a:t>
            </a:r>
            <a:r>
              <a:rPr lang="en" sz="800" b="0" i="0" u="sng">
                <a:solidFill>
                  <a:srgbClr val="333333"/>
                </a:solidFill>
                <a:latin typeface="Arial"/>
                <a:ea typeface="Arial"/>
                <a:cs typeface="Arial"/>
                <a:sym typeface="Arial"/>
                <a:hlinkClick r:id="rId14">
                  <a:extLst>
                    <a:ext uri="{A12FA001-AC4F-418D-AE19-62706E023703}">
                      <ahyp:hlinkClr xmlns:ahyp="http://schemas.microsoft.com/office/drawing/2018/hyperlinkcolor" val="tx"/>
                    </a:ext>
                  </a:extLst>
                </a:hlinkClick>
              </a:rPr>
              <a:t>animals</a:t>
            </a:r>
            <a:r>
              <a:rPr lang="en" sz="800" b="0" i="0">
                <a:solidFill>
                  <a:srgbClr val="333333"/>
                </a:solidFill>
                <a:latin typeface="Arial"/>
                <a:ea typeface="Arial"/>
                <a:cs typeface="Arial"/>
                <a:sym typeface="Arial"/>
              </a:rPr>
              <a:t>, indicate that propylparaben acts as an endocrine disrupter and affects male and female reproductive health.</a:t>
            </a:r>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a:solidFill>
                <a:srgbClr val="000000"/>
              </a:solidFill>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a:solidFill>
                <a:srgbClr val="000000"/>
              </a:solidFill>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a:t>
            </a:r>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2025 Bill trackr CT, DE, FL (warning, ban), IN HB1247. KY 895 (Red 3), NY Red, OK SB4, </a:t>
            </a:r>
            <a:r>
              <a:rPr lang="en" sz="1000" b="0" i="0">
                <a:solidFill>
                  <a:srgbClr val="4F657B"/>
                </a:solidFill>
                <a:latin typeface="Roboto"/>
                <a:ea typeface="Roboto"/>
                <a:cs typeface="Roboto"/>
                <a:sym typeface="Roboto"/>
              </a:rPr>
              <a:t>specifically targeting 21 substances including artificial colors (like Red dye 3, Blue dye 1), preservatives (such as sodium benzoate), and other chemicals like aspartame and brominated vegetable oil. Beginning</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CT HB6808 - </a:t>
            </a:r>
            <a:r>
              <a:rPr lang="en" sz="1000" b="0" i="0">
                <a:solidFill>
                  <a:srgbClr val="4F657B"/>
                </a:solidFill>
                <a:latin typeface="Roboto"/>
                <a:ea typeface="Roboto"/>
                <a:cs typeface="Roboto"/>
                <a:sym typeface="Roboto"/>
              </a:rPr>
              <a:t>prohibit the manufacture, processing, sale, delivery, distribution, or sale of specific food additives in the state, namely brominated vegetable oil, potassium bromate, propylparaben, red dye number three, and titanium dioxide</a:t>
            </a:r>
            <a:endParaRPr/>
          </a:p>
          <a:p>
            <a:pPr marL="0" marR="0" lvl="0" indent="0" algn="l" rtl="0">
              <a:lnSpc>
                <a:spcPct val="100000"/>
              </a:lnSpc>
              <a:spcBef>
                <a:spcPts val="0"/>
              </a:spcBef>
              <a:spcAft>
                <a:spcPts val="0"/>
              </a:spcAft>
              <a:buClr>
                <a:schemeClr val="dk1"/>
              </a:buClr>
              <a:buSzPts val="1000"/>
              <a:buFont typeface="Calibri"/>
              <a:buNone/>
            </a:pPr>
            <a:endParaRPr sz="1000" b="0" i="0" u="none" strike="noStrike">
              <a:solidFill>
                <a:srgbClr val="4F657B"/>
              </a:solidFill>
              <a:latin typeface="Roboto"/>
              <a:ea typeface="Roboto"/>
              <a:cs typeface="Roboto"/>
              <a:sym typeface="Roboto"/>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DE –SB41 Ban Red 3</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FL -  H641 Label </a:t>
            </a:r>
            <a:r>
              <a:rPr lang="en" sz="1000" b="0" i="0">
                <a:solidFill>
                  <a:srgbClr val="4F657B"/>
                </a:solidFill>
                <a:latin typeface="Roboto"/>
                <a:ea typeface="Roboto"/>
                <a:cs typeface="Roboto"/>
                <a:sym typeface="Roboto"/>
              </a:rPr>
              <a:t>Blue 1, Blue 2, Green 3, Red 40, Yellow 5, Yellow 6, and titanium dioxide) to display a warning label that reads: "WARNING: This product contains synthetic colors, which may have an adverse effect on activity and attention in children.“</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IN – HB1247 (introduced) </a:t>
            </a:r>
            <a:r>
              <a:rPr lang="en" sz="1000" b="0" i="0">
                <a:solidFill>
                  <a:srgbClr val="4F657B"/>
                </a:solidFill>
                <a:latin typeface="Roboto"/>
                <a:ea typeface="Roboto"/>
                <a:cs typeface="Roboto"/>
                <a:sym typeface="Roboto"/>
              </a:rPr>
              <a:t>prohibited food additives include various artificial food colorings (Blue 1, Blue 2, Green 3, Red 3, Red 40, Yellow 5, and Yellow 6) and brominated vegetable oil, propylparaben, potassium bromate</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KY – HB95 - Red 3 = adulterated</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NY 1556- </a:t>
            </a:r>
            <a:r>
              <a:rPr lang="en" sz="1000" b="0" i="0">
                <a:solidFill>
                  <a:srgbClr val="4F657B"/>
                </a:solidFill>
                <a:latin typeface="Roboto"/>
                <a:ea typeface="Roboto"/>
                <a:cs typeface="Roboto"/>
                <a:sym typeface="Roboto"/>
              </a:rPr>
              <a:t>prohibits the use of red dye 3, K Bromate., propylparaben a food color additive, in food products within New York State</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OK SSB4 –</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1. Aspartame;</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2. Azodicarbonamide (ADA);</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3. Blue dye 1;</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4. Blue dye 2;</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5. Brominated vegetable oil (BVO);</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6. Butylated hydroxyanisole (BHA);</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7. Butylated hydroxytoluene (BHT);</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8. Ethylene dichloride;</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9. Green dye 3;</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10. Methylene chloride;</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11. Potassium bromate;</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12. Propyl gallate;</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13. Propylparaben;</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14. Red dye 3;</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15. Red dye 40;</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16. Sodium benzoate;</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17. Sodium nitrate;</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18. Titanium dioxide;</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19. Trichloroethylene;</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20. Yellow dye 5; or</a:t>
            </a:r>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21. Yellow dye 6.</a:t>
            </a:r>
            <a:endParaRPr/>
          </a:p>
          <a:p>
            <a:pPr marL="0" marR="0" lvl="0" indent="0" algn="l" rtl="0">
              <a:lnSpc>
                <a:spcPct val="100000"/>
              </a:lnSpc>
              <a:spcBef>
                <a:spcPts val="0"/>
              </a:spcBef>
              <a:spcAft>
                <a:spcPts val="0"/>
              </a:spcAft>
              <a:buClr>
                <a:schemeClr val="dk1"/>
              </a:buClr>
              <a:buSzPts val="1000"/>
              <a:buFont typeface="Calibri"/>
              <a:buNone/>
            </a:pPr>
            <a:endParaRPr sz="1000" b="0" i="0" u="none" strike="noStrike">
              <a:solidFill>
                <a:srgbClr val="4F657B"/>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000"/>
              <a:buFont typeface="Calibri"/>
              <a:buNone/>
            </a:pPr>
            <a:endParaRPr sz="1000" b="0" i="0" u="none" strike="noStrike">
              <a:solidFill>
                <a:srgbClr val="4F657B"/>
              </a:solidFill>
              <a:latin typeface="Roboto"/>
              <a:ea typeface="Roboto"/>
              <a:cs typeface="Roboto"/>
              <a:sym typeface="Roboto"/>
            </a:endParaRPr>
          </a:p>
          <a:p>
            <a:pPr marL="0" marR="0" lvl="0" indent="0" algn="l" rtl="0">
              <a:lnSpc>
                <a:spcPct val="100000"/>
              </a:lnSpc>
              <a:spcBef>
                <a:spcPts val="0"/>
              </a:spcBef>
              <a:spcAft>
                <a:spcPts val="0"/>
              </a:spcAft>
              <a:buClr>
                <a:srgbClr val="4F657B"/>
              </a:buClr>
              <a:buSzPts val="1000"/>
              <a:buFont typeface="Roboto"/>
              <a:buNone/>
            </a:pPr>
            <a:r>
              <a:rPr lang="en" sz="1000" b="0" i="0" u="none" strike="noStrike">
                <a:solidFill>
                  <a:srgbClr val="4F657B"/>
                </a:solidFill>
                <a:latin typeface="Roboto"/>
                <a:ea typeface="Roboto"/>
                <a:cs typeface="Roboto"/>
                <a:sym typeface="Roboto"/>
              </a:rPr>
              <a:t>For older 2024 - https://www.cspinet.org/page/where-red-3-legal-see-where-your-state-stands</a:t>
            </a:r>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a:solidFill>
                <a:srgbClr val="000000"/>
              </a:solidFill>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a:solidFill>
                <a:srgbClr val="000000"/>
              </a:solidFill>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Note in EU – required to show is safe. And more than 20 banned.</a:t>
            </a:r>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Note FDA finally bans Red 3 (FDA has data about cancer in rats in 1980s and banned in cosmetics in 1990 – 34 years later…) and BVO</a:t>
            </a:r>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2025:</a:t>
            </a:r>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In addition to bans, NYS has proposed Food Safety and Chemical Disclosure Act (A1556/S1239), </a:t>
            </a:r>
            <a:endParaRPr/>
          </a:p>
          <a:p>
            <a:pPr marL="0" marR="0" lvl="0" indent="0" algn="l" rtl="0">
              <a:lnSpc>
                <a:spcPct val="107000"/>
              </a:lnSpc>
              <a:spcBef>
                <a:spcPts val="0"/>
              </a:spcBef>
              <a:spcAft>
                <a:spcPts val="0"/>
              </a:spcAft>
              <a:buClr>
                <a:srgbClr val="000000"/>
              </a:buClr>
              <a:buSzPts val="800"/>
              <a:buFont typeface="Calibri"/>
              <a:buNone/>
            </a:pPr>
            <a:r>
              <a:rPr lang="en" sz="800" b="0" i="0" u="none" strike="noStrike">
                <a:solidFill>
                  <a:srgbClr val="000000"/>
                </a:solidFill>
              </a:rPr>
              <a:t>In addition to banning </a:t>
            </a:r>
            <a:endParaRPr/>
          </a:p>
          <a:p>
            <a:pPr marL="0" marR="0" lvl="0" indent="0" algn="l" rtl="0">
              <a:lnSpc>
                <a:spcPct val="107000"/>
              </a:lnSpc>
              <a:spcBef>
                <a:spcPts val="800"/>
              </a:spcBef>
              <a:spcAft>
                <a:spcPts val="0"/>
              </a:spcAft>
              <a:buClr>
                <a:schemeClr val="dk1"/>
              </a:buClr>
              <a:buSzPts val="800"/>
              <a:buFont typeface="Arial"/>
              <a:buNone/>
            </a:pPr>
            <a:r>
              <a:rPr lang="en" sz="800">
                <a:latin typeface="Arial"/>
                <a:ea typeface="Arial"/>
                <a:cs typeface="Arial"/>
                <a:sym typeface="Arial"/>
              </a:rPr>
              <a:t>Red 3 – cancer,  neurobehavior, K Bromate – cancer, IARC possible carcinogen, kidney thyroid animal research, may cause DNA damage and oxidative stress. Also kidney and thyroid dysfunction in animal and models. Found in many baked goods. Becomes reactive oxidative species -oxidation – cell membrane damage and apoptosis. </a:t>
            </a:r>
            <a:endParaRPr/>
          </a:p>
          <a:p>
            <a:pPr marL="0" marR="0" lvl="0" indent="0" algn="l" rtl="0">
              <a:lnSpc>
                <a:spcPct val="107000"/>
              </a:lnSpc>
              <a:spcBef>
                <a:spcPts val="800"/>
              </a:spcBef>
              <a:spcAft>
                <a:spcPts val="0"/>
              </a:spcAft>
              <a:buClr>
                <a:schemeClr val="dk1"/>
              </a:buClr>
              <a:buSzPts val="800"/>
              <a:buFont typeface="Arial"/>
              <a:buNone/>
            </a:pPr>
            <a:r>
              <a:rPr lang="en" sz="800">
                <a:latin typeface="Arial"/>
                <a:ea typeface="Arial"/>
                <a:cs typeface="Arial"/>
                <a:sym typeface="Arial"/>
              </a:rPr>
              <a:t>Propylparaben – endocrine disruptor. Used as preservative in dairy, bev, , frozen meals, sauces, dressings, etc.  Can contribute to breast cancer development. Also may affect other hormone sent cancers like ovarian and prostate. EU regulates, banned in CA. FDA consider safe in small amounts  and “monitoring.” </a:t>
            </a:r>
            <a:endParaRPr/>
          </a:p>
          <a:p>
            <a:pPr marL="0" marR="0" lvl="0" indent="0" algn="l" rtl="0">
              <a:lnSpc>
                <a:spcPct val="107000"/>
              </a:lnSpc>
              <a:spcBef>
                <a:spcPts val="800"/>
              </a:spcBef>
              <a:spcAft>
                <a:spcPts val="0"/>
              </a:spcAft>
              <a:buClr>
                <a:schemeClr val="dk1"/>
              </a:buClr>
              <a:buSzPts val="800"/>
              <a:buFont typeface="Arial"/>
              <a:buNone/>
            </a:pPr>
            <a:r>
              <a:rPr lang="en" sz="800">
                <a:latin typeface="Arial"/>
                <a:ea typeface="Arial"/>
                <a:cs typeface="Arial"/>
                <a:sym typeface="Arial"/>
              </a:rPr>
              <a:t>NY has targeted the ones with most science</a:t>
            </a:r>
            <a:r>
              <a:rPr lang="en" sz="800" b="0" i="0" u="none" strike="noStrike">
                <a:solidFill>
                  <a:srgbClr val="000000"/>
                </a:solidFill>
              </a:rPr>
              <a:t>, also requires greater transparency in chemical added to food – compnaies required to disclose the evidence and rationale for how they determined a chemical is GRAS when they use secret GRAS loophole in federal regulations on food additive. Secret GRAS in effect allow companies to self-assess chemical as GRAS and use them in foods without even notifying FDA.Public database. In process – not sure if it will make it.</a:t>
            </a:r>
            <a:endParaRPr/>
          </a:p>
          <a:p>
            <a:pPr marL="0" marR="0" lvl="0" indent="0" algn="l" rtl="0">
              <a:lnSpc>
                <a:spcPct val="100000"/>
              </a:lnSpc>
              <a:spcBef>
                <a:spcPts val="800"/>
              </a:spcBef>
              <a:spcAft>
                <a:spcPts val="0"/>
              </a:spcAft>
              <a:buClr>
                <a:srgbClr val="000000"/>
              </a:buClr>
              <a:buSzPts val="800"/>
              <a:buFont typeface="Calibri"/>
              <a:buNone/>
            </a:pPr>
            <a:r>
              <a:rPr lang="en" sz="800" b="0" i="0" u="none" strike="noStrike">
                <a:solidFill>
                  <a:srgbClr val="000000"/>
                </a:solidFill>
              </a:rPr>
              <a:t>NYS schools already ban synthetic dyes, propylparaben, K Bromate and some in NYS leg looking at school ban as well</a:t>
            </a:r>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Sourece – CSPI webinar 3.25</a:t>
            </a:r>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a:t>
            </a:r>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https://www.food-safety.com/articles/10173-texas-west-virginia-progress-state-bills-to-ban-harmful-food-additives-dyes</a:t>
            </a:r>
            <a:endParaRPr/>
          </a:p>
          <a:p>
            <a:pPr marL="0" lvl="0" indent="-50800" algn="l" rtl="0">
              <a:spcBef>
                <a:spcPts val="0"/>
              </a:spcBef>
              <a:spcAft>
                <a:spcPts val="0"/>
              </a:spcAft>
              <a:buClr>
                <a:srgbClr val="000000"/>
              </a:buClr>
              <a:buSzPts val="800"/>
              <a:buFont typeface="Arial"/>
              <a:buChar char="•"/>
            </a:pPr>
            <a:r>
              <a:rPr lang="en" sz="800" b="0" i="0" u="none" strike="noStrike">
                <a:solidFill>
                  <a:srgbClr val="000000"/>
                </a:solidFill>
              </a:rPr>
              <a:t>WV: ban 7 dyes (impacting 30 producrts) in school meals – SB 545: Red 3, 40, Yellow 5,6, Blue 1,2,3, Green 3 &gt; passed Senate Health Comm unanimous (look up on legiscan next week), main concern is behavioral issues. House 2354  passed house and  Senate passed 31-2, bans in all food (adulterated) effective 2027</a:t>
            </a:r>
            <a:endParaRPr/>
          </a:p>
          <a:p>
            <a:pPr marL="0" lvl="0" indent="-63500" algn="l" rtl="0">
              <a:spcBef>
                <a:spcPts val="0"/>
              </a:spcBef>
              <a:spcAft>
                <a:spcPts val="0"/>
              </a:spcAft>
              <a:buClr>
                <a:srgbClr val="000000"/>
              </a:buClr>
              <a:buSzPts val="1000"/>
              <a:buFont typeface="Arial"/>
              <a:buChar char="•"/>
            </a:pPr>
            <a:r>
              <a:rPr lang="en" sz="1000" b="0" i="0">
                <a:solidFill>
                  <a:srgbClr val="000000"/>
                </a:solidFill>
                <a:latin typeface="Newsreader"/>
                <a:ea typeface="Newsreader"/>
                <a:cs typeface="Newsreader"/>
                <a:sym typeface="Newsreader"/>
              </a:rPr>
              <a:t>Red Dye No. 3</a:t>
            </a:r>
            <a:endParaRPr/>
          </a:p>
          <a:p>
            <a:pPr marL="0" lvl="0" indent="-63500" algn="l" rtl="0">
              <a:spcBef>
                <a:spcPts val="0"/>
              </a:spcBef>
              <a:spcAft>
                <a:spcPts val="0"/>
              </a:spcAft>
              <a:buClr>
                <a:srgbClr val="000000"/>
              </a:buClr>
              <a:buSzPts val="1000"/>
              <a:buFont typeface="Arial"/>
              <a:buChar char="•"/>
            </a:pPr>
            <a:r>
              <a:rPr lang="en" sz="1000" b="0" i="0">
                <a:solidFill>
                  <a:srgbClr val="000000"/>
                </a:solidFill>
                <a:latin typeface="Newsreader"/>
                <a:ea typeface="Newsreader"/>
                <a:cs typeface="Newsreader"/>
                <a:sym typeface="Newsreader"/>
              </a:rPr>
              <a:t>Red Dye No. 40 </a:t>
            </a:r>
            <a:endParaRPr/>
          </a:p>
          <a:p>
            <a:pPr marL="0" lvl="0" indent="-63500" algn="l" rtl="0">
              <a:spcBef>
                <a:spcPts val="0"/>
              </a:spcBef>
              <a:spcAft>
                <a:spcPts val="0"/>
              </a:spcAft>
              <a:buClr>
                <a:srgbClr val="000000"/>
              </a:buClr>
              <a:buSzPts val="1000"/>
              <a:buFont typeface="Arial"/>
              <a:buChar char="•"/>
            </a:pPr>
            <a:r>
              <a:rPr lang="en" sz="1000" b="0" i="0">
                <a:solidFill>
                  <a:srgbClr val="000000"/>
                </a:solidFill>
                <a:latin typeface="Newsreader"/>
                <a:ea typeface="Newsreader"/>
                <a:cs typeface="Newsreader"/>
                <a:sym typeface="Newsreader"/>
              </a:rPr>
              <a:t>Yellow Dye No. 5  </a:t>
            </a:r>
            <a:endParaRPr/>
          </a:p>
          <a:p>
            <a:pPr marL="0" lvl="0" indent="-63500" algn="l" rtl="0">
              <a:spcBef>
                <a:spcPts val="0"/>
              </a:spcBef>
              <a:spcAft>
                <a:spcPts val="0"/>
              </a:spcAft>
              <a:buClr>
                <a:srgbClr val="000000"/>
              </a:buClr>
              <a:buSzPts val="1000"/>
              <a:buFont typeface="Arial"/>
              <a:buChar char="•"/>
            </a:pPr>
            <a:r>
              <a:rPr lang="en" sz="1000" b="0" i="0">
                <a:solidFill>
                  <a:srgbClr val="000000"/>
                </a:solidFill>
                <a:latin typeface="Newsreader"/>
                <a:ea typeface="Newsreader"/>
                <a:cs typeface="Newsreader"/>
                <a:sym typeface="Newsreader"/>
              </a:rPr>
              <a:t>Yellow Dye No. 6</a:t>
            </a:r>
            <a:endParaRPr/>
          </a:p>
          <a:p>
            <a:pPr marL="0" lvl="0" indent="-63500" algn="l" rtl="0">
              <a:spcBef>
                <a:spcPts val="0"/>
              </a:spcBef>
              <a:spcAft>
                <a:spcPts val="0"/>
              </a:spcAft>
              <a:buClr>
                <a:srgbClr val="000000"/>
              </a:buClr>
              <a:buSzPts val="1000"/>
              <a:buFont typeface="Arial"/>
              <a:buChar char="•"/>
            </a:pPr>
            <a:r>
              <a:rPr lang="en" sz="1000" b="0" i="0">
                <a:solidFill>
                  <a:srgbClr val="000000"/>
                </a:solidFill>
                <a:latin typeface="Newsreader"/>
                <a:ea typeface="Newsreader"/>
                <a:cs typeface="Newsreader"/>
                <a:sym typeface="Newsreader"/>
              </a:rPr>
              <a:t>Blue Dye No. 1 </a:t>
            </a:r>
            <a:endParaRPr/>
          </a:p>
          <a:p>
            <a:pPr marL="0" lvl="0" indent="-63500" algn="l" rtl="0">
              <a:spcBef>
                <a:spcPts val="0"/>
              </a:spcBef>
              <a:spcAft>
                <a:spcPts val="0"/>
              </a:spcAft>
              <a:buClr>
                <a:srgbClr val="000000"/>
              </a:buClr>
              <a:buSzPts val="1000"/>
              <a:buFont typeface="Arial"/>
              <a:buChar char="•"/>
            </a:pPr>
            <a:r>
              <a:rPr lang="en" sz="1000" b="0" i="0">
                <a:solidFill>
                  <a:srgbClr val="000000"/>
                </a:solidFill>
                <a:latin typeface="Newsreader"/>
                <a:ea typeface="Newsreader"/>
                <a:cs typeface="Newsreader"/>
                <a:sym typeface="Newsreader"/>
              </a:rPr>
              <a:t>Blue Dye No. 2 </a:t>
            </a:r>
            <a:endParaRPr/>
          </a:p>
          <a:p>
            <a:pPr marL="0" lvl="0" indent="-63500" algn="l" rtl="0">
              <a:spcBef>
                <a:spcPts val="0"/>
              </a:spcBef>
              <a:spcAft>
                <a:spcPts val="0"/>
              </a:spcAft>
              <a:buClr>
                <a:srgbClr val="000000"/>
              </a:buClr>
              <a:buSzPts val="1000"/>
              <a:buFont typeface="Arial"/>
              <a:buChar char="•"/>
            </a:pPr>
            <a:r>
              <a:rPr lang="en" sz="1000" b="0" i="0">
                <a:solidFill>
                  <a:srgbClr val="000000"/>
                </a:solidFill>
                <a:latin typeface="Newsreader"/>
                <a:ea typeface="Newsreader"/>
                <a:cs typeface="Newsreader"/>
                <a:sym typeface="Newsreader"/>
              </a:rPr>
              <a:t>Green Dye No. 3</a:t>
            </a:r>
            <a:endParaRPr/>
          </a:p>
          <a:p>
            <a:pPr marL="0" lvl="0" indent="-63500" algn="l" rtl="0">
              <a:spcBef>
                <a:spcPts val="0"/>
              </a:spcBef>
              <a:spcAft>
                <a:spcPts val="0"/>
              </a:spcAft>
              <a:buClr>
                <a:srgbClr val="000000"/>
              </a:buClr>
              <a:buSzPts val="1000"/>
              <a:buFont typeface="Arial"/>
              <a:buChar char="•"/>
            </a:pPr>
            <a:r>
              <a:rPr lang="en" sz="1000" b="0" i="0">
                <a:solidFill>
                  <a:srgbClr val="000000"/>
                </a:solidFill>
                <a:latin typeface="Newsreader"/>
                <a:ea typeface="Newsreader"/>
                <a:cs typeface="Newsreader"/>
                <a:sym typeface="Newsreader"/>
              </a:rPr>
              <a:t>Also </a:t>
            </a:r>
            <a:r>
              <a:rPr lang="en" sz="800" u="sng">
                <a:latin typeface="Arial"/>
                <a:ea typeface="Arial"/>
                <a:cs typeface="Arial"/>
                <a:sym typeface="Arial"/>
              </a:rPr>
              <a:t>butylated hydroxyanisole, propylparaben, </a:t>
            </a:r>
            <a:endParaRPr/>
          </a:p>
          <a:p>
            <a:pPr marL="0" lvl="0" indent="-50800" algn="l" rtl="0">
              <a:spcBef>
                <a:spcPts val="0"/>
              </a:spcBef>
              <a:spcAft>
                <a:spcPts val="0"/>
              </a:spcAft>
              <a:buClr>
                <a:srgbClr val="000000"/>
              </a:buClr>
              <a:buSzPts val="800"/>
              <a:buFont typeface="Arial"/>
              <a:buChar char="•"/>
            </a:pPr>
            <a:r>
              <a:rPr lang="en" sz="800" b="0" i="0" u="sng">
                <a:solidFill>
                  <a:srgbClr val="000000"/>
                </a:solidFill>
                <a:latin typeface="Arial"/>
                <a:ea typeface="Arial"/>
                <a:cs typeface="Arial"/>
                <a:sym typeface="Arial"/>
              </a:rPr>
              <a:t>Bans dyes in schools 8/1/25</a:t>
            </a:r>
            <a:endParaRPr sz="1000" b="0" i="0">
              <a:solidFill>
                <a:srgbClr val="000000"/>
              </a:solidFill>
              <a:latin typeface="Newsreader"/>
              <a:ea typeface="Newsreader"/>
              <a:cs typeface="Newsreader"/>
              <a:sym typeface="Newsreade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leven other states have proposed legislation to ban different food dyes,</a:t>
            </a:r>
            <a:endParaRPr/>
          </a:p>
          <a:p>
            <a:pPr marL="0" lvl="0" indent="0" algn="l" rtl="0">
              <a:spcBef>
                <a:spcPts val="0"/>
              </a:spcBef>
              <a:spcAft>
                <a:spcPts val="0"/>
              </a:spcAft>
              <a:buClr>
                <a:schemeClr val="dk1"/>
              </a:buClr>
              <a:buSzPts val="1200"/>
              <a:buFont typeface="Arial"/>
              <a:buNone/>
            </a:pPr>
            <a:endParaRPr sz="1200" b="0" i="0">
              <a:solidFill>
                <a:srgbClr val="000000"/>
              </a:solidFill>
              <a:latin typeface="Newsreader"/>
              <a:ea typeface="Newsreader"/>
              <a:cs typeface="Newsreader"/>
              <a:sym typeface="Newsreade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TX SB 25warning label for FOOD CONTAINING ARTIFICIAL COLOR,</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ADDITIVES, OR CERTAIN BANNED CHEMICALS.</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(a)</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A food manufacturer</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shall label each product the manufacturer offers for sale with a</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warning label disclosing the use of any:</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(1) artificial color;</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(2) food additive; or</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(3)</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other chemical ingredient banned by Canada, the</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European Union, or the United Kingdom.</a:t>
            </a:r>
            <a:endParaRPr/>
          </a:p>
          <a:p>
            <a:pPr marL="0" lvl="0" indent="0" algn="l" rtl="0">
              <a:spcBef>
                <a:spcPts val="0"/>
              </a:spcBef>
              <a:spcAft>
                <a:spcPts val="0"/>
              </a:spcAft>
              <a:buClr>
                <a:srgbClr val="000000"/>
              </a:buClr>
              <a:buSzPts val="1200"/>
              <a:buFont typeface="Arial"/>
              <a:buNone/>
            </a:pPr>
            <a:r>
              <a:rPr lang="en" sz="1200" b="0" i="0">
                <a:solidFill>
                  <a:srgbClr val="000000"/>
                </a:solidFill>
                <a:latin typeface="Newsreader"/>
                <a:ea typeface="Newsreader"/>
                <a:cs typeface="Newsreader"/>
                <a:sym typeface="Newsreader"/>
              </a:rPr>
              <a:t>At elast one of these labels: "WARNING: This product may expose you to [Name of Chemical], which is banned by [Name of Country]."; AND/OR "WARNING: This product contains artificial color or a food additive. Some scientific research suggests artificial colors and food additives may affect individuals with certain health conditions. For more information, visit [insert link to the United States Food and Drug Administration's Internet website].";</a:t>
            </a:r>
            <a:endParaRPr/>
          </a:p>
          <a:p>
            <a:pPr marL="0" lvl="0" indent="0" algn="l" rtl="0">
              <a:spcBef>
                <a:spcPts val="0"/>
              </a:spcBef>
              <a:spcAft>
                <a:spcPts val="0"/>
              </a:spcAft>
              <a:buClr>
                <a:schemeClr val="dk1"/>
              </a:buClr>
              <a:buSzPts val="1200"/>
              <a:buFont typeface="Arial"/>
              <a:buNone/>
            </a:pPr>
            <a:endParaRPr sz="1200" b="0" i="0" u="none" strike="noStrike">
              <a:solidFill>
                <a:srgbClr val="000000"/>
              </a:solidFill>
              <a:latin typeface="Newsreader"/>
              <a:ea typeface="Newsreader"/>
              <a:cs typeface="Newsreader"/>
              <a:sym typeface="Newsreader"/>
            </a:endParaRPr>
          </a:p>
          <a:p>
            <a:pPr marL="0" lvl="0" indent="0" algn="l" rtl="0">
              <a:spcBef>
                <a:spcPts val="0"/>
              </a:spcBef>
              <a:spcAft>
                <a:spcPts val="0"/>
              </a:spcAft>
              <a:buClr>
                <a:srgbClr val="000000"/>
              </a:buClr>
              <a:buSzPts val="1200"/>
              <a:buFont typeface="Arial"/>
              <a:buNone/>
            </a:pPr>
            <a:r>
              <a:rPr lang="en" sz="1200" b="0" i="0" u="none" strike="noStrike">
                <a:solidFill>
                  <a:srgbClr val="000000"/>
                </a:solidFill>
                <a:latin typeface="Newsreader"/>
                <a:ea typeface="Newsreader"/>
                <a:cs typeface="Newsreader"/>
                <a:sym typeface="Newsreader"/>
              </a:rPr>
              <a:t>++++</a:t>
            </a:r>
            <a:endParaRPr/>
          </a:p>
          <a:p>
            <a:pPr marL="0" lvl="0" indent="0" algn="l" rtl="0">
              <a:spcBef>
                <a:spcPts val="0"/>
              </a:spcBef>
              <a:spcAft>
                <a:spcPts val="0"/>
              </a:spcAft>
              <a:buNone/>
            </a:pPr>
            <a:r>
              <a:rPr lang="en" sz="1200" b="0" i="0" u="none" strike="noStrike">
                <a:solidFill>
                  <a:srgbClr val="000000"/>
                </a:solidFill>
                <a:latin typeface="Newsreader"/>
                <a:ea typeface="Newsreader"/>
                <a:cs typeface="Newsreader"/>
                <a:sym typeface="Newsreader"/>
              </a:rPr>
              <a:t>CA schools - </a:t>
            </a:r>
            <a:r>
              <a:rPr lang="en" sz="800" b="0" i="0" u="none" strike="noStrike">
                <a:solidFill>
                  <a:srgbClr val="17171B"/>
                </a:solidFill>
                <a:latin typeface="Inter"/>
                <a:ea typeface="Inter"/>
                <a:cs typeface="Inter"/>
                <a:sym typeface="Inter"/>
              </a:rPr>
              <a:t>California </a:t>
            </a:r>
            <a:r>
              <a:rPr lang="en" sz="800" b="1" i="0" u="none" strike="noStrike">
                <a:solidFill>
                  <a:srgbClr val="17171B"/>
                </a:solidFill>
                <a:latin typeface="Inter"/>
                <a:ea typeface="Inter"/>
                <a:cs typeface="Inter"/>
                <a:sym typeface="Inter"/>
              </a:rPr>
              <a:t>School</a:t>
            </a:r>
            <a:r>
              <a:rPr lang="en" sz="800" b="0" i="0" u="none" strike="noStrike">
                <a:solidFill>
                  <a:srgbClr val="17171B"/>
                </a:solidFill>
                <a:latin typeface="Inter"/>
                <a:ea typeface="Inter"/>
                <a:cs typeface="Inter"/>
                <a:sym typeface="Inter"/>
              </a:rPr>
              <a:t> Food Safety Act, which bans RedDye No. 40, Yellow Dyes No. 5 and No. 6, Blue Dyes No. 1 and No. 2 and Green Dye No. 3 fromfood served in the state</a:t>
            </a:r>
            <a:r>
              <a:rPr lang="en" sz="800" b="0" i="0" u="none" strike="noStrike">
                <a:solidFill>
                  <a:srgbClr val="000000"/>
                </a:solidFill>
                <a:latin typeface="Inter"/>
                <a:ea typeface="Inter"/>
                <a:cs typeface="Inter"/>
                <a:sym typeface="Inter"/>
              </a:rPr>
              <a:t>’</a:t>
            </a:r>
            <a:r>
              <a:rPr lang="en" sz="800" b="0" i="0" u="none" strike="noStrike">
                <a:solidFill>
                  <a:srgbClr val="17171B"/>
                </a:solidFill>
                <a:latin typeface="Inter"/>
                <a:ea typeface="Inter"/>
                <a:cs typeface="Inter"/>
                <a:sym typeface="Inter"/>
              </a:rPr>
              <a:t>s public schools beginning Dec. 31, 2027. Adopted 10/24. EWG and CR supported. Unless reformulated, some sports drinks, juices and sodas as well popular snacks, like HotCheetos, Doritos and M&amp;M’s, currently available in California schools could no longer be sold inCalifornia schools after the ban goes into effect.</a:t>
            </a:r>
            <a:endParaRPr sz="1200" b="0" i="0" u="none" strike="noStrike">
              <a:solidFill>
                <a:srgbClr val="000000"/>
              </a:solidFill>
              <a:latin typeface="Newsreader"/>
              <a:ea typeface="Newsreader"/>
              <a:cs typeface="Newsreader"/>
              <a:sym typeface="Newsreader"/>
            </a:endParaRPr>
          </a:p>
          <a:p>
            <a:pPr marL="0" lvl="0" indent="0" algn="l" rtl="0">
              <a:spcBef>
                <a:spcPts val="0"/>
              </a:spcBef>
              <a:spcAft>
                <a:spcPts val="0"/>
              </a:spcAft>
              <a:buClr>
                <a:schemeClr val="dk1"/>
              </a:buClr>
              <a:buSzPts val="800"/>
              <a:buFont typeface="Arial"/>
              <a:buNone/>
            </a:pPr>
            <a:endParaRPr sz="800" b="0" i="0" u="none" strike="noStrike">
              <a:solidFill>
                <a:srgbClr val="000000"/>
              </a:solidFill>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a:t>
            </a:r>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a:solidFill>
                <a:srgbClr val="000000"/>
              </a:solidFill>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And yet another example of the interplay between state and federal policy is removing harmful food additives. The FDA has been very slow to address titanium dioxide, BVO, potassium bromate, propylparaben and Red Dye #3. </a:t>
            </a:r>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a:solidFill>
                <a:srgbClr val="000000"/>
              </a:solidFill>
            </a:endParaRPr>
          </a:p>
          <a:p>
            <a:pPr marL="0" lvl="0" indent="0" algn="l" rtl="0">
              <a:spcBef>
                <a:spcPts val="0"/>
              </a:spcBef>
              <a:spcAft>
                <a:spcPts val="0"/>
              </a:spcAft>
              <a:buNone/>
            </a:pPr>
            <a:r>
              <a:rPr lang="en" sz="800" b="0" i="0" u="none" strike="noStrike">
                <a:solidFill>
                  <a:srgbClr val="1749A8"/>
                </a:solidFill>
              </a:rPr>
              <a:t>The EU has banned all of them. And now CA has banned all except </a:t>
            </a:r>
            <a:r>
              <a:rPr lang="en" sz="800">
                <a:solidFill>
                  <a:srgbClr val="000000"/>
                </a:solidFill>
                <a:latin typeface="Trebuchet MS"/>
                <a:ea typeface="Trebuchet MS"/>
                <a:cs typeface="Trebuchet MS"/>
                <a:sym typeface="Trebuchet MS"/>
              </a:rPr>
              <a:t>titanium dioxide, - that got dropped when candy makers protested and framed the bill as a “Skittles ban.”  </a:t>
            </a:r>
            <a:r>
              <a:rPr lang="en" sz="800" b="0" i="0" u="none" strike="noStrike">
                <a:solidFill>
                  <a:srgbClr val="1749A8"/>
                </a:solidFill>
              </a:rPr>
              <a:t> Bills have been introduced to ban all five in NY and IL and the same 4 as in CA in WA, SD and MO. in current leg session. If  just CA and IL have bans, this may lead to federal action as the food industry is faced with a hodgepodge of state regulations, which complicates manufacturing with multiple formulations.</a:t>
            </a:r>
            <a:endParaRPr/>
          </a:p>
          <a:p>
            <a:pPr marL="0" lvl="0" indent="0" algn="l" rtl="0">
              <a:spcBef>
                <a:spcPts val="0"/>
              </a:spcBef>
              <a:spcAft>
                <a:spcPts val="0"/>
              </a:spcAft>
              <a:buNone/>
            </a:pPr>
            <a:endParaRPr sz="800" b="0" i="0" u="none" strike="noStrike">
              <a:solidFill>
                <a:srgbClr val="1749A8"/>
              </a:solidFill>
            </a:endParaRPr>
          </a:p>
          <a:p>
            <a:pPr marL="0" marR="0" lvl="0" indent="0" algn="l" rtl="0">
              <a:lnSpc>
                <a:spcPct val="100000"/>
              </a:lnSpc>
              <a:spcBef>
                <a:spcPts val="0"/>
              </a:spcBef>
              <a:spcAft>
                <a:spcPts val="0"/>
              </a:spcAft>
              <a:buClr>
                <a:srgbClr val="17171B"/>
              </a:buClr>
              <a:buSzPts val="800"/>
              <a:buFont typeface="Calibri"/>
              <a:buNone/>
            </a:pPr>
            <a:r>
              <a:rPr lang="en" sz="800" b="0" i="0" u="none" strike="noStrike">
                <a:solidFill>
                  <a:srgbClr val="17171B"/>
                </a:solidFill>
              </a:rPr>
              <a:t>FDA intends to revoke the approval of brominated vegetable oil finally </a:t>
            </a:r>
            <a:r>
              <a:rPr lang="en" sz="800" b="0" i="0" u="none" strike="noStrike">
                <a:solidFill>
                  <a:srgbClr val="1749A8"/>
                </a:solidFill>
              </a:rPr>
              <a:t>and is finally reviewing the safety red dye No. 3. </a:t>
            </a:r>
            <a:r>
              <a:rPr lang="en" sz="800" b="0" i="0" u="none" strike="noStrike">
                <a:solidFill>
                  <a:srgbClr val="231F20"/>
                </a:solidFill>
              </a:rPr>
              <a:t>35 years after it declared in a carcinogen in 1990 and eliminated it from cosmetics and drugs applied to the skin.</a:t>
            </a:r>
            <a:endParaRPr/>
          </a:p>
          <a:p>
            <a:pPr marL="0" lvl="0" indent="0" algn="l" rtl="0">
              <a:spcBef>
                <a:spcPts val="0"/>
              </a:spcBef>
              <a:spcAft>
                <a:spcPts val="0"/>
              </a:spcAft>
              <a:buNone/>
            </a:pPr>
            <a:endParaRPr sz="800" b="0" i="0" u="none" strike="noStrike">
              <a:solidFill>
                <a:srgbClr val="1749A8"/>
              </a:solidFill>
            </a:endParaRPr>
          </a:p>
          <a:p>
            <a:pPr marL="0" lvl="0" indent="0" algn="l" rtl="0">
              <a:spcBef>
                <a:spcPts val="0"/>
              </a:spcBef>
              <a:spcAft>
                <a:spcPts val="0"/>
              </a:spcAft>
              <a:buNone/>
            </a:pPr>
            <a:r>
              <a:rPr lang="en" sz="800" b="0" i="0" u="none" strike="noStrike">
                <a:solidFill>
                  <a:srgbClr val="1749A8"/>
                </a:solidFill>
              </a:rPr>
              <a:t>++++++++</a:t>
            </a:r>
            <a:endParaRPr/>
          </a:p>
          <a:p>
            <a:pPr marL="0" lvl="0" indent="0" algn="l" rtl="0">
              <a:spcBef>
                <a:spcPts val="0"/>
              </a:spcBef>
              <a:spcAft>
                <a:spcPts val="0"/>
              </a:spcAft>
              <a:buNone/>
            </a:pPr>
            <a:endParaRPr sz="800" b="0" i="0" u="none" strike="noStrike">
              <a:solidFill>
                <a:srgbClr val="1749A8"/>
              </a:solidFill>
            </a:endParaRPr>
          </a:p>
          <a:p>
            <a:pPr marL="0" lvl="0" indent="-50800" algn="l" rtl="0">
              <a:spcBef>
                <a:spcPts val="0"/>
              </a:spcBef>
              <a:spcAft>
                <a:spcPts val="0"/>
              </a:spcAft>
              <a:buClr>
                <a:srgbClr val="333333"/>
              </a:buClr>
              <a:buSzPts val="800"/>
              <a:buFont typeface="Arial"/>
              <a:buChar char="•"/>
            </a:pPr>
            <a:r>
              <a:rPr lang="en" sz="800" b="1" i="0">
                <a:solidFill>
                  <a:srgbClr val="333333"/>
                </a:solidFill>
                <a:latin typeface="Arial"/>
                <a:ea typeface="Arial"/>
                <a:cs typeface="Arial"/>
                <a:sym typeface="Arial"/>
              </a:rPr>
              <a:t>Red dye No. 3 </a:t>
            </a:r>
            <a:r>
              <a:rPr lang="en" sz="800" b="0" i="0">
                <a:solidFill>
                  <a:srgbClr val="333333"/>
                </a:solidFill>
                <a:latin typeface="Arial"/>
                <a:ea typeface="Arial"/>
                <a:cs typeface="Arial"/>
                <a:sym typeface="Arial"/>
              </a:rPr>
              <a:t>is used in nearly 3,000 food products, including icings, nutritional shakes, maraschino cherries and peppermint-, berry- and cherry-flavored candies. It has been shown to </a:t>
            </a:r>
            <a:r>
              <a:rPr lang="en" sz="800" b="0" i="0" u="sng">
                <a:solidFill>
                  <a:srgbClr val="333333"/>
                </a:solidFill>
                <a:latin typeface="Arial"/>
                <a:ea typeface="Arial"/>
                <a:cs typeface="Arial"/>
                <a:sym typeface="Arial"/>
                <a:hlinkClick r:id="rId4">
                  <a:extLst>
                    <a:ext uri="{A12FA001-AC4F-418D-AE19-62706E023703}">
                      <ahyp:hlinkClr xmlns:ahyp="http://schemas.microsoft.com/office/drawing/2018/hyperlinkcolor" val="tx"/>
                    </a:ext>
                  </a:extLst>
                </a:hlinkClick>
              </a:rPr>
              <a:t>cause cancer</a:t>
            </a:r>
            <a:r>
              <a:rPr lang="en" sz="800" b="0" i="0">
                <a:solidFill>
                  <a:srgbClr val="333333"/>
                </a:solidFill>
                <a:latin typeface="Arial"/>
                <a:ea typeface="Arial"/>
                <a:cs typeface="Arial"/>
                <a:sym typeface="Arial"/>
              </a:rPr>
              <a:t> in animals, which prompted the U.S. Food and Drug Administration to </a:t>
            </a:r>
            <a:r>
              <a:rPr lang="en" sz="800" b="0" i="0" u="sng">
                <a:solidFill>
                  <a:srgbClr val="333333"/>
                </a:solidFill>
                <a:latin typeface="Arial"/>
                <a:ea typeface="Arial"/>
                <a:cs typeface="Arial"/>
                <a:sym typeface="Arial"/>
                <a:hlinkClick r:id="rId5">
                  <a:extLst>
                    <a:ext uri="{A12FA001-AC4F-418D-AE19-62706E023703}">
                      <ahyp:hlinkClr xmlns:ahyp="http://schemas.microsoft.com/office/drawing/2018/hyperlinkcolor" val="tx"/>
                    </a:ext>
                  </a:extLst>
                </a:hlinkClick>
              </a:rPr>
              <a:t>ban its use in cosmetics</a:t>
            </a:r>
            <a:r>
              <a:rPr lang="en" sz="800" b="0" i="0">
                <a:solidFill>
                  <a:srgbClr val="333333"/>
                </a:solidFill>
                <a:latin typeface="Arial"/>
                <a:ea typeface="Arial"/>
                <a:cs typeface="Arial"/>
                <a:sym typeface="Arial"/>
              </a:rPr>
              <a:t> in 1990. At the time, the agency said it would work to extend the ban to food, but the chemical remains in use today. There are also concerns that it and other synthetic food dyes may contribute to </a:t>
            </a:r>
            <a:r>
              <a:rPr lang="en" sz="800" b="0" i="0" u="sng">
                <a:solidFill>
                  <a:srgbClr val="333333"/>
                </a:solidFill>
                <a:latin typeface="Arial"/>
                <a:ea typeface="Arial"/>
                <a:cs typeface="Arial"/>
                <a:sym typeface="Arial"/>
                <a:hlinkClick r:id="rId6">
                  <a:extLst>
                    <a:ext uri="{A12FA001-AC4F-418D-AE19-62706E023703}">
                      <ahyp:hlinkClr xmlns:ahyp="http://schemas.microsoft.com/office/drawing/2018/hyperlinkcolor" val="tx"/>
                    </a:ext>
                  </a:extLst>
                </a:hlinkClick>
              </a:rPr>
              <a:t>behavioral problems</a:t>
            </a:r>
            <a:r>
              <a:rPr lang="en" sz="800" b="0" i="0">
                <a:solidFill>
                  <a:srgbClr val="333333"/>
                </a:solidFill>
                <a:latin typeface="Arial"/>
                <a:ea typeface="Arial"/>
                <a:cs typeface="Arial"/>
                <a:sym typeface="Arial"/>
              </a:rPr>
              <a:t>, such as hyperactivity, in children.</a:t>
            </a:r>
            <a:endParaRPr/>
          </a:p>
          <a:p>
            <a:pPr marL="0" lvl="0" indent="-50800" algn="l" rtl="0">
              <a:spcBef>
                <a:spcPts val="0"/>
              </a:spcBef>
              <a:spcAft>
                <a:spcPts val="0"/>
              </a:spcAft>
              <a:buClr>
                <a:srgbClr val="333333"/>
              </a:buClr>
              <a:buSzPts val="800"/>
              <a:buFont typeface="Arial"/>
              <a:buChar char="•"/>
            </a:pPr>
            <a:r>
              <a:rPr lang="en" sz="800" b="1" i="0">
                <a:solidFill>
                  <a:srgbClr val="333333"/>
                </a:solidFill>
                <a:latin typeface="Arial"/>
                <a:ea typeface="Arial"/>
                <a:cs typeface="Arial"/>
                <a:sym typeface="Arial"/>
              </a:rPr>
              <a:t>Titanium dioxide</a:t>
            </a:r>
            <a:r>
              <a:rPr lang="en" sz="800" b="0" i="0">
                <a:solidFill>
                  <a:srgbClr val="333333"/>
                </a:solidFill>
                <a:latin typeface="Arial"/>
                <a:ea typeface="Arial"/>
                <a:cs typeface="Arial"/>
                <a:sym typeface="Arial"/>
              </a:rPr>
              <a:t> acts as a whitener, color enhancer and anti-caking agent in thousands of food items. It’s present in many candies, as well as baked goods, creamy salad dressings and frozen dairy products, like cheese pizza and ice cream. A </a:t>
            </a:r>
            <a:r>
              <a:rPr lang="en" sz="800" b="0" i="0" u="sng">
                <a:solidFill>
                  <a:srgbClr val="333333"/>
                </a:solidFill>
                <a:latin typeface="Arial"/>
                <a:ea typeface="Arial"/>
                <a:cs typeface="Arial"/>
                <a:sym typeface="Arial"/>
                <a:hlinkClick r:id="rId7">
                  <a:extLst>
                    <a:ext uri="{A12FA001-AC4F-418D-AE19-62706E023703}">
                      <ahyp:hlinkClr xmlns:ahyp="http://schemas.microsoft.com/office/drawing/2018/hyperlinkcolor" val="tx"/>
                    </a:ext>
                  </a:extLst>
                </a:hlinkClick>
              </a:rPr>
              <a:t>safety assessment</a:t>
            </a:r>
            <a:r>
              <a:rPr lang="en" sz="800" b="0" i="0">
                <a:solidFill>
                  <a:srgbClr val="333333"/>
                </a:solidFill>
                <a:latin typeface="Arial"/>
                <a:ea typeface="Arial"/>
                <a:cs typeface="Arial"/>
                <a:sym typeface="Arial"/>
              </a:rPr>
              <a:t> conducted by the European Food Safety Authority in 2021 concluded that titanium dioxide damages DNA and can harm the immune system, resulting in its ban in the E.U. in 2022.</a:t>
            </a:r>
            <a:endParaRPr/>
          </a:p>
          <a:p>
            <a:pPr marL="0" lvl="0" indent="-50800" algn="l" rtl="0">
              <a:spcBef>
                <a:spcPts val="0"/>
              </a:spcBef>
              <a:spcAft>
                <a:spcPts val="0"/>
              </a:spcAft>
              <a:buClr>
                <a:srgbClr val="333333"/>
              </a:buClr>
              <a:buSzPts val="800"/>
              <a:buFont typeface="Arial"/>
              <a:buChar char="•"/>
            </a:pPr>
            <a:r>
              <a:rPr lang="en" sz="800" b="1" i="0">
                <a:solidFill>
                  <a:srgbClr val="333333"/>
                </a:solidFill>
                <a:latin typeface="Arial"/>
                <a:ea typeface="Arial"/>
                <a:cs typeface="Arial"/>
                <a:sym typeface="Arial"/>
              </a:rPr>
              <a:t>Brominated vegetable oil</a:t>
            </a:r>
            <a:r>
              <a:rPr lang="en" sz="800" b="0" i="0">
                <a:solidFill>
                  <a:srgbClr val="333333"/>
                </a:solidFill>
                <a:latin typeface="Arial"/>
                <a:ea typeface="Arial"/>
                <a:cs typeface="Arial"/>
                <a:sym typeface="Arial"/>
              </a:rPr>
              <a:t> serves as an emulsifier in fruit drinks and sodas. Research in rats — including a </a:t>
            </a:r>
            <a:r>
              <a:rPr lang="en" sz="800" b="0" i="0" u="sng">
                <a:solidFill>
                  <a:srgbClr val="333333"/>
                </a:solidFill>
                <a:latin typeface="Arial"/>
                <a:ea typeface="Arial"/>
                <a:cs typeface="Arial"/>
                <a:sym typeface="Arial"/>
                <a:hlinkClick r:id="rId8">
                  <a:extLst>
                    <a:ext uri="{A12FA001-AC4F-418D-AE19-62706E023703}">
                      <ahyp:hlinkClr xmlns:ahyp="http://schemas.microsoft.com/office/drawing/2018/hyperlinkcolor" val="tx"/>
                    </a:ext>
                  </a:extLst>
                </a:hlinkClick>
              </a:rPr>
              <a:t>study published by the F.D.A.</a:t>
            </a:r>
            <a:r>
              <a:rPr lang="en" sz="800" b="0" i="0">
                <a:solidFill>
                  <a:srgbClr val="333333"/>
                </a:solidFill>
                <a:latin typeface="Arial"/>
                <a:ea typeface="Arial"/>
                <a:cs typeface="Arial"/>
                <a:sym typeface="Arial"/>
              </a:rPr>
              <a:t> in 2022 — suggests that brominated vegetable oil acts as an </a:t>
            </a:r>
            <a:r>
              <a:rPr lang="en" sz="800" b="0" i="0" u="sng">
                <a:solidFill>
                  <a:srgbClr val="333333"/>
                </a:solidFill>
                <a:latin typeface="Arial"/>
                <a:ea typeface="Arial"/>
                <a:cs typeface="Arial"/>
                <a:sym typeface="Arial"/>
                <a:hlinkClick r:id="rId9">
                  <a:extLst>
                    <a:ext uri="{A12FA001-AC4F-418D-AE19-62706E023703}">
                      <ahyp:hlinkClr xmlns:ahyp="http://schemas.microsoft.com/office/drawing/2018/hyperlinkcolor" val="tx"/>
                    </a:ext>
                  </a:extLst>
                </a:hlinkClick>
              </a:rPr>
              <a:t>endocrine disrupter</a:t>
            </a:r>
            <a:r>
              <a:rPr lang="en" sz="800" b="0" i="0">
                <a:solidFill>
                  <a:srgbClr val="333333"/>
                </a:solidFill>
                <a:latin typeface="Arial"/>
                <a:ea typeface="Arial"/>
                <a:cs typeface="Arial"/>
                <a:sym typeface="Arial"/>
              </a:rPr>
              <a:t>, especially affecting the thyroid hormone. An </a:t>
            </a:r>
            <a:r>
              <a:rPr lang="en" sz="800" b="0" i="0" u="sng">
                <a:solidFill>
                  <a:srgbClr val="333333"/>
                </a:solidFill>
                <a:latin typeface="Arial"/>
                <a:ea typeface="Arial"/>
                <a:cs typeface="Arial"/>
                <a:sym typeface="Arial"/>
                <a:hlinkClick r:id="rId10">
                  <a:extLst>
                    <a:ext uri="{A12FA001-AC4F-418D-AE19-62706E023703}">
                      <ahyp:hlinkClr xmlns:ahyp="http://schemas.microsoft.com/office/drawing/2018/hyperlinkcolor" val="tx"/>
                    </a:ext>
                  </a:extLst>
                </a:hlinkClick>
              </a:rPr>
              <a:t>earlier study</a:t>
            </a:r>
            <a:r>
              <a:rPr lang="en" sz="800" b="0" i="0">
                <a:solidFill>
                  <a:srgbClr val="333333"/>
                </a:solidFill>
                <a:latin typeface="Arial"/>
                <a:ea typeface="Arial"/>
                <a:cs typeface="Arial"/>
                <a:sym typeface="Arial"/>
              </a:rPr>
              <a:t> found that it can also harm the reproductive system. Because of its potential risks, many large brands, including Coca-Cola and Pepsi, recently stopped using the chemical, but it’s still in some smaller and grocery store beverage brands.</a:t>
            </a:r>
            <a:endParaRPr/>
          </a:p>
          <a:p>
            <a:pPr marL="0" lvl="0" indent="-50800" algn="l" rtl="0">
              <a:spcBef>
                <a:spcPts val="0"/>
              </a:spcBef>
              <a:spcAft>
                <a:spcPts val="0"/>
              </a:spcAft>
              <a:buClr>
                <a:srgbClr val="333333"/>
              </a:buClr>
              <a:buSzPts val="800"/>
              <a:buFont typeface="Arial"/>
              <a:buChar char="•"/>
            </a:pPr>
            <a:r>
              <a:rPr lang="en" sz="800" b="1" i="0">
                <a:solidFill>
                  <a:srgbClr val="333333"/>
                </a:solidFill>
                <a:latin typeface="Arial"/>
                <a:ea typeface="Arial"/>
                <a:cs typeface="Arial"/>
                <a:sym typeface="Arial"/>
              </a:rPr>
              <a:t>Potassium bromate</a:t>
            </a:r>
            <a:r>
              <a:rPr lang="en" sz="800" b="0" i="0">
                <a:solidFill>
                  <a:srgbClr val="333333"/>
                </a:solidFill>
                <a:latin typeface="Arial"/>
                <a:ea typeface="Arial"/>
                <a:cs typeface="Arial"/>
                <a:sym typeface="Arial"/>
              </a:rPr>
              <a:t> is primarily found in baked goods, including breads, cookies and tortillas, where it acts as a leavening agent and improves texture. The additive is classified as being “possibly carcinogenic to humans” by the </a:t>
            </a:r>
            <a:r>
              <a:rPr lang="en" sz="800" b="0" i="0" u="sng">
                <a:solidFill>
                  <a:srgbClr val="333333"/>
                </a:solidFill>
                <a:latin typeface="Arial"/>
                <a:ea typeface="Arial"/>
                <a:cs typeface="Arial"/>
                <a:sym typeface="Arial"/>
                <a:hlinkClick r:id="rId11">
                  <a:extLst>
                    <a:ext uri="{A12FA001-AC4F-418D-AE19-62706E023703}">
                      <ahyp:hlinkClr xmlns:ahyp="http://schemas.microsoft.com/office/drawing/2018/hyperlinkcolor" val="tx"/>
                    </a:ext>
                  </a:extLst>
                </a:hlinkClick>
              </a:rPr>
              <a:t>International Agency for Research on Cancer</a:t>
            </a:r>
            <a:r>
              <a:rPr lang="en" sz="800" b="0" i="0">
                <a:solidFill>
                  <a:srgbClr val="333333"/>
                </a:solidFill>
                <a:latin typeface="Arial"/>
                <a:ea typeface="Arial"/>
                <a:cs typeface="Arial"/>
                <a:sym typeface="Arial"/>
              </a:rPr>
              <a:t>, based on studies conducted in animals.</a:t>
            </a:r>
            <a:endParaRPr/>
          </a:p>
          <a:p>
            <a:pPr marL="0" lvl="0" indent="-50800" algn="l" rtl="0">
              <a:spcBef>
                <a:spcPts val="0"/>
              </a:spcBef>
              <a:spcAft>
                <a:spcPts val="0"/>
              </a:spcAft>
              <a:buClr>
                <a:srgbClr val="333333"/>
              </a:buClr>
              <a:buSzPts val="800"/>
              <a:buFont typeface="Arial"/>
              <a:buChar char="•"/>
            </a:pPr>
            <a:r>
              <a:rPr lang="en" sz="800" b="1" i="0">
                <a:solidFill>
                  <a:srgbClr val="333333"/>
                </a:solidFill>
                <a:latin typeface="Arial"/>
                <a:ea typeface="Arial"/>
                <a:cs typeface="Arial"/>
                <a:sym typeface="Arial"/>
              </a:rPr>
              <a:t>Propylparaben </a:t>
            </a:r>
            <a:r>
              <a:rPr lang="en" sz="800" b="0" i="0">
                <a:solidFill>
                  <a:srgbClr val="333333"/>
                </a:solidFill>
                <a:latin typeface="Arial"/>
                <a:ea typeface="Arial"/>
                <a:cs typeface="Arial"/>
                <a:sym typeface="Arial"/>
              </a:rPr>
              <a:t>is a preservative used in packaged baked goods, particularly pastries and tortillas. It’s also present in many cosmetics and </a:t>
            </a:r>
            <a:r>
              <a:rPr lang="en" sz="800" b="0" i="0" u="sng">
                <a:solidFill>
                  <a:srgbClr val="333333"/>
                </a:solidFill>
                <a:latin typeface="Arial"/>
                <a:ea typeface="Arial"/>
                <a:cs typeface="Arial"/>
                <a:sym typeface="Arial"/>
                <a:hlinkClick r:id="rId12">
                  <a:extLst>
                    <a:ext uri="{A12FA001-AC4F-418D-AE19-62706E023703}">
                      <ahyp:hlinkClr xmlns:ahyp="http://schemas.microsoft.com/office/drawing/2018/hyperlinkcolor" val="tx"/>
                    </a:ext>
                  </a:extLst>
                </a:hlinkClick>
              </a:rPr>
              <a:t>personal care products</a:t>
            </a:r>
            <a:r>
              <a:rPr lang="en" sz="800" b="0" i="0">
                <a:solidFill>
                  <a:srgbClr val="333333"/>
                </a:solidFill>
                <a:latin typeface="Arial"/>
                <a:ea typeface="Arial"/>
                <a:cs typeface="Arial"/>
                <a:sym typeface="Arial"/>
              </a:rPr>
              <a:t>. Numerous studies, in </a:t>
            </a:r>
            <a:r>
              <a:rPr lang="en" sz="800" b="0" i="0" u="sng">
                <a:solidFill>
                  <a:srgbClr val="333333"/>
                </a:solidFill>
                <a:latin typeface="Arial"/>
                <a:ea typeface="Arial"/>
                <a:cs typeface="Arial"/>
                <a:sym typeface="Arial"/>
                <a:hlinkClick r:id="rId13">
                  <a:extLst>
                    <a:ext uri="{A12FA001-AC4F-418D-AE19-62706E023703}">
                      <ahyp:hlinkClr xmlns:ahyp="http://schemas.microsoft.com/office/drawing/2018/hyperlinkcolor" val="tx"/>
                    </a:ext>
                  </a:extLst>
                </a:hlinkClick>
              </a:rPr>
              <a:t>humans</a:t>
            </a:r>
            <a:r>
              <a:rPr lang="en" sz="800" b="0" i="0">
                <a:solidFill>
                  <a:srgbClr val="333333"/>
                </a:solidFill>
                <a:latin typeface="Arial"/>
                <a:ea typeface="Arial"/>
                <a:cs typeface="Arial"/>
                <a:sym typeface="Arial"/>
              </a:rPr>
              <a:t> and </a:t>
            </a:r>
            <a:r>
              <a:rPr lang="en" sz="800" b="0" i="0" u="sng">
                <a:solidFill>
                  <a:srgbClr val="333333"/>
                </a:solidFill>
                <a:latin typeface="Arial"/>
                <a:ea typeface="Arial"/>
                <a:cs typeface="Arial"/>
                <a:sym typeface="Arial"/>
                <a:hlinkClick r:id="rId14">
                  <a:extLst>
                    <a:ext uri="{A12FA001-AC4F-418D-AE19-62706E023703}">
                      <ahyp:hlinkClr xmlns:ahyp="http://schemas.microsoft.com/office/drawing/2018/hyperlinkcolor" val="tx"/>
                    </a:ext>
                  </a:extLst>
                </a:hlinkClick>
              </a:rPr>
              <a:t>animals</a:t>
            </a:r>
            <a:r>
              <a:rPr lang="en" sz="800" b="0" i="0">
                <a:solidFill>
                  <a:srgbClr val="333333"/>
                </a:solidFill>
                <a:latin typeface="Arial"/>
                <a:ea typeface="Arial"/>
                <a:cs typeface="Arial"/>
                <a:sym typeface="Arial"/>
              </a:rPr>
              <a:t>, indicate that propylparaben acts as an endocrine disrupter and affects male and female reproductive health.</a:t>
            </a:r>
            <a:endParaRPr/>
          </a:p>
          <a:p>
            <a:pPr marL="0" lvl="0" indent="0" algn="l" rtl="0">
              <a:spcBef>
                <a:spcPts val="0"/>
              </a:spcBef>
              <a:spcAft>
                <a:spcPts val="0"/>
              </a:spcAft>
              <a:buNone/>
            </a:pPr>
            <a:endParaRPr sz="800" b="0" i="0" u="none" strike="noStrike">
              <a:solidFill>
                <a:srgbClr val="1749A8"/>
              </a:solidFill>
            </a:endParaRPr>
          </a:p>
          <a:p>
            <a:pPr marL="0" lvl="0" indent="0" algn="l" rtl="0">
              <a:spcBef>
                <a:spcPts val="0"/>
              </a:spcBef>
              <a:spcAft>
                <a:spcPts val="0"/>
              </a:spcAft>
              <a:buNone/>
            </a:pPr>
            <a:r>
              <a:rPr lang="en" sz="800" b="0" i="0" u="none" strike="noStrike">
                <a:solidFill>
                  <a:srgbClr val="1749A8"/>
                </a:solidFill>
              </a:rPr>
              <a:t>++++++</a:t>
            </a:r>
            <a:endParaRPr sz="800" b="0" i="0" u="none" strike="noStrike">
              <a:solidFill>
                <a:srgbClr val="000000"/>
              </a:solidFill>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a:solidFill>
                <a:srgbClr val="000000"/>
              </a:solidFill>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https://www.dailymail.co.uk/health/article-12619767/Food-additive-titanium-dioxide-BANNED-EU-UK-US.html</a:t>
            </a:r>
            <a:endParaRPr/>
          </a:p>
          <a:p>
            <a:pPr marL="0" marR="0" lvl="0" indent="0" algn="l" rtl="0">
              <a:lnSpc>
                <a:spcPct val="100000"/>
              </a:lnSpc>
              <a:spcBef>
                <a:spcPts val="0"/>
              </a:spcBef>
              <a:spcAft>
                <a:spcPts val="0"/>
              </a:spcAft>
              <a:buClr>
                <a:schemeClr val="dk1"/>
              </a:buClr>
              <a:buSzPts val="800"/>
              <a:buFont typeface="Calibri"/>
              <a:buNone/>
            </a:pPr>
            <a:endParaRPr sz="800" b="0" i="0" u="none" strike="noStrike">
              <a:solidFill>
                <a:srgbClr val="000000"/>
              </a:solidFill>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 </a:t>
            </a:r>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CA: </a:t>
            </a:r>
            <a:r>
              <a:rPr lang="en" sz="800">
                <a:solidFill>
                  <a:srgbClr val="000000"/>
                </a:solidFill>
                <a:latin typeface="Trebuchet MS"/>
                <a:ea typeface="Trebuchet MS"/>
                <a:cs typeface="Trebuchet MS"/>
                <a:sym typeface="Trebuchet MS"/>
              </a:rPr>
              <a:t>In his </a:t>
            </a:r>
            <a:r>
              <a:rPr lang="en" sz="800" u="sng">
                <a:solidFill>
                  <a:srgbClr val="59702C"/>
                </a:solidFill>
                <a:latin typeface="Arial"/>
                <a:ea typeface="Arial"/>
                <a:cs typeface="Arial"/>
                <a:sym typeface="Arial"/>
                <a:hlinkClick r:id="rId15">
                  <a:extLst>
                    <a:ext uri="{A12FA001-AC4F-418D-AE19-62706E023703}">
                      <ahyp:hlinkClr xmlns:ahyp="http://schemas.microsoft.com/office/drawing/2018/hyperlinkcolor" val="tx"/>
                    </a:ext>
                  </a:extLst>
                </a:hlinkClick>
              </a:rPr>
              <a:t>statement on signing the bill</a:t>
            </a:r>
            <a:r>
              <a:rPr lang="en" sz="800">
                <a:solidFill>
                  <a:srgbClr val="000000"/>
                </a:solidFill>
                <a:latin typeface="Trebuchet MS"/>
                <a:ea typeface="Trebuchet MS"/>
                <a:cs typeface="Trebuchet MS"/>
                <a:sym typeface="Trebuchet MS"/>
              </a:rPr>
              <a:t>, Governor Newsom implied that the ban is temporary, pending the FDA’s setting safe levels for these additives.  He also said the ban would not need to be implemented until 2027.</a:t>
            </a:r>
            <a:r>
              <a:rPr lang="en" sz="800" u="sng">
                <a:solidFill>
                  <a:srgbClr val="59702C"/>
                </a:solidFill>
                <a:latin typeface="Arial"/>
                <a:ea typeface="Arial"/>
                <a:cs typeface="Arial"/>
                <a:sym typeface="Arial"/>
                <a:hlinkClick r:id="rId16">
                  <a:extLst>
                    <a:ext uri="{A12FA001-AC4F-418D-AE19-62706E023703}">
                      <ahyp:hlinkClr xmlns:ahyp="http://schemas.microsoft.com/office/drawing/2018/hyperlinkcolor" val="tx"/>
                    </a:ext>
                  </a:extLst>
                </a:hlinkClick>
              </a:rPr>
              <a:t>https://candyusa.com/news/nca-statement-on-california-governor-newsom-signing-bill-ab-418-to-ban-certain-food-ingredients/</a:t>
            </a:r>
            <a:endParaRPr sz="800">
              <a:latin typeface="Arial"/>
              <a:ea typeface="Arial"/>
              <a:cs typeface="Arial"/>
              <a:sym typeface="Arial"/>
            </a:endParaRPr>
          </a:p>
          <a:p>
            <a:pPr marL="0" marR="0" lvl="0" indent="0" algn="l" rtl="0">
              <a:lnSpc>
                <a:spcPct val="195000"/>
              </a:lnSpc>
              <a:spcBef>
                <a:spcPts val="840"/>
              </a:spcBef>
              <a:spcAft>
                <a:spcPts val="0"/>
              </a:spcAft>
              <a:buNone/>
            </a:pPr>
            <a:r>
              <a:rPr lang="en" sz="800">
                <a:solidFill>
                  <a:srgbClr val="000000"/>
                </a:solidFill>
                <a:latin typeface="Trebuchet MS"/>
                <a:ea typeface="Trebuchet MS"/>
                <a:cs typeface="Trebuchet MS"/>
                <a:sym typeface="Trebuchet MS"/>
              </a:rPr>
              <a:t>California’s AB 418, the California Food Safety Act,  is now law.</a:t>
            </a:r>
            <a:endParaRPr sz="800">
              <a:latin typeface="Arial"/>
              <a:ea typeface="Arial"/>
              <a:cs typeface="Arial"/>
              <a:sym typeface="Arial"/>
            </a:endParaRPr>
          </a:p>
          <a:p>
            <a:pPr marL="0" marR="0" lvl="0" indent="0" algn="l" rtl="0">
              <a:lnSpc>
                <a:spcPct val="195000"/>
              </a:lnSpc>
              <a:spcBef>
                <a:spcPts val="1440"/>
              </a:spcBef>
              <a:spcAft>
                <a:spcPts val="0"/>
              </a:spcAft>
              <a:buNone/>
            </a:pPr>
            <a:r>
              <a:rPr lang="en" sz="800">
                <a:solidFill>
                  <a:srgbClr val="000000"/>
                </a:solidFill>
                <a:latin typeface="Trebuchet MS"/>
                <a:ea typeface="Trebuchet MS"/>
                <a:cs typeface="Trebuchet MS"/>
                <a:sym typeface="Trebuchet MS"/>
              </a:rPr>
              <a:t>Commencing January 1, 2027, a person or entity shall not manufacture, sell, deliver, distribute, hold, or offer for sale, in commerce a food product for human consumption that contains any of the following substances:</a:t>
            </a:r>
            <a:endParaRPr sz="800">
              <a:latin typeface="Arial"/>
              <a:ea typeface="Arial"/>
              <a:cs typeface="Arial"/>
              <a:sym typeface="Arial"/>
            </a:endParaRPr>
          </a:p>
          <a:p>
            <a:pPr marL="342900" marR="0" lvl="0" indent="-342900" algn="l" rtl="0">
              <a:lnSpc>
                <a:spcPct val="195000"/>
              </a:lnSpc>
              <a:spcBef>
                <a:spcPts val="600"/>
              </a:spcBef>
              <a:spcAft>
                <a:spcPts val="0"/>
              </a:spcAft>
              <a:buClr>
                <a:srgbClr val="000000"/>
              </a:buClr>
              <a:buSzPts val="1000"/>
              <a:buFont typeface="Noto Sans Symbols"/>
              <a:buChar char="∙"/>
            </a:pPr>
            <a:r>
              <a:rPr lang="en" sz="800">
                <a:solidFill>
                  <a:srgbClr val="000000"/>
                </a:solidFill>
                <a:latin typeface="Trebuchet MS"/>
                <a:ea typeface="Trebuchet MS"/>
                <a:cs typeface="Trebuchet MS"/>
                <a:sym typeface="Trebuchet MS"/>
              </a:rPr>
              <a:t>Brominated vegetable oil [Emulsifies citrus-flavored drinks, but can cause heart lesions and fatty liver in children and headaches, dizziness, and memory loss among other problems in adults]</a:t>
            </a:r>
            <a:endParaRPr sz="800">
              <a:solidFill>
                <a:srgbClr val="000000"/>
              </a:solidFill>
              <a:latin typeface="Arial"/>
              <a:ea typeface="Arial"/>
              <a:cs typeface="Arial"/>
              <a:sym typeface="Arial"/>
            </a:endParaRPr>
          </a:p>
          <a:p>
            <a:pPr marL="342900" marR="0" lvl="0" indent="-342900" algn="l" rtl="0">
              <a:lnSpc>
                <a:spcPct val="195000"/>
              </a:lnSpc>
              <a:spcBef>
                <a:spcPts val="0"/>
              </a:spcBef>
              <a:spcAft>
                <a:spcPts val="0"/>
              </a:spcAft>
              <a:buClr>
                <a:srgbClr val="000000"/>
              </a:buClr>
              <a:buSzPts val="1000"/>
              <a:buFont typeface="Noto Sans Symbols"/>
              <a:buChar char="∙"/>
            </a:pPr>
            <a:r>
              <a:rPr lang="en" sz="800">
                <a:solidFill>
                  <a:srgbClr val="000000"/>
                </a:solidFill>
                <a:latin typeface="Trebuchet MS"/>
                <a:ea typeface="Trebuchet MS"/>
                <a:cs typeface="Trebuchet MS"/>
                <a:sym typeface="Trebuchet MS"/>
              </a:rPr>
              <a:t>Potassium bromate [Used as a dough conditioner, but is a possible human carcinogen]</a:t>
            </a:r>
            <a:endParaRPr sz="800">
              <a:solidFill>
                <a:srgbClr val="000000"/>
              </a:solidFill>
              <a:latin typeface="Arial"/>
              <a:ea typeface="Arial"/>
              <a:cs typeface="Arial"/>
              <a:sym typeface="Arial"/>
            </a:endParaRPr>
          </a:p>
          <a:p>
            <a:pPr marL="342900" marR="0" lvl="0" indent="-342900" algn="l" rtl="0">
              <a:lnSpc>
                <a:spcPct val="195000"/>
              </a:lnSpc>
              <a:spcBef>
                <a:spcPts val="0"/>
              </a:spcBef>
              <a:spcAft>
                <a:spcPts val="0"/>
              </a:spcAft>
              <a:buClr>
                <a:srgbClr val="000000"/>
              </a:buClr>
              <a:buSzPts val="1000"/>
              <a:buFont typeface="Noto Sans Symbols"/>
              <a:buChar char="∙"/>
            </a:pPr>
            <a:r>
              <a:rPr lang="en" sz="800">
                <a:solidFill>
                  <a:srgbClr val="000000"/>
                </a:solidFill>
                <a:latin typeface="Trebuchet MS"/>
                <a:ea typeface="Trebuchet MS"/>
                <a:cs typeface="Trebuchet MS"/>
                <a:sym typeface="Trebuchet MS"/>
              </a:rPr>
              <a:t>Propylparaben [A preservative but disrupts endocrine function]</a:t>
            </a:r>
            <a:endParaRPr sz="800">
              <a:solidFill>
                <a:srgbClr val="000000"/>
              </a:solidFill>
              <a:latin typeface="Arial"/>
              <a:ea typeface="Arial"/>
              <a:cs typeface="Arial"/>
              <a:sym typeface="Arial"/>
            </a:endParaRPr>
          </a:p>
          <a:p>
            <a:pPr marL="342900" marR="0" lvl="0" indent="-342900" algn="l" rtl="0">
              <a:lnSpc>
                <a:spcPct val="195000"/>
              </a:lnSpc>
              <a:spcBef>
                <a:spcPts val="0"/>
              </a:spcBef>
              <a:spcAft>
                <a:spcPts val="0"/>
              </a:spcAft>
              <a:buClr>
                <a:srgbClr val="000000"/>
              </a:buClr>
              <a:buSzPts val="1000"/>
              <a:buFont typeface="Noto Sans Symbols"/>
              <a:buChar char="∙"/>
            </a:pPr>
            <a:r>
              <a:rPr lang="en" sz="800">
                <a:solidFill>
                  <a:srgbClr val="000000"/>
                </a:solidFill>
                <a:latin typeface="Trebuchet MS"/>
                <a:ea typeface="Trebuchet MS"/>
                <a:cs typeface="Trebuchet MS"/>
                <a:sym typeface="Trebuchet MS"/>
              </a:rPr>
              <a:t>Red dye 3 [Banned in cosmetics because of its carcinogenic potential]</a:t>
            </a:r>
            <a:endParaRPr sz="800">
              <a:solidFill>
                <a:srgbClr val="000000"/>
              </a:solidFill>
              <a:latin typeface="Arial"/>
              <a:ea typeface="Arial"/>
              <a:cs typeface="Arial"/>
              <a:sym typeface="Arial"/>
            </a:endParaRPr>
          </a:p>
          <a:p>
            <a:pPr marL="0" lvl="0" indent="0" algn="l" rtl="0">
              <a:spcBef>
                <a:spcPts val="0"/>
              </a:spcBef>
              <a:spcAft>
                <a:spcPts val="0"/>
              </a:spcAft>
              <a:buNone/>
            </a:pPr>
            <a:r>
              <a:rPr lang="en" sz="800">
                <a:solidFill>
                  <a:srgbClr val="000000"/>
                </a:solidFill>
                <a:latin typeface="Trebuchet MS"/>
                <a:ea typeface="Trebuchet MS"/>
                <a:cs typeface="Trebuchet MS"/>
                <a:sym typeface="Trebuchet MS"/>
              </a:rPr>
              <a:t>The bill addresses additives banned in Europe on the basis of various health concerns</a:t>
            </a:r>
            <a:r>
              <a:rPr lang="en"/>
              <a:t>.  Originally it also included titanium dioxide, but that got dropped when candy makers protested and framed the bill as a “Skittles ban.”   </a:t>
            </a:r>
            <a:endParaRPr sz="800" b="0" i="0" u="none" strike="noStrike">
              <a:solidFill>
                <a:srgbClr val="000000"/>
              </a:solidFill>
            </a:endParaRPr>
          </a:p>
          <a:p>
            <a:pPr marL="0" lvl="0" indent="0" algn="l" rtl="0">
              <a:spcBef>
                <a:spcPts val="0"/>
              </a:spcBef>
              <a:spcAft>
                <a:spcPts val="0"/>
              </a:spcAft>
              <a:buNone/>
            </a:pPr>
            <a:endParaRPr sz="800" b="0" i="0" u="none" strike="noStrike">
              <a:solidFill>
                <a:srgbClr val="000000"/>
              </a:solidFill>
            </a:endParaRPr>
          </a:p>
          <a:p>
            <a:pPr marL="0" lvl="0" indent="0" algn="l" rtl="0">
              <a:spcBef>
                <a:spcPts val="0"/>
              </a:spcBef>
              <a:spcAft>
                <a:spcPts val="0"/>
              </a:spcAft>
              <a:buNone/>
            </a:pPr>
            <a:r>
              <a:rPr lang="en" sz="800" b="0" i="0" u="none" strike="noStrike">
                <a:solidFill>
                  <a:srgbClr val="000000"/>
                </a:solidFill>
              </a:rPr>
              <a:t>https://www.nytimes.com/2023/04/13/well/eat/food-additive-ban.html </a:t>
            </a:r>
            <a:endParaRPr/>
          </a:p>
          <a:p>
            <a:pPr marL="0" lvl="0" indent="-63500" algn="l" rtl="0">
              <a:spcBef>
                <a:spcPts val="0"/>
              </a:spcBef>
              <a:spcAft>
                <a:spcPts val="0"/>
              </a:spcAft>
              <a:buClr>
                <a:srgbClr val="333333"/>
              </a:buClr>
              <a:buSzPts val="1000"/>
              <a:buFont typeface="Arial"/>
              <a:buChar char="•"/>
            </a:pPr>
            <a:r>
              <a:rPr lang="en" sz="1000" b="1" i="0">
                <a:solidFill>
                  <a:srgbClr val="333333"/>
                </a:solidFill>
                <a:latin typeface="Arial"/>
                <a:ea typeface="Arial"/>
                <a:cs typeface="Arial"/>
                <a:sym typeface="Arial"/>
              </a:rPr>
              <a:t>Red dye No. 3 </a:t>
            </a:r>
            <a:r>
              <a:rPr lang="en" sz="1000" b="0" i="0">
                <a:solidFill>
                  <a:srgbClr val="333333"/>
                </a:solidFill>
                <a:latin typeface="Arial"/>
                <a:ea typeface="Arial"/>
                <a:cs typeface="Arial"/>
                <a:sym typeface="Arial"/>
              </a:rPr>
              <a:t>is used in nearly 3,000 food products, including icings, nutritional shakes, maraschino cherries and peppermint-, berry- and cherry-flavored candies. It has been shown to </a:t>
            </a:r>
            <a:r>
              <a:rPr lang="en" sz="1000" b="0" i="0" u="sng">
                <a:solidFill>
                  <a:srgbClr val="333333"/>
                </a:solidFill>
                <a:latin typeface="Arial"/>
                <a:ea typeface="Arial"/>
                <a:cs typeface="Arial"/>
                <a:sym typeface="Arial"/>
                <a:hlinkClick r:id="rId4">
                  <a:extLst>
                    <a:ext uri="{A12FA001-AC4F-418D-AE19-62706E023703}">
                      <ahyp:hlinkClr xmlns:ahyp="http://schemas.microsoft.com/office/drawing/2018/hyperlinkcolor" val="tx"/>
                    </a:ext>
                  </a:extLst>
                </a:hlinkClick>
              </a:rPr>
              <a:t>cause cancer</a:t>
            </a:r>
            <a:r>
              <a:rPr lang="en" sz="1000" b="0" i="0">
                <a:solidFill>
                  <a:srgbClr val="333333"/>
                </a:solidFill>
                <a:latin typeface="Arial"/>
                <a:ea typeface="Arial"/>
                <a:cs typeface="Arial"/>
                <a:sym typeface="Arial"/>
              </a:rPr>
              <a:t> in animals, which prompted the U.S. Food and Drug Administration to </a:t>
            </a:r>
            <a:r>
              <a:rPr lang="en" sz="1000" b="0" i="0" u="sng">
                <a:solidFill>
                  <a:srgbClr val="333333"/>
                </a:solidFill>
                <a:latin typeface="Arial"/>
                <a:ea typeface="Arial"/>
                <a:cs typeface="Arial"/>
                <a:sym typeface="Arial"/>
                <a:hlinkClick r:id="rId5">
                  <a:extLst>
                    <a:ext uri="{A12FA001-AC4F-418D-AE19-62706E023703}">
                      <ahyp:hlinkClr xmlns:ahyp="http://schemas.microsoft.com/office/drawing/2018/hyperlinkcolor" val="tx"/>
                    </a:ext>
                  </a:extLst>
                </a:hlinkClick>
              </a:rPr>
              <a:t>ban its use in cosmetics</a:t>
            </a:r>
            <a:r>
              <a:rPr lang="en" sz="1000" b="0" i="0">
                <a:solidFill>
                  <a:srgbClr val="333333"/>
                </a:solidFill>
                <a:latin typeface="Arial"/>
                <a:ea typeface="Arial"/>
                <a:cs typeface="Arial"/>
                <a:sym typeface="Arial"/>
              </a:rPr>
              <a:t> in 1990. At the time, the agency said it would work to extend the ban to food, but the chemical remains in use today. There are also concerns that it and other synthetic food dyes may contribute to </a:t>
            </a:r>
            <a:r>
              <a:rPr lang="en" sz="1000" b="0" i="0" u="sng">
                <a:solidFill>
                  <a:srgbClr val="333333"/>
                </a:solidFill>
                <a:latin typeface="Arial"/>
                <a:ea typeface="Arial"/>
                <a:cs typeface="Arial"/>
                <a:sym typeface="Arial"/>
                <a:hlinkClick r:id="rId6">
                  <a:extLst>
                    <a:ext uri="{A12FA001-AC4F-418D-AE19-62706E023703}">
                      <ahyp:hlinkClr xmlns:ahyp="http://schemas.microsoft.com/office/drawing/2018/hyperlinkcolor" val="tx"/>
                    </a:ext>
                  </a:extLst>
                </a:hlinkClick>
              </a:rPr>
              <a:t>behavioral problems</a:t>
            </a:r>
            <a:r>
              <a:rPr lang="en" sz="1000" b="0" i="0">
                <a:solidFill>
                  <a:srgbClr val="333333"/>
                </a:solidFill>
                <a:latin typeface="Arial"/>
                <a:ea typeface="Arial"/>
                <a:cs typeface="Arial"/>
                <a:sym typeface="Arial"/>
              </a:rPr>
              <a:t>, such as hyperactivity, in children.</a:t>
            </a:r>
            <a:endParaRPr/>
          </a:p>
          <a:p>
            <a:pPr marL="0" lvl="0" indent="-63500" algn="l" rtl="0">
              <a:spcBef>
                <a:spcPts val="0"/>
              </a:spcBef>
              <a:spcAft>
                <a:spcPts val="0"/>
              </a:spcAft>
              <a:buClr>
                <a:srgbClr val="333333"/>
              </a:buClr>
              <a:buSzPts val="1000"/>
              <a:buFont typeface="Arial"/>
              <a:buChar char="•"/>
            </a:pPr>
            <a:r>
              <a:rPr lang="en" sz="1000" b="1" i="0">
                <a:solidFill>
                  <a:srgbClr val="333333"/>
                </a:solidFill>
                <a:latin typeface="Arial"/>
                <a:ea typeface="Arial"/>
                <a:cs typeface="Arial"/>
                <a:sym typeface="Arial"/>
              </a:rPr>
              <a:t>Titanium dioxide</a:t>
            </a:r>
            <a:r>
              <a:rPr lang="en" sz="1000" b="0" i="0">
                <a:solidFill>
                  <a:srgbClr val="333333"/>
                </a:solidFill>
                <a:latin typeface="Arial"/>
                <a:ea typeface="Arial"/>
                <a:cs typeface="Arial"/>
                <a:sym typeface="Arial"/>
              </a:rPr>
              <a:t> acts as a whitener, color enhancer and anti-caking agent in thousands of food items. It’s present in many candies, as well as baked goods, creamy salad dressings and frozen dairy products, like cheese pizza and ice cream. A </a:t>
            </a:r>
            <a:r>
              <a:rPr lang="en" sz="1000" b="0" i="0" u="sng">
                <a:solidFill>
                  <a:srgbClr val="333333"/>
                </a:solidFill>
                <a:latin typeface="Arial"/>
                <a:ea typeface="Arial"/>
                <a:cs typeface="Arial"/>
                <a:sym typeface="Arial"/>
                <a:hlinkClick r:id="rId7">
                  <a:extLst>
                    <a:ext uri="{A12FA001-AC4F-418D-AE19-62706E023703}">
                      <ahyp:hlinkClr xmlns:ahyp="http://schemas.microsoft.com/office/drawing/2018/hyperlinkcolor" val="tx"/>
                    </a:ext>
                  </a:extLst>
                </a:hlinkClick>
              </a:rPr>
              <a:t>safety assessment</a:t>
            </a:r>
            <a:r>
              <a:rPr lang="en" sz="1000" b="0" i="0">
                <a:solidFill>
                  <a:srgbClr val="333333"/>
                </a:solidFill>
                <a:latin typeface="Arial"/>
                <a:ea typeface="Arial"/>
                <a:cs typeface="Arial"/>
                <a:sym typeface="Arial"/>
              </a:rPr>
              <a:t> conducted by the European Food Safety Authority in 2021 concluded that titanium dioxide damages DNA and can harm the immune system, resulting in its ban in the E.U. in 2022.</a:t>
            </a:r>
            <a:endParaRPr/>
          </a:p>
          <a:p>
            <a:pPr marL="0" lvl="0" indent="-63500" algn="l" rtl="0">
              <a:spcBef>
                <a:spcPts val="0"/>
              </a:spcBef>
              <a:spcAft>
                <a:spcPts val="0"/>
              </a:spcAft>
              <a:buClr>
                <a:srgbClr val="333333"/>
              </a:buClr>
              <a:buSzPts val="1000"/>
              <a:buFont typeface="Arial"/>
              <a:buChar char="•"/>
            </a:pPr>
            <a:r>
              <a:rPr lang="en" sz="1000" b="1" i="0">
                <a:solidFill>
                  <a:srgbClr val="333333"/>
                </a:solidFill>
                <a:latin typeface="Arial"/>
                <a:ea typeface="Arial"/>
                <a:cs typeface="Arial"/>
                <a:sym typeface="Arial"/>
              </a:rPr>
              <a:t>Brominated vegetable oil</a:t>
            </a:r>
            <a:r>
              <a:rPr lang="en" sz="1000" b="0" i="0">
                <a:solidFill>
                  <a:srgbClr val="333333"/>
                </a:solidFill>
                <a:latin typeface="Arial"/>
                <a:ea typeface="Arial"/>
                <a:cs typeface="Arial"/>
                <a:sym typeface="Arial"/>
              </a:rPr>
              <a:t> serves as an emulsifier in fruit drinks and sodas. Research in rats — including a </a:t>
            </a:r>
            <a:r>
              <a:rPr lang="en" sz="1000" b="0" i="0" u="sng">
                <a:solidFill>
                  <a:srgbClr val="333333"/>
                </a:solidFill>
                <a:latin typeface="Arial"/>
                <a:ea typeface="Arial"/>
                <a:cs typeface="Arial"/>
                <a:sym typeface="Arial"/>
                <a:hlinkClick r:id="rId8">
                  <a:extLst>
                    <a:ext uri="{A12FA001-AC4F-418D-AE19-62706E023703}">
                      <ahyp:hlinkClr xmlns:ahyp="http://schemas.microsoft.com/office/drawing/2018/hyperlinkcolor" val="tx"/>
                    </a:ext>
                  </a:extLst>
                </a:hlinkClick>
              </a:rPr>
              <a:t>study published by the F.D.A.</a:t>
            </a:r>
            <a:r>
              <a:rPr lang="en" sz="1000" b="0" i="0">
                <a:solidFill>
                  <a:srgbClr val="333333"/>
                </a:solidFill>
                <a:latin typeface="Arial"/>
                <a:ea typeface="Arial"/>
                <a:cs typeface="Arial"/>
                <a:sym typeface="Arial"/>
              </a:rPr>
              <a:t> in 2022 — suggests that brominated vegetable oil acts as an </a:t>
            </a:r>
            <a:r>
              <a:rPr lang="en" sz="1000" b="0" i="0" u="sng">
                <a:solidFill>
                  <a:srgbClr val="333333"/>
                </a:solidFill>
                <a:latin typeface="Arial"/>
                <a:ea typeface="Arial"/>
                <a:cs typeface="Arial"/>
                <a:sym typeface="Arial"/>
                <a:hlinkClick r:id="rId9">
                  <a:extLst>
                    <a:ext uri="{A12FA001-AC4F-418D-AE19-62706E023703}">
                      <ahyp:hlinkClr xmlns:ahyp="http://schemas.microsoft.com/office/drawing/2018/hyperlinkcolor" val="tx"/>
                    </a:ext>
                  </a:extLst>
                </a:hlinkClick>
              </a:rPr>
              <a:t>endocrine disrupter</a:t>
            </a:r>
            <a:r>
              <a:rPr lang="en" sz="1000" b="0" i="0">
                <a:solidFill>
                  <a:srgbClr val="333333"/>
                </a:solidFill>
                <a:latin typeface="Arial"/>
                <a:ea typeface="Arial"/>
                <a:cs typeface="Arial"/>
                <a:sym typeface="Arial"/>
              </a:rPr>
              <a:t>, especially affecting the thyroid hormone. An </a:t>
            </a:r>
            <a:r>
              <a:rPr lang="en" sz="1000" b="0" i="0" u="sng">
                <a:solidFill>
                  <a:srgbClr val="333333"/>
                </a:solidFill>
                <a:latin typeface="Arial"/>
                <a:ea typeface="Arial"/>
                <a:cs typeface="Arial"/>
                <a:sym typeface="Arial"/>
                <a:hlinkClick r:id="rId10">
                  <a:extLst>
                    <a:ext uri="{A12FA001-AC4F-418D-AE19-62706E023703}">
                      <ahyp:hlinkClr xmlns:ahyp="http://schemas.microsoft.com/office/drawing/2018/hyperlinkcolor" val="tx"/>
                    </a:ext>
                  </a:extLst>
                </a:hlinkClick>
              </a:rPr>
              <a:t>earlier study</a:t>
            </a:r>
            <a:r>
              <a:rPr lang="en" sz="1000" b="0" i="0">
                <a:solidFill>
                  <a:srgbClr val="333333"/>
                </a:solidFill>
                <a:latin typeface="Arial"/>
                <a:ea typeface="Arial"/>
                <a:cs typeface="Arial"/>
                <a:sym typeface="Arial"/>
              </a:rPr>
              <a:t> found that it can also harm the reproductive system. Because of its potential risks, many large brands, including Coca-Cola and Pepsi, recently stopped using the chemical, but it’s still in some smaller and grocery store beverage brands.</a:t>
            </a:r>
            <a:endParaRPr/>
          </a:p>
          <a:p>
            <a:pPr marL="0" lvl="0" indent="-63500" algn="l" rtl="0">
              <a:spcBef>
                <a:spcPts val="0"/>
              </a:spcBef>
              <a:spcAft>
                <a:spcPts val="0"/>
              </a:spcAft>
              <a:buClr>
                <a:srgbClr val="333333"/>
              </a:buClr>
              <a:buSzPts val="1000"/>
              <a:buFont typeface="Arial"/>
              <a:buChar char="•"/>
            </a:pPr>
            <a:r>
              <a:rPr lang="en" sz="1000" b="1" i="0">
                <a:solidFill>
                  <a:srgbClr val="333333"/>
                </a:solidFill>
                <a:latin typeface="Arial"/>
                <a:ea typeface="Arial"/>
                <a:cs typeface="Arial"/>
                <a:sym typeface="Arial"/>
              </a:rPr>
              <a:t>Potassium bromate</a:t>
            </a:r>
            <a:r>
              <a:rPr lang="en" sz="1000" b="0" i="0">
                <a:solidFill>
                  <a:srgbClr val="333333"/>
                </a:solidFill>
                <a:latin typeface="Arial"/>
                <a:ea typeface="Arial"/>
                <a:cs typeface="Arial"/>
                <a:sym typeface="Arial"/>
              </a:rPr>
              <a:t> is primarily found in baked goods, including breads, cookies and tortillas, where it acts as a leavening agent and improves texture. The additive is classified as being “possibly carcinogenic to humans” by the </a:t>
            </a:r>
            <a:r>
              <a:rPr lang="en" sz="1000" b="0" i="0" u="sng">
                <a:solidFill>
                  <a:srgbClr val="333333"/>
                </a:solidFill>
                <a:latin typeface="Arial"/>
                <a:ea typeface="Arial"/>
                <a:cs typeface="Arial"/>
                <a:sym typeface="Arial"/>
                <a:hlinkClick r:id="rId11">
                  <a:extLst>
                    <a:ext uri="{A12FA001-AC4F-418D-AE19-62706E023703}">
                      <ahyp:hlinkClr xmlns:ahyp="http://schemas.microsoft.com/office/drawing/2018/hyperlinkcolor" val="tx"/>
                    </a:ext>
                  </a:extLst>
                </a:hlinkClick>
              </a:rPr>
              <a:t>International Agency for Research on Cancer</a:t>
            </a:r>
            <a:r>
              <a:rPr lang="en" sz="1000" b="0" i="0">
                <a:solidFill>
                  <a:srgbClr val="333333"/>
                </a:solidFill>
                <a:latin typeface="Arial"/>
                <a:ea typeface="Arial"/>
                <a:cs typeface="Arial"/>
                <a:sym typeface="Arial"/>
              </a:rPr>
              <a:t>, based on studies conducted in animals.</a:t>
            </a:r>
            <a:endParaRPr/>
          </a:p>
          <a:p>
            <a:pPr marL="0" lvl="0" indent="-63500" algn="l" rtl="0">
              <a:spcBef>
                <a:spcPts val="0"/>
              </a:spcBef>
              <a:spcAft>
                <a:spcPts val="0"/>
              </a:spcAft>
              <a:buClr>
                <a:srgbClr val="333333"/>
              </a:buClr>
              <a:buSzPts val="1000"/>
              <a:buFont typeface="Arial"/>
              <a:buChar char="•"/>
            </a:pPr>
            <a:r>
              <a:rPr lang="en" sz="1000" b="1" i="0">
                <a:solidFill>
                  <a:srgbClr val="333333"/>
                </a:solidFill>
                <a:latin typeface="Arial"/>
                <a:ea typeface="Arial"/>
                <a:cs typeface="Arial"/>
                <a:sym typeface="Arial"/>
              </a:rPr>
              <a:t>Propylparaben </a:t>
            </a:r>
            <a:r>
              <a:rPr lang="en" sz="1000" b="0" i="0">
                <a:solidFill>
                  <a:srgbClr val="333333"/>
                </a:solidFill>
                <a:latin typeface="Arial"/>
                <a:ea typeface="Arial"/>
                <a:cs typeface="Arial"/>
                <a:sym typeface="Arial"/>
              </a:rPr>
              <a:t>is a preservative used in packaged baked goods, particularly pastries and tortillas. It’s also present in many cosmetics and </a:t>
            </a:r>
            <a:r>
              <a:rPr lang="en" sz="1000" b="0" i="0" u="sng">
                <a:solidFill>
                  <a:srgbClr val="333333"/>
                </a:solidFill>
                <a:latin typeface="Arial"/>
                <a:ea typeface="Arial"/>
                <a:cs typeface="Arial"/>
                <a:sym typeface="Arial"/>
                <a:hlinkClick r:id="rId12">
                  <a:extLst>
                    <a:ext uri="{A12FA001-AC4F-418D-AE19-62706E023703}">
                      <ahyp:hlinkClr xmlns:ahyp="http://schemas.microsoft.com/office/drawing/2018/hyperlinkcolor" val="tx"/>
                    </a:ext>
                  </a:extLst>
                </a:hlinkClick>
              </a:rPr>
              <a:t>personal care products</a:t>
            </a:r>
            <a:r>
              <a:rPr lang="en" sz="1000" b="0" i="0">
                <a:solidFill>
                  <a:srgbClr val="333333"/>
                </a:solidFill>
                <a:latin typeface="Arial"/>
                <a:ea typeface="Arial"/>
                <a:cs typeface="Arial"/>
                <a:sym typeface="Arial"/>
              </a:rPr>
              <a:t>. Numerous studies, in </a:t>
            </a:r>
            <a:r>
              <a:rPr lang="en" sz="1000" b="0" i="0" u="sng">
                <a:solidFill>
                  <a:srgbClr val="333333"/>
                </a:solidFill>
                <a:latin typeface="Arial"/>
                <a:ea typeface="Arial"/>
                <a:cs typeface="Arial"/>
                <a:sym typeface="Arial"/>
                <a:hlinkClick r:id="rId13">
                  <a:extLst>
                    <a:ext uri="{A12FA001-AC4F-418D-AE19-62706E023703}">
                      <ahyp:hlinkClr xmlns:ahyp="http://schemas.microsoft.com/office/drawing/2018/hyperlinkcolor" val="tx"/>
                    </a:ext>
                  </a:extLst>
                </a:hlinkClick>
              </a:rPr>
              <a:t>humans</a:t>
            </a:r>
            <a:r>
              <a:rPr lang="en" sz="1000" b="0" i="0">
                <a:solidFill>
                  <a:srgbClr val="333333"/>
                </a:solidFill>
                <a:latin typeface="Arial"/>
                <a:ea typeface="Arial"/>
                <a:cs typeface="Arial"/>
                <a:sym typeface="Arial"/>
              </a:rPr>
              <a:t> and </a:t>
            </a:r>
            <a:r>
              <a:rPr lang="en" sz="1000" b="0" i="0" u="sng">
                <a:solidFill>
                  <a:srgbClr val="333333"/>
                </a:solidFill>
                <a:latin typeface="Arial"/>
                <a:ea typeface="Arial"/>
                <a:cs typeface="Arial"/>
                <a:sym typeface="Arial"/>
                <a:hlinkClick r:id="rId14">
                  <a:extLst>
                    <a:ext uri="{A12FA001-AC4F-418D-AE19-62706E023703}">
                      <ahyp:hlinkClr xmlns:ahyp="http://schemas.microsoft.com/office/drawing/2018/hyperlinkcolor" val="tx"/>
                    </a:ext>
                  </a:extLst>
                </a:hlinkClick>
              </a:rPr>
              <a:t>animals</a:t>
            </a:r>
            <a:r>
              <a:rPr lang="en" sz="1000" b="0" i="0">
                <a:solidFill>
                  <a:srgbClr val="333333"/>
                </a:solidFill>
                <a:latin typeface="Arial"/>
                <a:ea typeface="Arial"/>
                <a:cs typeface="Arial"/>
                <a:sym typeface="Arial"/>
              </a:rPr>
              <a:t>, indicate that propylparaben acts as an endocrine disrupter and affects male and female reproductive health.</a:t>
            </a:r>
            <a:endParaRPr/>
          </a:p>
          <a:p>
            <a:pPr marL="0" lvl="0" indent="0" algn="l" rtl="0">
              <a:spcBef>
                <a:spcPts val="0"/>
              </a:spcBef>
              <a:spcAft>
                <a:spcPts val="0"/>
              </a:spcAft>
              <a:buNone/>
            </a:pPr>
            <a:r>
              <a:rPr lang="en" sz="800" b="0" i="0" u="none" strike="noStrike">
                <a:solidFill>
                  <a:srgbClr val="000000"/>
                </a:solidFill>
              </a:rPr>
              <a:t>++++++++</a:t>
            </a:r>
            <a:endParaRPr/>
          </a:p>
          <a:p>
            <a:pPr marL="0" lvl="0" indent="0" algn="l" rtl="0">
              <a:spcBef>
                <a:spcPts val="0"/>
              </a:spcBef>
              <a:spcAft>
                <a:spcPts val="0"/>
              </a:spcAft>
              <a:buNone/>
            </a:pPr>
            <a:r>
              <a:rPr lang="en" sz="800" b="0" i="0" u="none" strike="noStrike">
                <a:solidFill>
                  <a:srgbClr val="000000"/>
                </a:solidFill>
              </a:rPr>
              <a:t>2024</a:t>
            </a:r>
            <a:endParaRPr/>
          </a:p>
          <a:p>
            <a:pPr marL="0" lvl="0" indent="0" algn="l" rtl="0">
              <a:spcBef>
                <a:spcPts val="0"/>
              </a:spcBef>
              <a:spcAft>
                <a:spcPts val="0"/>
              </a:spcAft>
              <a:buNone/>
            </a:pPr>
            <a:r>
              <a:rPr lang="en" sz="800" b="0" i="0" u="none" strike="noStrike">
                <a:solidFill>
                  <a:srgbClr val="17171B"/>
                </a:solidFill>
              </a:rPr>
              <a:t>the Illinois Food Safety Act (SB 2637)would ban brominated vegetable oil, potassium bromate, propylparaben, red dyeNo.3 and titanium dioxide from retail food products -- potentially making it thestrictest food additive ban in the country next to California’s Food Safety Act, whichexcluded titanium dioxide. </a:t>
            </a:r>
            <a:r>
              <a:rPr lang="en" sz="800" b="0" i="0" u="none" strike="noStrike">
                <a:solidFill>
                  <a:srgbClr val="1749A8"/>
                </a:solidFill>
              </a:rPr>
              <a:t>Illinois lawmakers cite health concerns surrounding the use of the five additives </a:t>
            </a:r>
            <a:r>
              <a:rPr lang="en" sz="800" b="0" i="0" u="none" strike="noStrike">
                <a:solidFill>
                  <a:srgbClr val="17171B"/>
                </a:solidFill>
              </a:rPr>
              <a:t>, "all of whichhave been linked to serious health problems, including hyperactivity, nervous system damage,reproductive issues, hormonal damage and increased risk of cancer.“</a:t>
            </a:r>
            <a:r>
              <a:rPr lang="en" sz="1000"/>
              <a:t>Because of health concerns, the use of these chemicals in food items is already prohibited in the European Union and several other countries (intro, in committee)</a:t>
            </a:r>
            <a:endParaRPr/>
          </a:p>
          <a:p>
            <a:pPr marL="0" lvl="0" indent="0" algn="l" rtl="0">
              <a:spcBef>
                <a:spcPts val="0"/>
              </a:spcBef>
              <a:spcAft>
                <a:spcPts val="0"/>
              </a:spcAft>
              <a:buNone/>
            </a:pPr>
            <a:endParaRPr sz="800" b="0" i="0" u="none" strike="noStrike">
              <a:solidFill>
                <a:srgbClr val="17171B"/>
              </a:solidFill>
            </a:endParaRPr>
          </a:p>
          <a:p>
            <a:pPr marL="0" lvl="0" indent="0" algn="l" rtl="0">
              <a:spcBef>
                <a:spcPts val="0"/>
              </a:spcBef>
              <a:spcAft>
                <a:spcPts val="0"/>
              </a:spcAft>
              <a:buNone/>
            </a:pPr>
            <a:r>
              <a:rPr lang="en" sz="800" b="0" i="0" u="none" strike="noStrike">
                <a:solidFill>
                  <a:srgbClr val="17171B"/>
                </a:solidFill>
              </a:rPr>
              <a:t>A similar bill introduced in New York by Sen. Brian Kavanaugh (D-District 27) </a:t>
            </a:r>
            <a:r>
              <a:rPr lang="en" sz="800" b="0" i="0" u="none" strike="noStrike">
                <a:solidFill>
                  <a:srgbClr val="1749A8"/>
                </a:solidFill>
              </a:rPr>
              <a:t>proposes the sameban for all five ingredients </a:t>
            </a:r>
            <a:r>
              <a:rPr lang="en" sz="800" b="0" i="0" u="none" strike="noStrike">
                <a:solidFill>
                  <a:srgbClr val="17171B"/>
                </a:solidFill>
              </a:rPr>
              <a:t>, for the same reasons. https://legislation.nysenate.gov/pdf/bills/2023/S6055A (intro)</a:t>
            </a:r>
            <a:endParaRPr/>
          </a:p>
          <a:p>
            <a:pPr marL="0" lvl="0" indent="0" algn="l" rtl="0">
              <a:spcBef>
                <a:spcPts val="0"/>
              </a:spcBef>
              <a:spcAft>
                <a:spcPts val="0"/>
              </a:spcAft>
              <a:buNone/>
            </a:pPr>
            <a:endParaRPr sz="800" b="0" i="0" u="none" strike="noStrike">
              <a:solidFill>
                <a:srgbClr val="17171B"/>
              </a:solidFill>
            </a:endParaRPr>
          </a:p>
          <a:p>
            <a:pPr marL="0" lvl="0" indent="0" algn="l" rtl="0">
              <a:spcBef>
                <a:spcPts val="0"/>
              </a:spcBef>
              <a:spcAft>
                <a:spcPts val="0"/>
              </a:spcAft>
              <a:buNone/>
            </a:pPr>
            <a:r>
              <a:rPr lang="en" sz="800" b="0" i="0" u="none" strike="noStrike">
                <a:solidFill>
                  <a:srgbClr val="17171B"/>
                </a:solidFill>
              </a:rPr>
              <a:t>MO- HB 2474 – all but titanium (intro)</a:t>
            </a:r>
            <a:endParaRPr/>
          </a:p>
          <a:p>
            <a:pPr marL="0" lvl="0" indent="0" algn="l" rtl="0">
              <a:spcBef>
                <a:spcPts val="0"/>
              </a:spcBef>
              <a:spcAft>
                <a:spcPts val="0"/>
              </a:spcAft>
              <a:buNone/>
            </a:pPr>
            <a:endParaRPr sz="800" b="0" i="0" u="none" strike="noStrike">
              <a:solidFill>
                <a:srgbClr val="17171B"/>
              </a:solidFill>
            </a:endParaRPr>
          </a:p>
          <a:p>
            <a:pPr marL="0" lvl="0" indent="0" algn="l" rtl="0">
              <a:spcBef>
                <a:spcPts val="0"/>
              </a:spcBef>
              <a:spcAft>
                <a:spcPts val="0"/>
              </a:spcAft>
              <a:buNone/>
            </a:pPr>
            <a:r>
              <a:rPr lang="en" sz="800" b="0" i="0" u="none" strike="noStrike">
                <a:solidFill>
                  <a:srgbClr val="17171B"/>
                </a:solidFill>
              </a:rPr>
              <a:t>WA – HB1921 - </a:t>
            </a:r>
            <a:r>
              <a:rPr lang="en" sz="800" b="0" i="0" u="none" strike="noStrike">
                <a:solidFill>
                  <a:srgbClr val="231F20"/>
                </a:solidFill>
              </a:rPr>
              <a:t>Red 3, brominated vegetable oil,propylparaben, and potassium bromate</a:t>
            </a:r>
            <a:endParaRPr sz="800" b="0" i="0" u="none" strike="noStrike">
              <a:solidFill>
                <a:srgbClr val="17171B"/>
              </a:solidFill>
            </a:endParaRPr>
          </a:p>
          <a:p>
            <a:pPr marL="0" lvl="0" indent="0" algn="l" rtl="0">
              <a:spcBef>
                <a:spcPts val="0"/>
              </a:spcBef>
              <a:spcAft>
                <a:spcPts val="0"/>
              </a:spcAft>
              <a:buNone/>
            </a:pPr>
            <a:endParaRPr sz="800" b="0" i="0" u="none" strike="noStrike">
              <a:solidFill>
                <a:srgbClr val="000000"/>
              </a:solidFill>
            </a:endParaRPr>
          </a:p>
          <a:p>
            <a:pPr marL="0" lvl="0" indent="0" algn="l" rtl="0">
              <a:spcBef>
                <a:spcPts val="0"/>
              </a:spcBef>
              <a:spcAft>
                <a:spcPts val="0"/>
              </a:spcAft>
              <a:buNone/>
            </a:pPr>
            <a:r>
              <a:rPr lang="en" sz="800" b="0" i="0" u="none" strike="noStrike">
                <a:solidFill>
                  <a:srgbClr val="17171B"/>
                </a:solidFill>
              </a:rPr>
              <a:t>While FDA intends to revoke the approval of brominated vegetable oil in food and beverageproducts </a:t>
            </a:r>
            <a:r>
              <a:rPr lang="en" sz="800" b="0" i="0" u="none" strike="noStrike">
                <a:solidFill>
                  <a:srgbClr val="1749A8"/>
                </a:solidFill>
              </a:rPr>
              <a:t>and is reviewing the safety red dye No. 3 </a:t>
            </a:r>
            <a:r>
              <a:rPr lang="en" sz="800" b="0" i="0" u="none" strike="noStrike">
                <a:solidFill>
                  <a:srgbClr val="17171B"/>
                </a:solidFill>
              </a:rPr>
              <a:t>, the agency still maintains the safety oftitanium dioxide at 1% or less by weight of the food.</a:t>
            </a:r>
            <a:endParaRPr/>
          </a:p>
          <a:p>
            <a:pPr marL="0" lvl="0" indent="0" algn="l" rtl="0">
              <a:spcBef>
                <a:spcPts val="0"/>
              </a:spcBef>
              <a:spcAft>
                <a:spcPts val="0"/>
              </a:spcAft>
              <a:buNone/>
            </a:pPr>
            <a:endParaRPr sz="800" b="0" i="0" u="none" strike="noStrike">
              <a:solidFill>
                <a:srgbClr val="17171B"/>
              </a:solidFill>
            </a:endParaRPr>
          </a:p>
          <a:p>
            <a:pPr marL="0" lvl="0" indent="0" algn="l" rtl="0">
              <a:spcBef>
                <a:spcPts val="0"/>
              </a:spcBef>
              <a:spcAft>
                <a:spcPts val="0"/>
              </a:spcAft>
              <a:buNone/>
            </a:pPr>
            <a:r>
              <a:rPr lang="en" sz="800" b="0" i="0" u="none" strike="noStrike">
                <a:solidFill>
                  <a:srgbClr val="000000"/>
                </a:solidFill>
              </a:rPr>
              <a:t>CSPI:</a:t>
            </a:r>
            <a:endParaRPr/>
          </a:p>
          <a:p>
            <a:pPr marL="0" lvl="0" indent="0" algn="l" rtl="0">
              <a:spcBef>
                <a:spcPts val="0"/>
              </a:spcBef>
              <a:spcAft>
                <a:spcPts val="0"/>
              </a:spcAft>
              <a:buNone/>
            </a:pPr>
            <a:r>
              <a:rPr lang="en" sz="800" b="0" i="0" u="none" strike="noStrike">
                <a:solidFill>
                  <a:srgbClr val="231F20"/>
                </a:solidFill>
              </a:rPr>
              <a:t>Red 3 is a particularly egregious case of regulatory failure. The FDA learned Red 3 was a carcinogen in the 1980s and declared it as such in 1990. For that reason, the agency eliminated Red 3 from cosmetics and drugs applied to the skin. The same year, the FDA said it would “takesteps” to ban the use of Red 3 in foods, ingested drugs, and dietary supplements. That ban never arrived, and Red 3 is still used </a:t>
            </a:r>
            <a:endParaRPr sz="800" b="0" i="0" u="none" strike="noStrike">
              <a:solidFill>
                <a:srgbClr val="17171B"/>
              </a:solidFill>
            </a:endParaRPr>
          </a:p>
          <a:p>
            <a:pPr marL="0" lvl="0" indent="0" algn="l" rtl="0">
              <a:spcBef>
                <a:spcPts val="0"/>
              </a:spcBef>
              <a:spcAft>
                <a:spcPts val="0"/>
              </a:spcAft>
              <a:buNone/>
            </a:pPr>
            <a:endParaRPr sz="800" b="0" i="0" u="none" strike="noStrike">
              <a:solidFill>
                <a:srgbClr val="17171B"/>
              </a:solidFill>
            </a:endParaRPr>
          </a:p>
          <a:p>
            <a:pPr marL="0" lvl="0" indent="0" algn="l" rtl="0">
              <a:spcBef>
                <a:spcPts val="0"/>
              </a:spcBef>
              <a:spcAft>
                <a:spcPts val="0"/>
              </a:spcAft>
              <a:buNone/>
            </a:pPr>
            <a:endParaRPr sz="800" b="0" i="0" u="none" strike="noStrike">
              <a:solidFill>
                <a:srgbClr val="000000"/>
              </a:solidFill>
            </a:endParaRPr>
          </a:p>
          <a:p>
            <a:pPr marL="0" lvl="0" indent="0" algn="l" rtl="0">
              <a:spcBef>
                <a:spcPts val="0"/>
              </a:spcBef>
              <a:spcAft>
                <a:spcPts val="0"/>
              </a:spcAft>
              <a:buNone/>
            </a:pPr>
            <a:r>
              <a:rPr lang="en" sz="800" b="0" i="0" u="none" strike="noStrike">
                <a:solidFill>
                  <a:srgbClr val="008185"/>
                </a:solidFill>
              </a:rPr>
              <a:t>Brominated vegetable oil</a:t>
            </a:r>
            <a:r>
              <a:rPr lang="en" sz="800" b="0" i="0" u="none" strike="noStrike">
                <a:solidFill>
                  <a:srgbClr val="231F20"/>
                </a:solidFill>
              </a:rPr>
              <a:t>, or BVO, is an emulsifier that’s used to mix citrus flavors into liquids,usually in soft drinks. BVO leaves residues in body fat and fat in the brain, liver, and otherorgans. Animal studies indicate that BVO is transferred to nursing infants and can causemicroscopic changes to heart cells, fatty changes in the liver, and impaired growth andbehavioral development. An animal </a:t>
            </a:r>
            <a:r>
              <a:rPr lang="en" sz="800" b="0" i="0" u="none" strike="noStrike">
                <a:solidFill>
                  <a:srgbClr val="008185"/>
                </a:solidFill>
              </a:rPr>
              <a:t>study that fed rats BVO </a:t>
            </a:r>
            <a:r>
              <a:rPr lang="en" sz="800" b="0" i="0" u="none" strike="noStrike">
                <a:solidFill>
                  <a:srgbClr val="231F20"/>
                </a:solidFill>
              </a:rPr>
              <a:t>at quantities similar to what somepeople might consume through food and beverage sources also showed changes in somelevels of thyroid hormones and impacts on the thyroid gland; the </a:t>
            </a:r>
            <a:r>
              <a:rPr lang="en" sz="800" b="0" i="0" u="none" strike="noStrike">
                <a:solidFill>
                  <a:srgbClr val="008185"/>
                </a:solidFill>
              </a:rPr>
              <a:t>thyroid gland and itshormones </a:t>
            </a:r>
            <a:r>
              <a:rPr lang="en" sz="800" b="0" i="0" u="none" strike="noStrike">
                <a:solidFill>
                  <a:srgbClr val="231F20"/>
                </a:solidFill>
              </a:rPr>
              <a:t>play a number of very important roles in the body, such as regulating metabolismand brain development. In December 2023, the FDA proposed a ban on BVO. </a:t>
            </a:r>
            <a:endParaRPr sz="800" b="0" i="0" u="none" strike="noStrike">
              <a:solidFill>
                <a:srgbClr val="17171B"/>
              </a:solidFill>
            </a:endParaRPr>
          </a:p>
          <a:p>
            <a:pPr marL="0" lvl="0" indent="0" algn="l" rtl="0">
              <a:spcBef>
                <a:spcPts val="0"/>
              </a:spcBef>
              <a:spcAft>
                <a:spcPts val="0"/>
              </a:spcAft>
              <a:buNone/>
            </a:pPr>
            <a:endParaRPr sz="800" b="0" i="0" u="none" strike="noStrike">
              <a:solidFill>
                <a:srgbClr val="17171B"/>
              </a:solidFill>
            </a:endParaRPr>
          </a:p>
          <a:p>
            <a:pPr marL="0" lvl="0" indent="0" algn="l" rtl="0">
              <a:spcBef>
                <a:spcPts val="0"/>
              </a:spcBef>
              <a:spcAft>
                <a:spcPts val="0"/>
              </a:spcAft>
              <a:buNone/>
            </a:pPr>
            <a:endParaRPr sz="800" b="0" i="0" u="none" strike="noStrike">
              <a:solidFill>
                <a:srgbClr val="000000"/>
              </a:solidFill>
            </a:endParaRPr>
          </a:p>
          <a:p>
            <a:pPr marL="0" lvl="0" indent="0" algn="l" rtl="0">
              <a:spcBef>
                <a:spcPts val="0"/>
              </a:spcBef>
              <a:spcAft>
                <a:spcPts val="0"/>
              </a:spcAft>
              <a:buNone/>
            </a:pPr>
            <a:r>
              <a:rPr lang="en" sz="800" b="0" i="0" u="none" strike="noStrike">
                <a:solidFill>
                  <a:srgbClr val="008185"/>
                </a:solidFill>
              </a:rPr>
              <a:t>Potassium bromate </a:t>
            </a:r>
            <a:r>
              <a:rPr lang="en" sz="800" b="0" i="0" u="none" strike="noStrike">
                <a:solidFill>
                  <a:srgbClr val="231F20"/>
                </a:solidFill>
              </a:rPr>
              <a:t>has been banned virtually worldwide except in Japan and the United States.Most bromate rapidly breaks down to form innocuous bromide. However, bromate itself causescancer in animals, and the cumulative effect of consuming tiny amounts of bromate poses asmall risk to consumers. In 1999, CSPI petitioned the FDA to ban bromate. Since then,numerous millers and bakers have stopped using it </a:t>
            </a:r>
            <a:endParaRPr sz="800" b="0" i="0" u="none" strike="noStrike">
              <a:solidFill>
                <a:srgbClr val="17171B"/>
              </a:solidFill>
            </a:endParaRPr>
          </a:p>
          <a:p>
            <a:pPr marL="0" lvl="0" indent="0" algn="l" rtl="0">
              <a:spcBef>
                <a:spcPts val="0"/>
              </a:spcBef>
              <a:spcAft>
                <a:spcPts val="0"/>
              </a:spcAft>
              <a:buNone/>
            </a:pPr>
            <a:endParaRPr sz="800" b="0" i="0" u="none" strike="noStrike">
              <a:solidFill>
                <a:srgbClr val="17171B"/>
              </a:solidFill>
            </a:endParaRPr>
          </a:p>
          <a:p>
            <a:pPr marL="0" lvl="0" indent="0" algn="l" rtl="0">
              <a:spcBef>
                <a:spcPts val="0"/>
              </a:spcBef>
              <a:spcAft>
                <a:spcPts val="0"/>
              </a:spcAft>
              <a:buNone/>
            </a:pPr>
            <a:endParaRPr sz="800" b="0" i="0" u="none" strike="noStrike">
              <a:solidFill>
                <a:srgbClr val="000000"/>
              </a:solidFill>
            </a:endParaRPr>
          </a:p>
          <a:p>
            <a:pPr marL="0" lvl="0" indent="0" algn="l" rtl="0">
              <a:spcBef>
                <a:spcPts val="0"/>
              </a:spcBef>
              <a:spcAft>
                <a:spcPts val="0"/>
              </a:spcAft>
              <a:buNone/>
            </a:pPr>
            <a:r>
              <a:rPr lang="en" sz="800" b="0" i="0" u="none" strike="noStrike">
                <a:solidFill>
                  <a:srgbClr val="231F20"/>
                </a:solidFill>
              </a:rPr>
              <a:t>Parabens are used as preservatives in personal care products, some household products likecleaners and soaps, and in some processed foods. Propylparaben, along with some otherparaben ingredients, has been banned from food products in Europe due to </a:t>
            </a:r>
            <a:r>
              <a:rPr lang="en" sz="800" b="0" i="0" u="none" strike="noStrike">
                <a:solidFill>
                  <a:srgbClr val="008185"/>
                </a:solidFill>
              </a:rPr>
              <a:t>healthconcerns </a:t>
            </a:r>
            <a:r>
              <a:rPr lang="en" sz="800" b="0" i="0" u="none" strike="noStrike">
                <a:solidFill>
                  <a:srgbClr val="231F20"/>
                </a:solidFill>
              </a:rPr>
              <a:t>involving endocrine disruption and fertility issues. </a:t>
            </a:r>
            <a:endParaRPr sz="800" b="0" i="0" u="none" strike="noStrike">
              <a:solidFill>
                <a:srgbClr val="17171B"/>
              </a:solidFill>
            </a:endParaRPr>
          </a:p>
          <a:p>
            <a:pPr marL="0" lvl="0" indent="0" algn="l" rtl="0">
              <a:spcBef>
                <a:spcPts val="0"/>
              </a:spcBef>
              <a:spcAft>
                <a:spcPts val="0"/>
              </a:spcAft>
              <a:buNone/>
            </a:pPr>
            <a:endParaRPr sz="800" b="0" i="0" u="none" strike="noStrike">
              <a:solidFill>
                <a:srgbClr val="17171B"/>
              </a:solidFill>
            </a:endParaRPr>
          </a:p>
          <a:p>
            <a:pPr marL="0" lvl="0" indent="0" algn="l" rtl="0">
              <a:spcBef>
                <a:spcPts val="0"/>
              </a:spcBef>
              <a:spcAft>
                <a:spcPts val="0"/>
              </a:spcAft>
              <a:buNone/>
            </a:pPr>
            <a:endParaRPr sz="800" b="0" i="0" u="none" strike="noStrike">
              <a:solidFill>
                <a:srgbClr val="000000"/>
              </a:solidFill>
            </a:endParaRPr>
          </a:p>
          <a:p>
            <a:pPr marL="0" lvl="0" indent="0" algn="l" rtl="0">
              <a:spcBef>
                <a:spcPts val="0"/>
              </a:spcBef>
              <a:spcAft>
                <a:spcPts val="0"/>
              </a:spcAft>
              <a:buNone/>
            </a:pPr>
            <a:r>
              <a:rPr lang="en" sz="800" b="0" i="0" u="none" strike="noStrike">
                <a:solidFill>
                  <a:srgbClr val="231F20"/>
                </a:solidFill>
              </a:rPr>
              <a:t>Titanium dioxide is a color additive </a:t>
            </a:r>
            <a:r>
              <a:rPr lang="en" sz="800" b="0" i="0" u="none" strike="noStrike">
                <a:solidFill>
                  <a:srgbClr val="008185"/>
                </a:solidFill>
              </a:rPr>
              <a:t>currently approved for use </a:t>
            </a:r>
            <a:r>
              <a:rPr lang="en" sz="800" b="0" i="0" u="none" strike="noStrike">
                <a:solidFill>
                  <a:srgbClr val="231F20"/>
                </a:solidFill>
              </a:rPr>
              <a:t>in the U.S. in human food, drugs,cosmetics, and medical devices like contact lenses. It can be found in baked goods, chewinggum, chocolate, puddings, hard-shelled candies, frosting, dressings, sauces, and coffeecreamers, among other food products, where it imparts a white color. Titanium dioxidewas </a:t>
            </a:r>
            <a:r>
              <a:rPr lang="en" sz="800" b="0" i="0" u="none" strike="noStrike">
                <a:solidFill>
                  <a:srgbClr val="008185"/>
                </a:solidFill>
              </a:rPr>
              <a:t>recently banned from use in food in Europe </a:t>
            </a:r>
            <a:r>
              <a:rPr lang="en" sz="800" b="0" i="0" u="none" strike="noStrike">
                <a:solidFill>
                  <a:srgbClr val="231F20"/>
                </a:solidFill>
              </a:rPr>
              <a:t>over concerns that it could harm human health.Based on evidence that titanium dioxide nanoparticles present in food-grade titanium dioxidecan accumulate in the body and cause DNA damage, CSPI rates titanium dioxide as “Avoid.” </a:t>
            </a:r>
            <a:endParaRPr sz="800" b="0" i="0" u="none" strike="noStrike">
              <a:solidFill>
                <a:srgbClr val="17171B"/>
              </a:solidFill>
            </a:endParaRPr>
          </a:p>
          <a:p>
            <a:pPr marL="0" lvl="0" indent="0" algn="l" rtl="0">
              <a:spcBef>
                <a:spcPts val="0"/>
              </a:spcBef>
              <a:spcAft>
                <a:spcPts val="0"/>
              </a:spcAft>
              <a:buNone/>
            </a:pPr>
            <a:endParaRPr sz="800" b="0" i="0" u="none" strike="noStrike">
              <a:solidFill>
                <a:srgbClr val="17171B"/>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39" name="Google Shape;439;g36ab6987878_1_6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6ab6987878_1_6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36ab6987878_1_6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Again, CA led way in 2024 with ban on dyes in school foods</a:t>
            </a:r>
            <a:endParaRPr/>
          </a:p>
          <a:p>
            <a:pPr marL="0" marR="0" lvl="0" indent="0" algn="l" rtl="0">
              <a:lnSpc>
                <a:spcPct val="100000"/>
              </a:lnSpc>
              <a:spcBef>
                <a:spcPts val="0"/>
              </a:spcBef>
              <a:spcAft>
                <a:spcPts val="0"/>
              </a:spcAft>
              <a:buClr>
                <a:schemeClr val="dk1"/>
              </a:buClr>
              <a:buSzPts val="1200"/>
              <a:buFont typeface="Calibri"/>
              <a:buNone/>
            </a:pPr>
            <a:r>
              <a:rPr lang="en"/>
              <a: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
              <a:t>Sen Booker introduced the Federal Safe School Meals Act (): </a:t>
            </a:r>
            <a:r>
              <a:rPr lang="en" b="0" i="0">
                <a:solidFill>
                  <a:srgbClr val="001D38"/>
                </a:solidFill>
                <a:latin typeface="Roboto"/>
                <a:ea typeface="Roboto"/>
                <a:cs typeface="Roboto"/>
                <a:sym typeface="Roboto"/>
              </a:rPr>
              <a:t>Directing FDA to </a:t>
            </a:r>
            <a:r>
              <a:rPr lang="en" b="1" i="0">
                <a:solidFill>
                  <a:srgbClr val="001D38"/>
                </a:solidFill>
                <a:latin typeface="Roboto"/>
                <a:ea typeface="Roboto"/>
                <a:cs typeface="Roboto"/>
                <a:sym typeface="Roboto"/>
              </a:rPr>
              <a:t>reevaluate 15 </a:t>
            </a:r>
            <a:r>
              <a:rPr lang="en" b="0" i="0">
                <a:solidFill>
                  <a:srgbClr val="001D38"/>
                </a:solidFill>
                <a:latin typeface="Roboto"/>
                <a:ea typeface="Roboto"/>
                <a:cs typeface="Roboto"/>
                <a:sym typeface="Roboto"/>
              </a:rPr>
              <a:t> food additives (including dyes, titanium, K Bromate, propylparaben, and others) with known carcinogenic, reproductive, or developmental health harms, such as artificial food dyes, and ban their use in school meals prior to the completion of FDA’s analysis. </a:t>
            </a:r>
            <a:endParaRPr/>
          </a:p>
          <a:p>
            <a:pPr marL="0" lvl="0" indent="0" algn="l" rtl="0">
              <a:spcBef>
                <a:spcPts val="0"/>
              </a:spcBef>
              <a:spcAft>
                <a:spcPts val="0"/>
              </a:spcAft>
              <a:buNone/>
            </a:pPr>
            <a:r>
              <a:rPr lang="en"/>
              <a:t> Butylated hydroxyanisole.</a:t>
            </a:r>
            <a:endParaRPr/>
          </a:p>
          <a:p>
            <a:pPr marL="0" lvl="0" indent="0" algn="l" rtl="0">
              <a:spcBef>
                <a:spcPts val="0"/>
              </a:spcBef>
              <a:spcAft>
                <a:spcPts val="0"/>
              </a:spcAft>
              <a:buNone/>
            </a:pPr>
            <a:r>
              <a:rPr lang="en"/>
              <a:t>22 (II) Butylated hydroxytoluene.</a:t>
            </a:r>
            <a:endParaRPr/>
          </a:p>
          <a:p>
            <a:pPr marL="0" lvl="0" indent="0" algn="l" rtl="0">
              <a:spcBef>
                <a:spcPts val="0"/>
              </a:spcBef>
              <a:spcAft>
                <a:spcPts val="0"/>
              </a:spcAft>
              <a:buNone/>
            </a:pPr>
            <a:r>
              <a:rPr lang="en"/>
              <a:t>23 (III) Tert-butylhydroquinone.</a:t>
            </a:r>
            <a:endParaRPr/>
          </a:p>
          <a:p>
            <a:pPr marL="0" lvl="0" indent="0" algn="l" rtl="0">
              <a:spcBef>
                <a:spcPts val="0"/>
              </a:spcBef>
              <a:spcAft>
                <a:spcPts val="0"/>
              </a:spcAft>
              <a:buNone/>
            </a:pPr>
            <a:r>
              <a:rPr lang="en"/>
              <a:t>24 (IV) Sodium benzoate.</a:t>
            </a:r>
            <a:endParaRPr/>
          </a:p>
          <a:p>
            <a:pPr marL="0" lvl="0" indent="0" algn="l" rtl="0">
              <a:spcBef>
                <a:spcPts val="0"/>
              </a:spcBef>
              <a:spcAft>
                <a:spcPts val="0"/>
              </a:spcAft>
              <a:buNone/>
            </a:pPr>
            <a:r>
              <a:rPr lang="en"/>
              <a:t>25 (V) Propyl gallate.</a:t>
            </a:r>
            <a:endParaRPr/>
          </a:p>
          <a:p>
            <a:pPr marL="0" lvl="0" indent="0" algn="l" rtl="0">
              <a:spcBef>
                <a:spcPts val="0"/>
              </a:spcBef>
              <a:spcAft>
                <a:spcPts val="0"/>
              </a:spcAft>
              <a:buNone/>
            </a:pPr>
            <a:r>
              <a:rPr lang="en"/>
              <a:t>1 (VI) Titanium dioxide.</a:t>
            </a:r>
            <a:endParaRPr/>
          </a:p>
          <a:p>
            <a:pPr marL="0" lvl="0" indent="0" algn="l" rtl="0">
              <a:spcBef>
                <a:spcPts val="0"/>
              </a:spcBef>
              <a:spcAft>
                <a:spcPts val="0"/>
              </a:spcAft>
              <a:buNone/>
            </a:pPr>
            <a:r>
              <a:rPr lang="en"/>
              <a:t>2 (VII) FD&amp;C Red 3.</a:t>
            </a:r>
            <a:endParaRPr/>
          </a:p>
          <a:p>
            <a:pPr marL="0" lvl="0" indent="0" algn="l" rtl="0">
              <a:spcBef>
                <a:spcPts val="0"/>
              </a:spcBef>
              <a:spcAft>
                <a:spcPts val="0"/>
              </a:spcAft>
              <a:buNone/>
            </a:pPr>
            <a:r>
              <a:rPr lang="en"/>
              <a:t>3 (VIII) FD&amp;C Red 40.</a:t>
            </a:r>
            <a:endParaRPr/>
          </a:p>
          <a:p>
            <a:pPr marL="0" lvl="0" indent="0" algn="l" rtl="0">
              <a:spcBef>
                <a:spcPts val="0"/>
              </a:spcBef>
              <a:spcAft>
                <a:spcPts val="0"/>
              </a:spcAft>
              <a:buNone/>
            </a:pPr>
            <a:r>
              <a:rPr lang="en"/>
              <a:t>4 (IX) FD&amp;C Yellow 5.</a:t>
            </a:r>
            <a:endParaRPr/>
          </a:p>
          <a:p>
            <a:pPr marL="0" lvl="0" indent="0" algn="l" rtl="0">
              <a:spcBef>
                <a:spcPts val="0"/>
              </a:spcBef>
              <a:spcAft>
                <a:spcPts val="0"/>
              </a:spcAft>
              <a:buNone/>
            </a:pPr>
            <a:r>
              <a:rPr lang="en"/>
              <a:t>5 (X) FD&amp;C Yellow 6.</a:t>
            </a:r>
            <a:endParaRPr/>
          </a:p>
          <a:p>
            <a:pPr marL="0" lvl="0" indent="0" algn="l" rtl="0">
              <a:spcBef>
                <a:spcPts val="0"/>
              </a:spcBef>
              <a:spcAft>
                <a:spcPts val="0"/>
              </a:spcAft>
              <a:buNone/>
            </a:pPr>
            <a:r>
              <a:rPr lang="en"/>
              <a:t>6 (XI) FD&amp;C Green 3.</a:t>
            </a:r>
            <a:endParaRPr/>
          </a:p>
          <a:p>
            <a:pPr marL="0" lvl="0" indent="0" algn="l" rtl="0">
              <a:spcBef>
                <a:spcPts val="0"/>
              </a:spcBef>
              <a:spcAft>
                <a:spcPts val="0"/>
              </a:spcAft>
              <a:buNone/>
            </a:pPr>
            <a:r>
              <a:rPr lang="en"/>
              <a:t>7 (XII) FD&amp;C Blue 1.</a:t>
            </a:r>
            <a:endParaRPr/>
          </a:p>
          <a:p>
            <a:pPr marL="0" lvl="0" indent="0" algn="l" rtl="0">
              <a:spcBef>
                <a:spcPts val="0"/>
              </a:spcBef>
              <a:spcAft>
                <a:spcPts val="0"/>
              </a:spcAft>
              <a:buNone/>
            </a:pPr>
            <a:r>
              <a:rPr lang="en"/>
              <a:t>8 (XIII) FD&amp;C Blue 2.</a:t>
            </a:r>
            <a:endParaRPr/>
          </a:p>
          <a:p>
            <a:pPr marL="0" lvl="0" indent="0" algn="l" rtl="0">
              <a:spcBef>
                <a:spcPts val="0"/>
              </a:spcBef>
              <a:spcAft>
                <a:spcPts val="0"/>
              </a:spcAft>
              <a:buNone/>
            </a:pPr>
            <a:r>
              <a:rPr lang="en"/>
              <a:t>9 (XIV) Azodicarbonamide.</a:t>
            </a:r>
            <a:endParaRPr/>
          </a:p>
          <a:p>
            <a:pPr marL="0" lvl="0" indent="0" algn="l" rtl="0">
              <a:spcBef>
                <a:spcPts val="0"/>
              </a:spcBef>
              <a:spcAft>
                <a:spcPts val="0"/>
              </a:spcAft>
              <a:buNone/>
            </a:pPr>
            <a:r>
              <a:rPr lang="en"/>
              <a:t>10 (XV) Potassium bromate.</a:t>
            </a:r>
            <a:endParaRPr/>
          </a:p>
          <a:p>
            <a:pPr marL="0" lvl="0" indent="0" algn="l" rtl="0">
              <a:spcBef>
                <a:spcPts val="0"/>
              </a:spcBef>
              <a:spcAft>
                <a:spcPts val="0"/>
              </a:spcAft>
              <a:buNone/>
            </a:pPr>
            <a:r>
              <a:rPr lang="en"/>
              <a:t>11 (XVI) Propyl paraben</a:t>
            </a:r>
            <a:endParaRPr/>
          </a:p>
          <a:p>
            <a:pPr marL="0" lvl="0" indent="0" algn="l" rtl="0">
              <a:spcBef>
                <a:spcPts val="0"/>
              </a:spcBef>
              <a:spcAft>
                <a:spcPts val="0"/>
              </a:spcAft>
              <a:buNone/>
            </a:pPr>
            <a:endParaRPr/>
          </a:p>
          <a:p>
            <a:pPr marL="0" lvl="0" indent="0" algn="l" rtl="0">
              <a:spcBef>
                <a:spcPts val="0"/>
              </a:spcBef>
              <a:spcAft>
                <a:spcPts val="0"/>
              </a:spcAft>
              <a:buNone/>
            </a:pPr>
            <a:r>
              <a:rPr lang="en"/>
              <a:t>https://www.cnn.com/2024/08/30/health/california-food-dye-ban-schools-wellness/index.html</a:t>
            </a:r>
            <a:endParaRPr/>
          </a:p>
          <a:p>
            <a:pPr marL="0" lvl="0" indent="0" algn="l" rtl="0">
              <a:spcBef>
                <a:spcPts val="0"/>
              </a:spcBef>
              <a:spcAft>
                <a:spcPts val="0"/>
              </a:spcAft>
              <a:buNone/>
            </a:pPr>
            <a:r>
              <a:rPr lang="en" b="0" i="0">
                <a:solidFill>
                  <a:srgbClr val="0C0C0C"/>
                </a:solidFill>
                <a:latin typeface="Play"/>
                <a:ea typeface="Play"/>
                <a:cs typeface="Play"/>
                <a:sym typeface="Play"/>
              </a:rPr>
              <a:t>prohibits a school district, county superintendent of schools or charter school with grades kindergarten through 12th from offering foods or beverages containing red dye No. 40, yellow dyes Nos. 5 and 6, blue dyes Nos. 1 and 2, and green dye No. 3. Some of these dyes are found in some, but not all, products under the Cheetos, Doritos, Skittles, M&amp;Ms, Starburst, Gatorade, Mountain Dew, Cap’n Crunch, Ruffles and Takis brands. The bill stems from concerns these dyes would harm children’s ability to learn, as they have been linked to behavioral difficulties and decreased attention among children, according to </a:t>
            </a:r>
            <a:r>
              <a:rPr lang="en" b="0" i="0" u="sng">
                <a:solidFill>
                  <a:schemeClr val="hlink"/>
                </a:solidFill>
                <a:latin typeface="Play"/>
                <a:ea typeface="Play"/>
                <a:cs typeface="Play"/>
                <a:sym typeface="Play"/>
                <a:hlinkClick r:id="rId3"/>
              </a:rPr>
              <a:t>a 2021 study</a:t>
            </a:r>
            <a:r>
              <a:rPr lang="en" b="0" i="0">
                <a:solidFill>
                  <a:srgbClr val="0C0C0C"/>
                </a:solidFill>
                <a:latin typeface="Play"/>
                <a:ea typeface="Play"/>
                <a:cs typeface="Play"/>
                <a:sym typeface="Play"/>
              </a:rPr>
              <a:t> by the California Office of Environmental Health Hazard Assessment.</a:t>
            </a:r>
            <a:endParaRPr/>
          </a:p>
          <a:p>
            <a:pPr marL="0" lvl="0" indent="0" algn="l" rtl="0">
              <a:spcBef>
                <a:spcPts val="0"/>
              </a:spcBef>
              <a:spcAft>
                <a:spcPts val="0"/>
              </a:spcAft>
              <a:buNone/>
            </a:pPr>
            <a:endParaRPr b="0" i="0">
              <a:solidFill>
                <a:srgbClr val="0C0C0C"/>
              </a:solidFill>
              <a:latin typeface="Play"/>
              <a:ea typeface="Play"/>
              <a:cs typeface="Play"/>
              <a:sym typeface="Play"/>
            </a:endParaRPr>
          </a:p>
        </p:txBody>
      </p:sp>
      <p:sp>
        <p:nvSpPr>
          <p:cNvPr id="450" name="Google Shape;450;g36ab6987878_1_6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6ab6987878_1_7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g36ab6987878_1_7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a:solidFill>
                  <a:srgbClr val="0C0C0C"/>
                </a:solidFill>
                <a:latin typeface="Play"/>
                <a:ea typeface="Play"/>
                <a:cs typeface="Play"/>
                <a:sym typeface="Play"/>
              </a:rPr>
              <a:t>AND and chat GPT 6.22.25</a:t>
            </a:r>
            <a:endParaRPr/>
          </a:p>
          <a:p>
            <a:pPr marL="0" lvl="0" indent="0" algn="l" rtl="0">
              <a:spcBef>
                <a:spcPts val="0"/>
              </a:spcBef>
              <a:spcAft>
                <a:spcPts val="0"/>
              </a:spcAft>
              <a:buNone/>
            </a:pPr>
            <a:r>
              <a:rPr lang="en" b="0" i="0">
                <a:solidFill>
                  <a:srgbClr val="0C0C0C"/>
                </a:solidFill>
                <a:latin typeface="Play"/>
                <a:ea typeface="Play"/>
                <a:cs typeface="Play"/>
                <a:sym typeface="Play"/>
              </a:rPr>
              <a:t>Bill track search dye school* 3.31: passed VA and WV, passed house AZ, in committee other states, </a:t>
            </a:r>
            <a:endParaRPr/>
          </a:p>
          <a:p>
            <a:pPr marL="0" lvl="0" indent="0" algn="l" rtl="0">
              <a:spcBef>
                <a:spcPts val="0"/>
              </a:spcBef>
              <a:spcAft>
                <a:spcPts val="0"/>
              </a:spcAft>
              <a:buNone/>
            </a:pPr>
            <a:endParaRPr b="0" i="0">
              <a:solidFill>
                <a:srgbClr val="0C0C0C"/>
              </a:solidFill>
              <a:latin typeface="Play"/>
              <a:ea typeface="Play"/>
              <a:cs typeface="Play"/>
              <a:sym typeface="Play"/>
            </a:endParaRPr>
          </a:p>
          <a:p>
            <a:pPr marL="0" lvl="0" indent="0" algn="l" rtl="0">
              <a:spcBef>
                <a:spcPts val="0"/>
              </a:spcBef>
              <a:spcAft>
                <a:spcPts val="0"/>
              </a:spcAft>
              <a:buNone/>
            </a:pPr>
            <a:r>
              <a:rPr lang="en" b="0" i="0">
                <a:solidFill>
                  <a:srgbClr val="0C0C0C"/>
                </a:solidFill>
                <a:latin typeface="Play"/>
                <a:ea typeface="Play"/>
                <a:cs typeface="Play"/>
                <a:sym typeface="Play"/>
              </a:rPr>
              <a:t>And XX states have followed suit, building on MAHA energy</a:t>
            </a:r>
            <a:endParaRPr/>
          </a:p>
          <a:p>
            <a:pPr marL="0" lvl="0" indent="0" algn="l" rtl="0">
              <a:spcBef>
                <a:spcPts val="0"/>
              </a:spcBef>
              <a:spcAft>
                <a:spcPts val="0"/>
              </a:spcAft>
              <a:buNone/>
            </a:pPr>
            <a:endParaRPr b="0" i="0">
              <a:solidFill>
                <a:srgbClr val="0C0C0C"/>
              </a:solidFill>
              <a:latin typeface="Play"/>
              <a:ea typeface="Play"/>
              <a:cs typeface="Play"/>
              <a:sym typeface="Play"/>
            </a:endParaRPr>
          </a:p>
          <a:p>
            <a:pPr marL="0" lvl="0" indent="0" algn="l" rtl="0">
              <a:spcBef>
                <a:spcPts val="0"/>
              </a:spcBef>
              <a:spcAft>
                <a:spcPts val="0"/>
              </a:spcAft>
              <a:buNone/>
            </a:pPr>
            <a:r>
              <a:rPr lang="en" b="0" i="0">
                <a:solidFill>
                  <a:srgbClr val="0C0C0C"/>
                </a:solidFill>
                <a:latin typeface="Play"/>
                <a:ea typeface="Play"/>
                <a:cs typeface="Play"/>
                <a:sym typeface="Play"/>
              </a:rPr>
              <a:t>Passed and signed: </a:t>
            </a:r>
            <a:r>
              <a:rPr lang="en" b="0" i="0">
                <a:solidFill>
                  <a:srgbClr val="000000"/>
                </a:solidFill>
                <a:latin typeface="PT Sans"/>
                <a:ea typeface="PT Sans"/>
                <a:cs typeface="PT Sans"/>
                <a:sym typeface="PT Sans"/>
              </a:rPr>
              <a:t> Food and beverage companies have deadlines to meet if they want to keep offering items containing certain synthetic colors at public schools in </a:t>
            </a:r>
            <a:r>
              <a:rPr lang="en" b="1" i="0">
                <a:solidFill>
                  <a:srgbClr val="000000"/>
                </a:solidFill>
                <a:latin typeface="PT Sans"/>
                <a:ea typeface="PT Sans"/>
                <a:cs typeface="PT Sans"/>
                <a:sym typeface="PT Sans"/>
              </a:rPr>
              <a:t>Virginia and West Virginia</a:t>
            </a:r>
            <a:r>
              <a:rPr lang="en" b="0" i="0">
                <a:solidFill>
                  <a:srgbClr val="000000"/>
                </a:solidFill>
                <a:latin typeface="PT Sans"/>
                <a:ea typeface="PT Sans"/>
                <a:cs typeface="PT Sans"/>
                <a:sym typeface="PT Sans"/>
              </a:rPr>
              <a:t>. Governors of both states have signed laws that ban seven synthetic dyes: Red No. 3 or No. 40, Yellow No. 5 or No. 6, Blue No. 1 or No. 2, or Green No. 3.</a:t>
            </a:r>
            <a:endParaRPr/>
          </a:p>
          <a:p>
            <a:pPr marL="0" lvl="0" indent="0" algn="l" rtl="0">
              <a:spcBef>
                <a:spcPts val="0"/>
              </a:spcBef>
              <a:spcAft>
                <a:spcPts val="0"/>
              </a:spcAft>
              <a:buNone/>
            </a:pPr>
            <a:r>
              <a:rPr lang="en" b="0" i="0">
                <a:solidFill>
                  <a:srgbClr val="000000"/>
                </a:solidFill>
                <a:latin typeface="PT Sans"/>
                <a:ea typeface="PT Sans"/>
                <a:cs typeface="PT Sans"/>
                <a:sym typeface="PT Sans"/>
              </a:rPr>
              <a:t>The Virginia law, which only covers food sold at school, goes into effect July 1, 2027. Virginia Governor Glenn Youngkin signed House Bill No. 1910 and Senate Bill No. 1289 into law on March 21. It prohibits any public elementary or secondary school from offering or making available to any student any food served as part of a school meal or any competitive food that contains any of the seven food colors.</a:t>
            </a:r>
            <a:endParaRPr b="0" i="0">
              <a:solidFill>
                <a:srgbClr val="0C0C0C"/>
              </a:solidFill>
              <a:latin typeface="Play"/>
              <a:ea typeface="Play"/>
              <a:cs typeface="Play"/>
              <a:sym typeface="Play"/>
            </a:endParaRPr>
          </a:p>
          <a:p>
            <a:pPr marL="0" lvl="0" indent="0" algn="l" rtl="0">
              <a:spcBef>
                <a:spcPts val="0"/>
              </a:spcBef>
              <a:spcAft>
                <a:spcPts val="0"/>
              </a:spcAft>
              <a:buNone/>
            </a:pPr>
            <a:r>
              <a:rPr lang="en" b="0" i="0">
                <a:solidFill>
                  <a:srgbClr val="0C0C0C"/>
                </a:solidFill>
                <a:latin typeface="Play"/>
                <a:ea typeface="Play"/>
                <a:cs typeface="Play"/>
                <a:sym typeface="Play"/>
              </a:rPr>
              <a:t>++++++++</a:t>
            </a:r>
            <a:endParaRPr/>
          </a:p>
          <a:p>
            <a:pPr marL="0" lvl="0" indent="0" algn="l" rtl="0">
              <a:spcBef>
                <a:spcPts val="0"/>
              </a:spcBef>
              <a:spcAft>
                <a:spcPts val="0"/>
              </a:spcAft>
              <a:buNone/>
            </a:pPr>
            <a:r>
              <a:rPr lang="en" b="0" i="0">
                <a:solidFill>
                  <a:srgbClr val="0C0C0C"/>
                </a:solidFill>
                <a:latin typeface="Play"/>
                <a:ea typeface="Play"/>
                <a:cs typeface="Play"/>
                <a:sym typeface="Play"/>
              </a:rPr>
              <a:t>Emily Broad Lieb 6.2.25</a:t>
            </a:r>
            <a:endParaRPr/>
          </a:p>
          <a:p>
            <a:pPr marL="0" marR="0" lvl="0" indent="0" algn="l" rtl="0">
              <a:spcBef>
                <a:spcPts val="0"/>
              </a:spcBef>
              <a:spcAft>
                <a:spcPts val="0"/>
              </a:spcAft>
              <a:buClr>
                <a:schemeClr val="dk1"/>
              </a:buClr>
              <a:buSzPts val="1100"/>
              <a:buFont typeface="Calibri"/>
              <a:buNone/>
            </a:pPr>
            <a:r>
              <a:rPr lang="en" sz="1100">
                <a:latin typeface="Calibri"/>
                <a:ea typeface="Calibri"/>
                <a:cs typeface="Calibri"/>
                <a:sym typeface="Calibri"/>
              </a:rPr>
              <a:t>Here are the state UPF in school bills that I have been tracking: </a:t>
            </a:r>
            <a:endParaRPr sz="1200">
              <a:latin typeface="Arial"/>
              <a:ea typeface="Arial"/>
              <a:cs typeface="Arial"/>
              <a:sym typeface="Arial"/>
            </a:endParaRPr>
          </a:p>
          <a:p>
            <a:pPr marL="0" marR="0" lvl="0" indent="0" algn="l" rtl="0">
              <a:spcBef>
                <a:spcPts val="0"/>
              </a:spcBef>
              <a:spcAft>
                <a:spcPts val="0"/>
              </a:spcAft>
              <a:buClr>
                <a:schemeClr val="dk1"/>
              </a:buClr>
              <a:buSzPts val="1100"/>
              <a:buFont typeface="Calibri"/>
              <a:buNone/>
            </a:pPr>
            <a:r>
              <a:rPr lang="en" sz="1100">
                <a:latin typeface="Calibri"/>
                <a:ea typeface="Calibri"/>
                <a:cs typeface="Calibri"/>
                <a:sym typeface="Calibri"/>
              </a:rPr>
              <a:t> </a:t>
            </a:r>
            <a:endParaRPr sz="1200">
              <a:latin typeface="Arial"/>
              <a:ea typeface="Arial"/>
              <a:cs typeface="Arial"/>
              <a:sym typeface="Arial"/>
            </a:endParaRPr>
          </a:p>
          <a:p>
            <a:pPr marL="342900" marR="0" lvl="0" indent="-342900" algn="l" rtl="0">
              <a:spcBef>
                <a:spcPts val="0"/>
              </a:spcBef>
              <a:spcAft>
                <a:spcPts val="0"/>
              </a:spcAft>
              <a:buClr>
                <a:schemeClr val="dk1"/>
              </a:buClr>
              <a:buSzPts val="1100"/>
              <a:buFont typeface="Noto Sans Symbols"/>
              <a:buChar char="∙"/>
            </a:pPr>
            <a:r>
              <a:rPr lang="en" sz="1100" b="1">
                <a:latin typeface="Calibri"/>
                <a:ea typeface="Calibri"/>
                <a:cs typeface="Calibri"/>
                <a:sym typeface="Calibri"/>
              </a:rPr>
              <a:t>Arizona</a:t>
            </a:r>
            <a:r>
              <a:rPr lang="en" sz="1100">
                <a:latin typeface="Calibri"/>
                <a:ea typeface="Calibri"/>
                <a:cs typeface="Calibri"/>
                <a:sym typeface="Calibri"/>
              </a:rPr>
              <a:t> (HB2164) </a:t>
            </a:r>
            <a:r>
              <a:rPr lang="en" sz="1100">
                <a:highlight>
                  <a:srgbClr val="FFFF00"/>
                </a:highlight>
                <a:latin typeface="Calibri"/>
                <a:ea typeface="Calibri"/>
                <a:cs typeface="Calibri"/>
                <a:sym typeface="Calibri"/>
              </a:rPr>
              <a:t>ENACTED</a:t>
            </a:r>
            <a:r>
              <a:rPr lang="en" sz="1100">
                <a:latin typeface="Calibri"/>
                <a:ea typeface="Calibri"/>
                <a:cs typeface="Calibri"/>
                <a:sym typeface="Calibri"/>
              </a:rPr>
              <a:t>: Pro</a:t>
            </a:r>
            <a:r>
              <a:rPr lang="en" sz="1100">
                <a:solidFill>
                  <a:srgbClr val="000000"/>
                </a:solidFill>
                <a:latin typeface="Calibri"/>
                <a:ea typeface="Calibri"/>
                <a:cs typeface="Calibri"/>
                <a:sym typeface="Calibri"/>
              </a:rPr>
              <a:t>hibits schools from providing ultraprocessed foods </a:t>
            </a:r>
            <a:endParaRPr sz="1100">
              <a:latin typeface="Calibri"/>
              <a:ea typeface="Calibri"/>
              <a:cs typeface="Calibri"/>
              <a:sym typeface="Calibri"/>
            </a:endParaRPr>
          </a:p>
          <a:p>
            <a:pPr marL="742950" marR="0" lvl="1" indent="-285750" algn="l" rtl="0">
              <a:spcBef>
                <a:spcPts val="0"/>
              </a:spcBef>
              <a:spcAft>
                <a:spcPts val="0"/>
              </a:spcAft>
              <a:buClr>
                <a:schemeClr val="dk1"/>
              </a:buClr>
              <a:buSzPts val="1100"/>
              <a:buFont typeface="Courier New"/>
              <a:buChar char="o"/>
            </a:pPr>
            <a:r>
              <a:rPr lang="en" sz="1100">
                <a:latin typeface="Calibri"/>
                <a:ea typeface="Calibri"/>
                <a:cs typeface="Calibri"/>
                <a:sym typeface="Calibri"/>
              </a:rPr>
              <a:t>Ultraprocessed  =  </a:t>
            </a:r>
            <a:r>
              <a:rPr lang="en" sz="1100">
                <a:solidFill>
                  <a:srgbClr val="000000"/>
                </a:solidFill>
                <a:latin typeface="Calibri"/>
                <a:ea typeface="Calibri"/>
                <a:cs typeface="Calibri"/>
                <a:sym typeface="Calibri"/>
              </a:rPr>
              <a:t>foods containing Red 3, Red 40, Yellow 5, Yellow 6, Blue 1, Blue 2, Green 3, potassium bromate, propyl paraben, titanium dioxide and BVO </a:t>
            </a:r>
            <a:endParaRPr sz="1100">
              <a:latin typeface="Calibri"/>
              <a:ea typeface="Calibri"/>
              <a:cs typeface="Calibri"/>
              <a:sym typeface="Calibri"/>
            </a:endParaRPr>
          </a:p>
          <a:p>
            <a:pPr marL="342900" marR="0" lvl="0" indent="-342900" algn="l" rtl="0">
              <a:spcBef>
                <a:spcPts val="0"/>
              </a:spcBef>
              <a:spcAft>
                <a:spcPts val="0"/>
              </a:spcAft>
              <a:buClr>
                <a:schemeClr val="dk1"/>
              </a:buClr>
              <a:buSzPts val="1100"/>
              <a:buFont typeface="Noto Sans Symbols"/>
              <a:buChar char="∙"/>
            </a:pPr>
            <a:r>
              <a:rPr lang="en" sz="1100" b="1">
                <a:latin typeface="Calibri"/>
                <a:ea typeface="Calibri"/>
                <a:cs typeface="Calibri"/>
                <a:sym typeface="Calibri"/>
              </a:rPr>
              <a:t>California</a:t>
            </a:r>
            <a:r>
              <a:rPr lang="en" sz="1100">
                <a:latin typeface="Calibri"/>
                <a:ea typeface="Calibri"/>
                <a:cs typeface="Calibri"/>
                <a:sym typeface="Calibri"/>
              </a:rPr>
              <a:t> (</a:t>
            </a:r>
            <a:r>
              <a:rPr lang="en" sz="1100">
                <a:solidFill>
                  <a:srgbClr val="000000"/>
                </a:solidFill>
                <a:latin typeface="Calibri"/>
                <a:ea typeface="Calibri"/>
                <a:cs typeface="Calibri"/>
                <a:sym typeface="Calibri"/>
              </a:rPr>
              <a:t>AB1264): prohibits schools from providing ultraprocessed foods  </a:t>
            </a:r>
            <a:endParaRPr sz="1100">
              <a:latin typeface="Calibri"/>
              <a:ea typeface="Calibri"/>
              <a:cs typeface="Calibri"/>
              <a:sym typeface="Calibri"/>
            </a:endParaRPr>
          </a:p>
          <a:p>
            <a:pPr marL="742950" marR="0" lvl="1" indent="-285750" algn="l" rtl="0">
              <a:spcBef>
                <a:spcPts val="0"/>
              </a:spcBef>
              <a:spcAft>
                <a:spcPts val="0"/>
              </a:spcAft>
              <a:buClr>
                <a:schemeClr val="dk1"/>
              </a:buClr>
              <a:buSzPts val="1100"/>
              <a:buFont typeface="Courier New"/>
              <a:buChar char="o"/>
            </a:pPr>
            <a:r>
              <a:rPr lang="en" sz="1100">
                <a:latin typeface="Calibri"/>
                <a:ea typeface="Calibri"/>
                <a:cs typeface="Calibri"/>
                <a:sym typeface="Calibri"/>
              </a:rPr>
              <a:t>Ultraprocessed  = </a:t>
            </a:r>
            <a:r>
              <a:rPr lang="en" sz="1100">
                <a:solidFill>
                  <a:srgbClr val="000000"/>
                </a:solidFill>
                <a:latin typeface="Calibri"/>
                <a:ea typeface="Calibri"/>
                <a:cs typeface="Calibri"/>
                <a:sym typeface="Calibri"/>
              </a:rPr>
              <a:t>food that has the following technical effects: surface-active agents, stabilizers and thickeners, propellants, aerating agents, and gases, color and coloring adjuncts, emulsifiers and emulsifier salts, non-natural flavoring agents, non-natural flavor enhancers, surface-finishing agents, non-nutritive sweeteners </a:t>
            </a:r>
            <a:endParaRPr sz="1100">
              <a:latin typeface="Calibri"/>
              <a:ea typeface="Calibri"/>
              <a:cs typeface="Calibri"/>
              <a:sym typeface="Calibri"/>
            </a:endParaRPr>
          </a:p>
          <a:p>
            <a:pPr marL="342900" marR="0" lvl="0" indent="-342900" algn="l" rtl="0">
              <a:spcBef>
                <a:spcPts val="0"/>
              </a:spcBef>
              <a:spcAft>
                <a:spcPts val="0"/>
              </a:spcAft>
              <a:buClr>
                <a:schemeClr val="dk1"/>
              </a:buClr>
              <a:buSzPts val="1100"/>
              <a:buFont typeface="Noto Sans Symbols"/>
              <a:buChar char="∙"/>
            </a:pPr>
            <a:r>
              <a:rPr lang="en" sz="1100" b="1">
                <a:latin typeface="Calibri"/>
                <a:ea typeface="Calibri"/>
                <a:cs typeface="Calibri"/>
                <a:sym typeface="Calibri"/>
              </a:rPr>
              <a:t>Massachusetts</a:t>
            </a:r>
            <a:r>
              <a:rPr lang="en" sz="1100">
                <a:latin typeface="Calibri"/>
                <a:ea typeface="Calibri"/>
                <a:cs typeface="Calibri"/>
                <a:sym typeface="Calibri"/>
              </a:rPr>
              <a:t> (</a:t>
            </a:r>
            <a:r>
              <a:rPr lang="en" sz="1100">
                <a:solidFill>
                  <a:srgbClr val="000000"/>
                </a:solidFill>
                <a:latin typeface="Calibri"/>
                <a:ea typeface="Calibri"/>
                <a:cs typeface="Calibri"/>
                <a:sym typeface="Calibri"/>
              </a:rPr>
              <a:t>HB539)</a:t>
            </a:r>
            <a:r>
              <a:rPr lang="en" sz="1100">
                <a:latin typeface="Calibri"/>
                <a:ea typeface="Calibri"/>
                <a:cs typeface="Calibri"/>
                <a:sym typeface="Calibri"/>
              </a:rPr>
              <a:t>:  “No food service provider may sell or serve in Massachusetts public schools, school districts, or other entities more than 20% of entrée items that meet one or more of the following: qualify as ultra-processed; have a nutritional composition that includes more than 30 milligrams of cholesterol more than 5% of the entrées’ total calories come from saturated fat as part of a weekly reimbursable meal offering within the federal National School Lunch” </a:t>
            </a:r>
            <a:endParaRPr sz="1100">
              <a:latin typeface="Calibri"/>
              <a:ea typeface="Calibri"/>
              <a:cs typeface="Calibri"/>
              <a:sym typeface="Calibri"/>
            </a:endParaRPr>
          </a:p>
          <a:p>
            <a:pPr marL="742950" marR="0" lvl="1" indent="-285750" algn="l" rtl="0">
              <a:spcBef>
                <a:spcPts val="0"/>
              </a:spcBef>
              <a:spcAft>
                <a:spcPts val="0"/>
              </a:spcAft>
              <a:buClr>
                <a:schemeClr val="dk1"/>
              </a:buClr>
              <a:buSzPts val="1100"/>
              <a:buFont typeface="Courier New"/>
              <a:buChar char="o"/>
            </a:pPr>
            <a:r>
              <a:rPr lang="en" sz="1100">
                <a:latin typeface="Calibri"/>
                <a:ea typeface="Calibri"/>
                <a:cs typeface="Calibri"/>
                <a:sym typeface="Calibri"/>
              </a:rPr>
              <a:t>ultra-processed = </a:t>
            </a:r>
            <a:r>
              <a:rPr lang="en" sz="1100">
                <a:solidFill>
                  <a:srgbClr val="000000"/>
                </a:solidFill>
                <a:latin typeface="Calibri"/>
                <a:ea typeface="Calibri"/>
                <a:cs typeface="Calibri"/>
                <a:sym typeface="Calibri"/>
              </a:rPr>
              <a:t>industrial formulations of food substances never or rarely used in kitchens (such as high-fructose corn syrup, hydrogenated or interesterified oils, and hydrolysed proteins), or classes of additives designed to make the final product palatable, appealing, or preservable (such as flavours, flavour enhancers, colours, emulsifiers, emulsifying salts, sweeteners, thickeners, nitrates, nitrites, preservatives, and anti-foaming, bulking, carbonating, foaming, gelling and glazing agents </a:t>
            </a:r>
            <a:endParaRPr sz="1100">
              <a:latin typeface="Calibri"/>
              <a:ea typeface="Calibri"/>
              <a:cs typeface="Calibri"/>
              <a:sym typeface="Calibri"/>
            </a:endParaRPr>
          </a:p>
          <a:p>
            <a:pPr marL="342900" marR="0" lvl="0" indent="-342900" algn="l" rtl="0">
              <a:spcBef>
                <a:spcPts val="0"/>
              </a:spcBef>
              <a:spcAft>
                <a:spcPts val="0"/>
              </a:spcAft>
              <a:buClr>
                <a:srgbClr val="000000"/>
              </a:buClr>
              <a:buSzPts val="1100"/>
              <a:buFont typeface="Noto Sans Symbols"/>
              <a:buChar char="∙"/>
            </a:pPr>
            <a:r>
              <a:rPr lang="en" sz="1100" b="1">
                <a:solidFill>
                  <a:srgbClr val="000000"/>
                </a:solidFill>
                <a:latin typeface="Calibri"/>
                <a:ea typeface="Calibri"/>
                <a:cs typeface="Calibri"/>
                <a:sym typeface="Calibri"/>
              </a:rPr>
              <a:t>Missouri  </a:t>
            </a:r>
            <a:r>
              <a:rPr lang="en" sz="1100">
                <a:solidFill>
                  <a:srgbClr val="000000"/>
                </a:solidFill>
                <a:latin typeface="Calibri"/>
                <a:ea typeface="Calibri"/>
                <a:cs typeface="Calibri"/>
                <a:sym typeface="Calibri"/>
              </a:rPr>
              <a:t>(2 bills) </a:t>
            </a:r>
            <a:endParaRPr sz="1100">
              <a:latin typeface="Calibri"/>
              <a:ea typeface="Calibri"/>
              <a:cs typeface="Calibri"/>
              <a:sym typeface="Calibri"/>
            </a:endParaRPr>
          </a:p>
          <a:p>
            <a:pPr marL="742950" marR="0" lvl="1" indent="-285750" algn="l" rtl="0">
              <a:spcBef>
                <a:spcPts val="0"/>
              </a:spcBef>
              <a:spcAft>
                <a:spcPts val="0"/>
              </a:spcAft>
              <a:buClr>
                <a:srgbClr val="000000"/>
              </a:buClr>
              <a:buSzPts val="1100"/>
              <a:buFont typeface="Courier New"/>
              <a:buChar char="o"/>
            </a:pPr>
            <a:r>
              <a:rPr lang="en" sz="1100">
                <a:solidFill>
                  <a:srgbClr val="000000"/>
                </a:solidFill>
                <a:latin typeface="Calibri"/>
                <a:ea typeface="Calibri"/>
                <a:cs typeface="Calibri"/>
                <a:sym typeface="Calibri"/>
              </a:rPr>
              <a:t>(HB1412): </a:t>
            </a:r>
            <a:r>
              <a:rPr lang="en" sz="1100">
                <a:latin typeface="Calibri"/>
                <a:ea typeface="Calibri"/>
                <a:cs typeface="Calibri"/>
                <a:sym typeface="Calibri"/>
              </a:rPr>
              <a:t>For the 2026-27 school year and all subsequent school years, no public school 18 or school district shall serve or sell ultraprocessed food on school grounds during the 19 regular school day.  </a:t>
            </a:r>
            <a:endParaRPr sz="1100">
              <a:latin typeface="Calibri"/>
              <a:ea typeface="Calibri"/>
              <a:cs typeface="Calibri"/>
              <a:sym typeface="Calibri"/>
            </a:endParaRPr>
          </a:p>
          <a:p>
            <a:pPr marL="1143000" marR="0" lvl="2" indent="-228600" algn="l" rtl="0">
              <a:spcBef>
                <a:spcPts val="0"/>
              </a:spcBef>
              <a:spcAft>
                <a:spcPts val="0"/>
              </a:spcAft>
              <a:buClr>
                <a:schemeClr val="dk1"/>
              </a:buClr>
              <a:buSzPts val="1100"/>
              <a:buFont typeface="Noto Sans Symbols"/>
              <a:buChar char="▪"/>
            </a:pPr>
            <a:r>
              <a:rPr lang="en" sz="1100">
                <a:latin typeface="Calibri"/>
                <a:ea typeface="Calibri"/>
                <a:cs typeface="Calibri"/>
                <a:sym typeface="Calibri"/>
              </a:rPr>
              <a:t>ultraprocessed </a:t>
            </a:r>
            <a:r>
              <a:rPr lang="en" sz="1100">
                <a:solidFill>
                  <a:srgbClr val="000000"/>
                </a:solidFill>
                <a:latin typeface="Calibri"/>
                <a:ea typeface="Calibri"/>
                <a:cs typeface="Calibri"/>
                <a:sym typeface="Calibri"/>
              </a:rPr>
              <a:t>= food containing ADA, BVO, BGA, Potassium bromate, Propylparaben, Titanium dioxide, Blue 1, Blue 2, Green 3, Red 3, Red 40, Yellow 5, Yellow 6 </a:t>
            </a:r>
            <a:endParaRPr sz="1100">
              <a:latin typeface="Calibri"/>
              <a:ea typeface="Calibri"/>
              <a:cs typeface="Calibri"/>
              <a:sym typeface="Calibri"/>
            </a:endParaRPr>
          </a:p>
          <a:p>
            <a:pPr marL="742950" marR="0" lvl="1" indent="-285750" algn="l" rtl="0">
              <a:spcBef>
                <a:spcPts val="0"/>
              </a:spcBef>
              <a:spcAft>
                <a:spcPts val="0"/>
              </a:spcAft>
              <a:buClr>
                <a:srgbClr val="000000"/>
              </a:buClr>
              <a:buSzPts val="1100"/>
              <a:buFont typeface="Courier New"/>
              <a:buChar char="o"/>
            </a:pPr>
            <a:r>
              <a:rPr lang="en" sz="1100">
                <a:solidFill>
                  <a:srgbClr val="000000"/>
                </a:solidFill>
                <a:latin typeface="Calibri"/>
                <a:ea typeface="Calibri"/>
                <a:cs typeface="Calibri"/>
                <a:sym typeface="Calibri"/>
              </a:rPr>
              <a:t>(SB802): </a:t>
            </a:r>
            <a:r>
              <a:rPr lang="en" sz="1100">
                <a:latin typeface="Calibri"/>
                <a:ea typeface="Calibri"/>
                <a:cs typeface="Calibri"/>
                <a:sym typeface="Calibri"/>
              </a:rPr>
              <a:t>Beginning in the 2026-2027 school year and for all 18 subsequent school years, any school that participates in a SB 802 2 19 federally funded or assisted meal program shall not serve, 20 sell, or allow a third party to sell ultraprocessed food on 21 the school campus during the school day. </a:t>
            </a:r>
            <a:endParaRPr sz="1100">
              <a:latin typeface="Calibri"/>
              <a:ea typeface="Calibri"/>
              <a:cs typeface="Calibri"/>
              <a:sym typeface="Calibri"/>
            </a:endParaRPr>
          </a:p>
          <a:p>
            <a:pPr marL="1143000" marR="0" lvl="2" indent="-228600" algn="l" rtl="0">
              <a:spcBef>
                <a:spcPts val="0"/>
              </a:spcBef>
              <a:spcAft>
                <a:spcPts val="0"/>
              </a:spcAft>
              <a:buClr>
                <a:schemeClr val="dk1"/>
              </a:buClr>
              <a:buSzPts val="1100"/>
              <a:buFont typeface="Noto Sans Symbols"/>
              <a:buChar char="▪"/>
            </a:pPr>
            <a:r>
              <a:rPr lang="en" sz="1100">
                <a:latin typeface="Calibri"/>
                <a:ea typeface="Calibri"/>
                <a:cs typeface="Calibri"/>
                <a:sym typeface="Calibri"/>
              </a:rPr>
              <a:t>ultraprocessed </a:t>
            </a:r>
            <a:r>
              <a:rPr lang="en" sz="1100">
                <a:solidFill>
                  <a:srgbClr val="000000"/>
                </a:solidFill>
                <a:latin typeface="Calibri"/>
                <a:ea typeface="Calibri"/>
                <a:cs typeface="Calibri"/>
                <a:sym typeface="Calibri"/>
              </a:rPr>
              <a:t>= foods containing potassium bromate, propyl paraben, titanium dioxide, BVO, Yellow 5, Yellow 6, Blue 1, Blue 2, Green 3, Red 3, or Red 40 </a:t>
            </a:r>
            <a:endParaRPr sz="1100">
              <a:latin typeface="Calibri"/>
              <a:ea typeface="Calibri"/>
              <a:cs typeface="Calibri"/>
              <a:sym typeface="Calibri"/>
            </a:endParaRPr>
          </a:p>
          <a:p>
            <a:pPr marL="342900" marR="0" lvl="0" indent="-342900" algn="l" rtl="0">
              <a:spcBef>
                <a:spcPts val="0"/>
              </a:spcBef>
              <a:spcAft>
                <a:spcPts val="0"/>
              </a:spcAft>
              <a:buClr>
                <a:schemeClr val="dk1"/>
              </a:buClr>
              <a:buSzPts val="1100"/>
              <a:buFont typeface="Noto Sans Symbols"/>
              <a:buChar char="∙"/>
            </a:pPr>
            <a:r>
              <a:rPr lang="en" sz="1100" b="1">
                <a:latin typeface="Calibri"/>
                <a:ea typeface="Calibri"/>
                <a:cs typeface="Calibri"/>
                <a:sym typeface="Calibri"/>
              </a:rPr>
              <a:t>Pennsylvania</a:t>
            </a:r>
            <a:r>
              <a:rPr lang="en" sz="1100">
                <a:latin typeface="Calibri"/>
                <a:ea typeface="Calibri"/>
                <a:cs typeface="Calibri"/>
                <a:sym typeface="Calibri"/>
              </a:rPr>
              <a:t>: A public school may not sell or offer a competitive food on school grounds during the school day if the competitive food contains an “unhealthy ultra-processed food.” </a:t>
            </a:r>
            <a:endParaRPr sz="1100">
              <a:latin typeface="Calibri"/>
              <a:ea typeface="Calibri"/>
              <a:cs typeface="Calibri"/>
              <a:sym typeface="Calibri"/>
            </a:endParaRPr>
          </a:p>
          <a:p>
            <a:pPr marL="742950" marR="0" lvl="1" indent="-285750" algn="l" rtl="0">
              <a:spcBef>
                <a:spcPts val="0"/>
              </a:spcBef>
              <a:spcAft>
                <a:spcPts val="0"/>
              </a:spcAft>
              <a:buClr>
                <a:schemeClr val="dk1"/>
              </a:buClr>
              <a:buSzPts val="1100"/>
              <a:buFont typeface="Courier New"/>
              <a:buChar char="o"/>
            </a:pPr>
            <a:r>
              <a:rPr lang="en" sz="1100">
                <a:latin typeface="Calibri"/>
                <a:ea typeface="Calibri"/>
                <a:cs typeface="Calibri"/>
                <a:sym typeface="Calibri"/>
              </a:rPr>
              <a:t>"Unhealthy ultra-processed food" = means an ultra-processed food that does not comply with the requirements under 21 CFR 101.65(d) (relating to implied nutrient content claims and related label statements) , as of the effective date of this section, for use of the term "healthy" as an implied nutrient content claim on the label or in labeling of a food. </a:t>
            </a:r>
            <a:endParaRPr sz="1100">
              <a:latin typeface="Calibri"/>
              <a:ea typeface="Calibri"/>
              <a:cs typeface="Calibri"/>
              <a:sym typeface="Calibri"/>
            </a:endParaRPr>
          </a:p>
          <a:p>
            <a:pPr marL="742950" marR="0" lvl="1" indent="-285750" algn="l" rtl="0">
              <a:spcBef>
                <a:spcPts val="0"/>
              </a:spcBef>
              <a:spcAft>
                <a:spcPts val="0"/>
              </a:spcAft>
              <a:buClr>
                <a:srgbClr val="000000"/>
              </a:buClr>
              <a:buSzPts val="1100"/>
              <a:buFont typeface="Courier New"/>
              <a:buChar char="o"/>
            </a:pPr>
            <a:r>
              <a:rPr lang="en" sz="1100">
                <a:solidFill>
                  <a:srgbClr val="000000"/>
                </a:solidFill>
                <a:latin typeface="Calibri"/>
                <a:ea typeface="Calibri"/>
                <a:cs typeface="Calibri"/>
                <a:sym typeface="Calibri"/>
              </a:rPr>
              <a:t>Ultraprocessed food = food containing any of surface-active agents, stabilizers and thickeners, propellants, aerating agents, and gasses, colors and color adjunts, emulsifiers and emulsifier salts, flavoring agents and adjuvants, flavor enhancers, surface-finishing agents, non-nutritive sweeteners, or “</a:t>
            </a:r>
            <a:r>
              <a:rPr lang="en" sz="1100">
                <a:latin typeface="Calibri"/>
                <a:ea typeface="Calibri"/>
                <a:cs typeface="Calibri"/>
                <a:sym typeface="Calibri"/>
              </a:rPr>
              <a:t>A substance available in the Food and Drug Administration Substances Added to Food database that are designated as having any of the technical effects listed in paragraph (1), excluding spices and other natural seasonings and flavorings, as listed in 21 CFR 182.10 as of the effective date of this section” </a:t>
            </a:r>
            <a:endParaRPr sz="1100">
              <a:latin typeface="Calibri"/>
              <a:ea typeface="Calibri"/>
              <a:cs typeface="Calibri"/>
              <a:sym typeface="Calibri"/>
            </a:endParaRPr>
          </a:p>
          <a:p>
            <a:pPr marL="0" lvl="0" indent="0" algn="l" rtl="0">
              <a:spcBef>
                <a:spcPts val="0"/>
              </a:spcBef>
              <a:spcAft>
                <a:spcPts val="0"/>
              </a:spcAft>
              <a:buNone/>
            </a:pPr>
            <a:r>
              <a:rPr lang="en" b="0" i="0">
                <a:solidFill>
                  <a:srgbClr val="0C0C0C"/>
                </a:solidFill>
                <a:latin typeface="Play"/>
                <a:ea typeface="Play"/>
                <a:cs typeface="Play"/>
                <a:sym typeface="Play"/>
              </a:rPr>
              <a:t>+++++</a:t>
            </a:r>
            <a:endParaRPr/>
          </a:p>
          <a:p>
            <a:pPr marL="0" lvl="0" indent="0" algn="l" rtl="0">
              <a:spcBef>
                <a:spcPts val="0"/>
              </a:spcBef>
              <a:spcAft>
                <a:spcPts val="0"/>
              </a:spcAft>
              <a:buNone/>
            </a:pPr>
            <a:r>
              <a:rPr lang="en" b="0" i="0">
                <a:solidFill>
                  <a:srgbClr val="0C0C0C"/>
                </a:solidFill>
                <a:latin typeface="Play"/>
                <a:ea typeface="Play"/>
                <a:cs typeface="Play"/>
                <a:sym typeface="Play"/>
              </a:rPr>
              <a:t>Add CT HB05869 </a:t>
            </a:r>
            <a:r>
              <a:rPr lang="en" b="0" i="0">
                <a:solidFill>
                  <a:srgbClr val="4F657B"/>
                </a:solidFill>
                <a:latin typeface="Roboto"/>
                <a:ea typeface="Roboto"/>
                <a:cs typeface="Roboto"/>
                <a:sym typeface="Roboto"/>
              </a:rPr>
              <a:t>blue dye number one, blue dye number two, green dye number three, red dye number forty, yellow dye number five, yellow dye number six, and ti dioxide. </a:t>
            </a:r>
            <a:r>
              <a:rPr lang="en" b="0" i="0">
                <a:solidFill>
                  <a:srgbClr val="0C0C0C"/>
                </a:solidFill>
                <a:latin typeface="Play"/>
                <a:ea typeface="Play"/>
                <a:cs typeface="Play"/>
                <a:sym typeface="Play"/>
              </a:rPr>
              <a:t> In committee</a:t>
            </a:r>
            <a:endParaRPr/>
          </a:p>
          <a:p>
            <a:pPr marL="0" lvl="0" indent="0" algn="l" rtl="0">
              <a:spcBef>
                <a:spcPts val="0"/>
              </a:spcBef>
              <a:spcAft>
                <a:spcPts val="0"/>
              </a:spcAft>
              <a:buNone/>
            </a:pPr>
            <a:endParaRPr b="0" i="0">
              <a:solidFill>
                <a:srgbClr val="0C0C0C"/>
              </a:solidFill>
              <a:latin typeface="Play"/>
              <a:ea typeface="Play"/>
              <a:cs typeface="Play"/>
              <a:sym typeface="Play"/>
            </a:endParaRPr>
          </a:p>
          <a:p>
            <a:pPr marL="0" lvl="0" indent="0" algn="l" rtl="0">
              <a:spcBef>
                <a:spcPts val="0"/>
              </a:spcBef>
              <a:spcAft>
                <a:spcPts val="0"/>
              </a:spcAft>
              <a:buNone/>
            </a:pPr>
            <a:r>
              <a:rPr lang="en" b="0" i="0">
                <a:solidFill>
                  <a:srgbClr val="0C0C0C"/>
                </a:solidFill>
                <a:latin typeface="Play"/>
                <a:ea typeface="Play"/>
                <a:cs typeface="Play"/>
                <a:sym typeface="Play"/>
              </a:rPr>
              <a:t>DE SB65– red 40 committee</a:t>
            </a:r>
            <a:endParaRPr/>
          </a:p>
          <a:p>
            <a:pPr marL="0" lvl="0" indent="0" algn="l" rtl="0">
              <a:spcBef>
                <a:spcPts val="0"/>
              </a:spcBef>
              <a:spcAft>
                <a:spcPts val="0"/>
              </a:spcAft>
              <a:buNone/>
            </a:pPr>
            <a:endParaRPr b="0" i="0">
              <a:solidFill>
                <a:srgbClr val="0C0C0C"/>
              </a:solidFill>
              <a:latin typeface="Play"/>
              <a:ea typeface="Play"/>
              <a:cs typeface="Play"/>
              <a:sym typeface="Play"/>
            </a:endParaRPr>
          </a:p>
          <a:p>
            <a:pPr marL="0" lvl="0" indent="0" algn="l" rtl="0">
              <a:spcBef>
                <a:spcPts val="0"/>
              </a:spcBef>
              <a:spcAft>
                <a:spcPts val="0"/>
              </a:spcAft>
              <a:buNone/>
            </a:pPr>
            <a:r>
              <a:rPr lang="en" b="0" i="0">
                <a:solidFill>
                  <a:srgbClr val="0C0C0C"/>
                </a:solidFill>
                <a:latin typeface="Play"/>
                <a:ea typeface="Play"/>
                <a:cs typeface="Play"/>
                <a:sym typeface="Play"/>
              </a:rPr>
              <a:t>FL S1826 – “ultraprocessed” </a:t>
            </a:r>
            <a:r>
              <a:rPr lang="en"/>
              <a:t>Potassium bromate.</a:t>
            </a:r>
            <a:r>
              <a:rPr lang="en" b="0" i="0">
                <a:solidFill>
                  <a:srgbClr val="4F657B"/>
                </a:solidFill>
                <a:latin typeface="Roboto"/>
                <a:ea typeface="Roboto"/>
                <a:cs typeface="Roboto"/>
                <a:sym typeface="Roboto"/>
              </a:rPr>
              <a:t> </a:t>
            </a:r>
            <a:r>
              <a:rPr lang="en"/>
              <a:t>2. Propylparaben.</a:t>
            </a:r>
            <a:r>
              <a:rPr lang="en" b="0" i="0">
                <a:solidFill>
                  <a:srgbClr val="4F657B"/>
                </a:solidFill>
                <a:latin typeface="Roboto"/>
                <a:ea typeface="Roboto"/>
                <a:cs typeface="Roboto"/>
                <a:sym typeface="Roboto"/>
              </a:rPr>
              <a:t> </a:t>
            </a:r>
            <a:r>
              <a:rPr lang="en"/>
              <a:t>3. Titanium dioxide.</a:t>
            </a:r>
            <a:r>
              <a:rPr lang="en" b="0" i="0">
                <a:solidFill>
                  <a:srgbClr val="4F657B"/>
                </a:solidFill>
                <a:latin typeface="Roboto"/>
                <a:ea typeface="Roboto"/>
                <a:cs typeface="Roboto"/>
                <a:sym typeface="Roboto"/>
              </a:rPr>
              <a:t> </a:t>
            </a:r>
            <a:r>
              <a:rPr lang="en"/>
              <a:t>4. Brominated vegetable oil.</a:t>
            </a:r>
            <a:r>
              <a:rPr lang="en" b="0" i="0">
                <a:solidFill>
                  <a:srgbClr val="4F657B"/>
                </a:solidFill>
                <a:latin typeface="Roboto"/>
                <a:ea typeface="Roboto"/>
                <a:cs typeface="Roboto"/>
                <a:sym typeface="Roboto"/>
              </a:rPr>
              <a:t> </a:t>
            </a:r>
            <a:r>
              <a:rPr lang="en"/>
              <a:t>5. Yellow dye 5.</a:t>
            </a:r>
            <a:r>
              <a:rPr lang="en" b="0" i="0">
                <a:solidFill>
                  <a:srgbClr val="4F657B"/>
                </a:solidFill>
                <a:latin typeface="Roboto"/>
                <a:ea typeface="Roboto"/>
                <a:cs typeface="Roboto"/>
                <a:sym typeface="Roboto"/>
              </a:rPr>
              <a:t> </a:t>
            </a:r>
            <a:r>
              <a:rPr lang="en"/>
              <a:t>6. Yellow dye 6.</a:t>
            </a:r>
            <a:r>
              <a:rPr lang="en" b="0" i="0">
                <a:solidFill>
                  <a:srgbClr val="4F657B"/>
                </a:solidFill>
                <a:latin typeface="Roboto"/>
                <a:ea typeface="Roboto"/>
                <a:cs typeface="Roboto"/>
                <a:sym typeface="Roboto"/>
              </a:rPr>
              <a:t> </a:t>
            </a:r>
            <a:r>
              <a:rPr lang="en"/>
              <a:t>7. Blue dye 1.</a:t>
            </a:r>
            <a:r>
              <a:rPr lang="en" b="0" i="0">
                <a:solidFill>
                  <a:srgbClr val="4F657B"/>
                </a:solidFill>
                <a:latin typeface="Roboto"/>
                <a:ea typeface="Roboto"/>
                <a:cs typeface="Roboto"/>
                <a:sym typeface="Roboto"/>
              </a:rPr>
              <a:t> </a:t>
            </a:r>
            <a:r>
              <a:rPr lang="en"/>
              <a:t>8. Blue dye 2.</a:t>
            </a:r>
            <a:r>
              <a:rPr lang="en" b="0" i="0">
                <a:solidFill>
                  <a:srgbClr val="4F657B"/>
                </a:solidFill>
                <a:latin typeface="Roboto"/>
                <a:ea typeface="Roboto"/>
                <a:cs typeface="Roboto"/>
                <a:sym typeface="Roboto"/>
              </a:rPr>
              <a:t> </a:t>
            </a:r>
            <a:r>
              <a:rPr lang="en"/>
              <a:t>9. Green dye 3.</a:t>
            </a:r>
            <a:r>
              <a:rPr lang="en" b="0" i="0">
                <a:solidFill>
                  <a:srgbClr val="4F657B"/>
                </a:solidFill>
                <a:latin typeface="Roboto"/>
                <a:ea typeface="Roboto"/>
                <a:cs typeface="Roboto"/>
                <a:sym typeface="Roboto"/>
              </a:rPr>
              <a:t> </a:t>
            </a:r>
            <a:r>
              <a:rPr lang="en"/>
              <a:t>10. Red dye 3.</a:t>
            </a:r>
            <a:r>
              <a:rPr lang="en" b="0" i="0">
                <a:solidFill>
                  <a:srgbClr val="4F657B"/>
                </a:solidFill>
                <a:latin typeface="Roboto"/>
                <a:ea typeface="Roboto"/>
                <a:cs typeface="Roboto"/>
                <a:sym typeface="Roboto"/>
              </a:rPr>
              <a:t> </a:t>
            </a:r>
            <a:r>
              <a:rPr lang="en"/>
              <a:t>11. Red dye 40. in senate committee &gt; dead</a:t>
            </a:r>
            <a:endParaRPr/>
          </a:p>
          <a:p>
            <a:pPr marL="0" lvl="0" indent="0" algn="l" rtl="0">
              <a:spcBef>
                <a:spcPts val="0"/>
              </a:spcBef>
              <a:spcAft>
                <a:spcPts val="0"/>
              </a:spcAft>
              <a:buNone/>
            </a:pPr>
            <a:endParaRPr b="0" i="0">
              <a:solidFill>
                <a:srgbClr val="0C0C0C"/>
              </a:solidFill>
              <a:latin typeface="Play"/>
              <a:ea typeface="Play"/>
              <a:cs typeface="Play"/>
              <a:sym typeface="Play"/>
            </a:endParaRPr>
          </a:p>
          <a:p>
            <a:pPr marL="0" lvl="0" indent="0" algn="l" rtl="0">
              <a:spcBef>
                <a:spcPts val="0"/>
              </a:spcBef>
              <a:spcAft>
                <a:spcPts val="0"/>
              </a:spcAft>
              <a:buNone/>
            </a:pPr>
            <a:r>
              <a:rPr lang="en" b="0" i="0">
                <a:solidFill>
                  <a:srgbClr val="0C0C0C"/>
                </a:solidFill>
                <a:latin typeface="Play"/>
                <a:ea typeface="Play"/>
                <a:cs typeface="Play"/>
                <a:sym typeface="Play"/>
              </a:rPr>
              <a:t>GA HB642 - </a:t>
            </a:r>
            <a:r>
              <a:rPr lang="en" b="0" i="0">
                <a:solidFill>
                  <a:srgbClr val="4F657B"/>
                </a:solidFill>
                <a:latin typeface="Roboto"/>
                <a:ea typeface="Roboto"/>
                <a:cs typeface="Roboto"/>
                <a:sym typeface="Roboto"/>
              </a:rPr>
              <a:t>Blue 1, Blue 2, Green 3, Red 3, Red 40, Yellow 5, and Yellow 6) introduced</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IA  HF212 -blue dye 1, blue dye 2, brominated vegetable oil, green dye 3, margarine, potassium bromate, propylparaben, red dye 3, red dye 40, yellow dye 5, or yellow dye 6.</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KY HB439 – “ultraprocessed” BVO, K bromate, propyl, titanium, dyes in committee</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MO SB802 potassium bromate, propylparaben, titanium dioxide, brominated vegetable oil, and various artificial food dyes (including Yellow dye 5 and 6, Blue dyes 1 and 2, Green dye 3, and Red dyes 3 and 40).  Committee - </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RI H5115 Blue No. 1 and 2, Green No. 3, Red No. 40, and Yellow No. 5 and 6 committee</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SC H4263 Blue dye 1, Blue dye 2, Green dye 3, Red dye 40, Yellow dye 5, and Yellow dye 6 committee</a:t>
            </a:r>
            <a:endParaRPr b="0" i="0">
              <a:solidFill>
                <a:srgbClr val="0C0C0C"/>
              </a:solidFill>
              <a:latin typeface="Play"/>
              <a:ea typeface="Play"/>
              <a:cs typeface="Play"/>
              <a:sym typeface="Play"/>
            </a:endParaRPr>
          </a:p>
          <a:p>
            <a:pPr marL="0" lvl="0" indent="0" algn="l" rtl="0">
              <a:spcBef>
                <a:spcPts val="0"/>
              </a:spcBef>
              <a:spcAft>
                <a:spcPts val="0"/>
              </a:spcAft>
              <a:buNone/>
            </a:pPr>
            <a:endParaRPr b="0" i="0">
              <a:solidFill>
                <a:srgbClr val="0C0C0C"/>
              </a:solidFill>
              <a:latin typeface="Play"/>
              <a:ea typeface="Play"/>
              <a:cs typeface="Play"/>
              <a:sym typeface="Play"/>
            </a:endParaRPr>
          </a:p>
          <a:p>
            <a:pPr marL="0" lvl="0" indent="0" algn="l" rtl="0">
              <a:spcBef>
                <a:spcPts val="0"/>
              </a:spcBef>
              <a:spcAft>
                <a:spcPts val="0"/>
              </a:spcAft>
              <a:buNone/>
            </a:pPr>
            <a:endParaRPr b="0" i="0">
              <a:solidFill>
                <a:srgbClr val="0C0C0C"/>
              </a:solidFill>
              <a:latin typeface="Play"/>
              <a:ea typeface="Play"/>
              <a:cs typeface="Play"/>
              <a:sym typeface="Play"/>
            </a:endParaRPr>
          </a:p>
          <a:p>
            <a:pPr marL="0" lvl="0" indent="0" algn="l" rtl="0">
              <a:spcBef>
                <a:spcPts val="0"/>
              </a:spcBef>
              <a:spcAft>
                <a:spcPts val="0"/>
              </a:spcAft>
              <a:buNone/>
            </a:pPr>
            <a:endParaRPr b="0" i="0">
              <a:solidFill>
                <a:srgbClr val="0C0C0C"/>
              </a:solidFill>
              <a:latin typeface="Play"/>
              <a:ea typeface="Play"/>
              <a:cs typeface="Play"/>
              <a:sym typeface="Play"/>
            </a:endParaRPr>
          </a:p>
          <a:p>
            <a:pPr marL="0" lvl="0" indent="0" algn="l" rtl="0">
              <a:spcBef>
                <a:spcPts val="0"/>
              </a:spcBef>
              <a:spcAft>
                <a:spcPts val="0"/>
              </a:spcAft>
              <a:buNone/>
            </a:pPr>
            <a:endParaRPr b="0" i="0">
              <a:solidFill>
                <a:srgbClr val="0C0C0C"/>
              </a:solidFill>
              <a:latin typeface="Play"/>
              <a:ea typeface="Play"/>
              <a:cs typeface="Play"/>
              <a:sym typeface="Play"/>
            </a:endParaRPr>
          </a:p>
          <a:p>
            <a:pPr marL="0" lvl="0" indent="0" algn="l" rtl="0">
              <a:spcBef>
                <a:spcPts val="0"/>
              </a:spcBef>
              <a:spcAft>
                <a:spcPts val="0"/>
              </a:spcAft>
              <a:buNone/>
            </a:pPr>
            <a:r>
              <a:rPr lang="en" b="0" i="0">
                <a:solidFill>
                  <a:srgbClr val="0C0C0C"/>
                </a:solidFill>
                <a:latin typeface="Play"/>
                <a:ea typeface="Play"/>
                <a:cs typeface="Play"/>
                <a:sym typeface="Play"/>
              </a:rPr>
              <a:t>New LA SB 14: </a:t>
            </a:r>
            <a:r>
              <a:rPr lang="en"/>
              <a:t>Blue dye 1 (CAS 3844-45-9). 6 (2) Blue dye 2 (CAS 860-22-0). 7 (3) Green dye 3 (CAS 2353-45-9). 8 (4) Red dye 3 (CAS 16423-68-0). 9 (5) Red dye 40 (CAS 25956-17-6). 10 (6) Yellow dye 5 (CAS 1934-21-0). 11 (7) Yellow dye 6 (CAS 2783-94-0). 12 (8) Azodicarbonamide. 13 (9) Butylated hydroxyanisole (BHA). 14 (10) Butylated hydroxytoluene (BHT). 15 (11) Potassium bromate. </a:t>
            </a:r>
            <a:endParaRPr b="0" i="0">
              <a:solidFill>
                <a:srgbClr val="0C0C0C"/>
              </a:solidFill>
              <a:latin typeface="Play"/>
              <a:ea typeface="Play"/>
              <a:cs typeface="Play"/>
              <a:sym typeface="Play"/>
            </a:endParaRPr>
          </a:p>
          <a:p>
            <a:pPr marL="0" lvl="0" indent="0" algn="l" rtl="0">
              <a:spcBef>
                <a:spcPts val="0"/>
              </a:spcBef>
              <a:spcAft>
                <a:spcPts val="0"/>
              </a:spcAft>
              <a:buNone/>
            </a:pPr>
            <a:endParaRPr b="0" i="0">
              <a:solidFill>
                <a:srgbClr val="0C0C0C"/>
              </a:solidFill>
              <a:latin typeface="Play"/>
              <a:ea typeface="Play"/>
              <a:cs typeface="Play"/>
              <a:sym typeface="Play"/>
            </a:endParaRPr>
          </a:p>
          <a:p>
            <a:pPr marL="0" lvl="0" indent="0" algn="l" rtl="0">
              <a:spcBef>
                <a:spcPts val="0"/>
              </a:spcBef>
              <a:spcAft>
                <a:spcPts val="0"/>
              </a:spcAft>
              <a:buNone/>
            </a:pPr>
            <a:r>
              <a:rPr lang="en" b="0" i="0">
                <a:solidFill>
                  <a:srgbClr val="0C0C0C"/>
                </a:solidFill>
                <a:latin typeface="Play"/>
                <a:ea typeface="Play"/>
                <a:cs typeface="Play"/>
                <a:sym typeface="Play"/>
              </a:rPr>
              <a:t>WI – new - https://www.weau.com/2025/03/28/lawmakers-look-clean-up-school-lunches/</a:t>
            </a:r>
            <a:endParaRPr/>
          </a:p>
          <a:p>
            <a:pPr marL="0" lvl="0" indent="0" algn="l" rtl="0">
              <a:spcBef>
                <a:spcPts val="0"/>
              </a:spcBef>
              <a:spcAft>
                <a:spcPts val="0"/>
              </a:spcAft>
              <a:buNone/>
            </a:pPr>
            <a:endParaRPr b="0" i="0">
              <a:solidFill>
                <a:srgbClr val="0C0C0C"/>
              </a:solidFill>
              <a:latin typeface="Play"/>
              <a:ea typeface="Play"/>
              <a:cs typeface="Play"/>
              <a:sym typeface="Play"/>
            </a:endParaRPr>
          </a:p>
          <a:p>
            <a:pPr marL="0" lvl="0" indent="0" algn="l" rtl="0">
              <a:spcBef>
                <a:spcPts val="0"/>
              </a:spcBef>
              <a:spcAft>
                <a:spcPts val="0"/>
              </a:spcAft>
              <a:buClr>
                <a:srgbClr val="0C0C0C"/>
              </a:buClr>
              <a:buSzPts val="1200"/>
              <a:buFont typeface="Play"/>
              <a:buNone/>
            </a:pPr>
            <a:r>
              <a:rPr lang="en" b="0" i="0">
                <a:solidFill>
                  <a:srgbClr val="0C0C0C"/>
                </a:solidFill>
                <a:latin typeface="Play"/>
                <a:ea typeface="Play"/>
                <a:cs typeface="Play"/>
                <a:sym typeface="Play"/>
              </a:rPr>
              <a:t>AZ HB2164- : P</a:t>
            </a:r>
            <a:r>
              <a:rPr lang="en" b="0" i="0">
                <a:solidFill>
                  <a:srgbClr val="4F657B"/>
                </a:solidFill>
                <a:latin typeface="Roboto"/>
                <a:ea typeface="Roboto"/>
                <a:cs typeface="Roboto"/>
                <a:sym typeface="Roboto"/>
              </a:rPr>
              <a:t>otassium bromate. 2. Propylparaben. 3. Titanium dioxide. 4. Brominated vegetable oil. 5. Yellow dye 5. 6. Yellow dye 6. 7. Blue dye 1. 8 . Blue dye 2. 9. Green dye 3. 10. Red dye 3. 11. Red dye 40. </a:t>
            </a:r>
            <a:r>
              <a:rPr lang="en" b="0" i="0">
                <a:solidFill>
                  <a:srgbClr val="343E48"/>
                </a:solidFill>
                <a:latin typeface="Arial"/>
                <a:ea typeface="Arial"/>
                <a:cs typeface="Arial"/>
                <a:sym typeface="Arial"/>
              </a:rPr>
              <a:t>– passed house &gt; Senate considering with both caucuses saying do pass (3.25) &gt; </a:t>
            </a:r>
            <a:r>
              <a:rPr lang="en" b="1" i="0">
                <a:solidFill>
                  <a:srgbClr val="343E48"/>
                </a:solidFill>
                <a:latin typeface="Arial"/>
                <a:ea typeface="Arial"/>
                <a:cs typeface="Arial"/>
                <a:sym typeface="Arial"/>
              </a:rPr>
              <a:t>signed by gov 4/14</a:t>
            </a:r>
            <a:endParaRPr/>
          </a:p>
          <a:p>
            <a:pPr marL="0" lvl="0" indent="0" algn="l" rtl="0">
              <a:spcBef>
                <a:spcPts val="0"/>
              </a:spcBef>
              <a:spcAft>
                <a:spcPts val="0"/>
              </a:spcAft>
              <a:buNone/>
            </a:pPr>
            <a:endParaRPr b="1" i="0">
              <a:solidFill>
                <a:srgbClr val="0C0C0C"/>
              </a:solidFill>
              <a:latin typeface="Play"/>
              <a:ea typeface="Play"/>
              <a:cs typeface="Play"/>
              <a:sym typeface="Play"/>
            </a:endParaRPr>
          </a:p>
          <a:p>
            <a:pPr marL="0" lvl="0" indent="0" algn="l" rtl="0">
              <a:spcBef>
                <a:spcPts val="0"/>
              </a:spcBef>
              <a:spcAft>
                <a:spcPts val="0"/>
              </a:spcAft>
              <a:buNone/>
            </a:pPr>
            <a:r>
              <a:rPr lang="en" b="0" i="0">
                <a:solidFill>
                  <a:srgbClr val="0C0C0C"/>
                </a:solidFill>
                <a:latin typeface="Play"/>
                <a:ea typeface="Play"/>
                <a:cs typeface="Play"/>
                <a:sym typeface="Play"/>
              </a:rPr>
              <a:t>HI SB682 - </a:t>
            </a:r>
            <a:r>
              <a:rPr lang="en" b="0" i="0">
                <a:solidFill>
                  <a:srgbClr val="4F657B"/>
                </a:solidFill>
                <a:latin typeface="Roboto"/>
                <a:ea typeface="Roboto"/>
                <a:cs typeface="Roboto"/>
                <a:sym typeface="Roboto"/>
              </a:rPr>
              <a:t>This bill prohibits the use of synthetic substances in school meals at both the Hawaii Department of Education and public charter schools. Specifically, the bill defines "synthetic substances" as food coloring, color additives, or colorants that impart color when added to food or beverages. The legislation would apply to all school meal programs in these educational settings, effectively banning artificial colors from meals served to students. </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NYA1556 - </a:t>
            </a:r>
            <a:r>
              <a:rPr lang="en" sz="1200" b="0" i="0">
                <a:solidFill>
                  <a:srgbClr val="4F657B"/>
                </a:solidFill>
                <a:latin typeface="Roboto"/>
                <a:ea typeface="Roboto"/>
                <a:cs typeface="Roboto"/>
                <a:sym typeface="Roboto"/>
              </a:rPr>
              <a:t>FD&amp;C Red No. 3 27 b. FD&amp;C Red No. 40 28 c. FD&amp;C Blue No. 1 29 d. FD&amp;C Blue No. 2 30 e. FD&amp;C Green No. 3 31 f. FD&amp;C Yellow No. 5 32 g. FD&amp;C Yellow No. 6</a:t>
            </a:r>
            <a:endParaRPr/>
          </a:p>
          <a:p>
            <a:pPr marL="0" lvl="0" indent="0" algn="l" rtl="0">
              <a:spcBef>
                <a:spcPts val="0"/>
              </a:spcBef>
              <a:spcAft>
                <a:spcPts val="0"/>
              </a:spcAft>
              <a:buNone/>
            </a:pPr>
            <a:endParaRPr sz="1200"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TX HB1637 - his bill prohibits school districts and open-enrollment charter schools from serving or selling ultraprocessed food on school campuses during regular school hours, specifically targeting foods containing certain chemical additives such as brominated vegetable oil (BVO), potassium bromate, various food coloring agents (like red 3, red 40, yellow 5 and 6, blue 1 and 2, green 3), propylparaben, titanium dioxide, and other substantially similar additives. The bill defines these foods as "ultraprocessed food" and explicitly states that parents or guardians are still permitted to provide such foods to their children during school hours. The legislation is set to take effect for the 2025-2026 school year, with the potential for immediate implementation if it receives a two-thirds vote from members of the Texas legislature. By targeting specific chemical additives, the bill aims to improve the nutritional quality of food served in public schools and potentially reduce students' exposure to certain potentially harmful substances.</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TX3736 - This bill prohibits school districts and open-enrollment charter schools from providing meals or drinks containing specific food additives and artificial colors. The banned substances include several color additives with their Chemical Abstracts Service (CAS) registry numbers: red 3, red 40, yellow 5, yellow 6, blue 1, blue 2, green 3, and caramel coloring. The bill also broadly prohibits any additive substantially similar to those listed, effectively creating a comprehensive ban on these potentially harmful food colorings and additives. The new regulation will take effect with the 2025-2026 school year, giving schools time to adjust their food and beverage offerings. The bill aims to improve the nutritional quality of school meals by removing artificial colors and potentially harmful additives, with the goal of promoting student health. If the bill receives a two-thirds vote in the Texas Legislature, it will take effect immediately; otherwise, it will become law on September 1, 2025.</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VAHB1910 - Blue No. 1, Blue No. 2, Green No. 3, Red No. 3, Red No. 40, Yellow No. 5, and Yellow No. 6 – adopted 3/21</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ORHB3015 - This bill modifies Oregon's existing school nutrition regulations by prohibiting three specific chemical additives (Red Number 3, potassium bromate, and propylparaben) from being included in food and beverage items sold to students in public schools during the regular or extended school day. The bill builds upon existing nutritional standards that already regulate the calorie, fat, sugar, and serving size of food and beverage items sold in schools, which vary depending on the grade levels of students. These standards apply to food and beverage sales during school hours, including before and after classes and during school-related activities like clubs and practices, but do not apply to events where parents or other adults are present or to meals served as part of federal school lunch and breakfast programs. The restrictions do not prevent school districts from adopting even more stringent nutritional guidelines, and schools are required to annually report their compliance with these standards to the Department of Education. </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IL SB2637 - B</a:t>
            </a:r>
            <a:r>
              <a:rPr lang="en" b="0" i="0">
                <a:solidFill>
                  <a:srgbClr val="000000"/>
                </a:solidFill>
                <a:latin typeface="Arial"/>
                <a:ea typeface="Arial"/>
                <a:cs typeface="Arial"/>
                <a:sym typeface="Arial"/>
              </a:rPr>
              <a:t>rominated vegetable oil, potassium bromate, propylparaben, or red dye 3</a:t>
            </a:r>
            <a:r>
              <a:rPr lang="en" b="0" i="0">
                <a:solidFill>
                  <a:srgbClr val="4F657B"/>
                </a:solidFill>
                <a:latin typeface="Roboto"/>
                <a:ea typeface="Roboto"/>
                <a:cs typeface="Roboto"/>
                <a:sym typeface="Roboto"/>
              </a:rPr>
              <a:t> 2024 - died</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SD HB1169 2024 – BVO, K Bromate, Propylparaben. ,Red 3 die</a:t>
            </a:r>
            <a:endParaRPr/>
          </a:p>
          <a:p>
            <a:pPr marL="0" lvl="0" indent="0" algn="l" rtl="0">
              <a:spcBef>
                <a:spcPts val="0"/>
              </a:spcBef>
              <a:spcAft>
                <a:spcPts val="0"/>
              </a:spcAft>
              <a:buNone/>
            </a:pPr>
            <a:r>
              <a:rPr lang="en" b="0" i="0">
                <a:solidFill>
                  <a:srgbClr val="4F657B"/>
                </a:solidFill>
                <a:latin typeface="Roboto"/>
                <a:ea typeface="Roboto"/>
                <a:cs typeface="Roboto"/>
                <a:sym typeface="Roboto"/>
              </a:rPr>
              <a:t>MO 2024 – HB2474 BVO, K Bromate, Propylparaben. ,Red 3 die but senate still alive</a:t>
            </a:r>
            <a:endParaRPr/>
          </a:p>
        </p:txBody>
      </p:sp>
      <p:sp>
        <p:nvSpPr>
          <p:cNvPr id="462" name="Google Shape;462;g36ab6987878_1_7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6ab6987878_1_7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36ab6987878_1_7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a:solidFill>
                  <a:srgbClr val="494949"/>
                </a:solidFill>
                <a:latin typeface="Lato"/>
                <a:ea typeface="Lato"/>
                <a:cs typeface="Lato"/>
                <a:sym typeface="Lato"/>
              </a:rPr>
              <a:t>Let’s start with UPFs. There has been a proliferation of bills that purport to tackle UPF, primarily in schools. This slide show the AZ bill, which is typical. Note the While they use term UPF, they are mostly focused on additives. </a:t>
            </a:r>
            <a:endParaRPr/>
          </a:p>
          <a:p>
            <a:pPr marL="0" marR="0" lvl="0" indent="0" algn="l" rtl="0">
              <a:lnSpc>
                <a:spcPct val="100000"/>
              </a:lnSpc>
              <a:spcBef>
                <a:spcPts val="0"/>
              </a:spcBef>
              <a:spcAft>
                <a:spcPts val="0"/>
              </a:spcAft>
              <a:buClr>
                <a:srgbClr val="494949"/>
              </a:buClr>
              <a:buSzPts val="1200"/>
              <a:buFont typeface="Lato"/>
              <a:buNone/>
            </a:pPr>
            <a:r>
              <a:rPr lang="en" b="0" i="0">
                <a:solidFill>
                  <a:srgbClr val="494949"/>
                </a:solidFill>
                <a:latin typeface="Lato"/>
                <a:ea typeface="Lato"/>
                <a:cs typeface="Lato"/>
                <a:sym typeface="Lato"/>
              </a:rPr>
              <a:t>+++++</a:t>
            </a:r>
            <a:br>
              <a:rPr lang="en" b="0" i="0">
                <a:solidFill>
                  <a:srgbClr val="494949"/>
                </a:solidFill>
                <a:latin typeface="Lato"/>
                <a:ea typeface="Lato"/>
                <a:cs typeface="Lato"/>
                <a:sym typeface="Lato"/>
              </a:rPr>
            </a:br>
            <a:r>
              <a:rPr lang="en" sz="1200" b="1" i="0">
                <a:solidFill>
                  <a:srgbClr val="000000"/>
                </a:solidFill>
                <a:latin typeface="Newsreader"/>
                <a:ea typeface="Newsreader"/>
                <a:cs typeface="Newsreader"/>
                <a:sym typeface="Newsreader"/>
              </a:rPr>
              <a:t>Searched in bill track –ultraprocessed and also searched ultra-processed: 4/13/25</a:t>
            </a:r>
            <a:endParaRPr/>
          </a:p>
          <a:p>
            <a:pPr marL="0" marR="0" lvl="0" indent="0" algn="l" rtl="0">
              <a:lnSpc>
                <a:spcPct val="100000"/>
              </a:lnSpc>
              <a:spcBef>
                <a:spcPts val="0"/>
              </a:spcBef>
              <a:spcAft>
                <a:spcPts val="0"/>
              </a:spcAft>
              <a:buClr>
                <a:srgbClr val="000000"/>
              </a:buClr>
              <a:buSzPts val="1200"/>
              <a:buFont typeface="Newsreader"/>
              <a:buNone/>
            </a:pPr>
            <a:r>
              <a:rPr lang="en" sz="1200" b="1" i="0">
                <a:solidFill>
                  <a:srgbClr val="000000"/>
                </a:solidFill>
                <a:latin typeface="Newsreader"/>
                <a:ea typeface="Newsreader"/>
                <a:cs typeface="Newsreader"/>
                <a:sym typeface="Newsreader"/>
              </a:rPr>
              <a:t>++++</a:t>
            </a:r>
            <a:endParaRPr/>
          </a:p>
          <a:p>
            <a:pPr marL="0" lvl="0" indent="0" algn="l" rtl="0">
              <a:spcBef>
                <a:spcPts val="0"/>
              </a:spcBef>
              <a:spcAft>
                <a:spcPts val="0"/>
              </a:spcAft>
              <a:buNone/>
            </a:pPr>
            <a:r>
              <a:rPr lang="en" b="0" i="0">
                <a:solidFill>
                  <a:srgbClr val="0C0C0C"/>
                </a:solidFill>
                <a:latin typeface="Play"/>
                <a:ea typeface="Play"/>
                <a:cs typeface="Play"/>
                <a:sym typeface="Play"/>
              </a:rPr>
              <a:t>Emily Broad Lieb 6.2.25</a:t>
            </a:r>
            <a:endParaRPr/>
          </a:p>
          <a:p>
            <a:pPr marL="0" marR="0" lvl="0" indent="0" algn="l" rtl="0">
              <a:spcBef>
                <a:spcPts val="0"/>
              </a:spcBef>
              <a:spcAft>
                <a:spcPts val="0"/>
              </a:spcAft>
              <a:buClr>
                <a:schemeClr val="dk1"/>
              </a:buClr>
              <a:buSzPts val="1100"/>
              <a:buFont typeface="Calibri"/>
              <a:buNone/>
            </a:pPr>
            <a:r>
              <a:rPr lang="en" sz="1100">
                <a:latin typeface="Calibri"/>
                <a:ea typeface="Calibri"/>
                <a:cs typeface="Calibri"/>
                <a:sym typeface="Calibri"/>
              </a:rPr>
              <a:t>Here are the state UPF in school bills that I have been tracking: </a:t>
            </a:r>
            <a:endParaRPr sz="1200">
              <a:latin typeface="Arial"/>
              <a:ea typeface="Arial"/>
              <a:cs typeface="Arial"/>
              <a:sym typeface="Arial"/>
            </a:endParaRPr>
          </a:p>
          <a:p>
            <a:pPr marL="0" marR="0" lvl="0" indent="0" algn="l" rtl="0">
              <a:spcBef>
                <a:spcPts val="0"/>
              </a:spcBef>
              <a:spcAft>
                <a:spcPts val="0"/>
              </a:spcAft>
              <a:buClr>
                <a:schemeClr val="dk1"/>
              </a:buClr>
              <a:buSzPts val="1100"/>
              <a:buFont typeface="Calibri"/>
              <a:buNone/>
            </a:pPr>
            <a:r>
              <a:rPr lang="en" sz="1100">
                <a:latin typeface="Calibri"/>
                <a:ea typeface="Calibri"/>
                <a:cs typeface="Calibri"/>
                <a:sym typeface="Calibri"/>
              </a:rPr>
              <a:t> </a:t>
            </a:r>
            <a:endParaRPr sz="1200">
              <a:latin typeface="Arial"/>
              <a:ea typeface="Arial"/>
              <a:cs typeface="Arial"/>
              <a:sym typeface="Arial"/>
            </a:endParaRPr>
          </a:p>
          <a:p>
            <a:pPr marL="342900" marR="0" lvl="0" indent="-342900" algn="l" rtl="0">
              <a:spcBef>
                <a:spcPts val="0"/>
              </a:spcBef>
              <a:spcAft>
                <a:spcPts val="0"/>
              </a:spcAft>
              <a:buClr>
                <a:schemeClr val="dk1"/>
              </a:buClr>
              <a:buSzPts val="1100"/>
              <a:buFont typeface="Noto Sans Symbols"/>
              <a:buChar char="∙"/>
            </a:pPr>
            <a:r>
              <a:rPr lang="en" sz="1100" b="1">
                <a:latin typeface="Calibri"/>
                <a:ea typeface="Calibri"/>
                <a:cs typeface="Calibri"/>
                <a:sym typeface="Calibri"/>
              </a:rPr>
              <a:t>Arizona</a:t>
            </a:r>
            <a:r>
              <a:rPr lang="en" sz="1100">
                <a:latin typeface="Calibri"/>
                <a:ea typeface="Calibri"/>
                <a:cs typeface="Calibri"/>
                <a:sym typeface="Calibri"/>
              </a:rPr>
              <a:t> (HB2164) </a:t>
            </a:r>
            <a:r>
              <a:rPr lang="en" sz="1100">
                <a:highlight>
                  <a:srgbClr val="FFFF00"/>
                </a:highlight>
                <a:latin typeface="Calibri"/>
                <a:ea typeface="Calibri"/>
                <a:cs typeface="Calibri"/>
                <a:sym typeface="Calibri"/>
              </a:rPr>
              <a:t>ENACTED</a:t>
            </a:r>
            <a:r>
              <a:rPr lang="en" sz="1100">
                <a:latin typeface="Calibri"/>
                <a:ea typeface="Calibri"/>
                <a:cs typeface="Calibri"/>
                <a:sym typeface="Calibri"/>
              </a:rPr>
              <a:t>: Pro</a:t>
            </a:r>
            <a:r>
              <a:rPr lang="en" sz="1100">
                <a:solidFill>
                  <a:srgbClr val="000000"/>
                </a:solidFill>
                <a:latin typeface="Calibri"/>
                <a:ea typeface="Calibri"/>
                <a:cs typeface="Calibri"/>
                <a:sym typeface="Calibri"/>
              </a:rPr>
              <a:t>hibits schools from providing ultraprocessed foods </a:t>
            </a:r>
            <a:endParaRPr sz="1100">
              <a:latin typeface="Calibri"/>
              <a:ea typeface="Calibri"/>
              <a:cs typeface="Calibri"/>
              <a:sym typeface="Calibri"/>
            </a:endParaRPr>
          </a:p>
          <a:p>
            <a:pPr marL="742950" marR="0" lvl="1" indent="-285750" algn="l" rtl="0">
              <a:spcBef>
                <a:spcPts val="0"/>
              </a:spcBef>
              <a:spcAft>
                <a:spcPts val="0"/>
              </a:spcAft>
              <a:buClr>
                <a:schemeClr val="dk1"/>
              </a:buClr>
              <a:buSzPts val="1100"/>
              <a:buFont typeface="Courier New"/>
              <a:buChar char="o"/>
            </a:pPr>
            <a:r>
              <a:rPr lang="en" sz="1100">
                <a:latin typeface="Calibri"/>
                <a:ea typeface="Calibri"/>
                <a:cs typeface="Calibri"/>
                <a:sym typeface="Calibri"/>
              </a:rPr>
              <a:t>Ultraprocessed  =  </a:t>
            </a:r>
            <a:r>
              <a:rPr lang="en" sz="1100">
                <a:solidFill>
                  <a:srgbClr val="000000"/>
                </a:solidFill>
                <a:latin typeface="Calibri"/>
                <a:ea typeface="Calibri"/>
                <a:cs typeface="Calibri"/>
                <a:sym typeface="Calibri"/>
              </a:rPr>
              <a:t>foods containing Red 3, Red 40, Yellow 5, Yellow 6, Blue 1, Blue 2, Green 3, potassium bromate, propyl paraben, titanium dioxide and BVO </a:t>
            </a:r>
            <a:endParaRPr sz="1100">
              <a:latin typeface="Calibri"/>
              <a:ea typeface="Calibri"/>
              <a:cs typeface="Calibri"/>
              <a:sym typeface="Calibri"/>
            </a:endParaRPr>
          </a:p>
          <a:p>
            <a:pPr marL="342900" marR="0" lvl="0" indent="-342900" algn="l" rtl="0">
              <a:spcBef>
                <a:spcPts val="0"/>
              </a:spcBef>
              <a:spcAft>
                <a:spcPts val="0"/>
              </a:spcAft>
              <a:buClr>
                <a:schemeClr val="dk1"/>
              </a:buClr>
              <a:buSzPts val="1100"/>
              <a:buFont typeface="Noto Sans Symbols"/>
              <a:buChar char="∙"/>
            </a:pPr>
            <a:r>
              <a:rPr lang="en" sz="1100" b="1">
                <a:latin typeface="Calibri"/>
                <a:ea typeface="Calibri"/>
                <a:cs typeface="Calibri"/>
                <a:sym typeface="Calibri"/>
              </a:rPr>
              <a:t>California</a:t>
            </a:r>
            <a:r>
              <a:rPr lang="en" sz="1100">
                <a:latin typeface="Calibri"/>
                <a:ea typeface="Calibri"/>
                <a:cs typeface="Calibri"/>
                <a:sym typeface="Calibri"/>
              </a:rPr>
              <a:t> (</a:t>
            </a:r>
            <a:r>
              <a:rPr lang="en" sz="1100">
                <a:solidFill>
                  <a:srgbClr val="000000"/>
                </a:solidFill>
                <a:latin typeface="Calibri"/>
                <a:ea typeface="Calibri"/>
                <a:cs typeface="Calibri"/>
                <a:sym typeface="Calibri"/>
              </a:rPr>
              <a:t>AB1264): prohibits schools from providing ultraprocessed foods  </a:t>
            </a:r>
            <a:endParaRPr sz="1100">
              <a:latin typeface="Calibri"/>
              <a:ea typeface="Calibri"/>
              <a:cs typeface="Calibri"/>
              <a:sym typeface="Calibri"/>
            </a:endParaRPr>
          </a:p>
          <a:p>
            <a:pPr marL="742950" marR="0" lvl="1" indent="-285750" algn="l" rtl="0">
              <a:spcBef>
                <a:spcPts val="0"/>
              </a:spcBef>
              <a:spcAft>
                <a:spcPts val="0"/>
              </a:spcAft>
              <a:buClr>
                <a:schemeClr val="dk1"/>
              </a:buClr>
              <a:buSzPts val="1100"/>
              <a:buFont typeface="Courier New"/>
              <a:buChar char="o"/>
            </a:pPr>
            <a:r>
              <a:rPr lang="en" sz="1100">
                <a:latin typeface="Calibri"/>
                <a:ea typeface="Calibri"/>
                <a:cs typeface="Calibri"/>
                <a:sym typeface="Calibri"/>
              </a:rPr>
              <a:t>Ultraprocessed  = </a:t>
            </a:r>
            <a:r>
              <a:rPr lang="en" sz="1100">
                <a:solidFill>
                  <a:srgbClr val="000000"/>
                </a:solidFill>
                <a:latin typeface="Calibri"/>
                <a:ea typeface="Calibri"/>
                <a:cs typeface="Calibri"/>
                <a:sym typeface="Calibri"/>
              </a:rPr>
              <a:t>food that has the following technical effects: surface-active agents, stabilizers and thickeners, propellants, aerating agents, and gases, color and coloring adjuncts, emulsifiers and emulsifier salts, non-natural flavoring agents, non-natural flavor enhancers, surface-finishing agents, non-nutritive sweeteners </a:t>
            </a:r>
            <a:endParaRPr sz="1100">
              <a:latin typeface="Calibri"/>
              <a:ea typeface="Calibri"/>
              <a:cs typeface="Calibri"/>
              <a:sym typeface="Calibri"/>
            </a:endParaRPr>
          </a:p>
          <a:p>
            <a:pPr marL="342900" marR="0" lvl="0" indent="-342900" algn="l" rtl="0">
              <a:spcBef>
                <a:spcPts val="0"/>
              </a:spcBef>
              <a:spcAft>
                <a:spcPts val="0"/>
              </a:spcAft>
              <a:buClr>
                <a:schemeClr val="dk1"/>
              </a:buClr>
              <a:buSzPts val="1100"/>
              <a:buFont typeface="Noto Sans Symbols"/>
              <a:buChar char="∙"/>
            </a:pPr>
            <a:r>
              <a:rPr lang="en" sz="1100" b="1">
                <a:latin typeface="Calibri"/>
                <a:ea typeface="Calibri"/>
                <a:cs typeface="Calibri"/>
                <a:sym typeface="Calibri"/>
              </a:rPr>
              <a:t>Massachusetts</a:t>
            </a:r>
            <a:r>
              <a:rPr lang="en" sz="1100">
                <a:latin typeface="Calibri"/>
                <a:ea typeface="Calibri"/>
                <a:cs typeface="Calibri"/>
                <a:sym typeface="Calibri"/>
              </a:rPr>
              <a:t> (</a:t>
            </a:r>
            <a:r>
              <a:rPr lang="en" sz="1100">
                <a:solidFill>
                  <a:srgbClr val="000000"/>
                </a:solidFill>
                <a:latin typeface="Calibri"/>
                <a:ea typeface="Calibri"/>
                <a:cs typeface="Calibri"/>
                <a:sym typeface="Calibri"/>
              </a:rPr>
              <a:t>HB539)</a:t>
            </a:r>
            <a:r>
              <a:rPr lang="en" sz="1100">
                <a:latin typeface="Calibri"/>
                <a:ea typeface="Calibri"/>
                <a:cs typeface="Calibri"/>
                <a:sym typeface="Calibri"/>
              </a:rPr>
              <a:t>:  “No food service provider may sell or serve in Massachusetts public schools, school districts, or other entities more than 20% of entrée items that meet one or more of the following: qualify as ultra-processed; have a nutritional composition that includes more than 30 milligrams of cholesterol more than 5% of the entrées’ total calories come from saturated fat as part of a weekly reimbursable meal offering within the federal National School Lunch” </a:t>
            </a:r>
            <a:endParaRPr sz="1100">
              <a:latin typeface="Calibri"/>
              <a:ea typeface="Calibri"/>
              <a:cs typeface="Calibri"/>
              <a:sym typeface="Calibri"/>
            </a:endParaRPr>
          </a:p>
          <a:p>
            <a:pPr marL="742950" marR="0" lvl="1" indent="-285750" algn="l" rtl="0">
              <a:spcBef>
                <a:spcPts val="0"/>
              </a:spcBef>
              <a:spcAft>
                <a:spcPts val="0"/>
              </a:spcAft>
              <a:buClr>
                <a:schemeClr val="dk1"/>
              </a:buClr>
              <a:buSzPts val="1100"/>
              <a:buFont typeface="Courier New"/>
              <a:buChar char="o"/>
            </a:pPr>
            <a:r>
              <a:rPr lang="en" sz="1100">
                <a:latin typeface="Calibri"/>
                <a:ea typeface="Calibri"/>
                <a:cs typeface="Calibri"/>
                <a:sym typeface="Calibri"/>
              </a:rPr>
              <a:t>ultra-processed = </a:t>
            </a:r>
            <a:r>
              <a:rPr lang="en" sz="1100">
                <a:solidFill>
                  <a:srgbClr val="000000"/>
                </a:solidFill>
                <a:latin typeface="Calibri"/>
                <a:ea typeface="Calibri"/>
                <a:cs typeface="Calibri"/>
                <a:sym typeface="Calibri"/>
              </a:rPr>
              <a:t>industrial formulations of food substances never or rarely used in kitchens (such as high-fructose corn syrup, hydrogenated or interesterified oils, and hydrolysed proteins), or classes of additives designed to make the final product palatable, appealing, or preservable (such as flavours, flavour enhancers, colours, emulsifiers, emulsifying salts, sweeteners, thickeners, nitrates, nitrites, preservatives, and anti-foaming, bulking, carbonating, foaming, gelling and glazing agents </a:t>
            </a:r>
            <a:endParaRPr sz="1100">
              <a:latin typeface="Calibri"/>
              <a:ea typeface="Calibri"/>
              <a:cs typeface="Calibri"/>
              <a:sym typeface="Calibri"/>
            </a:endParaRPr>
          </a:p>
          <a:p>
            <a:pPr marL="342900" marR="0" lvl="0" indent="-342900" algn="l" rtl="0">
              <a:spcBef>
                <a:spcPts val="0"/>
              </a:spcBef>
              <a:spcAft>
                <a:spcPts val="0"/>
              </a:spcAft>
              <a:buClr>
                <a:srgbClr val="000000"/>
              </a:buClr>
              <a:buSzPts val="1100"/>
              <a:buFont typeface="Noto Sans Symbols"/>
              <a:buChar char="∙"/>
            </a:pPr>
            <a:r>
              <a:rPr lang="en" sz="1100" b="1">
                <a:solidFill>
                  <a:srgbClr val="000000"/>
                </a:solidFill>
                <a:latin typeface="Calibri"/>
                <a:ea typeface="Calibri"/>
                <a:cs typeface="Calibri"/>
                <a:sym typeface="Calibri"/>
              </a:rPr>
              <a:t>Missouri  </a:t>
            </a:r>
            <a:r>
              <a:rPr lang="en" sz="1100">
                <a:solidFill>
                  <a:srgbClr val="000000"/>
                </a:solidFill>
                <a:latin typeface="Calibri"/>
                <a:ea typeface="Calibri"/>
                <a:cs typeface="Calibri"/>
                <a:sym typeface="Calibri"/>
              </a:rPr>
              <a:t>(2 bills) </a:t>
            </a:r>
            <a:endParaRPr sz="1100">
              <a:latin typeface="Calibri"/>
              <a:ea typeface="Calibri"/>
              <a:cs typeface="Calibri"/>
              <a:sym typeface="Calibri"/>
            </a:endParaRPr>
          </a:p>
          <a:p>
            <a:pPr marL="742950" marR="0" lvl="1" indent="-285750" algn="l" rtl="0">
              <a:spcBef>
                <a:spcPts val="0"/>
              </a:spcBef>
              <a:spcAft>
                <a:spcPts val="0"/>
              </a:spcAft>
              <a:buClr>
                <a:srgbClr val="000000"/>
              </a:buClr>
              <a:buSzPts val="1100"/>
              <a:buFont typeface="Courier New"/>
              <a:buChar char="o"/>
            </a:pPr>
            <a:r>
              <a:rPr lang="en" sz="1100">
                <a:solidFill>
                  <a:srgbClr val="000000"/>
                </a:solidFill>
                <a:latin typeface="Calibri"/>
                <a:ea typeface="Calibri"/>
                <a:cs typeface="Calibri"/>
                <a:sym typeface="Calibri"/>
              </a:rPr>
              <a:t>(HB1412): </a:t>
            </a:r>
            <a:r>
              <a:rPr lang="en" sz="1100">
                <a:latin typeface="Calibri"/>
                <a:ea typeface="Calibri"/>
                <a:cs typeface="Calibri"/>
                <a:sym typeface="Calibri"/>
              </a:rPr>
              <a:t>For the 2026-27 school year and all subsequent school years, no public school 18 or school district shall serve or sell ultraprocessed food on school grounds during the 19 regular school day.  </a:t>
            </a:r>
            <a:endParaRPr sz="1100">
              <a:latin typeface="Calibri"/>
              <a:ea typeface="Calibri"/>
              <a:cs typeface="Calibri"/>
              <a:sym typeface="Calibri"/>
            </a:endParaRPr>
          </a:p>
          <a:p>
            <a:pPr marL="1143000" marR="0" lvl="2" indent="-228600" algn="l" rtl="0">
              <a:spcBef>
                <a:spcPts val="0"/>
              </a:spcBef>
              <a:spcAft>
                <a:spcPts val="0"/>
              </a:spcAft>
              <a:buClr>
                <a:schemeClr val="dk1"/>
              </a:buClr>
              <a:buSzPts val="1100"/>
              <a:buFont typeface="Noto Sans Symbols"/>
              <a:buChar char="▪"/>
            </a:pPr>
            <a:r>
              <a:rPr lang="en" sz="1100">
                <a:latin typeface="Calibri"/>
                <a:ea typeface="Calibri"/>
                <a:cs typeface="Calibri"/>
                <a:sym typeface="Calibri"/>
              </a:rPr>
              <a:t>ultraprocessed </a:t>
            </a:r>
            <a:r>
              <a:rPr lang="en" sz="1100">
                <a:solidFill>
                  <a:srgbClr val="000000"/>
                </a:solidFill>
                <a:latin typeface="Calibri"/>
                <a:ea typeface="Calibri"/>
                <a:cs typeface="Calibri"/>
                <a:sym typeface="Calibri"/>
              </a:rPr>
              <a:t>= food containing ADA, BVO, BGA, Potassium bromate, Propylparaben, Titanium dioxide, Blue 1, Blue 2, Green 3, Red 3, Red 40, Yellow 5, Yellow 6 </a:t>
            </a:r>
            <a:endParaRPr sz="1100">
              <a:latin typeface="Calibri"/>
              <a:ea typeface="Calibri"/>
              <a:cs typeface="Calibri"/>
              <a:sym typeface="Calibri"/>
            </a:endParaRPr>
          </a:p>
          <a:p>
            <a:pPr marL="742950" marR="0" lvl="1" indent="-285750" algn="l" rtl="0">
              <a:spcBef>
                <a:spcPts val="0"/>
              </a:spcBef>
              <a:spcAft>
                <a:spcPts val="0"/>
              </a:spcAft>
              <a:buClr>
                <a:srgbClr val="000000"/>
              </a:buClr>
              <a:buSzPts val="1100"/>
              <a:buFont typeface="Courier New"/>
              <a:buChar char="o"/>
            </a:pPr>
            <a:r>
              <a:rPr lang="en" sz="1100">
                <a:solidFill>
                  <a:srgbClr val="000000"/>
                </a:solidFill>
                <a:latin typeface="Calibri"/>
                <a:ea typeface="Calibri"/>
                <a:cs typeface="Calibri"/>
                <a:sym typeface="Calibri"/>
              </a:rPr>
              <a:t>(SB802): </a:t>
            </a:r>
            <a:r>
              <a:rPr lang="en" sz="1100">
                <a:latin typeface="Calibri"/>
                <a:ea typeface="Calibri"/>
                <a:cs typeface="Calibri"/>
                <a:sym typeface="Calibri"/>
              </a:rPr>
              <a:t>Beginning in the 2026-2027 school year and for all 18 subsequent school years, any school that participates in a SB 802 2 19 federally funded or assisted meal program shall not serve, 20 sell, or allow a third party to sell ultraprocessed food on 21 the school campus during the school day. </a:t>
            </a:r>
            <a:endParaRPr sz="1100">
              <a:latin typeface="Calibri"/>
              <a:ea typeface="Calibri"/>
              <a:cs typeface="Calibri"/>
              <a:sym typeface="Calibri"/>
            </a:endParaRPr>
          </a:p>
          <a:p>
            <a:pPr marL="1143000" marR="0" lvl="2" indent="-228600" algn="l" rtl="0">
              <a:spcBef>
                <a:spcPts val="0"/>
              </a:spcBef>
              <a:spcAft>
                <a:spcPts val="0"/>
              </a:spcAft>
              <a:buClr>
                <a:schemeClr val="dk1"/>
              </a:buClr>
              <a:buSzPts val="1100"/>
              <a:buFont typeface="Noto Sans Symbols"/>
              <a:buChar char="▪"/>
            </a:pPr>
            <a:r>
              <a:rPr lang="en" sz="1100">
                <a:latin typeface="Calibri"/>
                <a:ea typeface="Calibri"/>
                <a:cs typeface="Calibri"/>
                <a:sym typeface="Calibri"/>
              </a:rPr>
              <a:t>ultraprocessed </a:t>
            </a:r>
            <a:r>
              <a:rPr lang="en" sz="1100">
                <a:solidFill>
                  <a:srgbClr val="000000"/>
                </a:solidFill>
                <a:latin typeface="Calibri"/>
                <a:ea typeface="Calibri"/>
                <a:cs typeface="Calibri"/>
                <a:sym typeface="Calibri"/>
              </a:rPr>
              <a:t>= foods containing potassium bromate, propyl paraben, titanium dioxide, BVO, Yellow 5, Yellow 6, Blue 1, Blue 2, Green 3, Red 3, or Red 40 </a:t>
            </a:r>
            <a:endParaRPr sz="1100">
              <a:latin typeface="Calibri"/>
              <a:ea typeface="Calibri"/>
              <a:cs typeface="Calibri"/>
              <a:sym typeface="Calibri"/>
            </a:endParaRPr>
          </a:p>
          <a:p>
            <a:pPr marL="342900" marR="0" lvl="0" indent="-342900" algn="l" rtl="0">
              <a:spcBef>
                <a:spcPts val="0"/>
              </a:spcBef>
              <a:spcAft>
                <a:spcPts val="0"/>
              </a:spcAft>
              <a:buClr>
                <a:schemeClr val="dk1"/>
              </a:buClr>
              <a:buSzPts val="1100"/>
              <a:buFont typeface="Noto Sans Symbols"/>
              <a:buChar char="∙"/>
            </a:pPr>
            <a:r>
              <a:rPr lang="en" sz="1100" b="1">
                <a:latin typeface="Calibri"/>
                <a:ea typeface="Calibri"/>
                <a:cs typeface="Calibri"/>
                <a:sym typeface="Calibri"/>
              </a:rPr>
              <a:t>Pennsylvania</a:t>
            </a:r>
            <a:r>
              <a:rPr lang="en" sz="1100">
                <a:latin typeface="Calibri"/>
                <a:ea typeface="Calibri"/>
                <a:cs typeface="Calibri"/>
                <a:sym typeface="Calibri"/>
              </a:rPr>
              <a:t>: A public school may not sell or offer a competitive food on school grounds during the school day if the competitive food contains an “unhealthy ultra-processed food.” </a:t>
            </a:r>
            <a:endParaRPr sz="1100">
              <a:latin typeface="Calibri"/>
              <a:ea typeface="Calibri"/>
              <a:cs typeface="Calibri"/>
              <a:sym typeface="Calibri"/>
            </a:endParaRPr>
          </a:p>
          <a:p>
            <a:pPr marL="742950" marR="0" lvl="1" indent="-285750" algn="l" rtl="0">
              <a:spcBef>
                <a:spcPts val="0"/>
              </a:spcBef>
              <a:spcAft>
                <a:spcPts val="0"/>
              </a:spcAft>
              <a:buClr>
                <a:schemeClr val="dk1"/>
              </a:buClr>
              <a:buSzPts val="1100"/>
              <a:buFont typeface="Courier New"/>
              <a:buChar char="o"/>
            </a:pPr>
            <a:r>
              <a:rPr lang="en" sz="1100">
                <a:latin typeface="Calibri"/>
                <a:ea typeface="Calibri"/>
                <a:cs typeface="Calibri"/>
                <a:sym typeface="Calibri"/>
              </a:rPr>
              <a:t>"Unhealthy ultra-processed food" = means an ultra-processed food that does not comply with the requirements under 21 CFR 101.65(d) (relating to implied nutrient content claims and related label statements) , as of the effective date of this section, for use of the term "healthy" as an implied nutrient content claim on the label or in labeling of a food. </a:t>
            </a:r>
            <a:endParaRPr sz="1100">
              <a:latin typeface="Calibri"/>
              <a:ea typeface="Calibri"/>
              <a:cs typeface="Calibri"/>
              <a:sym typeface="Calibri"/>
            </a:endParaRPr>
          </a:p>
          <a:p>
            <a:pPr marL="742950" marR="0" lvl="1" indent="-285750" algn="l" rtl="0">
              <a:spcBef>
                <a:spcPts val="0"/>
              </a:spcBef>
              <a:spcAft>
                <a:spcPts val="0"/>
              </a:spcAft>
              <a:buClr>
                <a:srgbClr val="000000"/>
              </a:buClr>
              <a:buSzPts val="1100"/>
              <a:buFont typeface="Courier New"/>
              <a:buChar char="o"/>
            </a:pPr>
            <a:r>
              <a:rPr lang="en" sz="1100">
                <a:solidFill>
                  <a:srgbClr val="000000"/>
                </a:solidFill>
                <a:latin typeface="Calibri"/>
                <a:ea typeface="Calibri"/>
                <a:cs typeface="Calibri"/>
                <a:sym typeface="Calibri"/>
              </a:rPr>
              <a:t>Ultraprocessed food = food containing any of surface-active agents, stabilizers and thickeners, propellants, aerating agents, and gasses, colors and color adjunts, emulsifiers and emulsifier salts, flavoring agents and adjuvants, flavor enhancers, surface-finishing agents, non-nutritive sweeteners, or “</a:t>
            </a:r>
            <a:r>
              <a:rPr lang="en" sz="1100">
                <a:latin typeface="Calibri"/>
                <a:ea typeface="Calibri"/>
                <a:cs typeface="Calibri"/>
                <a:sym typeface="Calibri"/>
              </a:rPr>
              <a:t>A substance available in the Food and Drug Administration Substances Added to Food database that are designated as having any of the technical effects listed in paragraph (1), excluding spices and other natural seasonings and flavorings, as listed in 21 CFR 182.10 as of the effective date of this section” </a:t>
            </a:r>
            <a:endParaRPr sz="1100">
              <a:latin typeface="Calibri"/>
              <a:ea typeface="Calibri"/>
              <a:cs typeface="Calibri"/>
              <a:sym typeface="Calibri"/>
            </a:endParaRPr>
          </a:p>
          <a:p>
            <a:pPr marL="0" lvl="0" indent="0" algn="l" rtl="0">
              <a:spcBef>
                <a:spcPts val="0"/>
              </a:spcBef>
              <a:spcAft>
                <a:spcPts val="0"/>
              </a:spcAft>
              <a:buNone/>
            </a:pPr>
            <a:r>
              <a:rPr lang="en" b="0" i="0">
                <a:solidFill>
                  <a:srgbClr val="0C0C0C"/>
                </a:solidFill>
                <a:latin typeface="Play"/>
                <a:ea typeface="Play"/>
                <a:cs typeface="Play"/>
                <a:sym typeface="Play"/>
              </a:rPr>
              <a:t>+++++</a:t>
            </a:r>
            <a:endParaRPr/>
          </a:p>
          <a:p>
            <a:pPr marL="0" marR="0" lvl="0" indent="0" algn="l" rtl="0">
              <a:lnSpc>
                <a:spcPct val="100000"/>
              </a:lnSpc>
              <a:spcBef>
                <a:spcPts val="0"/>
              </a:spcBef>
              <a:spcAft>
                <a:spcPts val="0"/>
              </a:spcAft>
              <a:buClr>
                <a:schemeClr val="dk1"/>
              </a:buClr>
              <a:buSzPts val="1200"/>
              <a:buFont typeface="Calibri"/>
              <a:buNone/>
            </a:pPr>
            <a:endParaRPr sz="1200" b="1" i="0">
              <a:solidFill>
                <a:srgbClr val="000000"/>
              </a:solidFill>
              <a:latin typeface="Newsreader"/>
              <a:ea typeface="Newsreader"/>
              <a:cs typeface="Newsreader"/>
              <a:sym typeface="Newsreader"/>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000000"/>
              </a:solidFill>
              <a:latin typeface="Newsreader"/>
              <a:ea typeface="Newsreader"/>
              <a:cs typeface="Newsreader"/>
              <a:sym typeface="Newsreader"/>
            </a:endParaRPr>
          </a:p>
          <a:p>
            <a:pPr marL="0" lvl="0" indent="0" algn="l" rtl="0">
              <a:spcBef>
                <a:spcPts val="0"/>
              </a:spcBef>
              <a:spcAft>
                <a:spcPts val="0"/>
              </a:spcAft>
              <a:buNone/>
            </a:pPr>
            <a:endParaRPr b="0" i="0">
              <a:solidFill>
                <a:srgbClr val="494949"/>
              </a:solidFill>
              <a:latin typeface="Lato"/>
              <a:ea typeface="Lato"/>
              <a:cs typeface="Lato"/>
              <a:sym typeface="Lato"/>
            </a:endParaRPr>
          </a:p>
          <a:p>
            <a:pPr marL="0" lvl="0" indent="0" algn="l" rtl="0">
              <a:spcBef>
                <a:spcPts val="0"/>
              </a:spcBef>
              <a:spcAft>
                <a:spcPts val="0"/>
              </a:spcAft>
              <a:buNone/>
            </a:pPr>
            <a:endParaRPr b="0" i="0">
              <a:solidFill>
                <a:srgbClr val="494949"/>
              </a:solidFill>
              <a:latin typeface="Lato"/>
              <a:ea typeface="Lato"/>
              <a:cs typeface="Lato"/>
              <a:sym typeface="Lato"/>
            </a:endParaRPr>
          </a:p>
          <a:p>
            <a:pPr marL="0" lvl="0" indent="0" algn="l" rtl="0">
              <a:spcBef>
                <a:spcPts val="0"/>
              </a:spcBef>
              <a:spcAft>
                <a:spcPts val="0"/>
              </a:spcAft>
              <a:buNone/>
            </a:pPr>
            <a:r>
              <a:rPr lang="en" b="1" i="0">
                <a:solidFill>
                  <a:srgbClr val="494949"/>
                </a:solidFill>
                <a:latin typeface="Lato"/>
                <a:ea typeface="Lato"/>
                <a:cs typeface="Lato"/>
                <a:sym typeface="Lato"/>
              </a:rPr>
              <a:t>Except for the MA H539 (uses Nova and no more than 20% of entrees can be UPF </a:t>
            </a:r>
            <a:r>
              <a:rPr lang="en" b="0" i="0">
                <a:solidFill>
                  <a:srgbClr val="494949"/>
                </a:solidFill>
                <a:latin typeface="Lato"/>
                <a:ea typeface="Lato"/>
                <a:cs typeface="Lato"/>
                <a:sym typeface="Lato"/>
              </a:rPr>
              <a:t>– in committee), CA study bill and  TX bill which sets up a committee to develop guidelines.</a:t>
            </a:r>
            <a:endParaRPr/>
          </a:p>
          <a:p>
            <a:pPr marL="0" lvl="0" indent="0" algn="l" rtl="0">
              <a:spcBef>
                <a:spcPts val="0"/>
              </a:spcBef>
              <a:spcAft>
                <a:spcPts val="0"/>
              </a:spcAft>
              <a:buNone/>
            </a:pPr>
            <a:r>
              <a:rPr lang="en" b="0" i="0">
                <a:solidFill>
                  <a:srgbClr val="494949"/>
                </a:solidFill>
                <a:latin typeface="Lato"/>
                <a:ea typeface="Lato"/>
                <a:cs typeface="Lato"/>
                <a:sym typeface="Lato"/>
              </a:rPr>
              <a:t>+++++++</a:t>
            </a:r>
            <a:endParaRPr/>
          </a:p>
          <a:p>
            <a:pPr marL="0" lvl="0" indent="0" algn="l" rtl="0">
              <a:spcBef>
                <a:spcPts val="0"/>
              </a:spcBef>
              <a:spcAft>
                <a:spcPts val="0"/>
              </a:spcAft>
              <a:buNone/>
            </a:pPr>
            <a:r>
              <a:rPr lang="en" b="0" i="0">
                <a:solidFill>
                  <a:srgbClr val="494949"/>
                </a:solidFill>
                <a:latin typeface="Lato"/>
                <a:ea typeface="Lato"/>
                <a:cs typeface="Lato"/>
                <a:sym typeface="Lato"/>
              </a:rPr>
              <a:t>On the Arizona Legislature’s </a:t>
            </a:r>
            <a:r>
              <a:rPr lang="en" b="0" i="1">
                <a:solidFill>
                  <a:srgbClr val="494949"/>
                </a:solidFill>
                <a:latin typeface="Lato"/>
                <a:ea typeface="Lato"/>
                <a:cs typeface="Lato"/>
                <a:sym typeface="Lato"/>
              </a:rPr>
              <a:t>Request to Speak</a:t>
            </a:r>
            <a:r>
              <a:rPr lang="en" b="0" i="0">
                <a:solidFill>
                  <a:srgbClr val="494949"/>
                </a:solidFill>
                <a:latin typeface="Lato"/>
                <a:ea typeface="Lato"/>
                <a:cs typeface="Lato"/>
                <a:sym typeface="Lato"/>
              </a:rPr>
              <a:t> system, representatives from the Arizona Association of County School Superintendents, Arizona Public Interest Research Group, indicated their groups’ support for the bill; while representatives from Save Our Schools Arizona and Consumer Brands Asso</a:t>
            </a:r>
            <a:endParaRPr/>
          </a:p>
          <a:p>
            <a:pPr marL="0" lvl="0" indent="0" algn="l" rtl="0">
              <a:spcBef>
                <a:spcPts val="0"/>
              </a:spcBef>
              <a:spcAft>
                <a:spcPts val="0"/>
              </a:spcAft>
              <a:buNone/>
            </a:pPr>
            <a:r>
              <a:rPr lang="en" b="0" i="0">
                <a:solidFill>
                  <a:srgbClr val="494949"/>
                </a:solidFill>
                <a:latin typeface="Lato"/>
                <a:ea typeface="Lato"/>
                <a:cs typeface="Lato"/>
                <a:sym typeface="Lato"/>
              </a:rPr>
              <a:t>ciation, signed in to oppose the proposal. Representatives from the Arizona Food Bank Network, Arizona School Administrators, Arizona Education Association, and Arizona School Boards Association, noted their organizations’ neutrality on the bills.</a:t>
            </a:r>
            <a:endParaRPr/>
          </a:p>
          <a:p>
            <a:pPr marL="0" lvl="0" indent="0" algn="l" rtl="0">
              <a:spcBef>
                <a:spcPts val="0"/>
              </a:spcBef>
              <a:spcAft>
                <a:spcPts val="0"/>
              </a:spcAft>
              <a:buNone/>
            </a:pPr>
            <a:endParaRPr b="0" i="0">
              <a:solidFill>
                <a:srgbClr val="494949"/>
              </a:solidFill>
              <a:latin typeface="Lato"/>
              <a:ea typeface="Lato"/>
              <a:cs typeface="Lato"/>
              <a:sym typeface="Lato"/>
            </a:endParaRPr>
          </a:p>
          <a:p>
            <a:pPr marL="0" lvl="0" indent="0" algn="l" rtl="0">
              <a:spcBef>
                <a:spcPts val="0"/>
              </a:spcBef>
              <a:spcAft>
                <a:spcPts val="0"/>
              </a:spcAft>
              <a:buNone/>
            </a:pPr>
            <a:r>
              <a:rPr lang="en"/>
              <a:t>Representative Biasiucci credited the national Make America Healthy Again movement, as well as parents, health advocates, and public figures, for rallying behind the effort. “This is a public health issue,” he said. “We now have overwhelming evidence that these chemicals can contribute to everything from hyperactivity to increased cancer risk—yet they remain in school meals. We hope to end that today.”</a:t>
            </a:r>
            <a:r>
              <a:rPr lang="en" b="0" i="0">
                <a:solidFill>
                  <a:srgbClr val="494949"/>
                </a:solidFill>
                <a:latin typeface="Lato"/>
                <a:ea typeface="Lato"/>
                <a:cs typeface="Lato"/>
                <a:sym typeface="Lato"/>
              </a:rPr>
              <a:t> https://www.azleg.gov/press/house/57LEG/1R/250224BIASIUCCIHB2164.pdf</a:t>
            </a:r>
            <a:endParaRPr/>
          </a:p>
          <a:p>
            <a:pPr marL="0" lvl="0" indent="0" algn="l" rtl="0">
              <a:spcBef>
                <a:spcPts val="0"/>
              </a:spcBef>
              <a:spcAft>
                <a:spcPts val="0"/>
              </a:spcAft>
              <a:buNone/>
            </a:pPr>
            <a:r>
              <a:rPr lang="en" b="0" i="0">
                <a:solidFill>
                  <a:srgbClr val="494949"/>
                </a:solidFill>
                <a:latin typeface="Lato"/>
                <a:ea typeface="Lato"/>
                <a:cs typeface="Lato"/>
                <a:sym typeface="Lato"/>
              </a:rPr>
              <a:t>+++++</a:t>
            </a:r>
            <a:endParaRPr/>
          </a:p>
          <a:p>
            <a:pPr marL="0" lvl="0" indent="0" algn="l" rtl="0">
              <a:spcBef>
                <a:spcPts val="0"/>
              </a:spcBef>
              <a:spcAft>
                <a:spcPts val="0"/>
              </a:spcAft>
              <a:buNone/>
            </a:pPr>
            <a:r>
              <a:rPr lang="en" b="0" i="0">
                <a:solidFill>
                  <a:srgbClr val="494949"/>
                </a:solidFill>
                <a:latin typeface="Lato"/>
                <a:ea typeface="Lato"/>
                <a:cs typeface="Lato"/>
                <a:sym typeface="Lato"/>
              </a:rPr>
              <a:t>Emiuly Broad Leib 6.2.25</a:t>
            </a:r>
            <a:endParaRPr/>
          </a:p>
          <a:p>
            <a:pPr marL="0" marR="0" lvl="0" indent="0" algn="l" rtl="0">
              <a:spcBef>
                <a:spcPts val="0"/>
              </a:spcBef>
              <a:spcAft>
                <a:spcPts val="0"/>
              </a:spcAft>
              <a:buClr>
                <a:schemeClr val="dk1"/>
              </a:buClr>
              <a:buSzPts val="1100"/>
              <a:buFont typeface="Calibri"/>
              <a:buNone/>
            </a:pPr>
            <a:r>
              <a:rPr lang="en" sz="1100">
                <a:latin typeface="Calibri"/>
                <a:ea typeface="Calibri"/>
                <a:cs typeface="Calibri"/>
                <a:sym typeface="Calibri"/>
              </a:rPr>
              <a:t>Here are the state UPF in school bills that I have been tracking: </a:t>
            </a:r>
            <a:endParaRPr sz="1200">
              <a:latin typeface="Arial"/>
              <a:ea typeface="Arial"/>
              <a:cs typeface="Arial"/>
              <a:sym typeface="Arial"/>
            </a:endParaRPr>
          </a:p>
          <a:p>
            <a:pPr marL="0" marR="0" lvl="0" indent="0" algn="l" rtl="0">
              <a:spcBef>
                <a:spcPts val="0"/>
              </a:spcBef>
              <a:spcAft>
                <a:spcPts val="0"/>
              </a:spcAft>
              <a:buClr>
                <a:schemeClr val="dk1"/>
              </a:buClr>
              <a:buSzPts val="1100"/>
              <a:buFont typeface="Calibri"/>
              <a:buNone/>
            </a:pPr>
            <a:r>
              <a:rPr lang="en" sz="1100">
                <a:latin typeface="Calibri"/>
                <a:ea typeface="Calibri"/>
                <a:cs typeface="Calibri"/>
                <a:sym typeface="Calibri"/>
              </a:rPr>
              <a:t> </a:t>
            </a:r>
            <a:endParaRPr sz="1200">
              <a:latin typeface="Arial"/>
              <a:ea typeface="Arial"/>
              <a:cs typeface="Arial"/>
              <a:sym typeface="Arial"/>
            </a:endParaRPr>
          </a:p>
          <a:p>
            <a:pPr marL="342900" marR="0" lvl="0" indent="-342900" algn="l" rtl="0">
              <a:spcBef>
                <a:spcPts val="0"/>
              </a:spcBef>
              <a:spcAft>
                <a:spcPts val="0"/>
              </a:spcAft>
              <a:buClr>
                <a:schemeClr val="dk1"/>
              </a:buClr>
              <a:buSzPts val="1100"/>
              <a:buFont typeface="Noto Sans Symbols"/>
              <a:buChar char="∙"/>
            </a:pPr>
            <a:r>
              <a:rPr lang="en" sz="1100" b="1">
                <a:latin typeface="Calibri"/>
                <a:ea typeface="Calibri"/>
                <a:cs typeface="Calibri"/>
                <a:sym typeface="Calibri"/>
              </a:rPr>
              <a:t>Arizona</a:t>
            </a:r>
            <a:r>
              <a:rPr lang="en" sz="1100">
                <a:latin typeface="Calibri"/>
                <a:ea typeface="Calibri"/>
                <a:cs typeface="Calibri"/>
                <a:sym typeface="Calibri"/>
              </a:rPr>
              <a:t> (HB2164) </a:t>
            </a:r>
            <a:r>
              <a:rPr lang="en" sz="1100">
                <a:highlight>
                  <a:srgbClr val="FFFF00"/>
                </a:highlight>
                <a:latin typeface="Calibri"/>
                <a:ea typeface="Calibri"/>
                <a:cs typeface="Calibri"/>
                <a:sym typeface="Calibri"/>
              </a:rPr>
              <a:t>ENACTED</a:t>
            </a:r>
            <a:r>
              <a:rPr lang="en" sz="1100">
                <a:latin typeface="Calibri"/>
                <a:ea typeface="Calibri"/>
                <a:cs typeface="Calibri"/>
                <a:sym typeface="Calibri"/>
              </a:rPr>
              <a:t>: Pro</a:t>
            </a:r>
            <a:r>
              <a:rPr lang="en" sz="1100">
                <a:solidFill>
                  <a:srgbClr val="000000"/>
                </a:solidFill>
                <a:latin typeface="Calibri"/>
                <a:ea typeface="Calibri"/>
                <a:cs typeface="Calibri"/>
                <a:sym typeface="Calibri"/>
              </a:rPr>
              <a:t>hibits schools from providing ultraprocessed foods </a:t>
            </a:r>
            <a:endParaRPr sz="1100">
              <a:latin typeface="Calibri"/>
              <a:ea typeface="Calibri"/>
              <a:cs typeface="Calibri"/>
              <a:sym typeface="Calibri"/>
            </a:endParaRPr>
          </a:p>
          <a:p>
            <a:pPr marL="742950" marR="0" lvl="1" indent="-285750" algn="l" rtl="0">
              <a:spcBef>
                <a:spcPts val="0"/>
              </a:spcBef>
              <a:spcAft>
                <a:spcPts val="0"/>
              </a:spcAft>
              <a:buClr>
                <a:schemeClr val="dk1"/>
              </a:buClr>
              <a:buSzPts val="1100"/>
              <a:buFont typeface="Courier New"/>
              <a:buChar char="o"/>
            </a:pPr>
            <a:r>
              <a:rPr lang="en" sz="1100">
                <a:latin typeface="Calibri"/>
                <a:ea typeface="Calibri"/>
                <a:cs typeface="Calibri"/>
                <a:sym typeface="Calibri"/>
              </a:rPr>
              <a:t>Ultraprocessed  =  </a:t>
            </a:r>
            <a:r>
              <a:rPr lang="en" sz="1100">
                <a:solidFill>
                  <a:srgbClr val="000000"/>
                </a:solidFill>
                <a:latin typeface="Calibri"/>
                <a:ea typeface="Calibri"/>
                <a:cs typeface="Calibri"/>
                <a:sym typeface="Calibri"/>
              </a:rPr>
              <a:t>foods containing Red 3, Red 40, Yellow 5, Yellow 6, Blue 1, Blue 2, Green 3, potassium bromate, propyl paraben, titanium dioxide and BVO </a:t>
            </a:r>
            <a:endParaRPr sz="1100">
              <a:latin typeface="Calibri"/>
              <a:ea typeface="Calibri"/>
              <a:cs typeface="Calibri"/>
              <a:sym typeface="Calibri"/>
            </a:endParaRPr>
          </a:p>
          <a:p>
            <a:pPr marL="342900" marR="0" lvl="0" indent="-342900" algn="l" rtl="0">
              <a:spcBef>
                <a:spcPts val="0"/>
              </a:spcBef>
              <a:spcAft>
                <a:spcPts val="0"/>
              </a:spcAft>
              <a:buClr>
                <a:schemeClr val="dk1"/>
              </a:buClr>
              <a:buSzPts val="1100"/>
              <a:buFont typeface="Noto Sans Symbols"/>
              <a:buChar char="∙"/>
            </a:pPr>
            <a:r>
              <a:rPr lang="en" sz="1100" b="1">
                <a:latin typeface="Calibri"/>
                <a:ea typeface="Calibri"/>
                <a:cs typeface="Calibri"/>
                <a:sym typeface="Calibri"/>
              </a:rPr>
              <a:t>California</a:t>
            </a:r>
            <a:r>
              <a:rPr lang="en" sz="1100">
                <a:latin typeface="Calibri"/>
                <a:ea typeface="Calibri"/>
                <a:cs typeface="Calibri"/>
                <a:sym typeface="Calibri"/>
              </a:rPr>
              <a:t> (</a:t>
            </a:r>
            <a:r>
              <a:rPr lang="en" sz="1100">
                <a:solidFill>
                  <a:srgbClr val="000000"/>
                </a:solidFill>
                <a:latin typeface="Calibri"/>
                <a:ea typeface="Calibri"/>
                <a:cs typeface="Calibri"/>
                <a:sym typeface="Calibri"/>
              </a:rPr>
              <a:t>AB1264): prohibits schools from providing ultraprocessed foods  </a:t>
            </a:r>
            <a:endParaRPr sz="1100">
              <a:latin typeface="Calibri"/>
              <a:ea typeface="Calibri"/>
              <a:cs typeface="Calibri"/>
              <a:sym typeface="Calibri"/>
            </a:endParaRPr>
          </a:p>
          <a:p>
            <a:pPr marL="742950" marR="0" lvl="1" indent="-285750" algn="l" rtl="0">
              <a:spcBef>
                <a:spcPts val="0"/>
              </a:spcBef>
              <a:spcAft>
                <a:spcPts val="0"/>
              </a:spcAft>
              <a:buClr>
                <a:schemeClr val="dk1"/>
              </a:buClr>
              <a:buSzPts val="1100"/>
              <a:buFont typeface="Courier New"/>
              <a:buChar char="o"/>
            </a:pPr>
            <a:r>
              <a:rPr lang="en" sz="1100">
                <a:latin typeface="Calibri"/>
                <a:ea typeface="Calibri"/>
                <a:cs typeface="Calibri"/>
                <a:sym typeface="Calibri"/>
              </a:rPr>
              <a:t>Ultraprocessed  = </a:t>
            </a:r>
            <a:r>
              <a:rPr lang="en" sz="1100">
                <a:solidFill>
                  <a:srgbClr val="000000"/>
                </a:solidFill>
                <a:latin typeface="Calibri"/>
                <a:ea typeface="Calibri"/>
                <a:cs typeface="Calibri"/>
                <a:sym typeface="Calibri"/>
              </a:rPr>
              <a:t>food that has the following technical effects: surface-active agents, stabilizers and thickeners, propellants, aerating agents, and gases, color and coloring adjuncts, emulsifiers and emulsifier salts, non-natural flavoring agents, non-natural flavor enhancers, surface-finishing agents, non-nutritive sweeteners </a:t>
            </a:r>
            <a:endParaRPr sz="1100">
              <a:latin typeface="Calibri"/>
              <a:ea typeface="Calibri"/>
              <a:cs typeface="Calibri"/>
              <a:sym typeface="Calibri"/>
            </a:endParaRPr>
          </a:p>
          <a:p>
            <a:pPr marL="342900" marR="0" lvl="0" indent="-342900" algn="l" rtl="0">
              <a:spcBef>
                <a:spcPts val="0"/>
              </a:spcBef>
              <a:spcAft>
                <a:spcPts val="0"/>
              </a:spcAft>
              <a:buClr>
                <a:schemeClr val="dk1"/>
              </a:buClr>
              <a:buSzPts val="1100"/>
              <a:buFont typeface="Noto Sans Symbols"/>
              <a:buChar char="∙"/>
            </a:pPr>
            <a:r>
              <a:rPr lang="en" sz="1100" b="1">
                <a:latin typeface="Calibri"/>
                <a:ea typeface="Calibri"/>
                <a:cs typeface="Calibri"/>
                <a:sym typeface="Calibri"/>
              </a:rPr>
              <a:t>Massachusetts</a:t>
            </a:r>
            <a:r>
              <a:rPr lang="en" sz="1100">
                <a:latin typeface="Calibri"/>
                <a:ea typeface="Calibri"/>
                <a:cs typeface="Calibri"/>
                <a:sym typeface="Calibri"/>
              </a:rPr>
              <a:t> (</a:t>
            </a:r>
            <a:r>
              <a:rPr lang="en" sz="1100">
                <a:solidFill>
                  <a:srgbClr val="000000"/>
                </a:solidFill>
                <a:latin typeface="Calibri"/>
                <a:ea typeface="Calibri"/>
                <a:cs typeface="Calibri"/>
                <a:sym typeface="Calibri"/>
              </a:rPr>
              <a:t>H539)</a:t>
            </a:r>
            <a:r>
              <a:rPr lang="en" sz="1100">
                <a:latin typeface="Calibri"/>
                <a:ea typeface="Calibri"/>
                <a:cs typeface="Calibri"/>
                <a:sym typeface="Calibri"/>
              </a:rPr>
              <a:t>:  “No food service provider may sell or serve in Massachusetts public schools, school districts, or other entities more than 20% of entrée items that meet one or more of the following: qualify as ultra-processed; have a nutritional composition that includes more than 30 milligrams of cholesterol more than 5% of the entrées’ total calories come from saturated fat as part of a weekly reimbursable meal offering within the federal National School Lunch” </a:t>
            </a:r>
            <a:endParaRPr sz="1100">
              <a:latin typeface="Calibri"/>
              <a:ea typeface="Calibri"/>
              <a:cs typeface="Calibri"/>
              <a:sym typeface="Calibri"/>
            </a:endParaRPr>
          </a:p>
          <a:p>
            <a:pPr marL="742950" marR="0" lvl="1" indent="-285750" algn="l" rtl="0">
              <a:spcBef>
                <a:spcPts val="0"/>
              </a:spcBef>
              <a:spcAft>
                <a:spcPts val="0"/>
              </a:spcAft>
              <a:buClr>
                <a:schemeClr val="dk1"/>
              </a:buClr>
              <a:buSzPts val="1100"/>
              <a:buFont typeface="Courier New"/>
              <a:buChar char="o"/>
            </a:pPr>
            <a:r>
              <a:rPr lang="en" sz="1100">
                <a:latin typeface="Calibri"/>
                <a:ea typeface="Calibri"/>
                <a:cs typeface="Calibri"/>
                <a:sym typeface="Calibri"/>
              </a:rPr>
              <a:t>ultra-processed = </a:t>
            </a:r>
            <a:r>
              <a:rPr lang="en" sz="1100">
                <a:solidFill>
                  <a:srgbClr val="000000"/>
                </a:solidFill>
                <a:latin typeface="Calibri"/>
                <a:ea typeface="Calibri"/>
                <a:cs typeface="Calibri"/>
                <a:sym typeface="Calibri"/>
              </a:rPr>
              <a:t>industrial formulations of food substances never or rarely used in kitchens (such as high-fructose corn syrup, hydrogenated or interesterified oils, and hydrolysed proteins), or classes of additives designed to make the final product palatable, appealing, or preservable (such as flavours, flavour enhancers, colours, emulsifiers, emulsifying salts, sweeteners, thickeners, nitrates, nitrites, preservatives, and anti-foaming, bulking, carbonating, foaming, gelling and glazing agents </a:t>
            </a:r>
            <a:endParaRPr sz="1100">
              <a:latin typeface="Calibri"/>
              <a:ea typeface="Calibri"/>
              <a:cs typeface="Calibri"/>
              <a:sym typeface="Calibri"/>
            </a:endParaRPr>
          </a:p>
          <a:p>
            <a:pPr marL="342900" marR="0" lvl="0" indent="-342900" algn="l" rtl="0">
              <a:spcBef>
                <a:spcPts val="0"/>
              </a:spcBef>
              <a:spcAft>
                <a:spcPts val="0"/>
              </a:spcAft>
              <a:buClr>
                <a:srgbClr val="000000"/>
              </a:buClr>
              <a:buSzPts val="1100"/>
              <a:buFont typeface="Noto Sans Symbols"/>
              <a:buChar char="∙"/>
            </a:pPr>
            <a:r>
              <a:rPr lang="en" sz="1100" b="1">
                <a:solidFill>
                  <a:srgbClr val="000000"/>
                </a:solidFill>
                <a:latin typeface="Calibri"/>
                <a:ea typeface="Calibri"/>
                <a:cs typeface="Calibri"/>
                <a:sym typeface="Calibri"/>
              </a:rPr>
              <a:t>Missouri  </a:t>
            </a:r>
            <a:r>
              <a:rPr lang="en" sz="1100">
                <a:solidFill>
                  <a:srgbClr val="000000"/>
                </a:solidFill>
                <a:latin typeface="Calibri"/>
                <a:ea typeface="Calibri"/>
                <a:cs typeface="Calibri"/>
                <a:sym typeface="Calibri"/>
              </a:rPr>
              <a:t>(2 bills) </a:t>
            </a:r>
            <a:endParaRPr sz="1100">
              <a:latin typeface="Calibri"/>
              <a:ea typeface="Calibri"/>
              <a:cs typeface="Calibri"/>
              <a:sym typeface="Calibri"/>
            </a:endParaRPr>
          </a:p>
          <a:p>
            <a:pPr marL="742950" marR="0" lvl="1" indent="-285750" algn="l" rtl="0">
              <a:spcBef>
                <a:spcPts val="0"/>
              </a:spcBef>
              <a:spcAft>
                <a:spcPts val="0"/>
              </a:spcAft>
              <a:buClr>
                <a:srgbClr val="000000"/>
              </a:buClr>
              <a:buSzPts val="1100"/>
              <a:buFont typeface="Courier New"/>
              <a:buChar char="o"/>
            </a:pPr>
            <a:r>
              <a:rPr lang="en" sz="1100">
                <a:solidFill>
                  <a:srgbClr val="000000"/>
                </a:solidFill>
                <a:latin typeface="Calibri"/>
                <a:ea typeface="Calibri"/>
                <a:cs typeface="Calibri"/>
                <a:sym typeface="Calibri"/>
              </a:rPr>
              <a:t>(HB1412): </a:t>
            </a:r>
            <a:r>
              <a:rPr lang="en" sz="1100">
                <a:latin typeface="Calibri"/>
                <a:ea typeface="Calibri"/>
                <a:cs typeface="Calibri"/>
                <a:sym typeface="Calibri"/>
              </a:rPr>
              <a:t>For the 2026-27 school year and all subsequent school years, no public school 18 or school district shall serve or sell ultraprocessed food on school grounds during the 19 regular school day.  </a:t>
            </a:r>
            <a:endParaRPr sz="1100">
              <a:latin typeface="Calibri"/>
              <a:ea typeface="Calibri"/>
              <a:cs typeface="Calibri"/>
              <a:sym typeface="Calibri"/>
            </a:endParaRPr>
          </a:p>
          <a:p>
            <a:pPr marL="1143000" marR="0" lvl="2" indent="-228600" algn="l" rtl="0">
              <a:spcBef>
                <a:spcPts val="0"/>
              </a:spcBef>
              <a:spcAft>
                <a:spcPts val="0"/>
              </a:spcAft>
              <a:buClr>
                <a:schemeClr val="dk1"/>
              </a:buClr>
              <a:buSzPts val="1100"/>
              <a:buFont typeface="Noto Sans Symbols"/>
              <a:buChar char="▪"/>
            </a:pPr>
            <a:r>
              <a:rPr lang="en" sz="1100">
                <a:latin typeface="Calibri"/>
                <a:ea typeface="Calibri"/>
                <a:cs typeface="Calibri"/>
                <a:sym typeface="Calibri"/>
              </a:rPr>
              <a:t>ultraprocessed </a:t>
            </a:r>
            <a:r>
              <a:rPr lang="en" sz="1100">
                <a:solidFill>
                  <a:srgbClr val="000000"/>
                </a:solidFill>
                <a:latin typeface="Calibri"/>
                <a:ea typeface="Calibri"/>
                <a:cs typeface="Calibri"/>
                <a:sym typeface="Calibri"/>
              </a:rPr>
              <a:t>= food containing ADA, BVO, BGA, Potassium bromate, Propylparaben, Titanium dioxide, Blue 1, Blue 2, Green 3, Red 3, Red 40, Yellow 5, Yellow 6 </a:t>
            </a:r>
            <a:endParaRPr sz="1100">
              <a:latin typeface="Calibri"/>
              <a:ea typeface="Calibri"/>
              <a:cs typeface="Calibri"/>
              <a:sym typeface="Calibri"/>
            </a:endParaRPr>
          </a:p>
          <a:p>
            <a:pPr marL="742950" marR="0" lvl="1" indent="-285750" algn="l" rtl="0">
              <a:spcBef>
                <a:spcPts val="0"/>
              </a:spcBef>
              <a:spcAft>
                <a:spcPts val="0"/>
              </a:spcAft>
              <a:buClr>
                <a:srgbClr val="000000"/>
              </a:buClr>
              <a:buSzPts val="1100"/>
              <a:buFont typeface="Courier New"/>
              <a:buChar char="o"/>
            </a:pPr>
            <a:r>
              <a:rPr lang="en" sz="1100">
                <a:solidFill>
                  <a:srgbClr val="000000"/>
                </a:solidFill>
                <a:latin typeface="Calibri"/>
                <a:ea typeface="Calibri"/>
                <a:cs typeface="Calibri"/>
                <a:sym typeface="Calibri"/>
              </a:rPr>
              <a:t>(SB802): </a:t>
            </a:r>
            <a:r>
              <a:rPr lang="en" sz="1100">
                <a:latin typeface="Calibri"/>
                <a:ea typeface="Calibri"/>
                <a:cs typeface="Calibri"/>
                <a:sym typeface="Calibri"/>
              </a:rPr>
              <a:t>Beginning in the 2026-2027 school year and for all 18 subsequent school years, any school that participates in a SB 802 2 19 federally funded or assisted meal program shall not serve, 20 sell, or allow a third party to sell ultraprocessed food on 21 the school campus during the school day. </a:t>
            </a:r>
            <a:endParaRPr sz="1100">
              <a:latin typeface="Calibri"/>
              <a:ea typeface="Calibri"/>
              <a:cs typeface="Calibri"/>
              <a:sym typeface="Calibri"/>
            </a:endParaRPr>
          </a:p>
          <a:p>
            <a:pPr marL="1143000" marR="0" lvl="2" indent="-228600" algn="l" rtl="0">
              <a:spcBef>
                <a:spcPts val="0"/>
              </a:spcBef>
              <a:spcAft>
                <a:spcPts val="0"/>
              </a:spcAft>
              <a:buClr>
                <a:schemeClr val="dk1"/>
              </a:buClr>
              <a:buSzPts val="1100"/>
              <a:buFont typeface="Noto Sans Symbols"/>
              <a:buChar char="▪"/>
            </a:pPr>
            <a:r>
              <a:rPr lang="en" sz="1100">
                <a:latin typeface="Calibri"/>
                <a:ea typeface="Calibri"/>
                <a:cs typeface="Calibri"/>
                <a:sym typeface="Calibri"/>
              </a:rPr>
              <a:t>ultraprocessed </a:t>
            </a:r>
            <a:r>
              <a:rPr lang="en" sz="1100">
                <a:solidFill>
                  <a:srgbClr val="000000"/>
                </a:solidFill>
                <a:latin typeface="Calibri"/>
                <a:ea typeface="Calibri"/>
                <a:cs typeface="Calibri"/>
                <a:sym typeface="Calibri"/>
              </a:rPr>
              <a:t>= foods containing potassium bromate, propyl paraben, titanium dioxide, BVO, Yellow 5, Yellow 6, Blue 1, Blue 2, Green 3, Red 3, or Red 40 </a:t>
            </a:r>
            <a:endParaRPr sz="1100">
              <a:latin typeface="Calibri"/>
              <a:ea typeface="Calibri"/>
              <a:cs typeface="Calibri"/>
              <a:sym typeface="Calibri"/>
            </a:endParaRPr>
          </a:p>
          <a:p>
            <a:pPr marL="342900" marR="0" lvl="0" indent="-342900" algn="l" rtl="0">
              <a:spcBef>
                <a:spcPts val="0"/>
              </a:spcBef>
              <a:spcAft>
                <a:spcPts val="0"/>
              </a:spcAft>
              <a:buClr>
                <a:schemeClr val="dk1"/>
              </a:buClr>
              <a:buSzPts val="1100"/>
              <a:buFont typeface="Noto Sans Symbols"/>
              <a:buChar char="∙"/>
            </a:pPr>
            <a:r>
              <a:rPr lang="en" sz="1100" b="1">
                <a:latin typeface="Calibri"/>
                <a:ea typeface="Calibri"/>
                <a:cs typeface="Calibri"/>
                <a:sym typeface="Calibri"/>
              </a:rPr>
              <a:t>Pennsylvania</a:t>
            </a:r>
            <a:r>
              <a:rPr lang="en" sz="1100">
                <a:latin typeface="Calibri"/>
                <a:ea typeface="Calibri"/>
                <a:cs typeface="Calibri"/>
                <a:sym typeface="Calibri"/>
              </a:rPr>
              <a:t>: HB1132 public school may not sell or offer a competitive food on school grounds during the school day if the competitive food contains an “unhealthy ultra-processed food.” </a:t>
            </a:r>
            <a:endParaRPr sz="1100">
              <a:latin typeface="Calibri"/>
              <a:ea typeface="Calibri"/>
              <a:cs typeface="Calibri"/>
              <a:sym typeface="Calibri"/>
            </a:endParaRPr>
          </a:p>
          <a:p>
            <a:pPr marL="742950" marR="0" lvl="1" indent="-285750" algn="l" rtl="0">
              <a:spcBef>
                <a:spcPts val="0"/>
              </a:spcBef>
              <a:spcAft>
                <a:spcPts val="0"/>
              </a:spcAft>
              <a:buClr>
                <a:schemeClr val="dk1"/>
              </a:buClr>
              <a:buSzPts val="1100"/>
              <a:buFont typeface="Courier New"/>
              <a:buChar char="o"/>
            </a:pPr>
            <a:r>
              <a:rPr lang="en" sz="1100">
                <a:latin typeface="Calibri"/>
                <a:ea typeface="Calibri"/>
                <a:cs typeface="Calibri"/>
                <a:sym typeface="Calibri"/>
              </a:rPr>
              <a:t>"Unhealthy ultra-processed food" = means an ultra-processed food that does not comply with the requirements under 21 CFR 101.65(d) (relating to implied nutrient content claims and related label statements) , as of the effective date of this section, for use of the term "healthy" as an implied nutrient content claim on the label or in labeling of a food. </a:t>
            </a:r>
            <a:endParaRPr sz="1100">
              <a:latin typeface="Calibri"/>
              <a:ea typeface="Calibri"/>
              <a:cs typeface="Calibri"/>
              <a:sym typeface="Calibri"/>
            </a:endParaRPr>
          </a:p>
          <a:p>
            <a:pPr marL="742950" marR="0" lvl="1" indent="-285750" algn="l" rtl="0">
              <a:spcBef>
                <a:spcPts val="0"/>
              </a:spcBef>
              <a:spcAft>
                <a:spcPts val="0"/>
              </a:spcAft>
              <a:buClr>
                <a:srgbClr val="000000"/>
              </a:buClr>
              <a:buSzPts val="1100"/>
              <a:buFont typeface="Courier New"/>
              <a:buChar char="o"/>
            </a:pPr>
            <a:r>
              <a:rPr lang="en" sz="1100">
                <a:solidFill>
                  <a:srgbClr val="000000"/>
                </a:solidFill>
                <a:latin typeface="Calibri"/>
                <a:ea typeface="Calibri"/>
                <a:cs typeface="Calibri"/>
                <a:sym typeface="Calibri"/>
              </a:rPr>
              <a:t>Ultraprocessed food = food containing any of surface-active agents, stabilizers and thickeners, propellants, aerating agents, and gasses, colors and color adjunts, emulsifiers and emulsifier salts, flavoring agents and adjuvants, flavor enhancers, surface-finishing agents, non-nutritive sweeteners, or “</a:t>
            </a:r>
            <a:r>
              <a:rPr lang="en" sz="1100">
                <a:latin typeface="Calibri"/>
                <a:ea typeface="Calibri"/>
                <a:cs typeface="Calibri"/>
                <a:sym typeface="Calibri"/>
              </a:rPr>
              <a:t>A substance available in the Food and Drug Administration Substances Added to Food database that are designated as having any of the technical effects listed in paragraph (1), excluding spices and other natural seasonings and flavorings, as listed in 21 CFR 182.10 as of the effective date of this section” </a:t>
            </a:r>
            <a:endParaRPr sz="1100">
              <a:latin typeface="Calibri"/>
              <a:ea typeface="Calibri"/>
              <a:cs typeface="Calibri"/>
              <a:sym typeface="Calibri"/>
            </a:endParaRPr>
          </a:p>
          <a:p>
            <a:pPr marL="0" lvl="0" indent="0" algn="l" rtl="0">
              <a:spcBef>
                <a:spcPts val="0"/>
              </a:spcBef>
              <a:spcAft>
                <a:spcPts val="0"/>
              </a:spcAft>
              <a:buNone/>
            </a:pPr>
            <a:r>
              <a:rPr lang="en" b="0" i="0">
                <a:solidFill>
                  <a:srgbClr val="494949"/>
                </a:solidFill>
                <a:latin typeface="Lato"/>
                <a:ea typeface="Lato"/>
                <a:cs typeface="Lato"/>
                <a:sym typeface="Lato"/>
              </a:rPr>
              <a:t>++++++</a:t>
            </a:r>
            <a:endParaRPr/>
          </a:p>
          <a:p>
            <a:pPr marL="0" lvl="0" indent="0" algn="l" rtl="0">
              <a:spcBef>
                <a:spcPts val="0"/>
              </a:spcBef>
              <a:spcAft>
                <a:spcPts val="0"/>
              </a:spcAft>
              <a:buNone/>
            </a:pPr>
            <a:r>
              <a:rPr lang="en" b="0" i="0">
                <a:solidFill>
                  <a:srgbClr val="494949"/>
                </a:solidFill>
                <a:latin typeface="Lato"/>
                <a:ea typeface="Lato"/>
                <a:cs typeface="Lato"/>
                <a:sym typeface="Lato"/>
              </a:rPr>
              <a:t>++++</a:t>
            </a:r>
            <a:endParaRPr/>
          </a:p>
          <a:p>
            <a:pPr marL="0" marR="0" lvl="0" indent="0" algn="l" rtl="0">
              <a:lnSpc>
                <a:spcPct val="100000"/>
              </a:lnSpc>
              <a:spcBef>
                <a:spcPts val="0"/>
              </a:spcBef>
              <a:spcAft>
                <a:spcPts val="0"/>
              </a:spcAft>
              <a:buClr>
                <a:srgbClr val="000000"/>
              </a:buClr>
              <a:buSzPts val="1200"/>
              <a:buFont typeface="Newsreader"/>
              <a:buNone/>
            </a:pPr>
            <a:r>
              <a:rPr lang="en" sz="1200" b="0" i="0">
                <a:solidFill>
                  <a:srgbClr val="000000"/>
                </a:solidFill>
                <a:latin typeface="Newsreader"/>
                <a:ea typeface="Newsreader"/>
                <a:cs typeface="Newsreader"/>
                <a:sym typeface="Newsreader"/>
              </a:rPr>
              <a:t>AR HB1962 - </a:t>
            </a:r>
            <a:r>
              <a:rPr lang="en"/>
              <a:t>Ultra-processed food — Prohibition — Definition.</a:t>
            </a:r>
            <a:r>
              <a:rPr lang="en" b="0" i="0">
                <a:solidFill>
                  <a:srgbClr val="4F657B"/>
                </a:solidFill>
                <a:latin typeface="Roboto"/>
                <a:ea typeface="Roboto"/>
                <a:cs typeface="Roboto"/>
                <a:sym typeface="Roboto"/>
              </a:rPr>
              <a:t> </a:t>
            </a:r>
            <a:r>
              <a:rPr lang="en"/>
              <a:t>(a) The General Assembly finds that:</a:t>
            </a:r>
            <a:r>
              <a:rPr lang="en" b="0" i="0">
                <a:solidFill>
                  <a:srgbClr val="4F657B"/>
                </a:solidFill>
                <a:latin typeface="Roboto"/>
                <a:ea typeface="Roboto"/>
                <a:cs typeface="Roboto"/>
                <a:sym typeface="Roboto"/>
              </a:rPr>
              <a:t> </a:t>
            </a:r>
            <a:r>
              <a:rPr lang="en"/>
              <a:t>(1) Childhood obesity, morbidity, and wellness are matters of</a:t>
            </a:r>
            <a:r>
              <a:rPr lang="en" b="0" i="0">
                <a:solidFill>
                  <a:srgbClr val="4F657B"/>
                </a:solidFill>
                <a:latin typeface="Roboto"/>
                <a:ea typeface="Roboto"/>
                <a:cs typeface="Roboto"/>
                <a:sym typeface="Roboto"/>
              </a:rPr>
              <a:t> </a:t>
            </a:r>
            <a:r>
              <a:rPr lang="en"/>
              <a:t>statewide concern;</a:t>
            </a:r>
            <a:r>
              <a:rPr lang="en" b="0" i="0">
                <a:solidFill>
                  <a:srgbClr val="4F657B"/>
                </a:solidFill>
                <a:latin typeface="Roboto"/>
                <a:ea typeface="Roboto"/>
                <a:cs typeface="Roboto"/>
                <a:sym typeface="Roboto"/>
              </a:rPr>
              <a:t> </a:t>
            </a:r>
            <a:r>
              <a:rPr lang="en"/>
              <a:t>(2) Ultra-processed, industrially manufactured, nutrient-</a:t>
            </a:r>
            <a:r>
              <a:rPr lang="en" b="0" i="0">
                <a:solidFill>
                  <a:srgbClr val="4F657B"/>
                </a:solidFill>
                <a:latin typeface="Roboto"/>
                <a:ea typeface="Roboto"/>
                <a:cs typeface="Roboto"/>
                <a:sym typeface="Roboto"/>
              </a:rPr>
              <a:t> </a:t>
            </a:r>
            <a:r>
              <a:rPr lang="en"/>
              <a:t>depleted food with synthetic additives is undernourishing to students at</a:t>
            </a:r>
            <a:r>
              <a:rPr lang="en" b="0" i="0">
                <a:solidFill>
                  <a:srgbClr val="4F657B"/>
                </a:solidFill>
                <a:latin typeface="Roboto"/>
                <a:ea typeface="Roboto"/>
                <a:cs typeface="Roboto"/>
                <a:sym typeface="Roboto"/>
              </a:rPr>
              <a:t> </a:t>
            </a:r>
            <a:r>
              <a:rPr lang="en"/>
              <a:t>schools and contributes to childhood obesity; and</a:t>
            </a:r>
            <a:r>
              <a:rPr lang="en" b="0" i="0">
                <a:solidFill>
                  <a:srgbClr val="4F657B"/>
                </a:solidFill>
                <a:latin typeface="Roboto"/>
                <a:ea typeface="Roboto"/>
                <a:cs typeface="Roboto"/>
                <a:sym typeface="Roboto"/>
              </a:rPr>
              <a:t> </a:t>
            </a:r>
            <a:r>
              <a:rPr lang="en"/>
              <a:t>(3) A meal or snack offered to students at schools in this state</a:t>
            </a:r>
            <a:r>
              <a:rPr lang="en" b="0" i="0">
                <a:solidFill>
                  <a:srgbClr val="4F657B"/>
                </a:solidFill>
                <a:latin typeface="Roboto"/>
                <a:ea typeface="Roboto"/>
                <a:cs typeface="Roboto"/>
                <a:sym typeface="Roboto"/>
              </a:rPr>
              <a:t> </a:t>
            </a:r>
            <a:r>
              <a:rPr lang="en"/>
              <a:t>should be nutritious and made primarily of nutrient-dense plant or animal</a:t>
            </a:r>
            <a:r>
              <a:rPr lang="en" b="0" i="0">
                <a:solidFill>
                  <a:srgbClr val="4F657B"/>
                </a:solidFill>
                <a:latin typeface="Roboto"/>
                <a:ea typeface="Roboto"/>
                <a:cs typeface="Roboto"/>
                <a:sym typeface="Roboto"/>
              </a:rPr>
              <a:t> </a:t>
            </a:r>
            <a:r>
              <a:rPr lang="en"/>
              <a:t>products.</a:t>
            </a:r>
            <a:r>
              <a:rPr lang="en" b="0" i="0">
                <a:solidFill>
                  <a:srgbClr val="4F657B"/>
                </a:solidFill>
                <a:latin typeface="Roboto"/>
                <a:ea typeface="Roboto"/>
                <a:cs typeface="Roboto"/>
                <a:sym typeface="Roboto"/>
              </a:rPr>
              <a:t> </a:t>
            </a:r>
            <a:r>
              <a:rPr lang="en"/>
              <a:t>(b) As used in this section:</a:t>
            </a:r>
            <a:r>
              <a:rPr lang="en" b="0" i="0">
                <a:solidFill>
                  <a:srgbClr val="4F657B"/>
                </a:solidFill>
                <a:latin typeface="Roboto"/>
                <a:ea typeface="Roboto"/>
                <a:cs typeface="Roboto"/>
                <a:sym typeface="Roboto"/>
              </a:rPr>
              <a:t> </a:t>
            </a:r>
            <a:r>
              <a:rPr lang="en"/>
              <a:t>(1) "School" means:</a:t>
            </a:r>
            <a:r>
              <a:rPr lang="en" b="0" i="0">
                <a:solidFill>
                  <a:srgbClr val="4F657B"/>
                </a:solidFill>
                <a:latin typeface="Roboto"/>
                <a:ea typeface="Roboto"/>
                <a:cs typeface="Roboto"/>
                <a:sym typeface="Roboto"/>
              </a:rPr>
              <a:t> HB1962 </a:t>
            </a:r>
            <a:r>
              <a:rPr lang="en"/>
              <a:t>(A) A public school district;</a:t>
            </a:r>
            <a:r>
              <a:rPr lang="en" b="0" i="0">
                <a:solidFill>
                  <a:srgbClr val="4F657B"/>
                </a:solidFill>
                <a:latin typeface="Roboto"/>
                <a:ea typeface="Roboto"/>
                <a:cs typeface="Roboto"/>
                <a:sym typeface="Roboto"/>
              </a:rPr>
              <a:t> </a:t>
            </a:r>
            <a:r>
              <a:rPr lang="en"/>
              <a:t>(B) An open-enrollment public charter school; or</a:t>
            </a:r>
            <a:r>
              <a:rPr lang="en" b="0" i="0">
                <a:solidFill>
                  <a:srgbClr val="4F657B"/>
                </a:solidFill>
                <a:latin typeface="Roboto"/>
                <a:ea typeface="Roboto"/>
                <a:cs typeface="Roboto"/>
                <a:sym typeface="Roboto"/>
              </a:rPr>
              <a:t> </a:t>
            </a:r>
            <a:r>
              <a:rPr lang="en"/>
              <a:t>(C) A private school; and</a:t>
            </a:r>
            <a:r>
              <a:rPr lang="en" b="0" i="0">
                <a:solidFill>
                  <a:srgbClr val="4F657B"/>
                </a:solidFill>
                <a:latin typeface="Roboto"/>
                <a:ea typeface="Roboto"/>
                <a:cs typeface="Roboto"/>
                <a:sym typeface="Roboto"/>
              </a:rPr>
              <a:t> </a:t>
            </a:r>
            <a:r>
              <a:rPr lang="en"/>
              <a:t>(2) "Ultra-processed food" means a food or beverage that</a:t>
            </a:r>
            <a:r>
              <a:rPr lang="en" b="0" i="0">
                <a:solidFill>
                  <a:srgbClr val="4F657B"/>
                </a:solidFill>
                <a:latin typeface="Roboto"/>
                <a:ea typeface="Roboto"/>
                <a:cs typeface="Roboto"/>
                <a:sym typeface="Roboto"/>
              </a:rPr>
              <a:t> </a:t>
            </a:r>
            <a:r>
              <a:rPr lang="en"/>
              <a:t>contains one (1) or more of the following ingredients:</a:t>
            </a:r>
            <a:r>
              <a:rPr lang="en" b="0" i="0">
                <a:solidFill>
                  <a:srgbClr val="4F657B"/>
                </a:solidFill>
                <a:latin typeface="Roboto"/>
                <a:ea typeface="Roboto"/>
                <a:cs typeface="Roboto"/>
                <a:sym typeface="Roboto"/>
              </a:rPr>
              <a:t> </a:t>
            </a:r>
            <a:r>
              <a:rPr lang="en"/>
              <a:t>(A) Potassium bromate;</a:t>
            </a:r>
            <a:r>
              <a:rPr lang="en" b="0" i="0">
                <a:solidFill>
                  <a:srgbClr val="4F657B"/>
                </a:solidFill>
                <a:latin typeface="Roboto"/>
                <a:ea typeface="Roboto"/>
                <a:cs typeface="Roboto"/>
                <a:sym typeface="Roboto"/>
              </a:rPr>
              <a:t> </a:t>
            </a:r>
            <a:r>
              <a:rPr lang="en"/>
              <a:t>(B) Propylparaben;</a:t>
            </a:r>
            <a:r>
              <a:rPr lang="en" b="0" i="0">
                <a:solidFill>
                  <a:srgbClr val="4F657B"/>
                </a:solidFill>
                <a:latin typeface="Roboto"/>
                <a:ea typeface="Roboto"/>
                <a:cs typeface="Roboto"/>
                <a:sym typeface="Roboto"/>
              </a:rPr>
              <a:t> </a:t>
            </a:r>
            <a:r>
              <a:rPr lang="en"/>
              <a:t>(C) Titanium dioxide;</a:t>
            </a:r>
            <a:r>
              <a:rPr lang="en" b="0" i="0">
                <a:solidFill>
                  <a:srgbClr val="4F657B"/>
                </a:solidFill>
                <a:latin typeface="Roboto"/>
                <a:ea typeface="Roboto"/>
                <a:cs typeface="Roboto"/>
                <a:sym typeface="Roboto"/>
              </a:rPr>
              <a:t> </a:t>
            </a:r>
            <a:r>
              <a:rPr lang="en"/>
              <a:t>(D) Yellow dye 5;</a:t>
            </a:r>
            <a:r>
              <a:rPr lang="en" b="0" i="0">
                <a:solidFill>
                  <a:srgbClr val="4F657B"/>
                </a:solidFill>
                <a:latin typeface="Roboto"/>
                <a:ea typeface="Roboto"/>
                <a:cs typeface="Roboto"/>
                <a:sym typeface="Roboto"/>
              </a:rPr>
              <a:t> </a:t>
            </a:r>
            <a:r>
              <a:rPr lang="en"/>
              <a:t>(E) Yellow dye 6;</a:t>
            </a:r>
            <a:r>
              <a:rPr lang="en" b="0" i="0">
                <a:solidFill>
                  <a:srgbClr val="4F657B"/>
                </a:solidFill>
                <a:latin typeface="Roboto"/>
                <a:ea typeface="Roboto"/>
                <a:cs typeface="Roboto"/>
                <a:sym typeface="Roboto"/>
              </a:rPr>
              <a:t> </a:t>
            </a:r>
            <a:r>
              <a:rPr lang="en"/>
              <a:t>(F) Blue dye 1;</a:t>
            </a:r>
            <a:r>
              <a:rPr lang="en" b="0" i="0">
                <a:solidFill>
                  <a:srgbClr val="4F657B"/>
                </a:solidFill>
                <a:latin typeface="Roboto"/>
                <a:ea typeface="Roboto"/>
                <a:cs typeface="Roboto"/>
                <a:sym typeface="Roboto"/>
              </a:rPr>
              <a:t> </a:t>
            </a:r>
            <a:r>
              <a:rPr lang="en"/>
              <a:t>(G) Blue dye 2;</a:t>
            </a:r>
            <a:r>
              <a:rPr lang="en" b="0" i="0">
                <a:solidFill>
                  <a:srgbClr val="4F657B"/>
                </a:solidFill>
                <a:latin typeface="Roboto"/>
                <a:ea typeface="Roboto"/>
                <a:cs typeface="Roboto"/>
                <a:sym typeface="Roboto"/>
              </a:rPr>
              <a:t> </a:t>
            </a:r>
            <a:r>
              <a:rPr lang="en"/>
              <a:t>(H) Green dye 3;</a:t>
            </a:r>
            <a:r>
              <a:rPr lang="en" b="0" i="0">
                <a:solidFill>
                  <a:srgbClr val="4F657B"/>
                </a:solidFill>
                <a:latin typeface="Roboto"/>
                <a:ea typeface="Roboto"/>
                <a:cs typeface="Roboto"/>
                <a:sym typeface="Roboto"/>
              </a:rPr>
              <a:t> </a:t>
            </a:r>
            <a:r>
              <a:rPr lang="en"/>
              <a:t>(I) Red dye 3; or</a:t>
            </a:r>
            <a:r>
              <a:rPr lang="en" b="0" i="0">
                <a:solidFill>
                  <a:srgbClr val="4F657B"/>
                </a:solidFill>
                <a:latin typeface="Roboto"/>
                <a:ea typeface="Roboto"/>
                <a:cs typeface="Roboto"/>
                <a:sym typeface="Roboto"/>
              </a:rPr>
              <a:t> </a:t>
            </a:r>
            <a:r>
              <a:rPr lang="en"/>
              <a:t>(J) Red dye 40.</a:t>
            </a:r>
            <a:r>
              <a:rPr lang="en" b="0" i="0">
                <a:solidFill>
                  <a:srgbClr val="4F657B"/>
                </a:solidFill>
                <a:latin typeface="Roboto"/>
                <a:ea typeface="Roboto"/>
                <a:cs typeface="Roboto"/>
                <a:sym typeface="Roboto"/>
              </a:rPr>
              <a:t> </a:t>
            </a:r>
            <a:r>
              <a:rPr lang="en"/>
              <a:t>(c) A school shall not serve or sell on the school campus during the</a:t>
            </a:r>
            <a:r>
              <a:rPr lang="en" b="0" i="0">
                <a:solidFill>
                  <a:srgbClr val="4F657B"/>
                </a:solidFill>
                <a:latin typeface="Roboto"/>
                <a:ea typeface="Roboto"/>
                <a:cs typeface="Roboto"/>
                <a:sym typeface="Roboto"/>
              </a:rPr>
              <a:t> </a:t>
            </a:r>
            <a:r>
              <a:rPr lang="en"/>
              <a:t>normal school day ultra-processed food that is produced after January 1,</a:t>
            </a:r>
            <a:r>
              <a:rPr lang="en" b="0" i="0">
                <a:solidFill>
                  <a:srgbClr val="4F657B"/>
                </a:solidFill>
                <a:latin typeface="Roboto"/>
                <a:ea typeface="Roboto"/>
                <a:cs typeface="Roboto"/>
                <a:sym typeface="Roboto"/>
              </a:rPr>
              <a:t> </a:t>
            </a:r>
            <a:r>
              <a:rPr lang="en"/>
              <a:t>2028.</a:t>
            </a:r>
            <a:r>
              <a:rPr lang="en" b="0" i="0">
                <a:solidFill>
                  <a:srgbClr val="4F657B"/>
                </a:solidFill>
                <a:latin typeface="Roboto"/>
                <a:ea typeface="Roboto"/>
                <a:cs typeface="Roboto"/>
                <a:sym typeface="Roboto"/>
              </a:rPr>
              <a:t> </a:t>
            </a:r>
            <a:r>
              <a:rPr lang="en"/>
              <a:t>(d) This section does not prevent a parent, legal guardian, or person</a:t>
            </a:r>
            <a:r>
              <a:rPr lang="en" b="0" i="0">
                <a:solidFill>
                  <a:srgbClr val="4F657B"/>
                </a:solidFill>
                <a:latin typeface="Roboto"/>
                <a:ea typeface="Roboto"/>
                <a:cs typeface="Roboto"/>
                <a:sym typeface="Roboto"/>
              </a:rPr>
              <a:t> </a:t>
            </a:r>
            <a:r>
              <a:rPr lang="en"/>
              <a:t>standing in loco parentis to a student from providing ultra-processed food to</a:t>
            </a:r>
            <a:r>
              <a:rPr lang="en" b="0" i="0">
                <a:solidFill>
                  <a:srgbClr val="4F657B"/>
                </a:solidFill>
                <a:latin typeface="Roboto"/>
                <a:ea typeface="Roboto"/>
                <a:cs typeface="Roboto"/>
                <a:sym typeface="Roboto"/>
              </a:rPr>
              <a:t> </a:t>
            </a:r>
            <a:r>
              <a:rPr lang="en"/>
              <a:t>his or her child during the normal school day.</a:t>
            </a:r>
            <a:r>
              <a:rPr lang="en" b="0" i="0">
                <a:solidFill>
                  <a:srgbClr val="4F657B"/>
                </a:solidFill>
                <a:latin typeface="Roboto"/>
                <a:ea typeface="Roboto"/>
                <a:cs typeface="Roboto"/>
                <a:sym typeface="Roboto"/>
              </a:rPr>
              <a:t> </a:t>
            </a:r>
            <a:r>
              <a:rPr lang="en"/>
              <a:t>(e) The Department of Education may promulgate rules to implement this</a:t>
            </a:r>
            <a:r>
              <a:rPr lang="en" b="0" i="0">
                <a:solidFill>
                  <a:srgbClr val="4F657B"/>
                </a:solidFill>
                <a:latin typeface="Roboto"/>
                <a:ea typeface="Roboto"/>
                <a:cs typeface="Roboto"/>
                <a:sym typeface="Roboto"/>
              </a:rPr>
              <a:t> </a:t>
            </a:r>
            <a:r>
              <a:rPr lang="en"/>
              <a:t>section.</a:t>
            </a:r>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000000"/>
              </a:solidFill>
              <a:latin typeface="Newsreader"/>
              <a:ea typeface="Newsreader"/>
              <a:cs typeface="Newsreader"/>
              <a:sym typeface="Newsreader"/>
            </a:endParaRPr>
          </a:p>
          <a:p>
            <a:pPr marL="0" marR="0" lvl="0" indent="0" algn="l" rtl="0">
              <a:lnSpc>
                <a:spcPct val="100000"/>
              </a:lnSpc>
              <a:spcBef>
                <a:spcPts val="0"/>
              </a:spcBef>
              <a:spcAft>
                <a:spcPts val="0"/>
              </a:spcAft>
              <a:buClr>
                <a:srgbClr val="000000"/>
              </a:buClr>
              <a:buSzPts val="1200"/>
              <a:buFont typeface="Newsreader"/>
              <a:buNone/>
            </a:pPr>
            <a:r>
              <a:rPr lang="en" sz="1200" b="0" i="0">
                <a:solidFill>
                  <a:srgbClr val="000000"/>
                </a:solidFill>
                <a:latin typeface="Newsreader"/>
                <a:ea typeface="Newsreader"/>
                <a:cs typeface="Newsreader"/>
                <a:sym typeface="Newsreader"/>
              </a:rPr>
              <a:t>AZ HB 2164 – bans UPF from schools – defined by food additives (K Bromate, propylparaben, titanium dioxide, BVO, yellow 5, 6, blue 1,2m green 3, red 3, 40m &gt; MAHA frame &gt; passed house andi n Senate</a:t>
            </a:r>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000000"/>
              </a:solidFill>
              <a:latin typeface="Newsreader"/>
              <a:ea typeface="Newsreader"/>
              <a:cs typeface="Newsreader"/>
              <a:sym typeface="Newsreader"/>
            </a:endParaRPr>
          </a:p>
          <a:p>
            <a:pPr marL="0" marR="0" lvl="0" indent="0" algn="l" rtl="0">
              <a:lnSpc>
                <a:spcPct val="100000"/>
              </a:lnSpc>
              <a:spcBef>
                <a:spcPts val="0"/>
              </a:spcBef>
              <a:spcAft>
                <a:spcPts val="0"/>
              </a:spcAft>
              <a:buClr>
                <a:srgbClr val="000000"/>
              </a:buClr>
              <a:buSzPts val="1200"/>
              <a:buFont typeface="Newsreader"/>
              <a:buNone/>
            </a:pPr>
            <a:r>
              <a:rPr lang="en" sz="1200" b="0" i="0">
                <a:solidFill>
                  <a:srgbClr val="000000"/>
                </a:solidFill>
                <a:latin typeface="Newsreader"/>
                <a:ea typeface="Newsreader"/>
                <a:cs typeface="Newsreader"/>
                <a:sym typeface="Newsreader"/>
              </a:rPr>
              <a:t>AZ2213 - </a:t>
            </a:r>
            <a:r>
              <a:rPr lang="en" b="0" i="0">
                <a:solidFill>
                  <a:srgbClr val="4F657B"/>
                </a:solidFill>
                <a:latin typeface="Roboto"/>
                <a:ea typeface="Roboto"/>
                <a:cs typeface="Roboto"/>
                <a:sym typeface="Roboto"/>
              </a:rPr>
              <a:t>This bill introduces two key provisions related to school nutrition in Arizona. First, it prohibits public schools from serving, selling, or allowing the sale of ultraprocessed foods on school campuses during the normal school day, with a specific list of banned ingredients including various food dyes, preservatives, and additives like potassium bromate, propylparaben, and titanium dioxide. The Department of Education is required to create and post a standardized certification form for schools and maintain a list of schools complying with this restriction. Second, the bill appropriates $3,800,000 from the state general fund in fiscal year 2025-2026 to provide free school lunches for children who meet income eligibility requirements under national school lunch programs. The legislature intends this funding to be ongoing in future years, ensuring continued support for students from lower-income families. Parents are still allowed to provide ultraprocessed foods to their children during the school day, despite the ban on such foods being served or sold by the school.</a:t>
            </a:r>
            <a:endParaRPr sz="1200" b="0" i="0">
              <a:solidFill>
                <a:srgbClr val="000000"/>
              </a:solidFill>
              <a:latin typeface="Newsreader"/>
              <a:ea typeface="Newsreader"/>
              <a:cs typeface="Newsreader"/>
              <a:sym typeface="Newsreader"/>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000000"/>
              </a:solidFill>
              <a:latin typeface="Newsreader"/>
              <a:ea typeface="Newsreader"/>
              <a:cs typeface="Newsreader"/>
              <a:sym typeface="Newsreader"/>
            </a:endParaRPr>
          </a:p>
          <a:p>
            <a:pPr marL="0" lvl="0" indent="0" algn="l" rtl="0">
              <a:spcBef>
                <a:spcPts val="0"/>
              </a:spcBef>
              <a:spcAft>
                <a:spcPts val="0"/>
              </a:spcAft>
              <a:buClr>
                <a:srgbClr val="000000"/>
              </a:buClr>
              <a:buSzPts val="1200"/>
              <a:buFont typeface="Newsreader"/>
              <a:buNone/>
            </a:pPr>
            <a:r>
              <a:rPr lang="en" sz="1200" b="0" i="0">
                <a:solidFill>
                  <a:srgbClr val="000000"/>
                </a:solidFill>
                <a:latin typeface="Newsreader"/>
                <a:ea typeface="Newsreader"/>
                <a:cs typeface="Newsreader"/>
                <a:sym typeface="Newsreader"/>
              </a:rPr>
              <a:t>MA H539/S401 - </a:t>
            </a:r>
            <a:r>
              <a:rPr lang="en" b="0" i="0">
                <a:solidFill>
                  <a:srgbClr val="4F657B"/>
                </a:solidFill>
                <a:latin typeface="Roboto"/>
                <a:ea typeface="Roboto"/>
                <a:cs typeface="Roboto"/>
                <a:sym typeface="Roboto"/>
              </a:rPr>
              <a:t>Section 100. (a) The purpose of this section is to ensure that the students of the Commonwealth are appropriately nourished in order to support a healthier, livable and more equitable future for all. (b) For the purposes of this section, the following words shall have the following meanings:- (i) food service management company is defined as a commercial enterprise or a nonprofit organization which is or may be contracted with by the school food authority to manage any aspect of the school food service (ii) entrée is defined as the meat/meat alternate category within the USDA’s Federal Nutrition Standards (iii) Fiber-rich” is defined as an entrée item that contains at least 14 g of fiber per 1000kcal from whole food sources such as whole grains, legumes, beans, pulses, fruits, and vegetables (iv) “Reimbursable meal” is any meal that meets the United States Department of Agriculture (USDA) National School Lunch Program nutritional requirements for federal reimbursement at the annual allotted rate of any of the following: (a) free lunch; (b) reduced- price lunch; or (c) paid lunch (v) “ultra-processed food” is defined as industrial formulations of food substances never or rarely used in kitchens (such as high-fructose corn syrup, hydrogenated or interesterified oils, and hydrolysed proteins), or classes of additives designed to make the final product palatable, appealing, or preservable (such as flavours, flavour enhancers, colours, emulsifiers, emulsifying salts, sweeteners, thickeners, nitrates, nitrites, preservatives, and anti-foaming, bulking, carbonating, foaming, gelling and glazing agents) (c) Any food service management company selling food to Massachusetts public schools for our children to consume shall ensure that at least 50% of the entrées sold and served for lunch within school hours in schools, school districts, or other entities over the course of each week are healthy foods containing whole grains, vegetables, fruits, legumes and other fiber-rich proteins as part of a reimbursable meal offering within the federal National School Lunch Program. (d) No food service provider may sell or serve in Massachusetts public schools, school districts, or other entities more than 20% of entrée items that meet one or more of the following: qualify as ultra-processed; have a nutritional composition that includes more than 30 milligrams of cholesterol more than 5% of the entrées’ total calories come from saturated fat as part of a weekly reimbursable meal offering within the federal National School Lunch (e) Each food service provider selling food to Massachusetts public schools for school children to consume, shall keep itemized nutrition data that is made publicly available on a monthly basis to demonstrate compliance with this statute. (f) Each food service management company will have a phase in period of three years following the initial date of their most recent contract with their respective school food authority or by the first day of the school calendar year 2033-2034, whichever comes first.</a:t>
            </a:r>
            <a:endParaRPr/>
          </a:p>
          <a:p>
            <a:pPr marL="0" lvl="0" indent="0" algn="l" rtl="0">
              <a:spcBef>
                <a:spcPts val="0"/>
              </a:spcBef>
              <a:spcAft>
                <a:spcPts val="0"/>
              </a:spcAft>
              <a:buClr>
                <a:schemeClr val="dk1"/>
              </a:buClr>
              <a:buSzPts val="1200"/>
              <a:buFont typeface="Calibri"/>
              <a:buNone/>
            </a:pPr>
            <a:endParaRPr b="0" i="0">
              <a:solidFill>
                <a:srgbClr val="4F657B"/>
              </a:solidFill>
              <a:latin typeface="Roboto"/>
              <a:ea typeface="Roboto"/>
              <a:cs typeface="Roboto"/>
              <a:sym typeface="Roboto"/>
            </a:endParaRPr>
          </a:p>
          <a:p>
            <a:pPr marL="0" lvl="0" indent="0" algn="l" rtl="0">
              <a:spcBef>
                <a:spcPts val="0"/>
              </a:spcBef>
              <a:spcAft>
                <a:spcPts val="0"/>
              </a:spcAft>
              <a:buClr>
                <a:srgbClr val="4F657B"/>
              </a:buClr>
              <a:buSzPts val="1200"/>
              <a:buFont typeface="Roboto"/>
              <a:buNone/>
            </a:pPr>
            <a:r>
              <a:rPr lang="en" b="0" i="0">
                <a:solidFill>
                  <a:srgbClr val="4F657B"/>
                </a:solidFill>
                <a:latin typeface="Roboto"/>
                <a:ea typeface="Roboto"/>
                <a:cs typeface="Roboto"/>
                <a:sym typeface="Roboto"/>
              </a:rPr>
              <a:t>MO1412 - </a:t>
            </a:r>
            <a:r>
              <a:rPr lang="en"/>
              <a:t>As used in this section, "ultraprocessed food" means an article or item commonly used for food or drink as part of a product or meal that contains at least one of the following ingredients or color additives: (1) Azodicarbonamide (ADA) (CAS 123-77-3); (2) Brominated vegetable oil (BVO); (3) Butylated hydroxyanisole (BHA) (CAS 25013-16-5); (4) Potassium bromate (CAS 7758-01-2); (5) Propyl p-hydroxybenzoate or Propylparaben (CAS 94-13-3); (6) Titanium dioxide (CAS 13463-67-7); (7) FD&amp;C Blue No. 1 (CAS 3844-45-9); (8) FD&amp;C Blue No. 2 (CAS 860-22-0); (9) FD&amp;C Green No. 3 (CAS 2353-45-9); (10) FD&amp;C Red No. 3 (CAS 16423-68-0); (11) FD&amp;C Red No. 40 (CAS 25956-17-6); (12) FD&amp;C Yellow No. 5 (CAS 1934-21-0); or (13) FD&amp;C Yellow No. 6 (CAS 2783-94-0).</a:t>
            </a:r>
            <a:r>
              <a:rPr lang="en" b="0" i="0">
                <a:solidFill>
                  <a:srgbClr val="4F657B"/>
                </a:solidFill>
                <a:latin typeface="Roboto"/>
                <a:ea typeface="Roboto"/>
                <a:cs typeface="Roboto"/>
                <a:sym typeface="Roboto"/>
              </a:rPr>
              <a:t> HB 1412 </a:t>
            </a:r>
            <a:r>
              <a:rPr lang="en"/>
              <a:t>2. For the 2026-27 school year and all subsequent school years, no public school or school district shall serve or sell ultraprocessed food on school grounds during the regular school day. 3. Nothing in this section shall be construed to prevent a student's parent, legal guardian, or other person having charge, custody, or control of the student from providing the student with food or drink that contains ultraprocessed food during the regular school day. 4. (1) Before August first of each school year, each school district shall submit a comprehensive list of all food and drink items intended to be served during the current school year to the department of elementary and secondary education for approval. The list shall include a statement, signed by an authorized school district representative, affirming that each listed food or drink item has been reviewed and is not ultraprocessed food. (2) Upon receipt of the list and statement, the department shall grant a one-year preliminary approval to the school district. (3) (a) If a school district fails to submit the required list and statement or a food inspection reveals the presence of ultraprocessed food in violation of subsection 2 of this section, the department shall notify the general assembly of the school district's noncompliance. (b) If a school district fails to submit the required list and statement or fails a food inspection as described in paragraph (a) of this subdivision for two consecutive years, the department shall withhold any allocated moneys from the school district until the district is in compliance with this section</a:t>
            </a:r>
            <a:endParaRPr b="0" i="0">
              <a:solidFill>
                <a:srgbClr val="4F657B"/>
              </a:solidFill>
              <a:latin typeface="Roboto"/>
              <a:ea typeface="Roboto"/>
              <a:cs typeface="Roboto"/>
              <a:sym typeface="Roboto"/>
            </a:endParaRPr>
          </a:p>
          <a:p>
            <a:pPr marL="0" lvl="0" indent="0" algn="l" rtl="0">
              <a:spcBef>
                <a:spcPts val="0"/>
              </a:spcBef>
              <a:spcAft>
                <a:spcPts val="0"/>
              </a:spcAft>
              <a:buClr>
                <a:schemeClr val="dk1"/>
              </a:buClr>
              <a:buSzPts val="1200"/>
              <a:buFont typeface="Calibri"/>
              <a:buNone/>
            </a:pPr>
            <a:endParaRPr sz="1200" b="0" i="0">
              <a:solidFill>
                <a:srgbClr val="000000"/>
              </a:solidFill>
              <a:latin typeface="Newsreader"/>
              <a:ea typeface="Newsreader"/>
              <a:cs typeface="Newsreader"/>
              <a:sym typeface="Newsreader"/>
            </a:endParaRPr>
          </a:p>
          <a:p>
            <a:pPr marL="0" lvl="0" indent="0" algn="l" rtl="0">
              <a:spcBef>
                <a:spcPts val="0"/>
              </a:spcBef>
              <a:spcAft>
                <a:spcPts val="0"/>
              </a:spcAft>
              <a:buClr>
                <a:srgbClr val="000000"/>
              </a:buClr>
              <a:buSzPts val="1200"/>
              <a:buFont typeface="Newsreader"/>
              <a:buNone/>
            </a:pPr>
            <a:r>
              <a:rPr lang="en" sz="1200" b="0" i="0">
                <a:solidFill>
                  <a:srgbClr val="000000"/>
                </a:solidFill>
                <a:latin typeface="Newsreader"/>
                <a:ea typeface="Newsreader"/>
                <a:cs typeface="Newsreader"/>
                <a:sym typeface="Newsreader"/>
              </a:rPr>
              <a:t>NC H874 - </a:t>
            </a:r>
            <a:r>
              <a:rPr lang="en"/>
              <a:t>115C-264.6. Prohibition on ultra-processed foods. (a) Local boards of education shall not allow a school food authority or a third party to serve or sell ultra-processed food on school grounds during the school day. (b) The Department of Public Instruction shall create a standardized form through which a local board of education can certify that no ultra-processed foods are being served or sold in any school under jurisdiction of the board. The Department shall publish and maintain a list on its website of all public schools that are certified as not serving or selling ultra-processed foods. (c) Nothing in this section shall be construed as preventing the parent or guardian of a student from providing the student ultra-processed foods during the school day. (d) For purposes of this section, "ultra-processed food" means any food or beverage that contains one or more of the following ingredients: (1) Potassium Bromate. (2) Propylparaben. (3) Titanium Dioxide. (4) Brominated Vegetable Oil. (5) Yellow Dye 5. (6) Yellow Dye 6. (7) Blue Dye 1. (8) Blue Dye 2. (9) Green Dye 3. (10) Red Dye 3. (11) Red Dye 40.</a:t>
            </a:r>
            <a:r>
              <a:rPr lang="en" b="0" i="0">
                <a:solidFill>
                  <a:srgbClr val="4F657B"/>
                </a:solidFill>
                <a:latin typeface="Roboto"/>
                <a:ea typeface="Roboto"/>
                <a:cs typeface="Roboto"/>
                <a:sym typeface="Roboto"/>
              </a:rPr>
              <a:t>“</a:t>
            </a:r>
            <a:endParaRPr/>
          </a:p>
          <a:p>
            <a:pPr marL="0" lvl="0" indent="0" algn="l" rtl="0">
              <a:spcBef>
                <a:spcPts val="0"/>
              </a:spcBef>
              <a:spcAft>
                <a:spcPts val="0"/>
              </a:spcAft>
              <a:buClr>
                <a:schemeClr val="dk1"/>
              </a:buClr>
              <a:buSzPts val="1200"/>
              <a:buFont typeface="Calibri"/>
              <a:buNone/>
            </a:pPr>
            <a:endParaRPr sz="1200" b="0" i="0">
              <a:solidFill>
                <a:srgbClr val="000000"/>
              </a:solidFill>
              <a:latin typeface="Newsreader"/>
              <a:ea typeface="Newsreader"/>
              <a:cs typeface="Newsreader"/>
              <a:sym typeface="Newsreader"/>
            </a:endParaRPr>
          </a:p>
          <a:p>
            <a:pPr marL="0" lvl="0" indent="0" algn="l" rtl="0">
              <a:spcBef>
                <a:spcPts val="0"/>
              </a:spcBef>
              <a:spcAft>
                <a:spcPts val="0"/>
              </a:spcAft>
              <a:buClr>
                <a:srgbClr val="000000"/>
              </a:buClr>
              <a:buSzPts val="1200"/>
              <a:buFont typeface="Newsreader"/>
              <a:buNone/>
            </a:pPr>
            <a:r>
              <a:rPr lang="en" sz="1200" b="0" i="0">
                <a:solidFill>
                  <a:srgbClr val="000000"/>
                </a:solidFill>
                <a:latin typeface="Newsreader"/>
                <a:ea typeface="Newsreader"/>
                <a:cs typeface="Newsreader"/>
                <a:sym typeface="Newsreader"/>
              </a:rPr>
              <a:t>NJ S4560</a:t>
            </a:r>
            <a:endParaRPr/>
          </a:p>
          <a:p>
            <a:pPr marL="0" lvl="0" indent="0" algn="l" rtl="0">
              <a:spcBef>
                <a:spcPts val="0"/>
              </a:spcBef>
              <a:spcAft>
                <a:spcPts val="0"/>
              </a:spcAft>
              <a:buClr>
                <a:srgbClr val="000000"/>
              </a:buClr>
              <a:buSzPts val="1200"/>
              <a:buFont typeface="Newsreader"/>
              <a:buNone/>
            </a:pPr>
            <a:r>
              <a:rPr lang="en" sz="1200" b="0" i="0">
                <a:solidFill>
                  <a:srgbClr val="000000"/>
                </a:solidFill>
                <a:latin typeface="Newsreader"/>
                <a:ea typeface="Newsreader"/>
                <a:cs typeface="Newsreader"/>
                <a:sym typeface="Newsreader"/>
              </a:rPr>
              <a:t>UPF = </a:t>
            </a:r>
            <a:r>
              <a:rPr lang="en" b="0" i="0">
                <a:solidFill>
                  <a:srgbClr val="000000"/>
                </a:solidFill>
                <a:latin typeface="Times New Roman"/>
                <a:ea typeface="Times New Roman"/>
                <a:cs typeface="Times New Roman"/>
                <a:sym typeface="Times New Roman"/>
              </a:rPr>
              <a:t>potassium bromate, propylparaben, titanium dioxide, brominated vegetable oil, and various synthetic dyes such as FD&amp;C Yellow 5 and 6, Red 3 and 40, Green 3, and Blue 1 and 2.</a:t>
            </a:r>
            <a:endParaRPr sz="1200" b="0" i="0">
              <a:solidFill>
                <a:srgbClr val="000000"/>
              </a:solidFill>
              <a:latin typeface="Newsreader"/>
              <a:ea typeface="Newsreader"/>
              <a:cs typeface="Newsreader"/>
              <a:sym typeface="Newsreader"/>
            </a:endParaRPr>
          </a:p>
          <a:p>
            <a:pPr marL="0" lvl="0" indent="0" algn="l" rtl="0">
              <a:spcBef>
                <a:spcPts val="0"/>
              </a:spcBef>
              <a:spcAft>
                <a:spcPts val="0"/>
              </a:spcAft>
              <a:buClr>
                <a:schemeClr val="dk1"/>
              </a:buClr>
              <a:buSzPts val="1200"/>
              <a:buFont typeface="Calibri"/>
              <a:buNone/>
            </a:pPr>
            <a:endParaRPr sz="1200" b="0" i="0">
              <a:solidFill>
                <a:srgbClr val="000000"/>
              </a:solidFill>
              <a:latin typeface="Newsreader"/>
              <a:ea typeface="Newsreader"/>
              <a:cs typeface="Newsreader"/>
              <a:sym typeface="Newsreader"/>
            </a:endParaRPr>
          </a:p>
          <a:p>
            <a:pPr marL="0" lvl="0" indent="0" algn="l" rtl="0">
              <a:spcBef>
                <a:spcPts val="0"/>
              </a:spcBef>
              <a:spcAft>
                <a:spcPts val="0"/>
              </a:spcAft>
              <a:buClr>
                <a:srgbClr val="000000"/>
              </a:buClr>
              <a:buSzPts val="1200"/>
              <a:buFont typeface="Newsreader"/>
              <a:buNone/>
            </a:pPr>
            <a:r>
              <a:rPr lang="en" sz="1200" b="0" i="0">
                <a:solidFill>
                  <a:srgbClr val="000000"/>
                </a:solidFill>
                <a:latin typeface="Newsreader"/>
                <a:ea typeface="Newsreader"/>
                <a:cs typeface="Newsreader"/>
                <a:sym typeface="Newsreader"/>
              </a:rPr>
              <a:t>SC  H4339 F</a:t>
            </a:r>
            <a:r>
              <a:rPr lang="en" b="0" i="0">
                <a:solidFill>
                  <a:srgbClr val="4F657B"/>
                </a:solidFill>
                <a:latin typeface="Roboto"/>
                <a:ea typeface="Roboto"/>
                <a:cs typeface="Roboto"/>
                <a:sym typeface="Roboto"/>
              </a:rPr>
              <a:t>or the purposes of this section, "ultraprocessed food" means any food or beverage that contains one or more of the following additives:</a:t>
            </a:r>
            <a:endParaRPr/>
          </a:p>
          <a:p>
            <a:pPr marL="0" lvl="0" indent="0" algn="l" rtl="0">
              <a:spcBef>
                <a:spcPts val="0"/>
              </a:spcBef>
              <a:spcAft>
                <a:spcPts val="0"/>
              </a:spcAft>
              <a:buClr>
                <a:srgbClr val="4F657B"/>
              </a:buClr>
              <a:buSzPts val="1200"/>
              <a:buFont typeface="Roboto"/>
              <a:buNone/>
            </a:pPr>
            <a:r>
              <a:rPr lang="en" b="0" i="0">
                <a:solidFill>
                  <a:srgbClr val="4F657B"/>
                </a:solidFill>
                <a:latin typeface="Roboto"/>
                <a:ea typeface="Roboto"/>
                <a:cs typeface="Roboto"/>
                <a:sym typeface="Roboto"/>
              </a:rPr>
              <a:t>(1) Potassium bromate;</a:t>
            </a:r>
            <a:endParaRPr/>
          </a:p>
          <a:p>
            <a:pPr marL="0" lvl="0" indent="0" algn="l" rtl="0">
              <a:spcBef>
                <a:spcPts val="0"/>
              </a:spcBef>
              <a:spcAft>
                <a:spcPts val="0"/>
              </a:spcAft>
              <a:buClr>
                <a:srgbClr val="4F657B"/>
              </a:buClr>
              <a:buSzPts val="1200"/>
              <a:buFont typeface="Roboto"/>
              <a:buNone/>
            </a:pPr>
            <a:r>
              <a:rPr lang="en" b="0" i="0">
                <a:solidFill>
                  <a:srgbClr val="4F657B"/>
                </a:solidFill>
                <a:latin typeface="Roboto"/>
                <a:ea typeface="Roboto"/>
                <a:cs typeface="Roboto"/>
                <a:sym typeface="Roboto"/>
              </a:rPr>
              <a:t>(2) Propylparaben;</a:t>
            </a:r>
            <a:endParaRPr/>
          </a:p>
          <a:p>
            <a:pPr marL="0" lvl="0" indent="0" algn="l" rtl="0">
              <a:spcBef>
                <a:spcPts val="0"/>
              </a:spcBef>
              <a:spcAft>
                <a:spcPts val="0"/>
              </a:spcAft>
              <a:buClr>
                <a:srgbClr val="4F657B"/>
              </a:buClr>
              <a:buSzPts val="1200"/>
              <a:buFont typeface="Roboto"/>
              <a:buNone/>
            </a:pPr>
            <a:r>
              <a:rPr lang="en" b="0" i="0">
                <a:solidFill>
                  <a:srgbClr val="4F657B"/>
                </a:solidFill>
                <a:latin typeface="Roboto"/>
                <a:ea typeface="Roboto"/>
                <a:cs typeface="Roboto"/>
                <a:sym typeface="Roboto"/>
              </a:rPr>
              <a:t>(3) Titanium dioxide;</a:t>
            </a:r>
            <a:endParaRPr/>
          </a:p>
          <a:p>
            <a:pPr marL="0" lvl="0" indent="0" algn="l" rtl="0">
              <a:spcBef>
                <a:spcPts val="0"/>
              </a:spcBef>
              <a:spcAft>
                <a:spcPts val="0"/>
              </a:spcAft>
              <a:buClr>
                <a:srgbClr val="4F657B"/>
              </a:buClr>
              <a:buSzPts val="1200"/>
              <a:buFont typeface="Roboto"/>
              <a:buNone/>
            </a:pPr>
            <a:r>
              <a:rPr lang="en" b="0" i="0">
                <a:solidFill>
                  <a:srgbClr val="4F657B"/>
                </a:solidFill>
                <a:latin typeface="Roboto"/>
                <a:ea typeface="Roboto"/>
                <a:cs typeface="Roboto"/>
                <a:sym typeface="Roboto"/>
              </a:rPr>
              <a:t>(4) Brominated vegetable oil;</a:t>
            </a:r>
            <a:endParaRPr/>
          </a:p>
          <a:p>
            <a:pPr marL="0" lvl="0" indent="0" algn="l" rtl="0">
              <a:spcBef>
                <a:spcPts val="0"/>
              </a:spcBef>
              <a:spcAft>
                <a:spcPts val="0"/>
              </a:spcAft>
              <a:buClr>
                <a:srgbClr val="4F657B"/>
              </a:buClr>
              <a:buSzPts val="1200"/>
              <a:buFont typeface="Roboto"/>
              <a:buNone/>
            </a:pPr>
            <a:r>
              <a:rPr lang="en" b="0" i="0">
                <a:solidFill>
                  <a:srgbClr val="4F657B"/>
                </a:solidFill>
                <a:latin typeface="Roboto"/>
                <a:ea typeface="Roboto"/>
                <a:cs typeface="Roboto"/>
                <a:sym typeface="Roboto"/>
              </a:rPr>
              <a:t>(5) Yellow Dye 5 (Tartrazine);</a:t>
            </a:r>
            <a:endParaRPr/>
          </a:p>
          <a:p>
            <a:pPr marL="0" lvl="0" indent="0" algn="l" rtl="0">
              <a:spcBef>
                <a:spcPts val="0"/>
              </a:spcBef>
              <a:spcAft>
                <a:spcPts val="0"/>
              </a:spcAft>
              <a:buClr>
                <a:srgbClr val="4F657B"/>
              </a:buClr>
              <a:buSzPts val="1200"/>
              <a:buFont typeface="Roboto"/>
              <a:buNone/>
            </a:pPr>
            <a:r>
              <a:rPr lang="en" b="0" i="0">
                <a:solidFill>
                  <a:srgbClr val="4F657B"/>
                </a:solidFill>
                <a:latin typeface="Roboto"/>
                <a:ea typeface="Roboto"/>
                <a:cs typeface="Roboto"/>
                <a:sym typeface="Roboto"/>
              </a:rPr>
              <a:t>(6) Yellow Dye 6 (Sunset Yellow);</a:t>
            </a:r>
            <a:endParaRPr/>
          </a:p>
          <a:p>
            <a:pPr marL="0" lvl="0" indent="0" algn="l" rtl="0">
              <a:spcBef>
                <a:spcPts val="0"/>
              </a:spcBef>
              <a:spcAft>
                <a:spcPts val="0"/>
              </a:spcAft>
              <a:buClr>
                <a:srgbClr val="4F657B"/>
              </a:buClr>
              <a:buSzPts val="1200"/>
              <a:buFont typeface="Roboto"/>
              <a:buNone/>
            </a:pPr>
            <a:r>
              <a:rPr lang="en" b="0" i="0">
                <a:solidFill>
                  <a:srgbClr val="4F657B"/>
                </a:solidFill>
                <a:latin typeface="Roboto"/>
                <a:ea typeface="Roboto"/>
                <a:cs typeface="Roboto"/>
                <a:sym typeface="Roboto"/>
              </a:rPr>
              <a:t>(7) Blue Dye 1 (Brilliant Blue);</a:t>
            </a:r>
            <a:endParaRPr/>
          </a:p>
          <a:p>
            <a:pPr marL="0" lvl="0" indent="0" algn="l" rtl="0">
              <a:spcBef>
                <a:spcPts val="0"/>
              </a:spcBef>
              <a:spcAft>
                <a:spcPts val="0"/>
              </a:spcAft>
              <a:buClr>
                <a:srgbClr val="4F657B"/>
              </a:buClr>
              <a:buSzPts val="1200"/>
              <a:buFont typeface="Roboto"/>
              <a:buNone/>
            </a:pPr>
            <a:r>
              <a:rPr lang="en" b="0" i="0">
                <a:solidFill>
                  <a:srgbClr val="4F657B"/>
                </a:solidFill>
                <a:latin typeface="Roboto"/>
                <a:ea typeface="Roboto"/>
                <a:cs typeface="Roboto"/>
                <a:sym typeface="Roboto"/>
              </a:rPr>
              <a:t>(8) Blue Dye 2 (Indigo Carmine);</a:t>
            </a:r>
            <a:endParaRPr/>
          </a:p>
          <a:p>
            <a:pPr marL="0" lvl="0" indent="0" algn="l" rtl="0">
              <a:spcBef>
                <a:spcPts val="0"/>
              </a:spcBef>
              <a:spcAft>
                <a:spcPts val="0"/>
              </a:spcAft>
              <a:buClr>
                <a:srgbClr val="4F657B"/>
              </a:buClr>
              <a:buSzPts val="1200"/>
              <a:buFont typeface="Roboto"/>
              <a:buNone/>
            </a:pPr>
            <a:r>
              <a:rPr lang="en" b="0" i="0">
                <a:solidFill>
                  <a:srgbClr val="4F657B"/>
                </a:solidFill>
                <a:latin typeface="Roboto"/>
                <a:ea typeface="Roboto"/>
                <a:cs typeface="Roboto"/>
                <a:sym typeface="Roboto"/>
              </a:rPr>
              <a:t>(9) Green Dye 3 (Fast Green);</a:t>
            </a:r>
            <a:endParaRPr/>
          </a:p>
          <a:p>
            <a:pPr marL="0" lvl="0" indent="0" algn="l" rtl="0">
              <a:spcBef>
                <a:spcPts val="0"/>
              </a:spcBef>
              <a:spcAft>
                <a:spcPts val="0"/>
              </a:spcAft>
              <a:buClr>
                <a:srgbClr val="4F657B"/>
              </a:buClr>
              <a:buSzPts val="1200"/>
              <a:buFont typeface="Roboto"/>
              <a:buNone/>
            </a:pPr>
            <a:r>
              <a:rPr lang="en" b="0" i="0">
                <a:solidFill>
                  <a:srgbClr val="4F657B"/>
                </a:solidFill>
                <a:latin typeface="Roboto"/>
                <a:ea typeface="Roboto"/>
                <a:cs typeface="Roboto"/>
                <a:sym typeface="Roboto"/>
              </a:rPr>
              <a:t>(10) Red Dye 3 (Erythrosine);</a:t>
            </a:r>
            <a:endParaRPr/>
          </a:p>
          <a:p>
            <a:pPr marL="0" lvl="0" indent="0" algn="l" rtl="0">
              <a:spcBef>
                <a:spcPts val="0"/>
              </a:spcBef>
              <a:spcAft>
                <a:spcPts val="0"/>
              </a:spcAft>
              <a:buNone/>
            </a:pPr>
            <a:r>
              <a:rPr lang="en" b="0" i="0">
                <a:solidFill>
                  <a:srgbClr val="4F657B"/>
                </a:solidFill>
                <a:latin typeface="Roboto"/>
                <a:ea typeface="Roboto"/>
                <a:cs typeface="Roboto"/>
                <a:sym typeface="Roboto"/>
              </a:rPr>
              <a:t>(11) Red Dye 40 (Allura Red).</a:t>
            </a:r>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000000"/>
              </a:solidFill>
              <a:latin typeface="Newsreader"/>
              <a:ea typeface="Newsreader"/>
              <a:cs typeface="Newsreader"/>
              <a:sym typeface="Newsreader"/>
            </a:endParaRPr>
          </a:p>
          <a:p>
            <a:pPr marL="0" marR="0" lvl="0" indent="0" algn="l" rtl="0">
              <a:lnSpc>
                <a:spcPct val="100000"/>
              </a:lnSpc>
              <a:spcBef>
                <a:spcPts val="0"/>
              </a:spcBef>
              <a:spcAft>
                <a:spcPts val="0"/>
              </a:spcAft>
              <a:buClr>
                <a:srgbClr val="000000"/>
              </a:buClr>
              <a:buSzPts val="1200"/>
              <a:buFont typeface="Newsreader"/>
              <a:buNone/>
            </a:pPr>
            <a:r>
              <a:rPr lang="en" sz="1200" b="0" i="0">
                <a:solidFill>
                  <a:srgbClr val="000000"/>
                </a:solidFill>
                <a:latin typeface="Newsreader"/>
                <a:ea typeface="Newsreader"/>
                <a:cs typeface="Newsreader"/>
                <a:sym typeface="Newsreader"/>
              </a:rPr>
              <a:t>TX SB25 – nutrition advisory committee to examine impact of UPF on health, including artificial color and food additives and develop nutriotn guidelines and excludes committee members who own 3%+ in food, bev or pharm company or whose relatives do and requires disclosures of affiliations with these industries or other COI</a:t>
            </a:r>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000000"/>
              </a:solidFill>
              <a:latin typeface="Newsreader"/>
              <a:ea typeface="Newsreader"/>
              <a:cs typeface="Newsreader"/>
              <a:sym typeface="Newsreader"/>
            </a:endParaRPr>
          </a:p>
          <a:p>
            <a:pPr marL="0" marR="0" lvl="0" indent="0" algn="l" rtl="0">
              <a:lnSpc>
                <a:spcPct val="100000"/>
              </a:lnSpc>
              <a:spcBef>
                <a:spcPts val="0"/>
              </a:spcBef>
              <a:spcAft>
                <a:spcPts val="0"/>
              </a:spcAft>
              <a:buClr>
                <a:srgbClr val="000000"/>
              </a:buClr>
              <a:buSzPts val="1200"/>
              <a:buFont typeface="Newsreader"/>
              <a:buNone/>
            </a:pPr>
            <a:r>
              <a:rPr lang="en" sz="1200" b="0" i="0">
                <a:solidFill>
                  <a:srgbClr val="000000"/>
                </a:solidFill>
                <a:latin typeface="Newsreader"/>
                <a:ea typeface="Newsreader"/>
                <a:cs typeface="Newsreader"/>
                <a:sym typeface="Newsreader"/>
              </a:rPr>
              <a:t>TX HB3292 </a:t>
            </a:r>
            <a:r>
              <a:rPr lang="en" sz="1200" b="0" i="0">
                <a:solidFill>
                  <a:srgbClr val="4F657B"/>
                </a:solidFill>
                <a:latin typeface="Roboto"/>
                <a:ea typeface="Roboto"/>
                <a:cs typeface="Roboto"/>
                <a:sym typeface="Roboto"/>
              </a:rPr>
              <a:t>This bill prohibits school districts and open-enrollment charter schools from serving or selling ultraprocessed food on school campuses during regular school hours, specifically targeting foods containing certain chemical additives such as brominated vegetable oil (BVO), potassium bromate, various food coloring agents (like red 3, red 40, yellow 5 and 6, blue 1 and 2, green 3), propylparaben, titanium dioxide, and other substantially similar additives. The bill defines these foods as "</a:t>
            </a:r>
            <a:r>
              <a:rPr lang="en" sz="1200" b="1" i="0">
                <a:solidFill>
                  <a:srgbClr val="4F657B"/>
                </a:solidFill>
                <a:latin typeface="Roboto"/>
                <a:ea typeface="Roboto"/>
                <a:cs typeface="Roboto"/>
                <a:sym typeface="Roboto"/>
              </a:rPr>
              <a:t>ultraprocessed</a:t>
            </a:r>
            <a:r>
              <a:rPr lang="en" sz="1200" b="0" i="0">
                <a:solidFill>
                  <a:srgbClr val="4F657B"/>
                </a:solidFill>
                <a:latin typeface="Roboto"/>
                <a:ea typeface="Roboto"/>
                <a:cs typeface="Roboto"/>
                <a:sym typeface="Roboto"/>
              </a:rPr>
              <a:t> food" and explicitly states that parents or guardians are still permitted to provide such foods to their children during school hours</a:t>
            </a:r>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4F657B"/>
              </a:solidFill>
              <a:latin typeface="Roboto"/>
              <a:ea typeface="Roboto"/>
              <a:cs typeface="Roboto"/>
              <a:sym typeface="Roboto"/>
            </a:endParaRPr>
          </a:p>
          <a:p>
            <a:pPr marL="0" marR="0" lvl="0" indent="0" algn="l" rtl="0">
              <a:lnSpc>
                <a:spcPct val="100000"/>
              </a:lnSpc>
              <a:spcBef>
                <a:spcPts val="0"/>
              </a:spcBef>
              <a:spcAft>
                <a:spcPts val="0"/>
              </a:spcAft>
              <a:buClr>
                <a:srgbClr val="4F657B"/>
              </a:buClr>
              <a:buSzPts val="1200"/>
              <a:buFont typeface="Roboto"/>
              <a:buNone/>
            </a:pPr>
            <a:r>
              <a:rPr lang="en" sz="1200" b="0" i="0">
                <a:solidFill>
                  <a:srgbClr val="4F657B"/>
                </a:solidFill>
                <a:latin typeface="Roboto"/>
                <a:ea typeface="Roboto"/>
                <a:cs typeface="Roboto"/>
                <a:sym typeface="Roboto"/>
              </a:rPr>
              <a:t>TX HB25 – Established </a:t>
            </a:r>
            <a:r>
              <a:rPr lang="en" b="0" i="0" u="sng">
                <a:solidFill>
                  <a:srgbClr val="4F657B"/>
                </a:solidFill>
                <a:latin typeface="Roboto"/>
                <a:ea typeface="Roboto"/>
                <a:cs typeface="Roboto"/>
                <a:sym typeface="Roboto"/>
              </a:rPr>
              <a:t>TEXAS NUTRITION ADVISORY COMMITTEE - The advisory committee shall: (1) examine the impact of nutrition on human health and examine the connection between ultra-processed foods, including foods containing artificial color and food additives, and the prevalence of chronic diseases and other chronic health issues; (2) provide an independent review of scientific studies analyzing the effects of ultra-processed foods on human health; (3) provide education on the effects of ultra-processed foods on human health; and (4) develop and maintain dietary and nutritional guidelines based on the consensus of available scientific studies and information concerning diet and nutrition. </a:t>
            </a:r>
            <a:endParaRPr sz="1200" b="0" i="0">
              <a:solidFill>
                <a:srgbClr val="4F657B"/>
              </a:solidFill>
              <a:latin typeface="Roboto"/>
              <a:ea typeface="Roboto"/>
              <a:cs typeface="Roboto"/>
              <a:sym typeface="Roboto"/>
            </a:endParaRPr>
          </a:p>
          <a:p>
            <a:pPr marL="0" marR="0" lvl="0" indent="0" algn="l" rtl="0">
              <a:lnSpc>
                <a:spcPct val="100000"/>
              </a:lnSpc>
              <a:spcBef>
                <a:spcPts val="0"/>
              </a:spcBef>
              <a:spcAft>
                <a:spcPts val="0"/>
              </a:spcAft>
              <a:buClr>
                <a:srgbClr val="4F657B"/>
              </a:buClr>
              <a:buSzPts val="1200"/>
              <a:buFont typeface="Roboto"/>
              <a:buNone/>
            </a:pPr>
            <a:r>
              <a:rPr lang="en" sz="1200" b="0" i="0">
                <a:solidFill>
                  <a:srgbClr val="4F657B"/>
                </a:solidFill>
                <a:latin typeface="Roboto"/>
                <a:ea typeface="Roboto"/>
                <a:cs typeface="Roboto"/>
                <a:sym typeface="Roboto"/>
              </a:rPr>
              <a:t>MO SB802 – same as TX</a:t>
            </a:r>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4F657B"/>
              </a:solidFill>
              <a:latin typeface="Roboto"/>
              <a:ea typeface="Roboto"/>
              <a:cs typeface="Roboto"/>
              <a:sym typeface="Roboto"/>
            </a:endParaRPr>
          </a:p>
          <a:p>
            <a:pPr marL="0" marR="0" lvl="0" indent="0" algn="l" rtl="0">
              <a:lnSpc>
                <a:spcPct val="100000"/>
              </a:lnSpc>
              <a:spcBef>
                <a:spcPts val="0"/>
              </a:spcBef>
              <a:spcAft>
                <a:spcPts val="0"/>
              </a:spcAft>
              <a:buClr>
                <a:srgbClr val="4F657B"/>
              </a:buClr>
              <a:buSzPts val="1200"/>
              <a:buFont typeface="Roboto"/>
              <a:buNone/>
            </a:pPr>
            <a:r>
              <a:rPr lang="en" sz="1200" b="0" i="0">
                <a:solidFill>
                  <a:srgbClr val="4F657B"/>
                </a:solidFill>
                <a:latin typeface="Roboto"/>
                <a:ea typeface="Roboto"/>
                <a:cs typeface="Roboto"/>
                <a:sym typeface="Roboto"/>
              </a:rPr>
              <a:t>FL S1826 – same as TX</a:t>
            </a:r>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4F657B"/>
              </a:solidFill>
              <a:latin typeface="Roboto"/>
              <a:ea typeface="Roboto"/>
              <a:cs typeface="Roboto"/>
              <a:sym typeface="Roboto"/>
            </a:endParaRPr>
          </a:p>
          <a:p>
            <a:pPr marL="0" marR="0" lvl="0" indent="0" algn="l" rtl="0">
              <a:lnSpc>
                <a:spcPct val="100000"/>
              </a:lnSpc>
              <a:spcBef>
                <a:spcPts val="0"/>
              </a:spcBef>
              <a:spcAft>
                <a:spcPts val="0"/>
              </a:spcAft>
              <a:buClr>
                <a:srgbClr val="4F657B"/>
              </a:buClr>
              <a:buSzPts val="1200"/>
              <a:buFont typeface="Roboto"/>
              <a:buNone/>
            </a:pPr>
            <a:r>
              <a:rPr lang="en" sz="1200" b="0" i="0">
                <a:solidFill>
                  <a:srgbClr val="4F657B"/>
                </a:solidFill>
                <a:latin typeface="Roboto"/>
                <a:ea typeface="Roboto"/>
                <a:cs typeface="Roboto"/>
                <a:sym typeface="Roboto"/>
              </a:rPr>
              <a:t>KY HB439 - </a:t>
            </a:r>
            <a:r>
              <a:rPr lang="en"/>
              <a:t>"Ultra-processed food" means a food product for human consumption that contains any of the following substances: 1. Brominated vegetable oil, chemical abstracts service number 8016-94- 2; 2. Potassium bromate, chemical abstracts service number 7758-01-2; 3. Propylparaben, chemical abstracts service number 94-13-3; 4. Titanium dioxide, chemical abstracts service number 13463-67-7; 5. Red dye 3, chemical abstracts service number 16423-68-0; 6. Red dye 40, chemical abstracts service number 25956-17-6; 7. Yellow dye 5, chemical abstracts service number 1934-21-0; 8. Yellow dye 6, chemical abstracts service number 2783-94-0; 9. Blue dye 1, chemical abstracts service number 3844-45-9; 10. Blue dye 2, chemical abstracts service number 860-22-0; and 11. Green dye 3, chemical abstracts service number 2353-45-9. (2)[Beginning with the 2006-2007 school year, ]</a:t>
            </a:r>
            <a:r>
              <a:rPr lang="en" b="0" i="0">
                <a:solidFill>
                  <a:srgbClr val="4F657B"/>
                </a:solidFill>
                <a:latin typeface="Roboto"/>
                <a:ea typeface="Roboto"/>
                <a:cs typeface="Roboto"/>
                <a:sym typeface="Roboto"/>
              </a:rPr>
              <a:t>Each school shall limit access to no more than one (1) day each week to retail fast foods in the cafeteria, whether sold by contract, commercial vendor, or otherwise. </a:t>
            </a:r>
            <a:r>
              <a:rPr lang="en"/>
              <a:t>(3) Beginning with the 2026-2027 school year, a school shall not sell or provide ultra-processed foods to students during the school day. This subsection applies to the availability of food in cafeterias, vending machines, school stores,</a:t>
            </a:r>
            <a:r>
              <a:rPr lang="en" b="0" i="0">
                <a:solidFill>
                  <a:srgbClr val="4F657B"/>
                </a:solidFill>
                <a:latin typeface="Roboto"/>
                <a:ea typeface="Roboto"/>
                <a:cs typeface="Roboto"/>
                <a:sym typeface="Roboto"/>
              </a:rPr>
              <a:t> XXXX 2/12/2025 11:29 AM Jacketed </a:t>
            </a:r>
            <a:r>
              <a:rPr lang="en"/>
              <a:t>canteens, food sold through fundraisers hosted by students, teachers, or groups, or any other mechanism for providing food to students during the school day. (4) This section shall not be construed to limit the sale of any food or beverages at fundraisers off school property or outside of the school day.</a:t>
            </a:r>
            <a:r>
              <a:rPr lang="en" b="0" i="0">
                <a:solidFill>
                  <a:srgbClr val="4F657B"/>
                </a:solidFill>
                <a:latin typeface="Roboto"/>
                <a:ea typeface="Roboto"/>
                <a:cs typeface="Roboto"/>
                <a:sym typeface="Roboto"/>
              </a:rPr>
              <a:t> </a:t>
            </a:r>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4F657B"/>
              </a:solidFill>
              <a:latin typeface="Roboto"/>
              <a:ea typeface="Roboto"/>
              <a:cs typeface="Roboto"/>
              <a:sym typeface="Roboto"/>
            </a:endParaRPr>
          </a:p>
          <a:p>
            <a:pPr marL="0" marR="0" lvl="0" indent="0" algn="l" rtl="0">
              <a:lnSpc>
                <a:spcPct val="100000"/>
              </a:lnSpc>
              <a:spcBef>
                <a:spcPts val="0"/>
              </a:spcBef>
              <a:spcAft>
                <a:spcPts val="0"/>
              </a:spcAft>
              <a:buClr>
                <a:srgbClr val="4F657B"/>
              </a:buClr>
              <a:buSzPts val="1200"/>
              <a:buFont typeface="Roboto"/>
              <a:buNone/>
            </a:pPr>
            <a:r>
              <a:rPr lang="en" sz="1200" b="0" i="0">
                <a:solidFill>
                  <a:srgbClr val="4F657B"/>
                </a:solidFill>
                <a:latin typeface="Roboto"/>
                <a:ea typeface="Roboto"/>
                <a:cs typeface="Roboto"/>
                <a:sym typeface="Roboto"/>
              </a:rPr>
              <a:t>LA SB14 - U</a:t>
            </a:r>
            <a:r>
              <a:rPr lang="en"/>
              <a:t>ltra processed foods; prohibition A.(1) No public school governing authority shall serve an ultra processed food to students in schools under its jurisdiction. (2) No nonpublic school that receives state funds shall serve an ultra processed food to students.</a:t>
            </a:r>
            <a:r>
              <a:rPr lang="en" b="0" i="0">
                <a:solidFill>
                  <a:srgbClr val="4F657B"/>
                </a:solidFill>
                <a:latin typeface="Roboto"/>
                <a:ea typeface="Roboto"/>
                <a:cs typeface="Roboto"/>
                <a:sym typeface="Roboto"/>
              </a:rPr>
              <a:t> </a:t>
            </a:r>
            <a:r>
              <a:rPr lang="en"/>
              <a:t>(3) The provisions of this Subsection shall apply to breakfasts and lunches served as part of a school food program. B. For the purposes of this Section, "ultra processed food" means a food or beverage that contains one or more of the following ingredients: (1) Blue dye 1 (CAS 3844-45-9). (2) Blue dye 2 (CAS 860-22-0). (3) Green dye 3 (CAS 2353-45-9). (4) Red dye 3 (CAS 16423-68-0). (5) Red dye 40 (CAS 25956-17-6). (6) Yellow dye 5 (CAS 1934-21-0). (7) Yellow dye 6 (CAS 2783-94-0). (8) Azodicarbonamide. (9) Butylated hydroxyanisole (BHA). (10) Butylated hydroxytoluene (BHT). (11) Potassium bromate. (12) Propylparaben. (13) Titanium dioxide.</a:t>
            </a:r>
            <a:endParaRPr sz="1200" b="0" i="0">
              <a:solidFill>
                <a:srgbClr val="4F657B"/>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4F657B"/>
              </a:solidFill>
              <a:latin typeface="Roboto"/>
              <a:ea typeface="Roboto"/>
              <a:cs typeface="Roboto"/>
              <a:sym typeface="Roboto"/>
            </a:endParaRPr>
          </a:p>
          <a:p>
            <a:pPr marL="0" marR="0" lvl="0" indent="0" algn="l" rtl="0">
              <a:lnSpc>
                <a:spcPct val="100000"/>
              </a:lnSpc>
              <a:spcBef>
                <a:spcPts val="0"/>
              </a:spcBef>
              <a:spcAft>
                <a:spcPts val="0"/>
              </a:spcAft>
              <a:buClr>
                <a:srgbClr val="4F657B"/>
              </a:buClr>
              <a:buSzPts val="1200"/>
              <a:buFont typeface="Roboto"/>
              <a:buNone/>
            </a:pPr>
            <a:r>
              <a:rPr lang="en" sz="1200" b="0" i="0">
                <a:solidFill>
                  <a:srgbClr val="4F657B"/>
                </a:solidFill>
                <a:latin typeface="Roboto"/>
                <a:ea typeface="Roboto"/>
                <a:cs typeface="Roboto"/>
                <a:sym typeface="Roboto"/>
              </a:rPr>
              <a:t>LA HB 117 / B117 - </a:t>
            </a:r>
            <a:r>
              <a:rPr lang="en" b="0" i="0">
                <a:solidFill>
                  <a:srgbClr val="4F657B"/>
                </a:solidFill>
                <a:latin typeface="Roboto"/>
                <a:ea typeface="Roboto"/>
                <a:cs typeface="Roboto"/>
                <a:sym typeface="Roboto"/>
              </a:rPr>
              <a:t>R.S. 17:192.3 is hereby enacted to read as follows: </a:t>
            </a:r>
            <a:r>
              <a:rPr lang="en"/>
              <a:t>§192.3. Healthy school lunches; ultra-processed food prohibited A. The legislature hereby finds that: (1) Childhood obesity, morbidity, and wellness are matters of statewide concern. (2) Ultra-processed, industrially manufactured, nutrient-depleted food with synthetic additives is undernourishing minors at public schools and contributing to childhood obesity. (3) Any taxpayer funded meal or snack program offered to minors at public schools in this state should be nutritious and made primarily of whole,</a:t>
            </a:r>
            <a:r>
              <a:rPr lang="en" b="0" i="0">
                <a:solidFill>
                  <a:srgbClr val="4F657B"/>
                </a:solidFill>
                <a:latin typeface="Roboto"/>
                <a:ea typeface="Roboto"/>
                <a:cs typeface="Roboto"/>
                <a:sym typeface="Roboto"/>
              </a:rPr>
              <a:t> </a:t>
            </a:r>
            <a:r>
              <a:rPr lang="en"/>
              <a:t>minimally processed plant or animal products. B. Beginning in the 2026-2027 school year, any public school that participates in a federally funded or assisted meal program shall not serve or sell, nor allow a third party to serve or sell ultra-processed food on the school campus during a regular school day. This Subsection does not prevent a student's parent or guardian from providing ultra-processed food to the student during a regular school day. C. The state Department of Education shall post on the department's website the following: (1) A standardized form that a public school may use to certify that the public school is complying with the requirements prescribed by this Section. (2) A list of each public school that has certified to the department that the public school is complying with the requirements prescribed by this Section. D. For the purposes of this Section, "ultra-processed food" means a food or beverage that contains one or more of the following ingredients: (1) Aspartame. (2) Blue dye 1. (3) Blue dye 2. (4) Brominated vegetable oil. (5) Cottonseed oil. (6) Grapeseed oil. (7) Green dye 3. (8) Potassium bromate. (9) Propylparaben. (10) Red dye 3. (11) Red dye 40. (12) Safflower oil. (13) Titanium dioxide. (14) Yellow dye 5.</a:t>
            </a:r>
            <a:r>
              <a:rPr lang="en" b="0" i="0">
                <a:solidFill>
                  <a:srgbClr val="4F657B"/>
                </a:solidFill>
                <a:latin typeface="Roboto"/>
                <a:ea typeface="Roboto"/>
                <a:cs typeface="Roboto"/>
                <a:sym typeface="Roboto"/>
              </a:rPr>
              <a:t> </a:t>
            </a:r>
            <a:r>
              <a:rPr lang="en"/>
              <a:t>(15) Yellow dye 6.</a:t>
            </a:r>
            <a:endParaRPr sz="1200" b="0" i="0">
              <a:solidFill>
                <a:srgbClr val="4F657B"/>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sz="1200" b="0" i="0">
              <a:solidFill>
                <a:srgbClr val="4F657B"/>
              </a:solidFill>
              <a:latin typeface="Roboto"/>
              <a:ea typeface="Roboto"/>
              <a:cs typeface="Roboto"/>
              <a:sym typeface="Roboto"/>
            </a:endParaRPr>
          </a:p>
          <a:p>
            <a:pPr marL="0" marR="0" lvl="0" indent="0" algn="l" rtl="0">
              <a:lnSpc>
                <a:spcPct val="100000"/>
              </a:lnSpc>
              <a:spcBef>
                <a:spcPts val="0"/>
              </a:spcBef>
              <a:spcAft>
                <a:spcPts val="0"/>
              </a:spcAft>
              <a:buClr>
                <a:srgbClr val="4F657B"/>
              </a:buClr>
              <a:buSzPts val="1200"/>
              <a:buFont typeface="Roboto"/>
              <a:buNone/>
            </a:pPr>
            <a:r>
              <a:rPr lang="en" sz="1200" b="0" i="0">
                <a:solidFill>
                  <a:srgbClr val="4F657B"/>
                </a:solidFill>
                <a:latin typeface="Roboto"/>
                <a:ea typeface="Roboto"/>
                <a:cs typeface="Roboto"/>
                <a:sym typeface="Roboto"/>
              </a:rPr>
              <a:t>HI SR82 – </a:t>
            </a:r>
            <a:r>
              <a:rPr lang="en" b="0" i="0">
                <a:solidFill>
                  <a:srgbClr val="4F657B"/>
                </a:solidFill>
                <a:latin typeface="Roboto"/>
                <a:ea typeface="Roboto"/>
                <a:cs typeface="Roboto"/>
                <a:sym typeface="Roboto"/>
              </a:rPr>
              <a:t>RESOLUTION urging the Director of Health and the Director of Corrections and Rehabilitation to encourage hospitals and prisons to offer more healthy food options that consist of minimally-processed fruits, vegetables, whole grains, legumes, nuts and seeds, herbs and spices, and non-dairy beverages, rather than ultra-processed foods.</a:t>
            </a:r>
            <a:r>
              <a:rPr lang="en" sz="1200" b="0" i="0">
                <a:solidFill>
                  <a:srgbClr val="4F657B"/>
                </a:solidFill>
                <a:latin typeface="Roboto"/>
                <a:ea typeface="Roboto"/>
                <a:cs typeface="Roboto"/>
                <a:sym typeface="Roboto"/>
              </a:rPr>
              <a:t> </a:t>
            </a:r>
            <a:endParaRPr/>
          </a:p>
          <a:p>
            <a:pPr marL="0" lvl="0" indent="0" algn="just" rtl="0">
              <a:spcBef>
                <a:spcPts val="0"/>
              </a:spcBef>
              <a:spcAft>
                <a:spcPts val="0"/>
              </a:spcAft>
              <a:buNone/>
            </a:pPr>
            <a:br>
              <a:rPr lang="en" sz="1200" b="0" i="0">
                <a:solidFill>
                  <a:srgbClr val="4F657B"/>
                </a:solidFill>
                <a:latin typeface="Roboto"/>
                <a:ea typeface="Roboto"/>
                <a:cs typeface="Roboto"/>
                <a:sym typeface="Roboto"/>
              </a:rPr>
            </a:br>
            <a:r>
              <a:rPr lang="en" sz="1200" b="0" i="0">
                <a:solidFill>
                  <a:srgbClr val="4F657B"/>
                </a:solidFill>
                <a:latin typeface="Roboto"/>
                <a:ea typeface="Roboto"/>
                <a:cs typeface="Roboto"/>
                <a:sym typeface="Roboto"/>
              </a:rPr>
              <a:t>CA- AB 1264 </a:t>
            </a:r>
            <a:r>
              <a:rPr lang="en" sz="1200" b="0" i="0">
                <a:solidFill>
                  <a:srgbClr val="333333"/>
                </a:solidFill>
                <a:latin typeface="Arial"/>
                <a:ea typeface="Arial"/>
                <a:cs typeface="Arial"/>
                <a:sym typeface="Arial"/>
              </a:rPr>
              <a:t>This bill would state the intent of the Legislature to enact future legislation limiting the sale of ultraprocessed foods in California schools.</a:t>
            </a:r>
            <a:endParaRPr/>
          </a:p>
          <a:p>
            <a:pPr marL="0" lvl="0" indent="0" algn="just" rtl="0">
              <a:spcBef>
                <a:spcPts val="0"/>
              </a:spcBef>
              <a:spcAft>
                <a:spcPts val="0"/>
              </a:spcAft>
              <a:buNone/>
            </a:pPr>
            <a:endParaRPr sz="1200" b="0" i="0">
              <a:solidFill>
                <a:srgbClr val="333333"/>
              </a:solidFill>
              <a:latin typeface="Arial"/>
              <a:ea typeface="Arial"/>
              <a:cs typeface="Arial"/>
              <a:sym typeface="Arial"/>
            </a:endParaRPr>
          </a:p>
          <a:p>
            <a:pPr marL="0" lvl="0" indent="0" algn="just" rtl="0">
              <a:spcBef>
                <a:spcPts val="0"/>
              </a:spcBef>
              <a:spcAft>
                <a:spcPts val="0"/>
              </a:spcAft>
              <a:buNone/>
            </a:pPr>
            <a:r>
              <a:rPr lang="en" sz="1200" b="0" i="0">
                <a:solidFill>
                  <a:srgbClr val="333333"/>
                </a:solidFill>
                <a:latin typeface="Arial"/>
                <a:ea typeface="Arial"/>
                <a:cs typeface="Arial"/>
                <a:sym typeface="Arial"/>
              </a:rPr>
              <a:t>US HR2530: N</a:t>
            </a:r>
            <a:r>
              <a:rPr lang="en" b="0" i="0">
                <a:solidFill>
                  <a:srgbClr val="4F657B"/>
                </a:solidFill>
                <a:latin typeface="Roboto"/>
                <a:ea typeface="Roboto"/>
                <a:cs typeface="Roboto"/>
                <a:sym typeface="Roboto"/>
              </a:rPr>
              <a:t>UTRITIONAL AND OTHER REQUIREMENTS. Section 9(a)(1)(A) of the Richard B. Russell National School Lunch Act is amended— (1) in clause (i), by striking ‘‘and’’ at the end; (2) in clause (ii), by striking the period at the end and inserting ‘‘; and’’; and (3) by adding at the end the following: ‘‘(iii) shall prohibit— ‘‘(I) ultraprocessed foods (as described in group 4 of the NOVA classification system); and ‘‘(II) foods containing— ‘‘(aa) potassium bromate; ‘‘(bb) propylparaben; ‘‘(cc) titanium dioxide; ‘‘(dd) brominated vegetable oil; ‘‘(ee) yellow dye 5; ‘‘(ff) yellow dye 6; ‘‘(gg) blue dye 1; ‘‘(hh) blue dye 2; ‘‘(ii) green dye 3; ‘‘(jj) red dye 3; or ‘‘(kk) red dye 40.’’ In committee 4/1 – Mike Kennedy (R) is sole sponsor</a:t>
            </a:r>
            <a:endParaRPr/>
          </a:p>
          <a:p>
            <a:pPr marL="0" lvl="0" indent="0" algn="just" rtl="0">
              <a:spcBef>
                <a:spcPts val="0"/>
              </a:spcBef>
              <a:spcAft>
                <a:spcPts val="0"/>
              </a:spcAft>
              <a:buNone/>
            </a:pPr>
            <a:endParaRPr sz="1200" b="0" i="0">
              <a:solidFill>
                <a:srgbClr val="4F657B"/>
              </a:solidFill>
              <a:latin typeface="Roboto"/>
              <a:ea typeface="Roboto"/>
              <a:cs typeface="Roboto"/>
              <a:sym typeface="Roboto"/>
            </a:endParaRPr>
          </a:p>
          <a:p>
            <a:pPr marL="0" lvl="0" indent="0" algn="just" rtl="0">
              <a:spcBef>
                <a:spcPts val="0"/>
              </a:spcBef>
              <a:spcAft>
                <a:spcPts val="0"/>
              </a:spcAft>
              <a:buNone/>
            </a:pPr>
            <a:r>
              <a:rPr lang="en" sz="1200" b="0" i="0">
                <a:solidFill>
                  <a:srgbClr val="4F657B"/>
                </a:solidFill>
                <a:latin typeface="Roboto"/>
                <a:ea typeface="Roboto"/>
                <a:cs typeface="Roboto"/>
                <a:sym typeface="Roboto"/>
              </a:rPr>
              <a:t>IN SCR - </a:t>
            </a:r>
            <a:r>
              <a:rPr lang="en" b="0" i="0">
                <a:solidFill>
                  <a:srgbClr val="4F657B"/>
                </a:solidFill>
                <a:latin typeface="Roboto"/>
                <a:ea typeface="Roboto"/>
                <a:cs typeface="Roboto"/>
                <a:sym typeface="Roboto"/>
              </a:rPr>
              <a:t>That the Indiana General Assembly supports and adopts the following principles and priorities for a healthier citizenry: 1. Reform the Food Economy: The Supplemental Nutrition Assistance Program should exclude ultra-processed, high-sugar, and high-fat junk foods while incentivizing fresh, nutrient- dense options; state partnerships with local farmers, grocers, and schools should seek to increase access to healthy, affordable food in underserved areas; and crop subsidies should incentivize healthy, whole foods instead of ultra-processed foods.</a:t>
            </a:r>
            <a:endParaRPr/>
          </a:p>
          <a:p>
            <a:pPr marL="0" lvl="0" indent="0" algn="just" rtl="0">
              <a:spcBef>
                <a:spcPts val="0"/>
              </a:spcBef>
              <a:spcAft>
                <a:spcPts val="0"/>
              </a:spcAft>
              <a:buNone/>
            </a:pPr>
            <a:endParaRPr sz="1200" b="0" i="0">
              <a:solidFill>
                <a:srgbClr val="4F657B"/>
              </a:solidFill>
              <a:latin typeface="Roboto"/>
              <a:ea typeface="Roboto"/>
              <a:cs typeface="Roboto"/>
              <a:sym typeface="Roboto"/>
            </a:endParaRPr>
          </a:p>
          <a:p>
            <a:pPr marL="0" lvl="0" indent="0" algn="just" rtl="0">
              <a:spcBef>
                <a:spcPts val="0"/>
              </a:spcBef>
              <a:spcAft>
                <a:spcPts val="0"/>
              </a:spcAft>
              <a:buNone/>
            </a:pPr>
            <a:r>
              <a:rPr lang="en" sz="1200" b="0" i="0">
                <a:solidFill>
                  <a:srgbClr val="4F657B"/>
                </a:solidFill>
                <a:latin typeface="Roboto"/>
                <a:ea typeface="Roboto"/>
                <a:cs typeface="Roboto"/>
                <a:sym typeface="Roboto"/>
              </a:rPr>
              <a:t>++++</a:t>
            </a:r>
            <a:endParaRPr/>
          </a:p>
          <a:p>
            <a:pPr marL="0" lvl="0" indent="0" algn="just" rtl="0">
              <a:spcBef>
                <a:spcPts val="0"/>
              </a:spcBef>
              <a:spcAft>
                <a:spcPts val="0"/>
              </a:spcAft>
              <a:buNone/>
            </a:pPr>
            <a:r>
              <a:rPr lang="en" sz="1200" b="0" i="0">
                <a:solidFill>
                  <a:srgbClr val="4F657B"/>
                </a:solidFill>
                <a:latin typeface="Roboto"/>
                <a:ea typeface="Roboto"/>
                <a:cs typeface="Roboto"/>
                <a:sym typeface="Roboto"/>
              </a:rPr>
              <a:t>SNAP UPF resolutions</a:t>
            </a:r>
            <a:endParaRPr/>
          </a:p>
          <a:p>
            <a:pPr marL="0" lvl="0" indent="0" algn="just" rtl="0">
              <a:spcBef>
                <a:spcPts val="0"/>
              </a:spcBef>
              <a:spcAft>
                <a:spcPts val="0"/>
              </a:spcAft>
              <a:buNone/>
            </a:pPr>
            <a:r>
              <a:rPr lang="en" sz="1200" b="0" i="0">
                <a:solidFill>
                  <a:srgbClr val="4F657B"/>
                </a:solidFill>
                <a:latin typeface="Roboto"/>
                <a:ea typeface="Roboto"/>
                <a:cs typeface="Roboto"/>
                <a:sym typeface="Roboto"/>
              </a:rPr>
              <a:t>TB HJR0069 - </a:t>
            </a:r>
            <a:r>
              <a:rPr lang="en" b="0" i="0">
                <a:solidFill>
                  <a:srgbClr val="4F657B"/>
                </a:solidFill>
                <a:latin typeface="Roboto"/>
                <a:ea typeface="Roboto"/>
                <a:cs typeface="Roboto"/>
                <a:sym typeface="Roboto"/>
              </a:rPr>
              <a:t>BE IT RESOLVED BY THE HOUSE OF REPRESENTATIVES OF THE ONE HUNDRED FOURTEENTH GENERAL ASSEMBLY OF THE STATE OF TENNESSEE, THE SENATE CONCURRING, that the State support and adopt the following principles and priorities for a healthier citizenry: 1. Reform the Food Economy. a. The Supplemental Nutrition Assistance Program (SNAP) should exclude ultra- processed, high-sugar, and high-fat junk foods while incentivizing fresh, nutrient-dense options. b. State partnerships with local farmers, grocers, and schools should seek to increase access to healthy, affordable food in underserved areas. c. Crop subsidies should incentivize healthy, whole foods instead of ultra- processed foods. 2. Support Lifestyle Medicine and Education. a. Integration of health and wellness curricula into K-12 schools, focusing on nutrition, exercise, and the long-term benefits of healthy living, would make our children healthier. b. Greater public access to lifestyle medicine practitioners through state healthcare programs and partnerships with medical schools would improve health outcomes. c. Utilization of health savings accounts and flexible spending accounts to cover more holistic and preventative care, such as exercise costs and nutritional supplements, would create opportunities for better health. 3. Encourage Good Governance. a. Conflicts of interest in the FDA, USDA, and other regulatory agencies lead to flawed nutrition standards and must be eliminated. b. Toxins banned in other developed countries are poisoning our food, water, and consumer goods and should be banned here as well. c. The FDA's slow and costly approval process stifles healthcare innovation. 4. Lead by Example in State Institutions. a. Food served in state facilities, including schools and government offices, should meet high nutritional standards. b. Wellness programs and resources for state employees reduce healthcare costs and improve productivity.</a:t>
            </a:r>
            <a:endParaRPr sz="1200" b="0" i="0">
              <a:solidFill>
                <a:srgbClr val="333333"/>
              </a:solidFill>
              <a:latin typeface="Arial"/>
              <a:ea typeface="Arial"/>
              <a:cs typeface="Arial"/>
              <a:sym typeface="Arial"/>
            </a:endParaRPr>
          </a:p>
          <a:p>
            <a:pPr marL="0" lvl="0" indent="0" algn="l" rtl="0">
              <a:spcBef>
                <a:spcPts val="0"/>
              </a:spcBef>
              <a:spcAft>
                <a:spcPts val="0"/>
              </a:spcAft>
              <a:buNone/>
            </a:pPr>
            <a:endParaRPr sz="1200" b="0" i="0">
              <a:solidFill>
                <a:srgbClr val="333333"/>
              </a:solidFill>
              <a:latin typeface="Arial"/>
              <a:ea typeface="Arial"/>
              <a:cs typeface="Arial"/>
              <a:sym typeface="Arial"/>
            </a:endParaRPr>
          </a:p>
          <a:p>
            <a:pPr marL="0" lvl="0" indent="0" algn="l" rtl="0">
              <a:spcBef>
                <a:spcPts val="0"/>
              </a:spcBef>
              <a:spcAft>
                <a:spcPts val="0"/>
              </a:spcAft>
              <a:buNone/>
            </a:pPr>
            <a:r>
              <a:rPr lang="en" b="0" i="0">
                <a:solidFill>
                  <a:srgbClr val="080808"/>
                </a:solidFill>
                <a:latin typeface="Lato"/>
                <a:ea typeface="Lato"/>
                <a:cs typeface="Lato"/>
                <a:sym typeface="Lato"/>
              </a:rPr>
              <a:t>An overhead close up view of a tray containing an unhealthy school lunch consisting of a personal size pepperoni pizza, salty chips, a chocolate doughnut, chocolate pudding and chocolate flavored milk. Isolated on white.“https://www.gettyimages.com/photos/unhealthy-school-lunch</a:t>
            </a:r>
            <a:endParaRPr/>
          </a:p>
          <a:p>
            <a:pPr marL="0" lvl="0" indent="0" algn="l" rtl="0">
              <a:spcBef>
                <a:spcPts val="0"/>
              </a:spcBef>
              <a:spcAft>
                <a:spcPts val="0"/>
              </a:spcAft>
              <a:buNone/>
            </a:pPr>
            <a:endParaRPr/>
          </a:p>
        </p:txBody>
      </p:sp>
      <p:sp>
        <p:nvSpPr>
          <p:cNvPr id="471" name="Google Shape;471;g36ab6987878_1_7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6ab6987878_1_7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36ab6987878_1_7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The CA bill (Rep Gabriel) is taking a broader view of what UPF is…and one more likely to yield meaningful health benefits since based on the Nova classification, which is the definition of UPF used in 100s of research studies demonstrating link of UPF to a range of chronic health conditions.</a:t>
            </a:r>
            <a:endParaRPr/>
          </a:p>
          <a:p>
            <a:pPr marL="0" marR="0" lvl="0" indent="0" algn="l" rtl="0">
              <a:lnSpc>
                <a:spcPct val="100000"/>
              </a:lnSpc>
              <a:spcBef>
                <a:spcPts val="0"/>
              </a:spcBef>
              <a:spcAft>
                <a:spcPts val="0"/>
              </a:spcAft>
              <a:buClr>
                <a:schemeClr val="dk1"/>
              </a:buClr>
              <a:buSzPts val="1200"/>
              <a:buFont typeface="Calibri"/>
              <a:buNone/>
            </a:pPr>
            <a:r>
              <a:rPr lang="en"/>
              <a:t>+++++</a:t>
            </a:r>
            <a:endParaRPr/>
          </a:p>
          <a:p>
            <a:pPr marL="0" marR="0" lvl="0" indent="0" algn="l" rtl="0">
              <a:lnSpc>
                <a:spcPct val="100000"/>
              </a:lnSpc>
              <a:spcBef>
                <a:spcPts val="0"/>
              </a:spcBef>
              <a:spcAft>
                <a:spcPts val="0"/>
              </a:spcAft>
              <a:buClr>
                <a:schemeClr val="dk1"/>
              </a:buClr>
              <a:buSzPts val="1200"/>
              <a:buFont typeface="Calibri"/>
              <a:buNone/>
            </a:pPr>
            <a:r>
              <a:rPr lang="en"/>
              <a:t>UPF defined as Nova 4 additives with cosmetic functions or NSS (did not include food substances of no culinary use component)</a:t>
            </a:r>
            <a:endParaRPr/>
          </a:p>
          <a:p>
            <a:pPr marL="0" lvl="0" indent="0" algn="l" rtl="0">
              <a:spcBef>
                <a:spcPts val="0"/>
              </a:spcBef>
              <a:spcAft>
                <a:spcPts val="0"/>
              </a:spcAft>
              <a:buNone/>
            </a:pPr>
            <a:endParaRPr/>
          </a:p>
          <a:p>
            <a:pPr marL="0" lvl="0" indent="0" algn="l" rtl="0">
              <a:spcBef>
                <a:spcPts val="0"/>
              </a:spcBef>
              <a:spcAft>
                <a:spcPts val="0"/>
              </a:spcAft>
              <a:buNone/>
            </a:pPr>
            <a:r>
              <a:rPr lang="en"/>
              <a:t>Cosmetic: </a:t>
            </a:r>
            <a:r>
              <a:rPr lang="en" sz="1800" b="0" i="0" u="none" strike="noStrike">
                <a:latin typeface="Arial"/>
                <a:ea typeface="Arial"/>
                <a:cs typeface="Arial"/>
                <a:sym typeface="Arial"/>
              </a:rPr>
              <a:t>flavours, flavour enhancers, colours, emulsifiers, emulsifying salts, sweeteners, thickeners and anti-foaming, bulking, carbonating, foaming, gelling and glazing agents</a:t>
            </a:r>
            <a:endParaRPr/>
          </a:p>
          <a:p>
            <a:pPr marL="0" lvl="0" indent="0" algn="l" rtl="0">
              <a:spcBef>
                <a:spcPts val="0"/>
              </a:spcBef>
              <a:spcAft>
                <a:spcPts val="0"/>
              </a:spcAft>
              <a:buNone/>
            </a:pPr>
            <a:endParaRPr sz="1800" b="0" i="0" u="none" strike="noStrike">
              <a:latin typeface="Arial"/>
              <a:ea typeface="Arial"/>
              <a:cs typeface="Arial"/>
              <a:sym typeface="Arial"/>
            </a:endParaRPr>
          </a:p>
          <a:p>
            <a:pPr marL="0" lvl="0" indent="0" algn="l" rtl="0">
              <a:spcBef>
                <a:spcPts val="0"/>
              </a:spcBef>
              <a:spcAft>
                <a:spcPts val="0"/>
              </a:spcAft>
              <a:buNone/>
            </a:pPr>
            <a:r>
              <a:rPr lang="en" sz="1800" b="0" i="0" u="none" strike="noStrike">
                <a:latin typeface="Arial"/>
                <a:ea typeface="Arial"/>
                <a:cs typeface="Arial"/>
                <a:sym typeface="Arial"/>
              </a:rPr>
              <a:t>no culinary use: (varieties of sugars such as fructose, high-fructose corn syrup, ‘fruit juice</a:t>
            </a:r>
            <a:endParaRPr/>
          </a:p>
          <a:p>
            <a:pPr marL="0" lvl="0" indent="0" algn="l" rtl="0">
              <a:spcBef>
                <a:spcPts val="0"/>
              </a:spcBef>
              <a:spcAft>
                <a:spcPts val="0"/>
              </a:spcAft>
              <a:buNone/>
            </a:pPr>
            <a:r>
              <a:rPr lang="en" sz="1800" b="0" i="0" u="none" strike="noStrike">
                <a:latin typeface="Arial"/>
                <a:ea typeface="Arial"/>
                <a:cs typeface="Arial"/>
                <a:sym typeface="Arial"/>
              </a:rPr>
              <a:t>concentrates’, invert sugar, maltodextrin, dextrose and lactose; modified starches; modified oils such as hydrogenated or interesterified oils; and protein sources such as hydrolysed proteins, soya protein isolate, gluten, casein, whey protein and ‘mechanically separated meat</a:t>
            </a:r>
            <a:endParaRPr/>
          </a:p>
        </p:txBody>
      </p:sp>
      <p:sp>
        <p:nvSpPr>
          <p:cNvPr id="485" name="Google Shape;485;g36ab6987878_1_7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6ab6987878_1_7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g36ab6987878_1_7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Gov Newsom issued an EO in January calling on multiple state agencies to develop proposals to reduce harms from UPF broadly as well as additives specifically.  and increase access to healthier foods. What California does is significant – it can drive change across the country and even globally. It is, after all, the 5</a:t>
            </a:r>
            <a:r>
              <a:rPr lang="en" baseline="30000"/>
              <a:t>th</a:t>
            </a:r>
            <a:r>
              <a:rPr lang="en"/>
              <a:t> largest economy in the world after </a:t>
            </a:r>
            <a:r>
              <a:rPr lang="en" b="0" i="0">
                <a:solidFill>
                  <a:srgbClr val="001D35"/>
                </a:solidFill>
                <a:latin typeface="Arial"/>
                <a:ea typeface="Arial"/>
                <a:cs typeface="Arial"/>
                <a:sym typeface="Arial"/>
              </a:rPr>
              <a:t>US, China, Germany, and Japan. </a:t>
            </a:r>
            <a:endParaRPr/>
          </a:p>
        </p:txBody>
      </p:sp>
      <p:sp>
        <p:nvSpPr>
          <p:cNvPr id="494" name="Google Shape;494;g36ab6987878_1_7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6ab6987878_1_7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36ab6987878_1_7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100"/>
              <a:t>There are many, many policies in play and I can’t cover all of them today. The list goes far beyond the narrow MAHA focus. They include policies more likely to have real health and enviromental benefits.</a:t>
            </a:r>
            <a:endParaRPr/>
          </a:p>
          <a:p>
            <a:pPr marL="0" lvl="0" indent="0" algn="l" rtl="0">
              <a:spcBef>
                <a:spcPts val="0"/>
              </a:spcBef>
              <a:spcAft>
                <a:spcPts val="0"/>
              </a:spcAft>
              <a:buNone/>
            </a:pPr>
            <a:endParaRPr sz="1100"/>
          </a:p>
          <a:p>
            <a:pPr marL="0" lvl="0" indent="0" algn="l" rtl="0">
              <a:spcBef>
                <a:spcPts val="0"/>
              </a:spcBef>
              <a:spcAft>
                <a:spcPts val="0"/>
              </a:spcAft>
              <a:buNone/>
            </a:pPr>
            <a:r>
              <a:rPr lang="en" sz="1100"/>
              <a:t>Policy at state and local level can build on and address gaps in federal policy, and is often the source of innovative polices. </a:t>
            </a:r>
            <a:endParaRPr/>
          </a:p>
          <a:p>
            <a:pPr marL="0" lvl="0" indent="0" algn="l" rtl="0">
              <a:spcBef>
                <a:spcPts val="0"/>
              </a:spcBef>
              <a:spcAft>
                <a:spcPts val="0"/>
              </a:spcAft>
              <a:buNone/>
            </a:pPr>
            <a:endParaRPr sz="1100"/>
          </a:p>
          <a:p>
            <a:pPr marL="0" lvl="0" indent="0" algn="l" rtl="0">
              <a:spcBef>
                <a:spcPts val="0"/>
              </a:spcBef>
              <a:spcAft>
                <a:spcPts val="0"/>
              </a:spcAft>
              <a:buNone/>
            </a:pPr>
            <a:r>
              <a:rPr lang="en" sz="1100"/>
              <a:t>It is often more politically feasible to adopt a policy at the local or state level. And easier to for people from impacted communities to engage and play leadership roles, making it easier to authentically center policy work in equity.</a:t>
            </a:r>
            <a:endParaRPr/>
          </a:p>
          <a:p>
            <a:pPr marL="0" lvl="0" indent="0" algn="l" rtl="0">
              <a:spcBef>
                <a:spcPts val="0"/>
              </a:spcBef>
              <a:spcAft>
                <a:spcPts val="0"/>
              </a:spcAft>
              <a:buNone/>
            </a:pPr>
            <a:endParaRPr sz="1100"/>
          </a:p>
          <a:p>
            <a:pPr marL="0" lvl="0" indent="0" algn="l" rtl="0">
              <a:spcBef>
                <a:spcPts val="0"/>
              </a:spcBef>
              <a:spcAft>
                <a:spcPts val="0"/>
              </a:spcAft>
              <a:buNone/>
            </a:pPr>
            <a:r>
              <a:rPr lang="en" sz="1100"/>
              <a:t>This is a partial list - there is no source that comprehensively describes them all, so there is much going on that I don’t know about.</a:t>
            </a:r>
            <a:endParaRPr/>
          </a:p>
          <a:p>
            <a:pPr marL="0" lvl="0" indent="0" algn="l" rtl="0">
              <a:spcBef>
                <a:spcPts val="0"/>
              </a:spcBef>
              <a:spcAft>
                <a:spcPts val="0"/>
              </a:spcAft>
              <a:buNone/>
            </a:pPr>
            <a:r>
              <a:rPr lang="en" sz="1100"/>
              <a:t> </a:t>
            </a:r>
            <a:endParaRPr/>
          </a:p>
          <a:p>
            <a:pPr marL="0" lvl="0" indent="0" algn="l" rtl="0">
              <a:spcBef>
                <a:spcPts val="0"/>
              </a:spcBef>
              <a:spcAft>
                <a:spcPts val="0"/>
              </a:spcAft>
              <a:buNone/>
            </a:pPr>
            <a:r>
              <a:rPr lang="en" sz="1100"/>
              <a:t>I will go into a more detail about the ones that are in bold.</a:t>
            </a:r>
            <a:endParaRPr/>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a:p>
            <a:pPr marL="0" lvl="0" indent="0" algn="l" rtl="0">
              <a:spcBef>
                <a:spcPts val="0"/>
              </a:spcBef>
              <a:spcAft>
                <a:spcPts val="0"/>
              </a:spcAft>
              <a:buNone/>
            </a:pPr>
            <a:endParaRPr sz="1100"/>
          </a:p>
        </p:txBody>
      </p:sp>
      <p:sp>
        <p:nvSpPr>
          <p:cNvPr id="502" name="Google Shape;502;g36ab6987878_1_7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19</a:t>
            </a:fld>
            <a:endParaRPr>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e4b56e2558_1_2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2e4b56e2558_1_2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Before we get started, we want to get a sense of who is joining us today. Please type your name,  institution, and how best you describe yourself (as a undergrad student, masters, doctoral, etc.) into the chat box so we can know who is here.</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That being said, we do encourage an active chat box. Please use the chat box to input questions and comments for the speakers. </a:t>
            </a:r>
            <a:endParaRPr>
              <a:solidFill>
                <a:schemeClr val="dk1"/>
              </a:solidFill>
              <a:latin typeface="Calibri"/>
              <a:ea typeface="Calibri"/>
              <a:cs typeface="Calibri"/>
              <a:sym typeface="Calibri"/>
            </a:endParaRPr>
          </a:p>
          <a:p>
            <a:pPr marL="171450" lvl="0" indent="-95250" algn="l" rtl="0">
              <a:lnSpc>
                <a:spcPct val="100000"/>
              </a:lnSpc>
              <a:spcBef>
                <a:spcPts val="0"/>
              </a:spcBef>
              <a:spcAft>
                <a:spcPts val="0"/>
              </a:spcAft>
              <a:buClr>
                <a:schemeClr val="dk1"/>
              </a:buClr>
              <a:buSzPts val="1200"/>
              <a:buFont typeface="Arial"/>
              <a:buNone/>
            </a:pPr>
            <a:endParaRPr/>
          </a:p>
        </p:txBody>
      </p:sp>
      <p:sp>
        <p:nvSpPr>
          <p:cNvPr id="319" name="Google Shape;319;g2e4b56e2558_1_2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6ab6987878_1_7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g36ab6987878_1_7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It has been a busy year for Warning Labels as well. Bills in several states call for warning labels for added sugars and sodium (NY), and additives (TX and FL). For example, TX will require an additive warning on products banned in the EU, UK, Canada. The EU has banned dozens of additives – many more than the FDA has taken action on.</a:t>
            </a: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TX SB/HB 25 passed 6.1 and sent to governor</a:t>
            </a:r>
            <a:endParaRPr/>
          </a:p>
          <a:p>
            <a:pPr marL="0" marR="0" lvl="0" indent="0" algn="l" rtl="0">
              <a:lnSpc>
                <a:spcPct val="1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WARNING: This product contains an ingredient that is not recommended for human consumption by the appropriate authority in Australia, Canada, the European Union, or the United Kingdom.";</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(1)  acetylated esters of mono- and diglycerides (acetic acid ester);</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(2)  anisole;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(3)  azodicarbonamide (ADA);</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(4)  butylated hydroxyanisole (BHA);</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(5)  butylated hydroxytoluene (BHT);</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(6)  bleached flour;</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(7)  blue 1 (CAS 3844-45-9);</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(8)  blue 2 (CAS 860-22-0);</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(9)  bromated flour;</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(10)  calcium bromate;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(11)  canthaxanthin;</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(12)  certified food colors by the United States Food and Drug Administration;</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(13)  citrus red 2 (CAS 6358-53-8);</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(14)  diacetyl;</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(15)  diacetyl tartaric and fatty acid esters of mono- and diglycerides (DATEM);</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(16)  dimethylamylamine (DMAA);</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(17)  dioctyl sodium sulfosuccinate (DSS);</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(18)  ficin;</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(19)  green 3 (CAS 2353-45-9);</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(20)  interesterified palm oil;</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(21)  interesterified soybean oil;</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(22)  lactylated fatty acid esters of glycerol and propylene glycol;</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(23)  lye;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(24)  morpholine;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(25)  olestra;</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(26)  partially hydrogenated oil (PHO);</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(27)  potassium aluminum sulfate;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(28)  potassium bromate;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(29)  potassium iodate;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(30)  propylene oxide;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(31)  propylparaben;</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(32)  red 3 (CAS 16423-68-0);</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(33)  red 4 (CAS 4548-53-2);</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(34)  red 40 (CAS 25956-17-6);</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(35)  sodium aluminum sulfate;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(36)  sodium lauryl sulfate;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(37)  sodium stearyl fumarate;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(38)  stearyl tartrate;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(39)  synthetic trans fatty acid;</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(40)  thiodipropionic acid;</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(41)  titanium dioxide;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(42)  toluene;</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Clr>
                <a:schemeClr val="dk1"/>
              </a:buClr>
              <a:buSzPts val="1800"/>
              <a:buFont typeface="Courier New"/>
              <a:buNone/>
            </a:pPr>
            <a:r>
              <a:rPr lang="en" sz="1800" u="sng">
                <a:latin typeface="Courier New"/>
                <a:ea typeface="Courier New"/>
                <a:cs typeface="Courier New"/>
                <a:sym typeface="Courier New"/>
              </a:rPr>
              <a:t>(43)  yellow 5 (CAS 1934-21-0); and</a:t>
            </a:r>
            <a:endParaRPr sz="1800">
              <a:latin typeface="Courier New"/>
              <a:ea typeface="Courier New"/>
              <a:cs typeface="Courier New"/>
              <a:sym typeface="Courier New"/>
            </a:endParaRPr>
          </a:p>
          <a:p>
            <a:pPr marL="0" marR="0" lvl="0" indent="914400" algn="just" rtl="0">
              <a:lnSpc>
                <a:spcPct val="200000"/>
              </a:lnSpc>
              <a:spcBef>
                <a:spcPts val="0"/>
              </a:spcBef>
              <a:spcAft>
                <a:spcPts val="0"/>
              </a:spcAft>
              <a:buNone/>
            </a:pPr>
            <a:r>
              <a:rPr lang="en" sz="1800" u="sng">
                <a:latin typeface="Courier New"/>
                <a:ea typeface="Courier New"/>
                <a:cs typeface="Courier New"/>
                <a:sym typeface="Courier New"/>
              </a:rPr>
              <a:t>(44)  yellow 6 (CAS 2783-94-0).</a:t>
            </a:r>
            <a:endParaRPr sz="1800">
              <a:latin typeface="Courier New"/>
              <a:ea typeface="Courier New"/>
              <a:cs typeface="Courier New"/>
              <a:sym typeface="Courier New"/>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LA: requires label on long list (based on EU/Canada/Australia/UK  https://legiscan.com/LA/text/SB14/2025</a:t>
            </a:r>
            <a:endParaRPr/>
          </a:p>
          <a:p>
            <a:pPr marL="0" lvl="0" indent="0" algn="l" rtl="0">
              <a:spcBef>
                <a:spcPts val="0"/>
              </a:spcBef>
              <a:spcAft>
                <a:spcPts val="0"/>
              </a:spcAft>
              <a:buNone/>
            </a:pPr>
            <a:r>
              <a:rPr lang="en"/>
              <a:t>FL S0764: </a:t>
            </a:r>
            <a:r>
              <a:rPr lang="en" b="0" i="0">
                <a:solidFill>
                  <a:srgbClr val="4F657B"/>
                </a:solidFill>
                <a:latin typeface="Roboto"/>
                <a:ea typeface="Roboto"/>
                <a:cs typeface="Roboto"/>
                <a:sym typeface="Roboto"/>
              </a:rPr>
              <a:t>This bill creates a new law requiring food and drink products containing certain synthetic color additives to display a warning on their packaging about potential adverse effects on children's activity and attention. Starting July 1, 2026, products containing specific synthetic colors like Blue 1, Blue 2, Green 3, Red 40, Yellow 5, Yellow 6, and titanium dioxide must include a warning statement: "WARNING: This product contains synthetic colors, which may have an adverse effect on activity and attention in children." Manufacturers can use adhesive stickers for the warning until December 31, 2028, after which the warning must be printed directly on the packaging. T</a:t>
            </a:r>
            <a:r>
              <a:rPr lang="en"/>
              <a:t>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NY AB 91/SB 2087: warning on beverage container, </a:t>
            </a:r>
            <a:r>
              <a:rPr lang="en" sz="1800" b="1" i="0" u="none" strike="noStrike">
                <a:solidFill>
                  <a:srgbClr val="008000"/>
                </a:solidFill>
                <a:latin typeface="Courier New"/>
                <a:ea typeface="Courier New"/>
                <a:cs typeface="Courier New"/>
                <a:sym typeface="Courier New"/>
              </a:rPr>
              <a:t>"SAFETY WARNING: This beverage contains 100% or more of the FDA's recommended daily intake of added sugar." For, </a:t>
            </a:r>
            <a:r>
              <a:rPr lang="en" sz="1800"/>
              <a:t>vending machines:, self service bev dispensing machine,  men u, meun-board</a:t>
            </a:r>
            <a:r>
              <a:rPr lang="en" sz="1800" u="sng"/>
              <a:t>&gt;</a:t>
            </a:r>
            <a:r>
              <a:rPr lang="en" sz="1800"/>
              <a:t>100% DV sugar </a:t>
            </a:r>
            <a:r>
              <a:rPr lang="en" sz="1800" b="0" i="0" u="none" strike="noStrike">
                <a:solidFill>
                  <a:srgbClr val="000000"/>
                </a:solidFill>
                <a:latin typeface="Courier New"/>
                <a:ea typeface="Courier New"/>
                <a:cs typeface="Courier New"/>
                <a:sym typeface="Courier New"/>
              </a:rPr>
              <a:t>:</a:t>
            </a:r>
            <a:r>
              <a:rPr lang="en" sz="1800" b="1" i="0" u="none" strike="noStrike">
                <a:solidFill>
                  <a:srgbClr val="008000"/>
                </a:solidFill>
                <a:latin typeface="Courier New"/>
                <a:ea typeface="Courier New"/>
                <a:cs typeface="Courier New"/>
                <a:sym typeface="Courier New"/>
              </a:rPr>
              <a:t>"SAFETY WARNING: The Food and Drug Administration recommends limiting added sugars to 50 grams per day based on a 2,000 calorie diet." Menus: </a:t>
            </a:r>
            <a:endParaRPr/>
          </a:p>
          <a:p>
            <a:pPr marL="0" lvl="0" indent="0" algn="l" rtl="0">
              <a:spcBef>
                <a:spcPts val="0"/>
              </a:spcBef>
              <a:spcAft>
                <a:spcPts val="0"/>
              </a:spcAft>
              <a:buNone/>
            </a:pPr>
            <a:endParaRPr sz="1800" b="1" i="0" u="none" strike="noStrike">
              <a:solidFill>
                <a:srgbClr val="008000"/>
              </a:solidFill>
              <a:latin typeface="Courier New"/>
              <a:ea typeface="Courier New"/>
              <a:cs typeface="Courier New"/>
              <a:sym typeface="Courier New"/>
            </a:endParaRPr>
          </a:p>
          <a:p>
            <a:pPr marL="0" marR="0" lvl="0" indent="0" algn="l" rtl="0">
              <a:lnSpc>
                <a:spcPct val="107000"/>
              </a:lnSpc>
              <a:spcBef>
                <a:spcPts val="0"/>
              </a:spcBef>
              <a:spcAft>
                <a:spcPts val="0"/>
              </a:spcAft>
              <a:buNone/>
            </a:pPr>
            <a:r>
              <a:rPr lang="en" sz="1800" b="1" i="0" u="none" strike="noStrike">
                <a:solidFill>
                  <a:srgbClr val="008000"/>
                </a:solidFill>
                <a:latin typeface="Courier New"/>
                <a:ea typeface="Courier New"/>
                <a:cs typeface="Courier New"/>
                <a:sym typeface="Courier New"/>
              </a:rPr>
              <a:t>NYS SB 448 – Menu warning if 100% or more of DV. </a:t>
            </a:r>
            <a:r>
              <a:rPr lang="en" sz="1800" b="1" u="sng">
                <a:latin typeface="Arial"/>
                <a:ea typeface="Arial"/>
                <a:cs typeface="Arial"/>
                <a:sym typeface="Arial"/>
              </a:rPr>
              <a:t>No later than one year after the effective date  of  this  section,</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44  </a:t>
            </a:r>
            <a:r>
              <a:rPr lang="en" sz="1800" b="1" u="sng">
                <a:latin typeface="Arial"/>
                <a:ea typeface="Arial"/>
                <a:cs typeface="Arial"/>
                <a:sym typeface="Arial"/>
              </a:rPr>
              <a:t>the  department  shall  promulgate  rules  and regulations designating a</a:t>
            </a:r>
            <a:endParaRPr sz="1800">
              <a:latin typeface="Arial"/>
              <a:ea typeface="Arial"/>
              <a:cs typeface="Arial"/>
              <a:sym typeface="Arial"/>
            </a:endParaRPr>
          </a:p>
          <a:p>
            <a:pPr marL="0" lvl="0" indent="0" algn="l" rtl="0">
              <a:spcBef>
                <a:spcPts val="800"/>
              </a:spcBef>
              <a:spcAft>
                <a:spcPts val="0"/>
              </a:spcAft>
              <a:buNone/>
            </a:pPr>
            <a:r>
              <a:rPr lang="en" sz="1800">
                <a:latin typeface="Arial"/>
                <a:ea typeface="Arial"/>
                <a:cs typeface="Arial"/>
                <a:sym typeface="Arial"/>
              </a:rPr>
              <a:t>    45  </a:t>
            </a:r>
            <a:r>
              <a:rPr lang="en" sz="1800" b="1" u="sng">
                <a:latin typeface="Arial"/>
                <a:ea typeface="Arial"/>
                <a:cs typeface="Arial"/>
                <a:sym typeface="Arial"/>
              </a:rPr>
              <a:t>warning and factual warning statement.</a:t>
            </a:r>
            <a:r>
              <a:rPr lang="en" sz="1800" b="1" i="0" u="sng" strike="noStrike">
                <a:solidFill>
                  <a:srgbClr val="008000"/>
                </a:solidFill>
                <a:latin typeface="Arial"/>
                <a:ea typeface="Arial"/>
                <a:cs typeface="Arial"/>
                <a:sym typeface="Arial"/>
              </a:rPr>
              <a:t>NYS Sb – 100% or more sodium warning label with icon, develop details wijtin one year buy DOH</a:t>
            </a:r>
            <a:endParaRPr sz="1800" b="1" i="0" u="none" strike="noStrike">
              <a:solidFill>
                <a:srgbClr val="008000"/>
              </a:solidFill>
              <a:latin typeface="Courier New"/>
              <a:ea typeface="Courier New"/>
              <a:cs typeface="Courier New"/>
              <a:sym typeface="Courier New"/>
            </a:endParaRPr>
          </a:p>
          <a:p>
            <a:pPr marL="0" lvl="0" indent="0" algn="l" rtl="0">
              <a:spcBef>
                <a:spcPts val="0"/>
              </a:spcBef>
              <a:spcAft>
                <a:spcPts val="0"/>
              </a:spcAft>
              <a:buNone/>
            </a:pPr>
            <a:endParaRPr sz="1800" b="1" i="0" u="none" strike="noStrike">
              <a:solidFill>
                <a:srgbClr val="008000"/>
              </a:solidFill>
              <a:latin typeface="Courier New"/>
              <a:ea typeface="Courier New"/>
              <a:cs typeface="Courier New"/>
              <a:sym typeface="Courier New"/>
            </a:endParaRPr>
          </a:p>
          <a:p>
            <a:pPr marL="0" lvl="0" indent="0" algn="l" rtl="0">
              <a:spcBef>
                <a:spcPts val="0"/>
              </a:spcBef>
              <a:spcAft>
                <a:spcPts val="0"/>
              </a:spcAft>
              <a:buNone/>
            </a:pPr>
            <a:r>
              <a:rPr lang="en" sz="1800" b="1" i="0" u="none" strike="noStrike">
                <a:solidFill>
                  <a:srgbClr val="008000"/>
                </a:solidFill>
                <a:latin typeface="Courier New"/>
                <a:ea typeface="Courier New"/>
                <a:cs typeface="Courier New"/>
                <a:sym typeface="Courier New"/>
              </a:rPr>
              <a:t>NYS AB  5305 </a:t>
            </a:r>
            <a:r>
              <a:rPr lang="en" sz="1800" b="0" i="0" u="none" strike="noStrike">
                <a:solidFill>
                  <a:srgbClr val="000000"/>
                </a:solidFill>
                <a:latin typeface="Verdana"/>
                <a:ea typeface="Verdana"/>
                <a:cs typeface="Verdana"/>
                <a:sym typeface="Verdana"/>
              </a:rPr>
              <a:t>Requires chain restaurants to display an added sugars warning next to or directly under the name of each food item withhigh added sugars (100%+ DV)content wherever such food item is listed on a menu, menu board, or food tag, and by any self-serve dispensingpoint at which such food item is dispensed.</a:t>
            </a:r>
            <a:endParaRPr/>
          </a:p>
          <a:p>
            <a:pPr marL="0" lvl="0" indent="0" algn="l" rtl="0">
              <a:spcBef>
                <a:spcPts val="0"/>
              </a:spcBef>
              <a:spcAft>
                <a:spcPts val="0"/>
              </a:spcAft>
              <a:buNone/>
            </a:pPr>
            <a:endParaRPr sz="1800" b="0" i="0" u="none" strike="noStrike">
              <a:solidFill>
                <a:srgbClr val="000000"/>
              </a:solidFill>
              <a:latin typeface="Verdana"/>
              <a:ea typeface="Verdana"/>
              <a:cs typeface="Verdana"/>
              <a:sym typeface="Verdana"/>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TX SB 25warning label for FOOD CONTAINING ARTIFICIAL COLOR,</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ADDITIVES, OR CERTAIN BANNED CHEMICALS.</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(a)</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A food manufacturer</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shall label each product the manufacturer offers for sale with a</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warning label disclosing the use of any:</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(1) artificial color;</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(2) food additive; or</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(3)</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other chemical ingredient banned by Canada, the</a:t>
            </a:r>
            <a:endParaRPr/>
          </a:p>
          <a:p>
            <a:pPr marL="0" lvl="0" indent="-76200" algn="l" rtl="0">
              <a:spcBef>
                <a:spcPts val="0"/>
              </a:spcBef>
              <a:spcAft>
                <a:spcPts val="0"/>
              </a:spcAft>
              <a:buClr>
                <a:srgbClr val="000000"/>
              </a:buClr>
              <a:buSzPts val="1200"/>
              <a:buFont typeface="Arial"/>
              <a:buChar char="•"/>
            </a:pPr>
            <a:r>
              <a:rPr lang="en" sz="1200" b="0" i="0">
                <a:solidFill>
                  <a:srgbClr val="000000"/>
                </a:solidFill>
                <a:latin typeface="Newsreader"/>
                <a:ea typeface="Newsreader"/>
                <a:cs typeface="Newsreader"/>
                <a:sym typeface="Newsreader"/>
              </a:rPr>
              <a:t>European Union, or the United Kingdom.</a:t>
            </a:r>
            <a:endParaRPr/>
          </a:p>
          <a:p>
            <a:pPr marL="0" lvl="0" indent="0" algn="l" rtl="0">
              <a:spcBef>
                <a:spcPts val="0"/>
              </a:spcBef>
              <a:spcAft>
                <a:spcPts val="0"/>
              </a:spcAft>
              <a:buClr>
                <a:srgbClr val="000000"/>
              </a:buClr>
              <a:buSzPts val="1200"/>
              <a:buFont typeface="Arial"/>
              <a:buNone/>
            </a:pPr>
            <a:r>
              <a:rPr lang="en" sz="1200" b="0" i="0">
                <a:solidFill>
                  <a:srgbClr val="000000"/>
                </a:solidFill>
                <a:latin typeface="Newsreader"/>
                <a:ea typeface="Newsreader"/>
                <a:cs typeface="Newsreader"/>
                <a:sym typeface="Newsreader"/>
              </a:rPr>
              <a:t>At elast one of these labels: "WARNING: This product may expose you to [Name of Chemical], which is banned by [Name of Country]."; AND/OR "WARNING: This product contains artificial color or a food additive. Some scientific research suggests artificial colors and food additives may affect individuals with certain health conditions. For more information, visit [insert link to the United States Food and Drug Administration's Internet website].";</a:t>
            </a:r>
            <a:endParaRPr/>
          </a:p>
          <a:p>
            <a:pPr marL="0" lvl="0" indent="0" algn="l" rtl="0">
              <a:spcBef>
                <a:spcPts val="0"/>
              </a:spcBef>
              <a:spcAft>
                <a:spcPts val="0"/>
              </a:spcAft>
              <a:buClr>
                <a:schemeClr val="dk1"/>
              </a:buClr>
              <a:buSzPts val="1200"/>
              <a:buFont typeface="Arial"/>
              <a:buNone/>
            </a:pPr>
            <a:endParaRPr sz="1200" b="0" i="0">
              <a:solidFill>
                <a:srgbClr val="000000"/>
              </a:solidFill>
              <a:latin typeface="Newsreader"/>
              <a:ea typeface="Newsreader"/>
              <a:cs typeface="Newsreader"/>
              <a:sym typeface="Newsreader"/>
            </a:endParaRPr>
          </a:p>
          <a:p>
            <a:pPr marL="0" lvl="0" indent="0" algn="l" rtl="0">
              <a:spcBef>
                <a:spcPts val="0"/>
              </a:spcBef>
              <a:spcAft>
                <a:spcPts val="0"/>
              </a:spcAft>
              <a:buClr>
                <a:srgbClr val="000000"/>
              </a:buClr>
              <a:buSzPts val="1200"/>
              <a:buFont typeface="Arial"/>
              <a:buNone/>
            </a:pPr>
            <a:r>
              <a:rPr lang="en" sz="1200" b="0" i="0">
                <a:solidFill>
                  <a:srgbClr val="000000"/>
                </a:solidFill>
                <a:latin typeface="Newsreader"/>
                <a:ea typeface="Newsreader"/>
                <a:cs typeface="Newsreader"/>
                <a:sym typeface="Newsreader"/>
              </a:rPr>
              <a:t>NYS SB42: 100% or more DV of added sugars &gt; NY DOH shall develop regs for warning within one year –</a:t>
            </a:r>
            <a:endParaRPr/>
          </a:p>
          <a:p>
            <a:pPr marL="0" lvl="0" indent="0" algn="l" rtl="0">
              <a:spcBef>
                <a:spcPts val="0"/>
              </a:spcBef>
              <a:spcAft>
                <a:spcPts val="0"/>
              </a:spcAft>
              <a:buClr>
                <a:schemeClr val="dk1"/>
              </a:buClr>
              <a:buSzPts val="1200"/>
              <a:buFont typeface="Arial"/>
              <a:buNone/>
            </a:pPr>
            <a:endParaRPr sz="1200" b="0" i="0" u="none" strike="noStrike">
              <a:solidFill>
                <a:srgbClr val="000000"/>
              </a:solidFill>
              <a:latin typeface="Newsreader"/>
              <a:ea typeface="Newsreader"/>
              <a:cs typeface="Newsreader"/>
              <a:sym typeface="Newsreader"/>
            </a:endParaRPr>
          </a:p>
          <a:p>
            <a:pPr marL="0" lvl="0" indent="0" algn="l" rtl="0">
              <a:spcBef>
                <a:spcPts val="0"/>
              </a:spcBef>
              <a:spcAft>
                <a:spcPts val="0"/>
              </a:spcAft>
              <a:buNone/>
            </a:pPr>
            <a:r>
              <a:rPr lang="en" sz="1200" b="0" i="0" u="none" strike="noStrike">
                <a:solidFill>
                  <a:srgbClr val="000000"/>
                </a:solidFill>
                <a:latin typeface="Newsreader"/>
                <a:ea typeface="Newsreader"/>
                <a:cs typeface="Newsreader"/>
                <a:sym typeface="Newsreader"/>
              </a:rPr>
              <a:t>MA – 2023-34 SB reintroduce – menu warnings/icon of &gt; DV of added sugars: :</a:t>
            </a:r>
            <a:r>
              <a:rPr lang="en" sz="1800" b="0" i="0" u="none" strike="noStrike">
                <a:latin typeface="Times New Roman"/>
                <a:ea typeface="Times New Roman"/>
                <a:cs typeface="Times New Roman"/>
                <a:sym typeface="Times New Roman"/>
              </a:rPr>
              <a:t>this item may exceed the total daily recommended limit for added sugars based on a 2,000 calorie diet. AND shall encourage school districts</a:t>
            </a:r>
            <a:endParaRPr/>
          </a:p>
          <a:p>
            <a:pPr marL="0" lvl="0" indent="0" algn="l" rtl="0">
              <a:spcBef>
                <a:spcPts val="0"/>
              </a:spcBef>
              <a:spcAft>
                <a:spcPts val="0"/>
              </a:spcAft>
              <a:buNone/>
            </a:pPr>
            <a:r>
              <a:rPr lang="en" sz="1800" b="0" i="0" u="none" strike="noStrike">
                <a:latin typeface="Times New Roman"/>
                <a:ea typeface="Times New Roman"/>
                <a:cs typeface="Times New Roman"/>
                <a:sym typeface="Times New Roman"/>
              </a:rPr>
              <a:t>97 to implement instruction in media literacy skills from the third grade to the twelfth grade, and in</a:t>
            </a:r>
            <a:endParaRPr/>
          </a:p>
          <a:p>
            <a:pPr marL="0" lvl="0" indent="0" algn="l" rtl="0">
              <a:spcBef>
                <a:spcPts val="0"/>
              </a:spcBef>
              <a:spcAft>
                <a:spcPts val="0"/>
              </a:spcAft>
              <a:buNone/>
            </a:pPr>
            <a:r>
              <a:rPr lang="en" sz="1800" b="0" i="0" u="none" strike="noStrike">
                <a:latin typeface="Times New Roman"/>
                <a:ea typeface="Times New Roman"/>
                <a:cs typeface="Times New Roman"/>
                <a:sym typeface="Times New Roman"/>
              </a:rPr>
              <a:t>98 any of the core subjects or other subjects, to equip students with skills for accessing, analyzing,</a:t>
            </a:r>
            <a:endParaRPr/>
          </a:p>
          <a:p>
            <a:pPr marL="0" lvl="0" indent="0" algn="l" rtl="0">
              <a:spcBef>
                <a:spcPts val="0"/>
              </a:spcBef>
              <a:spcAft>
                <a:spcPts val="0"/>
              </a:spcAft>
              <a:buNone/>
            </a:pPr>
            <a:r>
              <a:rPr lang="en" sz="1800" b="0" i="0" u="none" strike="noStrike">
                <a:latin typeface="Times New Roman"/>
                <a:ea typeface="Times New Roman"/>
                <a:cs typeface="Times New Roman"/>
                <a:sym typeface="Times New Roman"/>
              </a:rPr>
              <a:t>99 evaluating, and creating all types of media. Instruction shall include, but not be limited to,</a:t>
            </a:r>
            <a:endParaRPr/>
          </a:p>
          <a:p>
            <a:pPr marL="0" lvl="0" indent="0" algn="l" rtl="0">
              <a:spcBef>
                <a:spcPts val="0"/>
              </a:spcBef>
              <a:spcAft>
                <a:spcPts val="0"/>
              </a:spcAft>
              <a:buNone/>
            </a:pPr>
            <a:r>
              <a:rPr lang="en" sz="1800" b="0" i="0" u="none" strike="noStrike">
                <a:latin typeface="Times New Roman"/>
                <a:ea typeface="Times New Roman"/>
                <a:cs typeface="Times New Roman"/>
                <a:sym typeface="Times New Roman"/>
              </a:rPr>
              <a:t>100 teaching of skills for analyzing and evaluating advertising content for food, beverages, drugs and</a:t>
            </a:r>
            <a:endParaRPr/>
          </a:p>
          <a:p>
            <a:pPr marL="0" lvl="0" indent="0" algn="l" rtl="0">
              <a:spcBef>
                <a:spcPts val="0"/>
              </a:spcBef>
              <a:spcAft>
                <a:spcPts val="0"/>
              </a:spcAft>
              <a:buNone/>
            </a:pPr>
            <a:r>
              <a:rPr lang="en" sz="1800" b="0" i="0" u="none" strike="noStrike">
                <a:latin typeface="Times New Roman"/>
                <a:ea typeface="Times New Roman"/>
                <a:cs typeface="Times New Roman"/>
                <a:sym typeface="Times New Roman"/>
              </a:rPr>
              <a:t>101 alcohol.</a:t>
            </a:r>
            <a:endParaRPr sz="1200" b="0" i="0" u="none" strike="noStrike">
              <a:solidFill>
                <a:srgbClr val="000000"/>
              </a:solidFill>
              <a:latin typeface="Newsreader"/>
              <a:ea typeface="Newsreader"/>
              <a:cs typeface="Newsreader"/>
              <a:sym typeface="Newsreader"/>
            </a:endParaRPr>
          </a:p>
          <a:p>
            <a:pPr marL="0" lvl="0" indent="0" algn="l" rtl="0">
              <a:spcBef>
                <a:spcPts val="0"/>
              </a:spcBef>
              <a:spcAft>
                <a:spcPts val="0"/>
              </a:spcAft>
              <a:buClr>
                <a:srgbClr val="000000"/>
              </a:buClr>
              <a:buSzPts val="800"/>
              <a:buFont typeface="Arial"/>
              <a:buNone/>
            </a:pPr>
            <a:r>
              <a:rPr lang="en" sz="800" b="0" i="0" u="none" strike="noStrike">
                <a:solidFill>
                  <a:srgbClr val="000000"/>
                </a:solidFill>
              </a:rPr>
              <a:t>+++++</a:t>
            </a:r>
            <a:endParaRPr/>
          </a:p>
          <a:p>
            <a:pPr marL="0" lvl="0" indent="0" algn="l" rtl="0">
              <a:spcBef>
                <a:spcPts val="0"/>
              </a:spcBef>
              <a:spcAft>
                <a:spcPts val="0"/>
              </a:spcAft>
              <a:buNone/>
            </a:pPr>
            <a:r>
              <a:rPr lang="en" sz="1800" b="0" i="0" u="none" strike="noStrike">
                <a:latin typeface="Calibri"/>
                <a:ea typeface="Calibri"/>
                <a:cs typeface="Calibri"/>
                <a:sym typeface="Calibri"/>
              </a:rPr>
              <a:t>2015 New York City adopts a sodium</a:t>
            </a:r>
            <a:endParaRPr/>
          </a:p>
          <a:p>
            <a:pPr marL="0" lvl="0" indent="0" algn="l" rtl="0">
              <a:spcBef>
                <a:spcPts val="0"/>
              </a:spcBef>
              <a:spcAft>
                <a:spcPts val="0"/>
              </a:spcAft>
              <a:buNone/>
            </a:pPr>
            <a:r>
              <a:rPr lang="en" sz="1800" b="0" i="0" u="none" strike="noStrike">
                <a:latin typeface="Calibri"/>
                <a:ea typeface="Calibri"/>
                <a:cs typeface="Calibri"/>
                <a:sym typeface="Calibri"/>
              </a:rPr>
              <a:t>icon on restaurant menus for items</a:t>
            </a:r>
            <a:endParaRPr/>
          </a:p>
          <a:p>
            <a:pPr marL="0" lvl="0" indent="0" algn="l" rtl="0">
              <a:spcBef>
                <a:spcPts val="0"/>
              </a:spcBef>
              <a:spcAft>
                <a:spcPts val="0"/>
              </a:spcAft>
              <a:buNone/>
            </a:pPr>
            <a:r>
              <a:rPr lang="en" sz="1800" b="0" i="0" u="none" strike="noStrike">
                <a:latin typeface="Calibri"/>
                <a:ea typeface="Calibri"/>
                <a:cs typeface="Calibri"/>
                <a:sym typeface="Calibri"/>
              </a:rPr>
              <a:t>contain 100% or more of the daily</a:t>
            </a:r>
            <a:endParaRPr/>
          </a:p>
          <a:p>
            <a:pPr marL="0" lvl="0" indent="0" algn="l" rtl="0">
              <a:spcBef>
                <a:spcPts val="0"/>
              </a:spcBef>
              <a:spcAft>
                <a:spcPts val="0"/>
              </a:spcAft>
              <a:buNone/>
            </a:pPr>
            <a:r>
              <a:rPr lang="en" sz="1800" b="0" i="0" u="none" strike="noStrike">
                <a:latin typeface="Calibri"/>
                <a:ea typeface="Calibri"/>
                <a:cs typeface="Calibri"/>
                <a:sym typeface="Calibri"/>
              </a:rPr>
              <a:t>value for sodium (2,300mg).</a:t>
            </a:r>
            <a:endParaRPr/>
          </a:p>
          <a:p>
            <a:pPr marL="0" lvl="0" indent="0" algn="l" rtl="0">
              <a:spcBef>
                <a:spcPts val="0"/>
              </a:spcBef>
              <a:spcAft>
                <a:spcPts val="0"/>
              </a:spcAft>
              <a:buNone/>
            </a:pPr>
            <a:r>
              <a:rPr lang="en" sz="1800" b="0" i="0" u="none" strike="noStrike">
                <a:latin typeface="Arial"/>
                <a:ea typeface="Arial"/>
                <a:cs typeface="Arial"/>
                <a:sym typeface="Arial"/>
              </a:rPr>
              <a:t>• </a:t>
            </a:r>
            <a:r>
              <a:rPr lang="en" sz="1800" b="0" i="0" u="none" strike="noStrike">
                <a:latin typeface="Calibri"/>
                <a:ea typeface="Calibri"/>
                <a:cs typeface="Calibri"/>
                <a:sym typeface="Calibri"/>
              </a:rPr>
              <a:t>2019 Philadelphia adopts a similar</a:t>
            </a:r>
            <a:endParaRPr/>
          </a:p>
          <a:p>
            <a:pPr marL="0" lvl="0" indent="0" algn="l" rtl="0">
              <a:spcBef>
                <a:spcPts val="0"/>
              </a:spcBef>
              <a:spcAft>
                <a:spcPts val="0"/>
              </a:spcAft>
              <a:buNone/>
            </a:pPr>
            <a:r>
              <a:rPr lang="en" sz="1800" b="0" i="0" u="none" strike="noStrike">
                <a:latin typeface="Calibri"/>
                <a:ea typeface="Calibri"/>
                <a:cs typeface="Calibri"/>
                <a:sym typeface="Calibri"/>
              </a:rPr>
              <a:t>icon</a:t>
            </a:r>
            <a:endParaRPr/>
          </a:p>
          <a:p>
            <a:pPr marL="0" lvl="0" indent="0" algn="l" rtl="0">
              <a:spcBef>
                <a:spcPts val="0"/>
              </a:spcBef>
              <a:spcAft>
                <a:spcPts val="0"/>
              </a:spcAft>
              <a:buNone/>
            </a:pPr>
            <a:r>
              <a:rPr lang="en" sz="1800" b="0" i="0" u="none" strike="noStrike">
                <a:latin typeface="Arial"/>
                <a:ea typeface="Arial"/>
                <a:cs typeface="Arial"/>
                <a:sym typeface="Arial"/>
              </a:rPr>
              <a:t>• </a:t>
            </a:r>
            <a:r>
              <a:rPr lang="en" sz="1800" b="0" i="0" u="none" strike="noStrike">
                <a:latin typeface="Calibri"/>
                <a:ea typeface="Calibri"/>
                <a:cs typeface="Calibri"/>
                <a:sym typeface="Calibri"/>
              </a:rPr>
              <a:t>2021/2023 New York City Sweet</a:t>
            </a:r>
            <a:endParaRPr/>
          </a:p>
          <a:p>
            <a:pPr marL="0" lvl="0" indent="0" algn="l" rtl="0">
              <a:spcBef>
                <a:spcPts val="0"/>
              </a:spcBef>
              <a:spcAft>
                <a:spcPts val="0"/>
              </a:spcAft>
              <a:buNone/>
            </a:pPr>
            <a:r>
              <a:rPr lang="en" sz="1800" b="0" i="0" u="none" strike="noStrike">
                <a:latin typeface="Calibri"/>
                <a:ea typeface="Calibri"/>
                <a:cs typeface="Calibri"/>
                <a:sym typeface="Calibri"/>
              </a:rPr>
              <a:t>Truth Act</a:t>
            </a:r>
            <a:endParaRPr/>
          </a:p>
          <a:p>
            <a:pPr marL="0" lvl="0" indent="0" algn="l" rtl="0">
              <a:spcBef>
                <a:spcPts val="0"/>
              </a:spcBef>
              <a:spcAft>
                <a:spcPts val="0"/>
              </a:spcAft>
              <a:buNone/>
            </a:pPr>
            <a:r>
              <a:rPr lang="en" sz="1800" b="0" i="0" u="none" strike="noStrike">
                <a:latin typeface="Arial"/>
                <a:ea typeface="Arial"/>
                <a:cs typeface="Arial"/>
                <a:sym typeface="Arial"/>
              </a:rPr>
              <a:t>• </a:t>
            </a:r>
            <a:r>
              <a:rPr lang="en" sz="1800" b="0" i="0" u="none" strike="noStrike">
                <a:latin typeface="Calibri"/>
                <a:ea typeface="Calibri"/>
                <a:cs typeface="Calibri"/>
                <a:sym typeface="Calibri"/>
              </a:rPr>
              <a:t>“Safety warnings” not preempted by</a:t>
            </a:r>
            <a:endParaRPr/>
          </a:p>
          <a:p>
            <a:pPr marL="0" lvl="0" indent="0" algn="l" rtl="0">
              <a:spcBef>
                <a:spcPts val="0"/>
              </a:spcBef>
              <a:spcAft>
                <a:spcPts val="0"/>
              </a:spcAft>
              <a:buNone/>
            </a:pPr>
            <a:r>
              <a:rPr lang="en" sz="1800" b="0" i="0" u="none" strike="noStrike">
                <a:latin typeface="Calibri"/>
                <a:ea typeface="Calibri"/>
                <a:cs typeface="Calibri"/>
                <a:sym typeface="Calibri"/>
              </a:rPr>
              <a:t>federal law</a:t>
            </a:r>
            <a:endParaRPr/>
          </a:p>
          <a:p>
            <a:pPr marL="0" lvl="0" indent="0" algn="l" rtl="0">
              <a:spcBef>
                <a:spcPts val="0"/>
              </a:spcBef>
              <a:spcAft>
                <a:spcPts val="0"/>
              </a:spcAft>
              <a:buNone/>
            </a:pPr>
            <a:r>
              <a:rPr lang="en" sz="1800" b="1" i="0" u="none" strike="noStrike">
                <a:latin typeface="Calibri"/>
                <a:ea typeface="Calibri"/>
                <a:cs typeface="Calibri"/>
                <a:sym typeface="Calibri"/>
              </a:rPr>
              <a:t>Warning: </a:t>
            </a:r>
            <a:r>
              <a:rPr lang="en" sz="1800" b="0" i="0" u="none" strike="noStrike">
                <a:latin typeface="Calibri"/>
                <a:ea typeface="Calibri"/>
                <a:cs typeface="Calibri"/>
                <a:sym typeface="Calibri"/>
              </a:rPr>
              <a:t>indicates that the</a:t>
            </a:r>
            <a:endParaRPr/>
          </a:p>
          <a:p>
            <a:pPr marL="0" lvl="0" indent="0" algn="l" rtl="0">
              <a:spcBef>
                <a:spcPts val="0"/>
              </a:spcBef>
              <a:spcAft>
                <a:spcPts val="0"/>
              </a:spcAft>
              <a:buNone/>
            </a:pPr>
            <a:r>
              <a:rPr lang="en" sz="1800" b="0" i="0" u="none" strike="noStrike">
                <a:latin typeface="Calibri"/>
                <a:ea typeface="Calibri"/>
                <a:cs typeface="Calibri"/>
                <a:sym typeface="Calibri"/>
              </a:rPr>
              <a:t>sodium (salt) content of this item is higher</a:t>
            </a:r>
            <a:endParaRPr/>
          </a:p>
          <a:p>
            <a:pPr marL="0" lvl="0" indent="0" algn="l" rtl="0">
              <a:spcBef>
                <a:spcPts val="0"/>
              </a:spcBef>
              <a:spcAft>
                <a:spcPts val="0"/>
              </a:spcAft>
              <a:buNone/>
            </a:pPr>
            <a:r>
              <a:rPr lang="en" sz="1800" b="0" i="0" u="none" strike="noStrike">
                <a:latin typeface="Calibri"/>
                <a:ea typeface="Calibri"/>
                <a:cs typeface="Calibri"/>
                <a:sym typeface="Calibri"/>
              </a:rPr>
              <a:t>than the total daily recommended limit</a:t>
            </a:r>
            <a:endParaRPr/>
          </a:p>
          <a:p>
            <a:pPr marL="0" lvl="0" indent="0" algn="l" rtl="0">
              <a:spcBef>
                <a:spcPts val="0"/>
              </a:spcBef>
              <a:spcAft>
                <a:spcPts val="0"/>
              </a:spcAft>
              <a:buNone/>
            </a:pPr>
            <a:r>
              <a:rPr lang="en" sz="1800" b="0" i="0" u="none" strike="noStrike">
                <a:latin typeface="Calibri"/>
                <a:ea typeface="Calibri"/>
                <a:cs typeface="Calibri"/>
                <a:sym typeface="Calibri"/>
              </a:rPr>
              <a:t>(2,300 mg). High sodium intake can</a:t>
            </a:r>
            <a:endParaRPr/>
          </a:p>
          <a:p>
            <a:pPr marL="0" lvl="0" indent="0" algn="l" rtl="0">
              <a:spcBef>
                <a:spcPts val="0"/>
              </a:spcBef>
              <a:spcAft>
                <a:spcPts val="0"/>
              </a:spcAft>
              <a:buNone/>
            </a:pPr>
            <a:r>
              <a:rPr lang="en" sz="1800" b="0" i="0" u="none" strike="noStrike">
                <a:latin typeface="Calibri"/>
                <a:ea typeface="Calibri"/>
                <a:cs typeface="Calibri"/>
                <a:sym typeface="Calibri"/>
              </a:rPr>
              <a:t>increase blood pressure and risk of heart</a:t>
            </a:r>
            <a:endParaRPr/>
          </a:p>
          <a:p>
            <a:pPr marL="0" lvl="0" indent="0" algn="l" rtl="0">
              <a:spcBef>
                <a:spcPts val="0"/>
              </a:spcBef>
              <a:spcAft>
                <a:spcPts val="0"/>
              </a:spcAft>
              <a:buNone/>
            </a:pPr>
            <a:r>
              <a:rPr lang="en" sz="1800" b="0" i="0" u="none" strike="noStrike">
                <a:latin typeface="Calibri"/>
                <a:ea typeface="Calibri"/>
                <a:cs typeface="Calibri"/>
                <a:sym typeface="Calibri"/>
              </a:rPr>
              <a:t>disease and stroke.</a:t>
            </a:r>
            <a:endParaRPr/>
          </a:p>
          <a:p>
            <a:pPr marL="0" lvl="0" indent="0" algn="l" rtl="0">
              <a:spcBef>
                <a:spcPts val="0"/>
              </a:spcBef>
              <a:spcAft>
                <a:spcPts val="0"/>
              </a:spcAft>
              <a:buNone/>
            </a:pPr>
            <a:r>
              <a:rPr lang="en" sz="1800" b="0" i="0" u="none" strike="noStrike">
                <a:solidFill>
                  <a:srgbClr val="000000"/>
                </a:solidFill>
                <a:latin typeface="Calibri"/>
                <a:ea typeface="Calibri"/>
                <a:cs typeface="Calibri"/>
                <a:sym typeface="Calibri"/>
              </a:rPr>
              <a:t>+++++</a:t>
            </a:r>
            <a:endParaRPr/>
          </a:p>
          <a:p>
            <a:pPr marL="0" lvl="0" indent="0" algn="l" rtl="0">
              <a:spcBef>
                <a:spcPts val="0"/>
              </a:spcBef>
              <a:spcAft>
                <a:spcPts val="0"/>
              </a:spcAft>
              <a:buNone/>
            </a:pPr>
            <a:r>
              <a:rPr lang="en" sz="1800" b="0" i="0" u="none" strike="noStrike">
                <a:solidFill>
                  <a:srgbClr val="000000"/>
                </a:solidFill>
                <a:latin typeface="Calibri"/>
                <a:ea typeface="Calibri"/>
                <a:cs typeface="Calibri"/>
                <a:sym typeface="Calibri"/>
              </a:rPr>
              <a:t>NY city sweet tritu act</a:t>
            </a:r>
            <a:endParaRPr/>
          </a:p>
          <a:p>
            <a:pPr marL="0" lvl="0" indent="0" algn="l" rtl="0">
              <a:spcBef>
                <a:spcPts val="0"/>
              </a:spcBef>
              <a:spcAft>
                <a:spcPts val="0"/>
              </a:spcAft>
              <a:buNone/>
            </a:pPr>
            <a:r>
              <a:rPr lang="en" sz="1050" b="0" i="0">
                <a:solidFill>
                  <a:srgbClr val="231F20"/>
                </a:solidFill>
                <a:latin typeface="Avenir"/>
                <a:ea typeface="Avenir"/>
                <a:cs typeface="Avenir"/>
                <a:sym typeface="Avenir"/>
              </a:rPr>
              <a:t>On September 3, 2024 , New York City marked a significant milestone in its public health efforts to reduce added sugars consumption by issuing a final rule implementing the Sweet Truth Act, a bill requiring sugar warnings for chain restaurant menus. This landmark regulation mandates that food service establishments with 15 or more locations display clear and visible added sugar warning icons on menus, menu boards, and self-service food areas for items exceeding the recommended daily limit of 50 grams.</a:t>
            </a:r>
            <a:endParaRPr sz="800" b="0" i="0" u="none" strike="noStrike">
              <a:solidFill>
                <a:srgbClr val="000000"/>
              </a:solidFill>
            </a:endParaRPr>
          </a:p>
          <a:p>
            <a:pPr marL="0" lvl="0" indent="0" algn="l" rtl="0">
              <a:spcBef>
                <a:spcPts val="0"/>
              </a:spcBef>
              <a:spcAft>
                <a:spcPts val="0"/>
              </a:spcAft>
              <a:buClr>
                <a:schemeClr val="dk1"/>
              </a:buClr>
              <a:buSzPts val="800"/>
              <a:buFont typeface="Arial"/>
              <a:buNone/>
            </a:pPr>
            <a:endParaRPr sz="800" b="0" i="0" u="none" strike="noStrike">
              <a:solidFill>
                <a:srgbClr val="000000"/>
              </a:solidFill>
            </a:endParaRPr>
          </a:p>
          <a:p>
            <a:pPr marL="0" marR="0" lvl="0" indent="0" algn="l" rtl="0">
              <a:lnSpc>
                <a:spcPct val="100000"/>
              </a:lnSpc>
              <a:spcBef>
                <a:spcPts val="0"/>
              </a:spcBef>
              <a:spcAft>
                <a:spcPts val="0"/>
              </a:spcAft>
              <a:buClr>
                <a:srgbClr val="000000"/>
              </a:buClr>
              <a:buSzPts val="800"/>
              <a:buFont typeface="Calibri"/>
              <a:buNone/>
            </a:pPr>
            <a:r>
              <a:rPr lang="en" sz="800" b="0" i="0" u="none" strike="noStrike">
                <a:solidFill>
                  <a:srgbClr val="000000"/>
                </a:solidFill>
              </a:rPr>
              <a:t>++++++</a:t>
            </a:r>
            <a:endParaRPr/>
          </a:p>
          <a:p>
            <a:pPr marL="0" lvl="0" indent="0" algn="l" rtl="0">
              <a:spcBef>
                <a:spcPts val="0"/>
              </a:spcBef>
              <a:spcAft>
                <a:spcPts val="0"/>
              </a:spcAft>
              <a:buNone/>
            </a:pPr>
            <a:r>
              <a:rPr lang="en"/>
              <a:t>Cleeland 50% sodium DV _DeAnna</a:t>
            </a:r>
            <a:endParaRPr/>
          </a:p>
        </p:txBody>
      </p:sp>
      <p:sp>
        <p:nvSpPr>
          <p:cNvPr id="522" name="Google Shape;522;g36ab6987878_1_7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6ab6987878_1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36ab6987878_1_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NYC has adopted an added sugars warning label for menus and pre-packaged items.</a:t>
            </a:r>
            <a:endParaRPr/>
          </a:p>
          <a:p>
            <a:pPr marL="0" lvl="0" indent="0" algn="l" rtl="0">
              <a:spcBef>
                <a:spcPts val="0"/>
              </a:spcBef>
              <a:spcAft>
                <a:spcPts val="0"/>
              </a:spcAft>
              <a:buNone/>
            </a:pPr>
            <a:endParaRPr/>
          </a:p>
          <a:p>
            <a:pPr marL="0" lvl="0" indent="0" algn="l" rtl="0">
              <a:spcBef>
                <a:spcPts val="0"/>
              </a:spcBef>
              <a:spcAft>
                <a:spcPts val="0"/>
              </a:spcAft>
              <a:buNone/>
            </a:pPr>
            <a:r>
              <a:rPr lang="en" b="0" i="0">
                <a:solidFill>
                  <a:srgbClr val="231F20"/>
                </a:solidFill>
                <a:latin typeface="Avenir"/>
                <a:ea typeface="Avenir"/>
                <a:cs typeface="Avenir"/>
                <a:sym typeface="Avenir"/>
              </a:rPr>
              <a:t>Because the FDA currently only requires added sugars information for prepackaged foods and not restaurant menu items, the added sugars content is not known. The New York City rule will at first only apply to prepackaged items as well as fountain sodas and other menu items with an identical prepackaged version. Once the FDA updates its menu labelling rules to require restaurants to disclose added sugars, the warnings will be required to appear on all high sugar menu items.</a:t>
            </a:r>
            <a:endParaRPr/>
          </a:p>
          <a:p>
            <a:pPr marL="0" lvl="0" indent="0" algn="l" rtl="0">
              <a:spcBef>
                <a:spcPts val="0"/>
              </a:spcBef>
              <a:spcAft>
                <a:spcPts val="0"/>
              </a:spcAft>
              <a:buNone/>
            </a:pPr>
            <a:r>
              <a:rPr lang="en" b="0" i="0">
                <a:solidFill>
                  <a:srgbClr val="231F20"/>
                </a:solidFill>
                <a:latin typeface="Avenir"/>
                <a:ea typeface="Avenir"/>
                <a:cs typeface="Avenir"/>
                <a:sym typeface="Avenir"/>
              </a:rPr>
              <a: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Notice of adoption 9/3/24. https://www.nyc.gov/assets/doh/downloads/pdf/cdp/added-sugars-warning-rule.pdf AND https://www.nyc.gov/assets/doh/downloads/pdf/about/healthcode/health-code-chapter39.pdf</a:t>
            </a:r>
            <a:endParaRPr/>
          </a:p>
          <a:p>
            <a:pPr marL="0" lvl="0" indent="0" algn="l" rtl="0">
              <a:spcBef>
                <a:spcPts val="0"/>
              </a:spcBef>
              <a:spcAft>
                <a:spcPts val="0"/>
              </a:spcAft>
              <a:buNone/>
            </a:pPr>
            <a:endParaRPr/>
          </a:p>
          <a:p>
            <a:pPr marL="0" lvl="0" indent="0" algn="l" rtl="0">
              <a:spcBef>
                <a:spcPts val="0"/>
              </a:spcBef>
              <a:spcAft>
                <a:spcPts val="0"/>
              </a:spcAft>
              <a:buNone/>
            </a:pPr>
            <a:r>
              <a:rPr lang="en" sz="2800"/>
              <a:t>The warning statement must be posted in a clearly visible place at the point of purchase and on menus, menu boards and self-service food locations. </a:t>
            </a:r>
            <a:endParaRPr/>
          </a:p>
          <a:p>
            <a:pPr marL="0" lvl="0" indent="0" algn="l" rtl="0">
              <a:spcBef>
                <a:spcPts val="0"/>
              </a:spcBef>
              <a:spcAft>
                <a:spcPts val="0"/>
              </a:spcAft>
              <a:buNone/>
            </a:pPr>
            <a:endParaRPr sz="1800" b="0" i="0" u="none" strike="noStrike">
              <a:latin typeface="Calibri"/>
              <a:ea typeface="Calibri"/>
              <a:cs typeface="Calibri"/>
              <a:sym typeface="Calibri"/>
            </a:endParaRPr>
          </a:p>
          <a:p>
            <a:pPr marL="0" marR="0" lvl="0" indent="0" algn="l" rtl="0">
              <a:spcBef>
                <a:spcPts val="0"/>
              </a:spcBef>
              <a:spcAft>
                <a:spcPts val="0"/>
              </a:spcAft>
              <a:buNone/>
            </a:pPr>
            <a:r>
              <a:rPr lang="en" sz="1800" b="0" i="0" u="none" strike="noStrike">
                <a:latin typeface="Calibri"/>
                <a:ea typeface="Calibri"/>
                <a:cs typeface="Calibri"/>
                <a:sym typeface="Calibri"/>
              </a:rPr>
              <a:t>Law expands to qualifying non-packaged food items one year after restaurants are required to disclose added sugars content</a:t>
            </a:r>
            <a:endParaRPr/>
          </a:p>
          <a:p>
            <a:pPr marL="0" marR="0" lvl="0" indent="0" algn="l" rtl="0">
              <a:spcBef>
                <a:spcPts val="0"/>
              </a:spcBef>
              <a:spcAft>
                <a:spcPts val="0"/>
              </a:spcAft>
              <a:buNone/>
            </a:pPr>
            <a:endParaRPr sz="1800" b="0" i="0" u="none" strike="noStrike">
              <a:latin typeface="Calibri"/>
              <a:ea typeface="Calibri"/>
              <a:cs typeface="Calibri"/>
              <a:sym typeface="Calibri"/>
            </a:endParaRPr>
          </a:p>
          <a:p>
            <a:pPr marL="0" marR="0" lvl="0" indent="0" algn="l" rtl="0">
              <a:spcBef>
                <a:spcPts val="0"/>
              </a:spcBef>
              <a:spcAft>
                <a:spcPts val="0"/>
              </a:spcAft>
              <a:buNone/>
            </a:pPr>
            <a:r>
              <a:rPr lang="en" sz="2800"/>
              <a:t>Post a warning icon next to prepackaged food items — those with a Nutrition Facts label — that have 50 grams (g) or more of added sugars and food items identical to prepackaged food items that have 50 g or more of added sugars on menus (including print, electronic and online menus), menu boards and item tags. Menu items include combination meals. • Post an added sugars warning statement at the point of purchase and on menus, menu boards and self-service food locations. The statement explains that items with the icon contain as much as or more than the daily recommended limit of added sugars per day and that consuming too much added sugar is a health risk.</a:t>
            </a:r>
            <a:endParaRPr sz="1800" b="0" i="0" u="none" strike="noStrike">
              <a:latin typeface="Calibri"/>
              <a:ea typeface="Calibri"/>
              <a:cs typeface="Calibri"/>
              <a:sym typeface="Calibri"/>
            </a:endParaRPr>
          </a:p>
          <a:p>
            <a:pPr marL="0" lvl="0" indent="0" algn="l" rtl="0">
              <a:spcBef>
                <a:spcPts val="0"/>
              </a:spcBef>
              <a:spcAft>
                <a:spcPts val="0"/>
              </a:spcAft>
              <a:buNone/>
            </a:pPr>
            <a:endParaRPr/>
          </a:p>
        </p:txBody>
      </p:sp>
      <p:sp>
        <p:nvSpPr>
          <p:cNvPr id="532" name="Google Shape;532;g36ab6987878_1_7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6ab6987878_1_7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g36ab6987878_1_7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Bills have been introduced in several states to address marketing of unhealthy food to children. While other countries like the UK have adopted and implemented such policies, the US has not. The first amendment protects corporate free speech, including advertising, so this has made it hard to emulate the UK and others. But states have been creative. NY has the Predatory food marketing bill, which I’ll discuss in a moment. MA has a bill that bans advertising in schools and incentive programs related to bevs not meeting stds of HHFKA or brands that make or market noncompliant bevs. A bill in NY is modeled on the UK ban on advertising on TV, in committee, but its legality is in question.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NY A5862 - Prohibits advertising for certain junk foods from being shown on television between the hours of six A.M. and nine P.M. Junk food defined as sodium, sat fat, , calories, trans fat, total sugars, fat – legality?</a:t>
            </a:r>
            <a:endParaRPr/>
          </a:p>
          <a:p>
            <a:pPr marL="0" lvl="0" indent="0" algn="l" rtl="0">
              <a:spcBef>
                <a:spcPts val="0"/>
              </a:spcBef>
              <a:spcAft>
                <a:spcPts val="0"/>
              </a:spcAft>
              <a:buNone/>
            </a:pPr>
            <a:endParaRPr/>
          </a:p>
          <a:p>
            <a:pPr marL="0" lvl="0" indent="0" algn="l" rtl="0">
              <a:spcBef>
                <a:spcPts val="0"/>
              </a:spcBef>
              <a:spcAft>
                <a:spcPts val="0"/>
              </a:spcAft>
              <a:buNone/>
            </a:pPr>
            <a:r>
              <a:rPr lang="en"/>
              <a:t>MA Senate Docket 2536 filed 1/17/25  same as 2023-24 SB 1396: bans advertising in schools, incentive programs. Of bevs not meeting stds of HHFKA or brands that make/market noncompliant bevs</a:t>
            </a:r>
            <a:endParaRPr/>
          </a:p>
          <a:p>
            <a:pPr marL="0" lvl="0" indent="0" algn="l" rtl="0">
              <a:spcBef>
                <a:spcPts val="0"/>
              </a:spcBef>
              <a:spcAft>
                <a:spcPts val="0"/>
              </a:spcAft>
              <a:buNone/>
            </a:pPr>
            <a:endParaRPr/>
          </a:p>
          <a:p>
            <a:pPr marL="0" lvl="0" indent="0" algn="l" rtl="0">
              <a:spcBef>
                <a:spcPts val="0"/>
              </a:spcBef>
              <a:spcAft>
                <a:spcPts val="0"/>
              </a:spcAft>
              <a:buNone/>
            </a:pPr>
            <a:r>
              <a:rPr lang="en"/>
              <a:t>NYC predatory marketing – see class slide? S00397 </a:t>
            </a:r>
            <a:r>
              <a:rPr lang="en" b="0" i="0">
                <a:solidFill>
                  <a:srgbClr val="4F657B"/>
                </a:solidFill>
                <a:latin typeface="Roboto"/>
                <a:ea typeface="Roboto"/>
                <a:cs typeface="Roboto"/>
                <a:sym typeface="Roboto"/>
              </a:rPr>
              <a:t>This bill aims to regulate food and food product advertising, particularly targeting advertisements directed at children, by establishing new guidelines for determining whether an advertisement is false or misleading. The legislation introduces comprehensive factors for evaluating advertising, with special emphasis on protecting children from marketing that could manipulate them into developing unhealthy eating habits. Specifically, the bill provides a detailed list of considerations for assessing whether an advertisement is inappropriately targeting children, including elements like subject matter, visual content, use of animated characters, music, celebrity endorsements, language, physical location of the advertisement, and communication medium. The bill also amends existing laws in the general business law, agriculture and markets law, and public health law to incorporate these new standards. The legislative findings emphasize that children are a vulnerable population who may lack the ability to resist marketing cues, and that the state has a strong interest in protecting children from potentially exploitative food marketing that could lead to long-term health issues like obesity, malnutrition, and diet-related illnesses. Additionally, the bill seeks to align with the Convention on the Rights of the Child by ensuring access to nutritious foods and protecting children from potentially harmful marketing practices. </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marR="0" lvl="0" indent="0" algn="l" rtl="0">
              <a:lnSpc>
                <a:spcPct val="107000"/>
              </a:lnSpc>
              <a:spcBef>
                <a:spcPts val="0"/>
              </a:spcBef>
              <a:spcAft>
                <a:spcPts val="0"/>
              </a:spcAft>
              <a:buNone/>
            </a:pPr>
            <a:r>
              <a:rPr lang="en" sz="1800" b="1" u="sng">
                <a:latin typeface="Arial"/>
                <a:ea typeface="Arial"/>
                <a:cs typeface="Arial"/>
                <a:sym typeface="Arial"/>
              </a:rPr>
              <a:t>In  determining  whether any advertising concerning a food or food</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4  </a:t>
            </a:r>
            <a:r>
              <a:rPr lang="en" sz="1800" b="1" u="sng">
                <a:latin typeface="Arial"/>
                <a:ea typeface="Arial"/>
                <a:cs typeface="Arial"/>
                <a:sym typeface="Arial"/>
              </a:rPr>
              <a:t>product is false advertising, factors shall include, but not be  limited</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5  </a:t>
            </a:r>
            <a:r>
              <a:rPr lang="en" sz="1800" b="1" u="sng">
                <a:latin typeface="Arial"/>
                <a:ea typeface="Arial"/>
                <a:cs typeface="Arial"/>
                <a:sym typeface="Arial"/>
              </a:rPr>
              <a:t>to:</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6    </a:t>
            </a:r>
            <a:r>
              <a:rPr lang="en" sz="1800" b="1" u="sng">
                <a:latin typeface="Arial"/>
                <a:ea typeface="Arial"/>
                <a:cs typeface="Arial"/>
                <a:sym typeface="Arial"/>
              </a:rPr>
              <a:t>(a)  Whether  the  advertisement  targets a consumer who is reasonably</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7  </a:t>
            </a:r>
            <a:r>
              <a:rPr lang="en" sz="1800" b="1" u="sng">
                <a:latin typeface="Arial"/>
                <a:ea typeface="Arial"/>
                <a:cs typeface="Arial"/>
                <a:sym typeface="Arial"/>
              </a:rPr>
              <a:t>unable to protect their interests  because  of  their  age,  illiteracy,</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8  </a:t>
            </a:r>
            <a:r>
              <a:rPr lang="en" sz="1800" b="1" u="sng">
                <a:latin typeface="Arial"/>
                <a:ea typeface="Arial"/>
                <a:cs typeface="Arial"/>
                <a:sym typeface="Arial"/>
              </a:rPr>
              <a:t>inability to understand the language of an agreement or similar factor.</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9    </a:t>
            </a:r>
            <a:r>
              <a:rPr lang="en" sz="1800" b="1" u="sng">
                <a:latin typeface="Arial"/>
                <a:ea typeface="Arial"/>
                <a:cs typeface="Arial"/>
                <a:sym typeface="Arial"/>
              </a:rPr>
              <a:t>(b)  For the purposes of this subdivision and subdivision five of this</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10  </a:t>
            </a:r>
            <a:r>
              <a:rPr lang="en" sz="1800" b="1" u="sng">
                <a:latin typeface="Arial"/>
                <a:ea typeface="Arial"/>
                <a:cs typeface="Arial"/>
                <a:sym typeface="Arial"/>
              </a:rPr>
              <a:t>section, a "consumer" is defined as a  person  who  is  targeted  by  an</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11  </a:t>
            </a:r>
            <a:r>
              <a:rPr lang="en" sz="1800" b="1" u="sng">
                <a:latin typeface="Arial"/>
                <a:ea typeface="Arial"/>
                <a:cs typeface="Arial"/>
                <a:sym typeface="Arial"/>
              </a:rPr>
              <a:t>advertisement, or those acting on such a person's behalf.</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12    </a:t>
            </a:r>
            <a:r>
              <a:rPr lang="en" sz="1800" b="1" u="sng">
                <a:latin typeface="Arial"/>
                <a:ea typeface="Arial"/>
                <a:cs typeface="Arial"/>
                <a:sym typeface="Arial"/>
              </a:rPr>
              <a:t>5.  For purposes of paragraph (a) of subdivision four of this section,</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13  </a:t>
            </a:r>
            <a:r>
              <a:rPr lang="en" sz="1800" b="1" u="sng">
                <a:latin typeface="Arial"/>
                <a:ea typeface="Arial"/>
                <a:cs typeface="Arial"/>
                <a:sym typeface="Arial"/>
              </a:rPr>
              <a:t>special consideration shall be given to  advertisements  directed  at  a</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14  </a:t>
            </a:r>
            <a:r>
              <a:rPr lang="en" sz="1800" b="1" u="sng">
                <a:latin typeface="Arial"/>
                <a:ea typeface="Arial"/>
                <a:cs typeface="Arial"/>
                <a:sym typeface="Arial"/>
              </a:rPr>
              <a:t>child  as  defined  in  section  three hundred seventy-one of the social</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15  </a:t>
            </a:r>
            <a:r>
              <a:rPr lang="en" sz="1800" b="1" u="sng">
                <a:latin typeface="Arial"/>
                <a:ea typeface="Arial"/>
                <a:cs typeface="Arial"/>
                <a:sym typeface="Arial"/>
              </a:rPr>
              <a:t>services law. In determining whether an advertisement concerning a  food</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16  </a:t>
            </a:r>
            <a:r>
              <a:rPr lang="en" sz="1800" b="1" u="sng">
                <a:latin typeface="Arial"/>
                <a:ea typeface="Arial"/>
                <a:cs typeface="Arial"/>
                <a:sym typeface="Arial"/>
              </a:rPr>
              <a:t>or  food  product is directed at a child, factors shall include, but not</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17  </a:t>
            </a:r>
            <a:r>
              <a:rPr lang="en" sz="1800" b="1" u="sng">
                <a:latin typeface="Arial"/>
                <a:ea typeface="Arial"/>
                <a:cs typeface="Arial"/>
                <a:sym typeface="Arial"/>
              </a:rPr>
              <a:t>be limited to:</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18    </a:t>
            </a:r>
            <a:r>
              <a:rPr lang="en" sz="1800" b="1" u="sng">
                <a:latin typeface="Arial"/>
                <a:ea typeface="Arial"/>
                <a:cs typeface="Arial"/>
                <a:sym typeface="Arial"/>
              </a:rPr>
              <a:t>(a) Subject matter;</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19    </a:t>
            </a:r>
            <a:r>
              <a:rPr lang="en" sz="1800" b="1" u="sng">
                <a:latin typeface="Arial"/>
                <a:ea typeface="Arial"/>
                <a:cs typeface="Arial"/>
                <a:sym typeface="Arial"/>
              </a:rPr>
              <a:t>(b) Visual content;</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20    </a:t>
            </a:r>
            <a:r>
              <a:rPr lang="en" sz="1800" b="1" u="sng">
                <a:latin typeface="Arial"/>
                <a:ea typeface="Arial"/>
                <a:cs typeface="Arial"/>
                <a:sym typeface="Arial"/>
              </a:rPr>
              <a:t>(c) Use of bright colors and  animated  characters  or  child-oriented</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21  </a:t>
            </a:r>
            <a:r>
              <a:rPr lang="en" sz="1800" b="1" u="sng">
                <a:latin typeface="Arial"/>
                <a:ea typeface="Arial"/>
                <a:cs typeface="Arial"/>
                <a:sym typeface="Arial"/>
              </a:rPr>
              <a:t>activities and incentives;</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22    </a:t>
            </a:r>
            <a:r>
              <a:rPr lang="en" sz="1800" b="1" u="sng">
                <a:latin typeface="Arial"/>
                <a:ea typeface="Arial"/>
                <a:cs typeface="Arial"/>
                <a:sym typeface="Arial"/>
              </a:rPr>
              <a:t>(d) Music or other audio content;</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23    </a:t>
            </a:r>
            <a:r>
              <a:rPr lang="en" sz="1800" b="1" u="sng">
                <a:latin typeface="Arial"/>
                <a:ea typeface="Arial"/>
                <a:cs typeface="Arial"/>
                <a:sym typeface="Arial"/>
              </a:rPr>
              <a:t>(e) Age of models;</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24    </a:t>
            </a:r>
            <a:r>
              <a:rPr lang="en" sz="1800" b="1" u="sng">
                <a:latin typeface="Arial"/>
                <a:ea typeface="Arial"/>
                <a:cs typeface="Arial"/>
                <a:sym typeface="Arial"/>
              </a:rPr>
              <a:t>(f)  Presence  of child celebrities or celebrities who appeal to chil-</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25  </a:t>
            </a:r>
            <a:r>
              <a:rPr lang="en" sz="1800" b="1" u="sng">
                <a:latin typeface="Arial"/>
                <a:ea typeface="Arial"/>
                <a:cs typeface="Arial"/>
                <a:sym typeface="Arial"/>
              </a:rPr>
              <a:t>dren;</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26    </a:t>
            </a:r>
            <a:r>
              <a:rPr lang="en" sz="1800" b="1" u="sng">
                <a:latin typeface="Arial"/>
                <a:ea typeface="Arial"/>
                <a:cs typeface="Arial"/>
                <a:sym typeface="Arial"/>
              </a:rPr>
              <a:t>(g) Language including claims, buzzwords, sayings, and/or phrases that</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27  </a:t>
            </a:r>
            <a:r>
              <a:rPr lang="en" sz="1800" b="1" u="sng">
                <a:latin typeface="Arial"/>
                <a:ea typeface="Arial"/>
                <a:cs typeface="Arial"/>
                <a:sym typeface="Arial"/>
              </a:rPr>
              <a:t>are trending such as common colloquial words specific to the age group;</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28    </a:t>
            </a:r>
            <a:r>
              <a:rPr lang="en" sz="1800" b="1" u="sng">
                <a:latin typeface="Arial"/>
                <a:ea typeface="Arial"/>
                <a:cs typeface="Arial"/>
                <a:sym typeface="Arial"/>
              </a:rPr>
              <a:t>(h) Competent  and  reliable  empirical  evidence  regarding  audience</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29  </a:t>
            </a:r>
            <a:r>
              <a:rPr lang="en" sz="1800" b="1" u="sng">
                <a:latin typeface="Arial"/>
                <a:ea typeface="Arial"/>
                <a:cs typeface="Arial"/>
                <a:sym typeface="Arial"/>
              </a:rPr>
              <a:t>composition and evidence regarding the intended audience composition and</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30  </a:t>
            </a:r>
            <a:r>
              <a:rPr lang="en" sz="1800" b="1" u="sng">
                <a:latin typeface="Arial"/>
                <a:ea typeface="Arial"/>
                <a:cs typeface="Arial"/>
                <a:sym typeface="Arial"/>
              </a:rPr>
              <a:t>evidence regarding the intended audience;</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31    </a:t>
            </a:r>
            <a:r>
              <a:rPr lang="en" sz="1800" b="1" u="sng">
                <a:latin typeface="Arial"/>
                <a:ea typeface="Arial"/>
                <a:cs typeface="Arial"/>
                <a:sym typeface="Arial"/>
              </a:rPr>
              <a:t>(i) Physical location of advertisement, including, but not limited to,</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32  </a:t>
            </a:r>
            <a:r>
              <a:rPr lang="en" sz="1800" b="1" u="sng">
                <a:latin typeface="Arial"/>
                <a:ea typeface="Arial"/>
                <a:cs typeface="Arial"/>
                <a:sym typeface="Arial"/>
              </a:rPr>
              <a:t>proximity to schools or other institutions frequented by children;</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33    </a:t>
            </a:r>
            <a:r>
              <a:rPr lang="en" sz="1800" b="1" u="sng">
                <a:latin typeface="Arial"/>
                <a:ea typeface="Arial"/>
                <a:cs typeface="Arial"/>
                <a:sym typeface="Arial"/>
              </a:rPr>
              <a:t>(j)  Medium by which the advertisement is communicated, including, but</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34  </a:t>
            </a:r>
            <a:r>
              <a:rPr lang="en" sz="1800" b="1" u="sng">
                <a:latin typeface="Arial"/>
                <a:ea typeface="Arial"/>
                <a:cs typeface="Arial"/>
                <a:sym typeface="Arial"/>
              </a:rPr>
              <a:t>not limited to, social media, or television/commercial advertising; and</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35    </a:t>
            </a:r>
            <a:r>
              <a:rPr lang="en" sz="1800" b="1" u="sng">
                <a:latin typeface="Arial"/>
                <a:ea typeface="Arial"/>
                <a:cs typeface="Arial"/>
                <a:sym typeface="Arial"/>
              </a:rPr>
              <a:t>(k) Other similar factors including price, products that offer conven-</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36  </a:t>
            </a:r>
            <a:r>
              <a:rPr lang="en" sz="1800" b="1" u="sng">
                <a:latin typeface="Arial"/>
                <a:ea typeface="Arial"/>
                <a:cs typeface="Arial"/>
                <a:sym typeface="Arial"/>
              </a:rPr>
              <a:t>ience in financial savings, and saving  time  such  as  easy-to-make  or</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37  </a:t>
            </a:r>
            <a:r>
              <a:rPr lang="en" sz="1800" b="1" u="sng">
                <a:latin typeface="Arial"/>
                <a:ea typeface="Arial"/>
                <a:cs typeface="Arial"/>
                <a:sym typeface="Arial"/>
              </a:rPr>
              <a:t>purchase meals.</a:t>
            </a:r>
            <a:endParaRPr sz="1800">
              <a:latin typeface="Arial"/>
              <a:ea typeface="Arial"/>
              <a:cs typeface="Arial"/>
              <a:sym typeface="Arial"/>
            </a:endParaRPr>
          </a:p>
          <a:p>
            <a:pPr marL="0" lvl="0" indent="0" algn="l" rtl="0">
              <a:spcBef>
                <a:spcPts val="80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Asks courts to consider above:</a:t>
            </a:r>
            <a:endParaRPr/>
          </a:p>
          <a:p>
            <a:pPr marL="0" marR="0" lvl="0" indent="0" algn="l" rtl="0">
              <a:lnSpc>
                <a:spcPct val="107000"/>
              </a:lnSpc>
              <a:spcBef>
                <a:spcPts val="0"/>
              </a:spcBef>
              <a:spcAft>
                <a:spcPts val="0"/>
              </a:spcAft>
              <a:buNone/>
            </a:pPr>
            <a:r>
              <a:rPr lang="en" sz="1800" b="1" u="sng">
                <a:latin typeface="Arial"/>
                <a:ea typeface="Arial"/>
                <a:cs typeface="Arial"/>
                <a:sym typeface="Arial"/>
              </a:rPr>
              <a:t>In determining whether a violation of this  section  has  occurred,</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41  </a:t>
            </a:r>
            <a:r>
              <a:rPr lang="en" sz="1800" b="1" u="sng">
                <a:latin typeface="Arial"/>
                <a:ea typeface="Arial"/>
                <a:cs typeface="Arial"/>
                <a:sym typeface="Arial"/>
              </a:rPr>
              <a:t>the  court  shall  consider  factors  and special consideration given to</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42  </a:t>
            </a:r>
            <a:r>
              <a:rPr lang="en" sz="1800" b="1" u="sng">
                <a:latin typeface="Arial"/>
                <a:ea typeface="Arial"/>
                <a:cs typeface="Arial"/>
                <a:sym typeface="Arial"/>
              </a:rPr>
              <a:t>advertising directed at  a  child  pursuant  to  section  three  hundred</a:t>
            </a:r>
            <a:endParaRPr sz="1800">
              <a:latin typeface="Arial"/>
              <a:ea typeface="Arial"/>
              <a:cs typeface="Arial"/>
              <a:sym typeface="Arial"/>
            </a:endParaRPr>
          </a:p>
          <a:p>
            <a:pPr marL="0" marR="0" lvl="0" indent="0" algn="l" rtl="0">
              <a:lnSpc>
                <a:spcPct val="107000"/>
              </a:lnSpc>
              <a:spcBef>
                <a:spcPts val="800"/>
              </a:spcBef>
              <a:spcAft>
                <a:spcPts val="0"/>
              </a:spcAft>
              <a:buNone/>
            </a:pPr>
            <a:r>
              <a:rPr lang="en" sz="1800">
                <a:latin typeface="Arial"/>
                <a:ea typeface="Arial"/>
                <a:cs typeface="Arial"/>
                <a:sym typeface="Arial"/>
              </a:rPr>
              <a:t>    43  </a:t>
            </a:r>
            <a:r>
              <a:rPr lang="en" sz="1800" b="1" u="sng">
                <a:latin typeface="Arial"/>
                <a:ea typeface="Arial"/>
                <a:cs typeface="Arial"/>
                <a:sym typeface="Arial"/>
              </a:rPr>
              <a:t>fifty-a of the general business law.</a:t>
            </a:r>
            <a:endParaRPr sz="1800">
              <a:latin typeface="Arial"/>
              <a:ea typeface="Arial"/>
              <a:cs typeface="Arial"/>
              <a:sym typeface="Arial"/>
            </a:endParaRPr>
          </a:p>
          <a:p>
            <a:pPr marL="0" lvl="0" indent="0" algn="l" rtl="0">
              <a:spcBef>
                <a:spcPts val="80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https://www.nysenate.gov/legislation/bills/2025/S397</a:t>
            </a:r>
            <a:endParaRPr/>
          </a:p>
          <a:p>
            <a:pPr marL="0" lvl="0" indent="0" algn="l" rtl="0">
              <a:spcBef>
                <a:spcPts val="0"/>
              </a:spcBef>
              <a:spcAft>
                <a:spcPts val="0"/>
              </a:spcAft>
              <a:buNone/>
            </a:pPr>
            <a:endParaRPr/>
          </a:p>
        </p:txBody>
      </p:sp>
      <p:sp>
        <p:nvSpPr>
          <p:cNvPr id="541" name="Google Shape;541;g36ab6987878_1_7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6ab6987878_1_792:notes"/>
          <p:cNvSpPr>
            <a:spLocks noGrp="1" noRot="1" noChangeAspect="1"/>
          </p:cNvSpPr>
          <p:nvPr>
            <p:ph type="sldImg" idx="2"/>
          </p:nvPr>
        </p:nvSpPr>
        <p:spPr>
          <a:xfrm>
            <a:off x="779463" y="1200150"/>
            <a:ext cx="5765800" cy="32432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g36ab6987878_1_7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100"/>
              <a:t>Arguably the most evidence-based, effective policy of all I’ve mentioned thus far.</a:t>
            </a:r>
            <a:endParaRPr/>
          </a:p>
          <a:p>
            <a:pPr marL="0" lvl="0" indent="0" algn="l" rtl="0">
              <a:spcBef>
                <a:spcPts val="0"/>
              </a:spcBef>
              <a:spcAft>
                <a:spcPts val="0"/>
              </a:spcAft>
              <a:buNone/>
            </a:pPr>
            <a:endParaRPr sz="1100"/>
          </a:p>
          <a:p>
            <a:pPr marL="0" lvl="0" indent="0" algn="l" rtl="0">
              <a:spcBef>
                <a:spcPts val="0"/>
              </a:spcBef>
              <a:spcAft>
                <a:spcPts val="0"/>
              </a:spcAft>
              <a:buNone/>
            </a:pPr>
            <a:r>
              <a:rPr lang="en" sz="1100"/>
              <a:t>Now 8 US cities – In 2024, Santa Cruz became first US since 2018 to adopte a new - one was passed by a ballot measure in Santa Cruz. Industry spent 2.6M while the proponents, led by city council members, spent $60K. They won with dedicated volunteers and deep connections and outreach  to community and linked industry to environmental plastic concerns in this coastal town,. Industry came in with big spends,  outside consultants and was widely seen as overreaching, spending too much. Able to move ahead because of favorable court ruling against the penalties in an industry sponsored preemption laws – no longer feared losing local tax revenues if passed a tax,. </a:t>
            </a:r>
            <a:endParaRPr/>
          </a:p>
          <a:p>
            <a:pPr marL="0" lvl="0" indent="0" algn="l" rtl="0">
              <a:spcBef>
                <a:spcPts val="0"/>
              </a:spcBef>
              <a:spcAft>
                <a:spcPts val="0"/>
              </a:spcAft>
              <a:buNone/>
            </a:pPr>
            <a:endParaRPr sz="1100"/>
          </a:p>
          <a:p>
            <a:pPr marL="0" lvl="0" indent="0" algn="l" rtl="0">
              <a:spcBef>
                <a:spcPts val="0"/>
              </a:spcBef>
              <a:spcAft>
                <a:spcPts val="0"/>
              </a:spcAft>
              <a:buNone/>
            </a:pPr>
            <a:r>
              <a:rPr lang="en" sz="1100"/>
              <a:t>++++</a:t>
            </a:r>
            <a:endParaRPr/>
          </a:p>
          <a:p>
            <a:pPr marL="0" lvl="0" indent="0" algn="l" rtl="0">
              <a:spcBef>
                <a:spcPts val="0"/>
              </a:spcBef>
              <a:spcAft>
                <a:spcPts val="0"/>
              </a:spcAft>
              <a:buNone/>
            </a:pPr>
            <a:endParaRPr sz="18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a:p>
        </p:txBody>
      </p:sp>
      <p:sp>
        <p:nvSpPr>
          <p:cNvPr id="554" name="Google Shape;554;g36ab6987878_1_7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23</a:t>
            </a:fld>
            <a:endParaRPr>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6ab6987878_1_8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g36ab6987878_1_8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800" b="0" i="0" u="none" strike="noStrike">
                <a:latin typeface="Arial"/>
                <a:ea typeface="Arial"/>
                <a:cs typeface="Arial"/>
                <a:sym typeface="Arial"/>
              </a:rPr>
              <a:t>+++++</a:t>
            </a:r>
            <a:endParaRPr/>
          </a:p>
          <a:p>
            <a:pPr marL="0" lvl="0" indent="0" algn="l" rtl="0">
              <a:spcBef>
                <a:spcPts val="0"/>
              </a:spcBef>
              <a:spcAft>
                <a:spcPts val="0"/>
              </a:spcAft>
              <a:buNone/>
            </a:pPr>
            <a:r>
              <a:rPr lang="en" sz="1800" b="0" i="0" u="none" strike="noStrike">
                <a:latin typeface="Arial"/>
                <a:ea typeface="Arial"/>
                <a:cs typeface="Arial"/>
                <a:sym typeface="Arial"/>
              </a:rPr>
              <a:t>Graph from Penn health outcomes review</a:t>
            </a:r>
            <a:endParaRPr/>
          </a:p>
          <a:p>
            <a:pPr marL="0" lvl="0" indent="0" algn="l" rtl="0">
              <a:spcBef>
                <a:spcPts val="0"/>
              </a:spcBef>
              <a:spcAft>
                <a:spcPts val="0"/>
              </a:spcAft>
              <a:buNone/>
            </a:pPr>
            <a:r>
              <a:rPr lang="en" sz="1800" b="0" i="0" u="none" strike="noStrike">
                <a:latin typeface="Arial"/>
                <a:ea typeface="Arial"/>
                <a:cs typeface="Arial"/>
                <a:sym typeface="Arial"/>
              </a:rPr>
              <a:t>Article: </a:t>
            </a:r>
            <a:endParaRPr/>
          </a:p>
          <a:p>
            <a:pPr marL="0" lvl="0" indent="0" algn="l" rtl="0">
              <a:spcBef>
                <a:spcPts val="0"/>
              </a:spcBef>
              <a:spcAft>
                <a:spcPts val="0"/>
              </a:spcAft>
              <a:buNone/>
            </a:pPr>
            <a:r>
              <a:rPr lang="en" sz="1800" b="0" i="0" u="none" strike="noStrike">
                <a:latin typeface="Arial"/>
                <a:ea typeface="Arial"/>
                <a:cs typeface="Arial"/>
                <a:sym typeface="Arial"/>
              </a:rPr>
              <a:t>Question: What changes occurred in sugar-sweetened beverage (SSB) prices and purchase volume after SSB taxes were implemented in 5 large US cities?</a:t>
            </a:r>
            <a:endParaRPr/>
          </a:p>
          <a:p>
            <a:pPr marL="0" lvl="0" indent="0" algn="l" rtl="0">
              <a:spcBef>
                <a:spcPts val="0"/>
              </a:spcBef>
              <a:spcAft>
                <a:spcPts val="0"/>
              </a:spcAft>
              <a:buNone/>
            </a:pPr>
            <a:r>
              <a:rPr lang="en" sz="1800" b="0" i="0" u="none" strike="noStrike">
                <a:latin typeface="Arial"/>
                <a:ea typeface="Arial"/>
                <a:cs typeface="Arial"/>
                <a:sym typeface="Arial"/>
              </a:rPr>
              <a:t>Findings In this cross-sectional study, SSB taxes in Boulder, Colorado; Philadelphia, Pennsylvania; Oakland, California; San Francisco, California; and</a:t>
            </a:r>
            <a:endParaRPr/>
          </a:p>
          <a:p>
            <a:pPr marL="0" lvl="0" indent="0" algn="l" rtl="0">
              <a:spcBef>
                <a:spcPts val="0"/>
              </a:spcBef>
              <a:spcAft>
                <a:spcPts val="0"/>
              </a:spcAft>
              <a:buNone/>
            </a:pPr>
            <a:r>
              <a:rPr lang="en" sz="1800" b="0" i="0" u="none" strike="noStrike">
                <a:latin typeface="Arial"/>
                <a:ea typeface="Arial"/>
                <a:cs typeface="Arial"/>
                <a:sym typeface="Arial"/>
              </a:rPr>
              <a:t>Seattle, Washington, were associated with a 33.1% composite increase in SSB prices (92%pass-through of taxes to consumers) and a 33%</a:t>
            </a:r>
            <a:endParaRPr/>
          </a:p>
          <a:p>
            <a:pPr marL="0" lvl="0" indent="0" algn="l" rtl="0">
              <a:spcBef>
                <a:spcPts val="0"/>
              </a:spcBef>
              <a:spcAft>
                <a:spcPts val="0"/>
              </a:spcAft>
              <a:buNone/>
            </a:pPr>
            <a:r>
              <a:rPr lang="en" sz="1800" b="0" i="0" u="none" strike="noStrike">
                <a:latin typeface="Arial"/>
                <a:ea typeface="Arial"/>
                <a:cs typeface="Arial"/>
                <a:sym typeface="Arial"/>
              </a:rPr>
              <a:t>reduction in purchase volume, without increasing cross-border purchases. The results were sustained in the months following tax implementation.</a:t>
            </a:r>
            <a:endParaRPr/>
          </a:p>
          <a:p>
            <a:pPr marL="0" lvl="0" indent="0" algn="l" rtl="0">
              <a:spcBef>
                <a:spcPts val="0"/>
              </a:spcBef>
              <a:spcAft>
                <a:spcPts val="0"/>
              </a:spcAft>
              <a:buNone/>
            </a:pPr>
            <a:r>
              <a:rPr lang="en" sz="1800" b="0" i="0" u="none" strike="noStrike">
                <a:latin typeface="Arial"/>
                <a:ea typeface="Arial"/>
                <a:cs typeface="Arial"/>
                <a:sym typeface="Arial"/>
              </a:rPr>
              <a:t>Meaning The results suggest substantial, consistent declines in SSB purchases across several US cities; insofar as reducing SSB consumption</a:t>
            </a:r>
            <a:endParaRPr/>
          </a:p>
          <a:p>
            <a:pPr marL="0" lvl="0" indent="0" algn="l" rtl="0">
              <a:spcBef>
                <a:spcPts val="0"/>
              </a:spcBef>
              <a:spcAft>
                <a:spcPts val="0"/>
              </a:spcAft>
              <a:buNone/>
            </a:pPr>
            <a:r>
              <a:rPr lang="en" sz="1800" b="0" i="0" u="none" strike="noStrike">
                <a:latin typeface="Arial"/>
                <a:ea typeface="Arial"/>
                <a:cs typeface="Arial"/>
                <a:sym typeface="Arial"/>
              </a:rPr>
              <a:t>can improve population health, scaling SSB taxes more broadly should be considered.</a:t>
            </a:r>
            <a:endParaRPr/>
          </a:p>
          <a:p>
            <a:pPr marL="0" lvl="0" indent="0" algn="l" rtl="0">
              <a:spcBef>
                <a:spcPts val="0"/>
              </a:spcBef>
              <a:spcAft>
                <a:spcPts val="0"/>
              </a:spcAft>
              <a:buNone/>
            </a:pPr>
            <a:endParaRPr sz="1800" b="0" i="0" u="none" strike="noStrike">
              <a:latin typeface="Arial"/>
              <a:ea typeface="Arial"/>
              <a:cs typeface="Arial"/>
              <a:sym typeface="Arial"/>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IMPORTANCE Sugar-sweetened beverage (SSB) taxes are promoted as key policies to reduce</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cardiometabolic diseases and other conditions, but comprehensive analyses of SSB taxes in the US</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have been difficult because of the absence of sufficiently large data samples and methods</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limitations.</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OBJECTIVE To estimate changes in SSB prices and purchases following SSB taxes in 5 large US cities.</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DESIGN, SETTING, AND PARTICIPANTS In this cross-sectional study with an augmented synthetic</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control analysis, changes in prices and purchases of SSBs were estimated following SSB tax</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implementation in Boulder, Colorado; Philadelphia, Pennsylvania; Oakland, California; Seattle,</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Washington; and San Francisco, California. Changes in SSB prices (in US dollars) and purchases</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(volume in ounces) in these cities in the 2 years following tax implementation were estimated and</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compared with control groups constructed from other cities. Changes in adjacent, untaxed areas</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were assessed to detect any increase in cross-border purchases. Data used for this analysis spanned</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from January 1, 2012, to February 29, 2020, and were analyzed between June 1, 2022, and</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September 29, 2023.</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MAIN OUTCOMES AND MEASURES The main outcomes were the changes in SSB prices and</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volume purchased.</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RESULTS Using nutritional information, 5500 unique universal product codes were classified as</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SSBs, according to tax designations. The sample included 26 338 stores—496 located in treated</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localities, 1340 in bordering localities, and 24 502 in the donor pool. Prices of SSBs increased by an</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average of 33.1% (95%CI, 14.0%to 52.2%; </a:t>
            </a:r>
            <a:r>
              <a:rPr lang="en" sz="1800" b="0" i="1" u="none" strike="noStrike">
                <a:solidFill>
                  <a:srgbClr val="000000"/>
                </a:solidFill>
                <a:latin typeface="Arial"/>
                <a:ea typeface="Arial"/>
                <a:cs typeface="Arial"/>
                <a:sym typeface="Arial"/>
              </a:rPr>
              <a:t>P </a:t>
            </a:r>
            <a:r>
              <a:rPr lang="en" sz="1800" b="0" i="0" u="none" strike="noStrike">
                <a:solidFill>
                  <a:srgbClr val="000000"/>
                </a:solidFill>
                <a:latin typeface="Arial"/>
                <a:ea typeface="Arial"/>
                <a:cs typeface="Arial"/>
                <a:sym typeface="Arial"/>
              </a:rPr>
              <a:t>&lt; .001) during the 2 years following tax</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implementation, corresponding to an average price increase of 1.3¢ per oz and a 92%tax passthrough</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rate from distributors to consumers. SSB purchases declined in total volume by an average</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of 33.0% (95% CI, −2.2% to −63.8%; </a:t>
            </a:r>
            <a:r>
              <a:rPr lang="en" sz="1800" b="0" i="1" u="none" strike="noStrike">
                <a:solidFill>
                  <a:srgbClr val="000000"/>
                </a:solidFill>
                <a:latin typeface="Arial"/>
                <a:ea typeface="Arial"/>
                <a:cs typeface="Arial"/>
                <a:sym typeface="Arial"/>
              </a:rPr>
              <a:t>P </a:t>
            </a:r>
            <a:r>
              <a:rPr lang="en" sz="1800" b="0" i="0" u="none" strike="noStrike">
                <a:solidFill>
                  <a:srgbClr val="000000"/>
                </a:solidFill>
                <a:latin typeface="Arial"/>
                <a:ea typeface="Arial"/>
                <a:cs typeface="Arial"/>
                <a:sym typeface="Arial"/>
              </a:rPr>
              <a:t>= .04) following tax implementation, corresponding to a</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−1.00 price elasticity of demand. The observed price increase and corresponding volume decrease</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immediately followed tax implementation, and both outcomes were sustained in the months</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thereafter. No evidence of increased cross-border purchases following tax implementation</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was found.</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CONCLUSIONS AND RELEVANCE In this cross-sectional study, SSB taxes led to substantial,</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consistent declines in SSB purchases across 5 taxed cities following price increases associated with</a:t>
            </a:r>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those taxes. Scaling SSB taxes nationally could yield substantial public health benefits.</a:t>
            </a:r>
            <a:endParaRPr/>
          </a:p>
          <a:p>
            <a:pPr marL="0" lvl="0" indent="0" algn="l" rtl="0">
              <a:spcBef>
                <a:spcPts val="0"/>
              </a:spcBef>
              <a:spcAft>
                <a:spcPts val="0"/>
              </a:spcAft>
              <a:buNone/>
            </a:pPr>
            <a:r>
              <a:rPr lang="en" sz="1800" b="0" i="1" u="none" strike="noStrike">
                <a:solidFill>
                  <a:srgbClr val="000000"/>
                </a:solidFill>
                <a:latin typeface="Arial"/>
                <a:ea typeface="Arial"/>
                <a:cs typeface="Arial"/>
                <a:sym typeface="Arial"/>
              </a:rPr>
              <a:t>JAMA Health Forum. </a:t>
            </a:r>
            <a:r>
              <a:rPr lang="en" sz="1800" b="0" i="0" u="none" strike="noStrike">
                <a:solidFill>
                  <a:srgbClr val="000000"/>
                </a:solidFill>
                <a:latin typeface="Arial"/>
                <a:ea typeface="Arial"/>
                <a:cs typeface="Arial"/>
                <a:sym typeface="Arial"/>
              </a:rPr>
              <a:t>2024;5(1):e234737. doi:</a:t>
            </a:r>
            <a:r>
              <a:rPr lang="en" sz="1800" b="0" i="0" u="none" strike="noStrike">
                <a:solidFill>
                  <a:srgbClr val="3D76FD"/>
                </a:solidFill>
                <a:latin typeface="Arial"/>
                <a:ea typeface="Arial"/>
                <a:cs typeface="Arial"/>
                <a:sym typeface="Arial"/>
              </a:rPr>
              <a:t>10.1001/jamahealthforum.2023.4737</a:t>
            </a:r>
            <a:endParaRPr/>
          </a:p>
        </p:txBody>
      </p:sp>
      <p:sp>
        <p:nvSpPr>
          <p:cNvPr id="564" name="Google Shape;564;g36ab6987878_1_8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24</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6ab6987878_1_8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g36ab6987878_1_8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 sz="1800">
                <a:latin typeface="Garamond"/>
                <a:ea typeface="Garamond"/>
                <a:cs typeface="Garamond"/>
                <a:sym typeface="Garamond"/>
              </a:rPr>
              <a:t>Growing evidence of health benefits from taxes. This slide summarizes the evidence about weight outcomes. Multiple studies in adults and children show significant and meaningful decreases in BMI and obesity. For example, the chart shows at 4.5% decrease in obesity and a 0.61 decrease in BMI in Seattle after the tax, using BRFSS data to compare Seattle to  places without a tax. Other studies have shown benefits in oral health and birth outcomes.</a:t>
            </a:r>
            <a:endParaRPr/>
          </a:p>
          <a:p>
            <a:pPr marL="0" marR="0" lvl="0" indent="0" algn="l" rtl="0">
              <a:lnSpc>
                <a:spcPct val="100000"/>
              </a:lnSpc>
              <a:spcBef>
                <a:spcPts val="0"/>
              </a:spcBef>
              <a:spcAft>
                <a:spcPts val="0"/>
              </a:spcAft>
              <a:buClr>
                <a:schemeClr val="dk1"/>
              </a:buClr>
              <a:buSzPts val="1800"/>
              <a:buFont typeface="Calibri"/>
              <a:buNone/>
            </a:pPr>
            <a:r>
              <a:rPr lang="en" sz="1800">
                <a:latin typeface="Garamond"/>
                <a:ea typeface="Garamond"/>
                <a:cs typeface="Garamond"/>
                <a:sym typeface="Garamond"/>
              </a:rPr>
              <a:t>++++++</a:t>
            </a:r>
            <a:endParaRPr/>
          </a:p>
          <a:p>
            <a:pPr marL="342900" marR="0" lvl="0" indent="-228600" algn="l" rtl="0">
              <a:spcBef>
                <a:spcPts val="0"/>
              </a:spcBef>
              <a:spcAft>
                <a:spcPts val="0"/>
              </a:spcAft>
              <a:buClr>
                <a:schemeClr val="dk1"/>
              </a:buClr>
              <a:buSzPts val="1800"/>
              <a:buFont typeface="Calibri"/>
              <a:buNone/>
            </a:pPr>
            <a:endParaRPr sz="1800">
              <a:latin typeface="Garamond"/>
              <a:ea typeface="Garamond"/>
              <a:cs typeface="Garamond"/>
              <a:sym typeface="Garamond"/>
            </a:endParaRPr>
          </a:p>
          <a:p>
            <a:pPr marL="342900" marR="0" lvl="0" indent="-342900" algn="l" rtl="0">
              <a:spcBef>
                <a:spcPts val="0"/>
              </a:spcBef>
              <a:spcAft>
                <a:spcPts val="0"/>
              </a:spcAft>
              <a:buClr>
                <a:schemeClr val="dk1"/>
              </a:buClr>
              <a:buSzPts val="1800"/>
              <a:buFont typeface="Calibri"/>
              <a:buAutoNum type="arabicPeriod"/>
            </a:pPr>
            <a:r>
              <a:rPr lang="en" sz="1800">
                <a:latin typeface="Garamond"/>
                <a:ea typeface="Garamond"/>
                <a:cs typeface="Garamond"/>
                <a:sym typeface="Garamond"/>
              </a:rPr>
              <a:t>Jones-Smith JC. Knox MA, Chakrabarti S, et al. Sweetened beverage tax implementation and change in body mass index among children in Seattle. </a:t>
            </a:r>
            <a:r>
              <a:rPr lang="en" sz="1800" i="1">
                <a:latin typeface="Garamond"/>
                <a:ea typeface="Garamond"/>
                <a:cs typeface="Garamond"/>
                <a:sym typeface="Garamond"/>
              </a:rPr>
              <a:t>JAMA Netw Open. </a:t>
            </a:r>
            <a:r>
              <a:rPr lang="en" sz="1800">
                <a:latin typeface="Garamond"/>
                <a:ea typeface="Garamond"/>
                <a:cs typeface="Garamond"/>
                <a:sym typeface="Garamond"/>
              </a:rPr>
              <a:t>2024;7(5):e2413644</a:t>
            </a:r>
            <a:endParaRPr sz="1800">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 sz="1800">
                <a:latin typeface="Garamond"/>
                <a:ea typeface="Garamond"/>
                <a:cs typeface="Garamond"/>
                <a:sym typeface="Garamond"/>
              </a:rPr>
              <a:t>Flynn J, Gruber A. Soda Taxes, BMI and Obesity: Evidence from Seattle. IZA DP No 17617. January 2025.</a:t>
            </a:r>
            <a:endParaRPr sz="1800">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 sz="1800">
                <a:latin typeface="Garamond"/>
                <a:ea typeface="Garamond"/>
                <a:cs typeface="Garamond"/>
                <a:sym typeface="Garamond"/>
              </a:rPr>
              <a:t>Young DR, Hedderson MM, Sidell MA, et al. City-level sugar-sweetened beverage taxes and youth body mass index percentile. </a:t>
            </a:r>
            <a:r>
              <a:rPr lang="en" sz="1800" i="1">
                <a:latin typeface="Garamond"/>
                <a:ea typeface="Garamond"/>
                <a:cs typeface="Garamond"/>
                <a:sym typeface="Garamond"/>
              </a:rPr>
              <a:t>JAMA Netw Open. </a:t>
            </a:r>
            <a:r>
              <a:rPr lang="en" sz="1800">
                <a:latin typeface="Garamond"/>
                <a:ea typeface="Garamond"/>
                <a:cs typeface="Garamond"/>
                <a:sym typeface="Garamond"/>
              </a:rPr>
              <a:t>2024 Jul 1;7(7):e2424822</a:t>
            </a:r>
            <a:endParaRPr sz="1800">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 sz="1800">
                <a:latin typeface="Garamond"/>
                <a:ea typeface="Garamond"/>
                <a:cs typeface="Garamond"/>
                <a:sym typeface="Garamond"/>
              </a:rPr>
              <a:t>Liu EF, Young DR, Sidell MA, et al. City-level sugar-sweetened beverage taxes and changes in adult body mass index. </a:t>
            </a:r>
            <a:r>
              <a:rPr lang="en" sz="1800" i="1">
                <a:latin typeface="Garamond"/>
                <a:ea typeface="Garamond"/>
                <a:cs typeface="Garamond"/>
                <a:sym typeface="Garamond"/>
              </a:rPr>
              <a:t>JAMA Netw Open. </a:t>
            </a:r>
            <a:r>
              <a:rPr lang="en" sz="1800">
                <a:latin typeface="Garamond"/>
                <a:ea typeface="Garamond"/>
                <a:cs typeface="Garamond"/>
                <a:sym typeface="Garamond"/>
              </a:rPr>
              <a:t>2025 Jan 2;8(1):e2456170.</a:t>
            </a:r>
            <a:endParaRPr sz="1800">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 sz="1800">
                <a:latin typeface="Garamond"/>
                <a:ea typeface="Garamond"/>
                <a:cs typeface="Garamond"/>
                <a:sym typeface="Garamond"/>
              </a:rPr>
              <a:t>Petimar J, Roberto CA, Block JP, et al. Associations of the Philadelphia sweetened beverage tax with changes in adult body weight: an interrupted time series analysis. </a:t>
            </a:r>
            <a:r>
              <a:rPr lang="en" sz="1800" i="1">
                <a:latin typeface="Garamond"/>
                <a:ea typeface="Garamond"/>
                <a:cs typeface="Garamond"/>
                <a:sym typeface="Garamond"/>
              </a:rPr>
              <a:t>Lancet Reg Health Am. </a:t>
            </a:r>
            <a:r>
              <a:rPr lang="en" sz="1800">
                <a:latin typeface="Garamond"/>
                <a:ea typeface="Garamond"/>
                <a:cs typeface="Garamond"/>
                <a:sym typeface="Garamond"/>
              </a:rPr>
              <a:t>2024 Oct 12:39:100906.</a:t>
            </a:r>
            <a:endParaRPr sz="1800">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 sz="1800">
                <a:latin typeface="Garamond"/>
                <a:ea typeface="Garamond"/>
                <a:cs typeface="Garamond"/>
                <a:sym typeface="Garamond"/>
              </a:rPr>
              <a:t>Gregory F, Roberto CA, Mitra N, et al. The Philadelphia Beverage Tax and pediatric weight outcomes. </a:t>
            </a:r>
            <a:r>
              <a:rPr lang="en" sz="1800" i="1">
                <a:latin typeface="Garamond"/>
                <a:ea typeface="Garamond"/>
                <a:cs typeface="Garamond"/>
                <a:sym typeface="Garamond"/>
              </a:rPr>
              <a:t>JAMA Pediatr</a:t>
            </a:r>
            <a:r>
              <a:rPr lang="en" sz="1800">
                <a:latin typeface="Garamond"/>
                <a:ea typeface="Garamond"/>
                <a:cs typeface="Garamond"/>
                <a:sym typeface="Garamond"/>
              </a:rPr>
              <a:t>. 2025 Jan 1;179(1):46-54.</a:t>
            </a:r>
            <a:endParaRPr sz="1800">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 sz="1800">
                <a:latin typeface="Garamond"/>
                <a:ea typeface="Garamond"/>
                <a:cs typeface="Garamond"/>
                <a:sym typeface="Garamond"/>
              </a:rPr>
              <a:t>Flynn J. Do sugar-sweetened beverage taxes improve public health for high school aged adolescents? </a:t>
            </a:r>
            <a:r>
              <a:rPr lang="en" sz="1800" i="1">
                <a:latin typeface="Garamond"/>
                <a:ea typeface="Garamond"/>
                <a:cs typeface="Garamond"/>
                <a:sym typeface="Garamond"/>
              </a:rPr>
              <a:t>Health Econ. </a:t>
            </a:r>
            <a:r>
              <a:rPr lang="en" sz="1800">
                <a:latin typeface="Garamond"/>
                <a:ea typeface="Garamond"/>
                <a:cs typeface="Garamond"/>
                <a:sym typeface="Garamond"/>
              </a:rPr>
              <a:t>2023;32(1):47-64.</a:t>
            </a:r>
            <a:endParaRPr sz="1800">
              <a:latin typeface="Calibri"/>
              <a:ea typeface="Calibri"/>
              <a:cs typeface="Calibri"/>
              <a:sym typeface="Calibri"/>
            </a:endParaRPr>
          </a:p>
          <a:p>
            <a:pPr marL="342900" marR="0" lvl="0" indent="-342900" algn="l" rtl="0">
              <a:spcBef>
                <a:spcPts val="0"/>
              </a:spcBef>
              <a:spcAft>
                <a:spcPts val="0"/>
              </a:spcAft>
              <a:buClr>
                <a:schemeClr val="dk1"/>
              </a:buClr>
              <a:buSzPts val="1800"/>
              <a:buFont typeface="Calibri"/>
              <a:buAutoNum type="arabicPeriod"/>
            </a:pPr>
            <a:r>
              <a:rPr lang="en" sz="1800">
                <a:latin typeface="Garamond"/>
                <a:ea typeface="Garamond"/>
                <a:cs typeface="Garamond"/>
                <a:sym typeface="Garamond"/>
              </a:rPr>
              <a:t>Cui D, Baum CF, Hawkins SS. Associations between sugar-sweetened beverage taxes and weight outcomes among US adolescents. </a:t>
            </a:r>
            <a:r>
              <a:rPr lang="en" sz="1800" i="1">
                <a:latin typeface="Garamond"/>
                <a:ea typeface="Garamond"/>
                <a:cs typeface="Garamond"/>
                <a:sym typeface="Garamond"/>
              </a:rPr>
              <a:t>J Public Health Manag Pract. </a:t>
            </a:r>
            <a:r>
              <a:rPr lang="en" sz="1800">
                <a:latin typeface="Garamond"/>
                <a:ea typeface="Garamond"/>
                <a:cs typeface="Garamond"/>
                <a:sym typeface="Garamond"/>
              </a:rPr>
              <a:t>2025 Jan 17.</a:t>
            </a:r>
            <a:endParaRPr sz="1800">
              <a:latin typeface="Calibri"/>
              <a:ea typeface="Calibri"/>
              <a:cs typeface="Calibri"/>
              <a:sym typeface="Calibri"/>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
              <a:t>Seattel 19%: </a:t>
            </a:r>
            <a:r>
              <a:rPr lang="en" sz="1200" b="0" i="0" u="none" strike="noStrike" cap="none">
                <a:solidFill>
                  <a:srgbClr val="000000"/>
                </a:solidFill>
                <a:latin typeface="Calibri"/>
                <a:ea typeface="Calibri"/>
                <a:cs typeface="Calibri"/>
                <a:sym typeface="Calibri"/>
              </a:rPr>
              <a:t>For an individual with a BMI of 27 who weighed 167 pounds and was 5 foot 6 inches tall this would equate to reduction in BMI gains of 0.19 pounds per year.</a:t>
            </a:r>
            <a:br>
              <a:rPr lang="en" sz="1200" b="0" i="0" u="none" strike="noStrike" cap="none">
                <a:solidFill>
                  <a:srgbClr val="000000"/>
                </a:solidFill>
                <a:latin typeface="Calibri"/>
                <a:ea typeface="Calibri"/>
                <a:cs typeface="Calibri"/>
                <a:sym typeface="Calibri"/>
              </a:rPr>
            </a:br>
            <a:r>
              <a:rPr lang="en" sz="1200" b="0" i="0" u="none" strike="noStrike">
                <a:solidFill>
                  <a:srgbClr val="221E1F"/>
                </a:solidFill>
                <a:latin typeface="Calibri"/>
                <a:ea typeface="Calibri"/>
                <a:cs typeface="Calibri"/>
                <a:sym typeface="Calibri"/>
              </a:rPr>
              <a:t>Jones-Smith JC, Chakrabarti S, Knox M, Mooney S, Walkinshaw LP, Arterburn D, Eavey J, Godwin J, Chan NL, Saelens BE. Association Between Seattle's Sweetened Beverage Tax and Change in BMI Among a Patient Population of Youth - The Evaluation of Seattle's Sweetened Beverage Tax. Report for City of Seattle and Seattle City Council. March 2023. </a:t>
            </a:r>
            <a:endParaRPr/>
          </a:p>
          <a:p>
            <a:pPr marL="0" lvl="0" indent="0" algn="l" rtl="0">
              <a:spcBef>
                <a:spcPts val="0"/>
              </a:spcBef>
              <a:spcAft>
                <a:spcPts val="0"/>
              </a:spcAft>
              <a:buNone/>
            </a:pPr>
            <a:endParaRPr/>
          </a:p>
        </p:txBody>
      </p:sp>
      <p:sp>
        <p:nvSpPr>
          <p:cNvPr id="574" name="Google Shape;574;g36ab6987878_1_8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36ab6987878_1_8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36ab6987878_1_8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Source 2023 CAB annual report and see spreadsheet in CAB/reports folder</a:t>
            </a:r>
            <a:endParaRPr/>
          </a:p>
        </p:txBody>
      </p:sp>
      <p:sp>
        <p:nvSpPr>
          <p:cNvPr id="583" name="Google Shape;583;g36ab6987878_1_8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6ab6987878_1_8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36ab6987878_1_8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At least five states have considered sweetened beverage taxes this year.</a:t>
            </a:r>
            <a:endParaRPr/>
          </a:p>
          <a:p>
            <a:pPr marL="0" lvl="0" indent="0" algn="l" rtl="0">
              <a:spcBef>
                <a:spcPts val="0"/>
              </a:spcBef>
              <a:spcAft>
                <a:spcPts val="0"/>
              </a:spcAft>
              <a:buNone/>
            </a:pPr>
            <a:r>
              <a:rPr lang="en"/>
              <a:t>CT  and MD – dedicate to school meals and MD also to child care subsidies, as well as GF, 2 cents, NSS included, CPI. </a:t>
            </a:r>
            <a:endParaRPr/>
          </a:p>
          <a:p>
            <a:pPr marL="0" lvl="0" indent="0" algn="l" rtl="0">
              <a:spcBef>
                <a:spcPts val="0"/>
              </a:spcBef>
              <a:spcAft>
                <a:spcPts val="0"/>
              </a:spcAft>
              <a:buNone/>
            </a:pPr>
            <a:r>
              <a:rPr lang="en"/>
              <a:t>MA – dedicate to school meals, tiered, early ed meals and investments in communities most impacted by healthy inequities such as obesity, DM and heart dis)  1 and 2 cents/oz, excludes NSS</a:t>
            </a:r>
            <a:endParaRPr/>
          </a:p>
          <a:p>
            <a:pPr marL="0" lvl="0" indent="0" algn="l" rtl="0">
              <a:spcBef>
                <a:spcPts val="0"/>
              </a:spcBef>
              <a:spcAft>
                <a:spcPts val="0"/>
              </a:spcAft>
              <a:buNone/>
            </a:pPr>
            <a:endParaRPr/>
          </a:p>
          <a:p>
            <a:pPr marL="0" lvl="0" indent="0" algn="l" rtl="0">
              <a:spcBef>
                <a:spcPts val="0"/>
              </a:spcBef>
              <a:spcAft>
                <a:spcPts val="0"/>
              </a:spcAft>
              <a:buNone/>
            </a:pPr>
            <a:r>
              <a:rPr lang="en"/>
              <a:t>The Santa Cruz tax will likely be challenged in court by the ABA later this year and will be an important test of the state preemption law. Legal experts at ChangeLab feel confident the city will prevail, preemption will be voided. That will open the door to several CA cities that have been waiting to try to pass taxes.</a:t>
            </a:r>
            <a:endParaRPr/>
          </a:p>
          <a:p>
            <a:pPr marL="0" lvl="0" indent="0" algn="l" rtl="0">
              <a:spcBef>
                <a:spcPts val="0"/>
              </a:spcBef>
              <a:spcAft>
                <a:spcPts val="0"/>
              </a:spcAft>
              <a:buNone/>
            </a:pPr>
            <a:endParaRPr/>
          </a:p>
          <a:p>
            <a:pPr marL="0" lvl="0" indent="0" algn="l" rtl="0">
              <a:spcBef>
                <a:spcPts val="0"/>
              </a:spcBef>
              <a:spcAft>
                <a:spcPts val="0"/>
              </a:spcAft>
              <a:buNone/>
            </a:pPr>
            <a:r>
              <a:rPr lang="en"/>
              <a:t>Of note is that several of the state bills this session include beverages with NSS – recognizing the growing evidence of harm from NSS,. The potential for greater revenue collections, and the more equitable impact of including them – since people who are white and higher income consume more diet beverages.</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The growing momentum for taxes in CA came to a halt when industry blackmailed the legislature in to passing a preemption bill that blocked cities from adopting taxes until 2031 and imposed a severe penalty on any that did – taking away the city's sales tax revenues, which are collected by the state.</a:t>
            </a:r>
            <a:endParaRPr/>
          </a:p>
          <a:p>
            <a:pPr marL="0" lvl="0" indent="0" algn="l" rtl="0">
              <a:spcBef>
                <a:spcPts val="0"/>
              </a:spcBef>
              <a:spcAft>
                <a:spcPts val="0"/>
              </a:spcAft>
              <a:buNone/>
            </a:pPr>
            <a:endParaRPr/>
          </a:p>
          <a:p>
            <a:pPr marL="0" lvl="0" indent="0" algn="l" rtl="0">
              <a:spcBef>
                <a:spcPts val="0"/>
              </a:spcBef>
              <a:spcAft>
                <a:spcPts val="0"/>
              </a:spcAft>
              <a:buNone/>
            </a:pPr>
            <a:r>
              <a:rPr lang="en"/>
              <a:t>The good news it a Superior </a:t>
            </a:r>
            <a:r>
              <a:rPr lang="en" b="1"/>
              <a:t>Court ruled the penalty provision unconstitutional. </a:t>
            </a:r>
            <a:r>
              <a:rPr lang="en"/>
              <a:t>Although the decision does not affect the underlying prohibition of local sugary drink taxes, the elimination of the penalty now allows charter cities to adopt a tax  without risking their city’s sales tax revenues. Quite a few cities are discussing ballot measures for this fall. If passed, they will provide opportunity to test the legality of the preemption law.</a:t>
            </a:r>
            <a:endParaRPr/>
          </a:p>
          <a:p>
            <a:pPr marL="0" lvl="0" indent="0" algn="l" rtl="0">
              <a:spcBef>
                <a:spcPts val="0"/>
              </a:spcBef>
              <a:spcAft>
                <a:spcPts val="0"/>
              </a:spcAft>
              <a:buNone/>
            </a:pPr>
            <a:r>
              <a:rPr lang="en"/>
              <a:t>+++++</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In 2017, the beverage industry circulated a statewide proposition called “The Tax Fairness, Transparency and Accountability Act of 2018” (the “Proposition”), which acquired enough signatures to be placed on the November 2018 ballot. </a:t>
            </a:r>
            <a:r>
              <a:rPr lang="en" b="1"/>
              <a:t>If passed, the Proposition would have amended the State Constitution to, inter alia, raise the voter approval requirements from 50% to two-thirds for all new local tax measures</a:t>
            </a:r>
            <a:r>
              <a:rPr lang="en"/>
              <a:t>. (Ibid.) The proponents of the Proposition agreed to withdraw it from the November 2018 ballot if the Legislature and the Governor agreed to enact AB 1838, the “Keep Groceries Affordable Act of 2018” (“AB 1838”). In essence, AB 1838 would prohibit local governments from enacting any new taxes on “groceries” until January 1, 2031.  Under AB 1838, “groceries” expressly includes “carbonated and noncarbonated nonalcoholic beverages,” such as sugary beverages. Faced with the risk of the Proposition passing, the Legislature passed AB 1838, and the Governor signed it into law on June 28, 2018. </a:t>
            </a:r>
            <a:r>
              <a:rPr lang="en" b="1"/>
              <a:t>The effect of the Penalty Provision would be to deprive a city of all of its sales and use tax revenue.</a:t>
            </a:r>
            <a:endParaRPr/>
          </a:p>
          <a:p>
            <a:pPr marL="0" lvl="0" indent="0" algn="l" rtl="0">
              <a:spcBef>
                <a:spcPts val="0"/>
              </a:spcBef>
              <a:spcAft>
                <a:spcPts val="0"/>
              </a:spcAft>
              <a:buNone/>
            </a:pPr>
            <a:endParaRPr b="1"/>
          </a:p>
          <a:p>
            <a:pPr marL="0" lvl="0" indent="0" algn="l" rtl="0">
              <a:spcBef>
                <a:spcPts val="0"/>
              </a:spcBef>
              <a:spcAft>
                <a:spcPts val="0"/>
              </a:spcAft>
              <a:buNone/>
            </a:pPr>
            <a:r>
              <a:rPr lang="en" b="0" i="0">
                <a:solidFill>
                  <a:srgbClr val="111111"/>
                </a:solidFill>
                <a:latin typeface="Georgia"/>
                <a:ea typeface="Georgia"/>
                <a:cs typeface="Georgia"/>
                <a:sym typeface="Georgia"/>
              </a:rPr>
              <a:t>“The industry is aiming basically a nuclear weapon at government in California and saying, ‘If you don’t do what we want, we’re going to pull the trigger and you’re not going to be able to fund basic government services,'” said state Sen. Scott Wiener (D-San Francisco). “This is a ‘pick your poison’ kind of a situation, a Sophie’s Choice, if you will.”</a:t>
            </a:r>
            <a:r>
              <a:rPr lang="en" b="1" i="0">
                <a:solidFill>
                  <a:srgbClr val="111111"/>
                </a:solidFill>
                <a:latin typeface="Georgia"/>
                <a:ea typeface="Georgia"/>
                <a:cs typeface="Georgia"/>
                <a:sym typeface="Georgia"/>
              </a:rPr>
              <a:t> </a:t>
            </a:r>
            <a:r>
              <a:rPr lang="en" b="0" i="0">
                <a:solidFill>
                  <a:srgbClr val="111111"/>
                </a:solidFill>
                <a:latin typeface="Georgia"/>
                <a:ea typeface="Georgia"/>
                <a:cs typeface="Georgia"/>
                <a:sym typeface="Georgia"/>
              </a:rPr>
              <a:t>The American Beverage Association had poured $7 million into the “tax fairness” initiative since January, according to filings with the secretary of state. By comparison, opponents including the Service Employees International Union California and the California League of Cities gave just slightly more than half a million dollars to defeat it. SEIU California Executive Director Alma Hernandez said the initiative would have compromised local emergency services, parks, libraries and other crucial community investments.</a:t>
            </a:r>
            <a:endParaRPr b="1" i="0">
              <a:solidFill>
                <a:srgbClr val="111111"/>
              </a:solidFill>
              <a:latin typeface="Georgia"/>
              <a:ea typeface="Georgia"/>
              <a:cs typeface="Georgia"/>
              <a:sym typeface="Georgia"/>
            </a:endParaRPr>
          </a:p>
          <a:p>
            <a:pPr marL="0" lvl="0" indent="0" algn="l" rtl="0">
              <a:spcBef>
                <a:spcPts val="0"/>
              </a:spcBef>
              <a:spcAft>
                <a:spcPts val="0"/>
              </a:spcAft>
              <a:buNone/>
            </a:pPr>
            <a:r>
              <a:rPr lang="en" b="1" i="0">
                <a:solidFill>
                  <a:srgbClr val="111111"/>
                </a:solidFill>
                <a:latin typeface="Georgia"/>
                <a:ea typeface="Georgia"/>
                <a:cs typeface="Georgia"/>
                <a:sym typeface="Georgia"/>
              </a:rPr>
              <a:t>(https://californiahealthline.org/news/under-pressure-california-lawmakers-ban-soda-taxes-for-12-years/)</a:t>
            </a:r>
            <a:endParaRPr b="1"/>
          </a:p>
          <a:p>
            <a:pPr marL="0" lvl="0" indent="0" algn="l" rtl="0">
              <a:spcBef>
                <a:spcPts val="0"/>
              </a:spcBef>
              <a:spcAft>
                <a:spcPts val="0"/>
              </a:spcAft>
              <a:buNone/>
            </a:pPr>
            <a:endParaRPr/>
          </a:p>
          <a:p>
            <a:pPr marL="0" lvl="0" indent="0" algn="l" rtl="0">
              <a:spcBef>
                <a:spcPts val="0"/>
              </a:spcBef>
              <a:spcAft>
                <a:spcPts val="0"/>
              </a:spcAft>
              <a:buNone/>
            </a:pPr>
            <a:r>
              <a:rPr lang="en"/>
              <a:t>In 2018, the beverage industry pressured the California legislature into passing a law that prevents cities from enacting new sugary drink taxes until 2031. The legislature enacted the law under the threat of an industry-funded state ballot initiative that, if passed, would have drastically curtailed local governments’ ability to raise revenue for critical services like public health, education, and transportation. This case — as intended — removes the possibility that a California charter city could lose its sales tax revenue should it choose to move forward with a sugary drink tax. </a:t>
            </a:r>
            <a:endParaRPr/>
          </a:p>
        </p:txBody>
      </p:sp>
      <p:sp>
        <p:nvSpPr>
          <p:cNvPr id="593" name="Google Shape;593;g36ab6987878_1_8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27</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36ab6987878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g36ab6987878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400"/>
              <a:buFont typeface="Arial"/>
              <a:buChar char="•"/>
            </a:pPr>
            <a:r>
              <a:rPr lang="en"/>
              <a:t>Front of the package rather than back</a:t>
            </a:r>
            <a:endParaRPr/>
          </a:p>
          <a:p>
            <a:pPr marL="171450" lvl="0" indent="-171450" algn="l" rtl="0">
              <a:lnSpc>
                <a:spcPct val="100000"/>
              </a:lnSpc>
              <a:spcBef>
                <a:spcPts val="0"/>
              </a:spcBef>
              <a:spcAft>
                <a:spcPts val="0"/>
              </a:spcAft>
              <a:buClr>
                <a:schemeClr val="dk1"/>
              </a:buClr>
              <a:buSzPts val="1400"/>
              <a:buFont typeface="Arial"/>
              <a:buChar char="•"/>
            </a:pPr>
            <a:r>
              <a:rPr lang="en"/>
              <a:t>Most are interpretive (although some easier to interpret than others) – except Thailand, Indonesia</a:t>
            </a:r>
            <a:endParaRPr/>
          </a:p>
          <a:p>
            <a:pPr marL="171450" lvl="0" indent="-171450" algn="l" rtl="0">
              <a:lnSpc>
                <a:spcPct val="100000"/>
              </a:lnSpc>
              <a:spcBef>
                <a:spcPts val="0"/>
              </a:spcBef>
              <a:spcAft>
                <a:spcPts val="0"/>
              </a:spcAft>
              <a:buClr>
                <a:schemeClr val="dk1"/>
              </a:buClr>
              <a:buSzPts val="1400"/>
              <a:buFont typeface="Arial"/>
              <a:buChar char="•"/>
            </a:pPr>
            <a:r>
              <a:rPr lang="en"/>
              <a:t>Some mandatory, some voluntary</a:t>
            </a:r>
            <a:endParaRPr/>
          </a:p>
          <a:p>
            <a:pPr marL="171450" lvl="0" indent="-171450" algn="l" rtl="0">
              <a:lnSpc>
                <a:spcPct val="100000"/>
              </a:lnSpc>
              <a:spcBef>
                <a:spcPts val="0"/>
              </a:spcBef>
              <a:spcAft>
                <a:spcPts val="0"/>
              </a:spcAft>
              <a:buClr>
                <a:schemeClr val="dk1"/>
              </a:buClr>
              <a:buSzPts val="1400"/>
              <a:buFont typeface="Arial"/>
              <a:buChar char="•"/>
            </a:pPr>
            <a:r>
              <a:rPr lang="en"/>
              <a:t>All nutrient-based, some mention NNS (ingredient)</a:t>
            </a:r>
            <a:endParaRPr/>
          </a:p>
        </p:txBody>
      </p:sp>
      <p:sp>
        <p:nvSpPr>
          <p:cNvPr id="605" name="Google Shape;605;g36ab6987878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36ab6987878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36ab6987878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Positive vs. negative: effective at different things</a:t>
            </a:r>
            <a:endParaRPr/>
          </a:p>
          <a:p>
            <a:pPr marL="0" lvl="0" indent="0" algn="l" rtl="0">
              <a:lnSpc>
                <a:spcPct val="100000"/>
              </a:lnSpc>
              <a:spcBef>
                <a:spcPts val="0"/>
              </a:spcBef>
              <a:spcAft>
                <a:spcPts val="0"/>
              </a:spcAft>
              <a:buClr>
                <a:schemeClr val="dk1"/>
              </a:buClr>
              <a:buSzPts val="1400"/>
              <a:buFont typeface="Arial"/>
              <a:buNone/>
            </a:pPr>
            <a:r>
              <a:rPr lang="en"/>
              <a:t>Negative especially effective at discouraging consumption of the unhealthiest foods (arguably most important)</a:t>
            </a:r>
            <a:endParaRPr/>
          </a:p>
          <a:p>
            <a:pPr marL="0" lvl="0" indent="0" algn="l" rtl="0">
              <a:lnSpc>
                <a:spcPct val="100000"/>
              </a:lnSpc>
              <a:spcBef>
                <a:spcPts val="0"/>
              </a:spcBef>
              <a:spcAft>
                <a:spcPts val="0"/>
              </a:spcAft>
              <a:buClr>
                <a:schemeClr val="dk1"/>
              </a:buClr>
              <a:buSzPts val="1400"/>
              <a:buFont typeface="Arial"/>
              <a:buNone/>
            </a:pPr>
            <a:r>
              <a:rPr lang="en"/>
              <a:t>Positive can create health halo</a:t>
            </a:r>
            <a:endParaRPr/>
          </a:p>
          <a:p>
            <a:pPr marL="0" lvl="0" indent="0" algn="l" rtl="0">
              <a:lnSpc>
                <a:spcPct val="100000"/>
              </a:lnSpc>
              <a:spcBef>
                <a:spcPts val="0"/>
              </a:spcBef>
              <a:spcAft>
                <a:spcPts val="0"/>
              </a:spcAft>
              <a:buClr>
                <a:schemeClr val="dk1"/>
              </a:buClr>
              <a:buSzPts val="1400"/>
              <a:buFont typeface="Arial"/>
              <a:buNone/>
            </a:pPr>
            <a:r>
              <a:rPr lang="en"/>
              <a:t>Multiple traffic lights can send mixed messages</a:t>
            </a:r>
            <a:endParaRPr/>
          </a:p>
        </p:txBody>
      </p:sp>
      <p:sp>
        <p:nvSpPr>
          <p:cNvPr id="618" name="Google Shape;618;g36ab6987878_1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e4b56e2558_1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2e4b56e2558_1_2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We are thrilled for the </a:t>
            </a:r>
            <a:r>
              <a:rPr lang="en">
                <a:solidFill>
                  <a:schemeClr val="dk1"/>
                </a:solidFill>
                <a:latin typeface="Calibri"/>
                <a:ea typeface="Calibri"/>
                <a:cs typeface="Calibri"/>
                <a:sym typeface="Calibri"/>
              </a:rPr>
              <a:t>6th Annual HER NOPREN Summer Speaker Series. This started 6 years ago and is a place for HER and NOPREN to utilize our platforms and networks to reach students and early career professionals who are interested in food and nutrition and provide a series that gives a comprehensive overview over several topics essential to policy, systems, and environments that are impacting public health nutrition related policy research. You will see that we will cover topics around food and nutrition security, Federal, state, and local policy, strategies to support young children’s health and more.</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This series is put on jointly and is a collaborative effort of Healthy Eating Research (HER) and Nutrition and Obesity Policy Research and Evaluation Network (NOPREN). We will hear a brief overview of both of these amazing organizations shortly.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b="1"/>
          </a:p>
        </p:txBody>
      </p:sp>
      <p:sp>
        <p:nvSpPr>
          <p:cNvPr id="330" name="Google Shape;330;g2e4b56e2558_1_2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6ab6987878_1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g36ab6987878_1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638" name="Google Shape;638;g36ab6987878_1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36ab6987878_1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4" name="Google Shape;674;g36ab6987878_1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675" name="Google Shape;675;g36ab6987878_1_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36ab6987878_1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g36ab6987878_1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696" name="Google Shape;696;g36ab6987878_1_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36ab6987878_1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36ab6987878_1_1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10" name="Google Shape;710;g36ab6987878_1_1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36ab6987878_1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g36ab6987878_1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25" name="Google Shape;725;g36ab6987878_1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36ab6987878_1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g36ab6987878_1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39" name="Google Shape;739;g36ab6987878_1_1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36ab6987878_1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g36ab6987878_1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54" name="Google Shape;754;g36ab6987878_1_1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6ab6987878_1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g36ab6987878_1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67" name="Google Shape;767;g36ab6987878_1_16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36ab6987878_1_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2" name="Google Shape;782;g36ab6987878_1_1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783" name="Google Shape;783;g36ab6987878_1_1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36ab6987878_1_2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36ab6987878_1_2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810" name="Google Shape;810;g36ab6987878_1_2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e4b56e2558_1_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2e4b56e2558_1_3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SzPts val="1400"/>
              <a:buNone/>
            </a:pPr>
            <a:endParaRPr sz="100"/>
          </a:p>
          <a:p>
            <a:pPr marL="0" lvl="0" indent="0" algn="l" rtl="0">
              <a:lnSpc>
                <a:spcPct val="115000"/>
              </a:lnSpc>
              <a:spcBef>
                <a:spcPts val="0"/>
              </a:spcBef>
              <a:spcAft>
                <a:spcPts val="0"/>
              </a:spcAft>
              <a:buSzPts val="1100"/>
              <a:buNone/>
            </a:pPr>
            <a:r>
              <a:rPr lang="en">
                <a:solidFill>
                  <a:schemeClr val="dk1"/>
                </a:solidFill>
                <a:latin typeface="Calibri"/>
                <a:ea typeface="Calibri"/>
                <a:cs typeface="Calibri"/>
                <a:sym typeface="Calibri"/>
              </a:rPr>
              <a:t>This biweekly series will be on Wednesdays at 4-5pm Eastern. Today, we will hear about Federal, state, and local nutrition policy updates. Sessions throughout the series will cover topics such as school meal policies, resilient food systems, and food is medicine. We will end with Student presentations.</a:t>
            </a: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SzPts val="1100"/>
              <a:buNone/>
            </a:pPr>
            <a:endParaRPr>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For more information about the series, please visit the link on the slide. One of my colleagues here can also put the link in the chat for you all to easily access. </a:t>
            </a:r>
            <a:endParaRPr>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41" name="Google Shape;341;g2e4b56e2558_1_3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36ab6987878_1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g36ab6987878_1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823" name="Google Shape;823;g36ab6987878_1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e4dbdc5a14_0_13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2e4dbdc5a14_0_13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5" name="Google Shape;835;g2e4dbdc5a14_0_13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2e4b56e255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3" name="Google Shape;843;g2e4b56e2558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a:p>
        </p:txBody>
      </p:sp>
      <p:sp>
        <p:nvSpPr>
          <p:cNvPr id="844" name="Google Shape;844;g2e4b56e2558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3607f610ad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g3607f610ad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a:t>Thank you all so much for attending the second session of the Summer Speaker Series! Our next session will be in two weeks on July 9th and we will be hearing about Food Policies in Schools. See you all then! Bye :) </a:t>
            </a:r>
            <a:endParaRPr/>
          </a:p>
        </p:txBody>
      </p:sp>
      <p:sp>
        <p:nvSpPr>
          <p:cNvPr id="856" name="Google Shape;856;g3607f610ad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36ab6987878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7" name="Google Shape;867;g36ab698787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36ab6987878_2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2" name="Google Shape;872;g36ab6987878_2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b="0" i="0">
                <a:solidFill>
                  <a:srgbClr val="4F657B"/>
                </a:solidFill>
                <a:latin typeface="Roboto"/>
                <a:ea typeface="Roboto"/>
                <a:cs typeface="Roboto"/>
                <a:sym typeface="Roboto"/>
              </a:rPr>
              <a:t>Status – referred to committee in 1.10.25 &gt; no progress</a:t>
            </a:r>
            <a:endParaRPr/>
          </a:p>
          <a:p>
            <a:pPr marL="0" lvl="0" indent="0" algn="l" rtl="0">
              <a:spcBef>
                <a:spcPts val="0"/>
              </a:spcBef>
              <a:spcAft>
                <a:spcPts val="0"/>
              </a:spcAft>
              <a:buNone/>
            </a:pPr>
            <a:r>
              <a:rPr lang="en" b="0" i="0">
                <a:solidFill>
                  <a:srgbClr val="4F657B"/>
                </a:solidFill>
                <a:latin typeface="Roboto"/>
                <a:ea typeface="Roboto"/>
                <a:cs typeface="Roboto"/>
                <a:sym typeface="Roboto"/>
              </a:rPr>
              <a:t>CA EO also addresses this</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NYH is taking a different and innovative approach – it is attempting to address shortcomings in the FDA food additive process through state action. The FDA allows manufacturers in effect to to self certify an additive is safe, and add it to the foods supply without even notifying the FDA, and only indicating on the ingredient list a generic term like artificial color. The is know as the GRAS loophole. NY will require a company to submit its internal documents demonstrating safety of any GRAS additive they use, which will be made publicly available. If they don’t report, they can’t sell the product in NY.</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This is an opportunity to use precautionary principle as basis for allowing chemicals in food, like EU. To require proof of safety rather than presume safe/innocent until evidence of harm emerges.</a:t>
            </a:r>
            <a:endParaRPr/>
          </a:p>
          <a:p>
            <a:pPr marL="0" lvl="0" indent="0" algn="l" rtl="0">
              <a:spcBef>
                <a:spcPts val="0"/>
              </a:spcBef>
              <a:spcAft>
                <a:spcPts val="0"/>
              </a:spcAft>
              <a:buNone/>
            </a:pPr>
            <a:r>
              <a:rPr lang="en" b="0" i="0">
                <a:solidFill>
                  <a:srgbClr val="4F657B"/>
                </a:solidFill>
                <a:latin typeface="Roboto"/>
                <a:ea typeface="Roboto"/>
                <a:cs typeface="Roboto"/>
                <a:sym typeface="Roboto"/>
              </a:rPr>
              <a:t>+++++++</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marR="0" lvl="0" indent="0" algn="l" rtl="0">
              <a:lnSpc>
                <a:spcPct val="100000"/>
              </a:lnSpc>
              <a:spcBef>
                <a:spcPts val="0"/>
              </a:spcBef>
              <a:spcAft>
                <a:spcPts val="0"/>
              </a:spcAft>
              <a:buClr>
                <a:srgbClr val="4F657B"/>
              </a:buClr>
              <a:buSzPts val="1200"/>
              <a:buFont typeface="Roboto"/>
              <a:buNone/>
            </a:pPr>
            <a:r>
              <a:rPr lang="en" b="0" i="0">
                <a:solidFill>
                  <a:srgbClr val="4F657B"/>
                </a:solidFill>
                <a:latin typeface="Roboto"/>
                <a:ea typeface="Roboto"/>
                <a:cs typeface="Roboto"/>
                <a:sym typeface="Roboto"/>
              </a:rPr>
              <a:t>Certain substances are exempt from reporting, including those already approved by the FDA and substances used in food prior to 1958 without known health risks. Small businesses are also exempt from these requirements. The goal is to enhance food safety oversight by ensuring that GRAS substances are thoroughly evaluated and their safety information is publicly accessible</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a:t>
            </a:r>
            <a:endParaRPr/>
          </a:p>
          <a:p>
            <a:pPr marL="0" lvl="0" indent="0" algn="l" rtl="0">
              <a:spcBef>
                <a:spcPts val="0"/>
              </a:spcBef>
              <a:spcAft>
                <a:spcPts val="0"/>
              </a:spcAft>
              <a:buNone/>
            </a:pPr>
            <a:r>
              <a:rPr lang="en" b="0" i="0">
                <a:solidFill>
                  <a:srgbClr val="4F657B"/>
                </a:solidFill>
                <a:latin typeface="Roboto"/>
                <a:ea typeface="Roboto"/>
                <a:cs typeface="Roboto"/>
                <a:sym typeface="Roboto"/>
              </a:rPr>
              <a:t>A01556This bill enacts the "Food Safety and Chemical Disclosure Act" which introduces comprehensive new regulations for food additives and substances in New York State. Specifically, the bill prohibits the manufacture, sale, and distribution of certain food additives including FD&amp;C Red No. 3, Potassium bromate, and Propylparaben after one year of the law's effective date. The bill also establishes strict reporting requirements for substances Generally Recognized as Safe (GRAS), mandating that companies submit detailed reports about these substances to the state commissioner, including information about their safety, dietary exposure, and manufacturing methods. For public schools, the bill further restricts the sale of foods containing specific synthetic color additives like FD&amp;C Red No. 40 and Yellow No. 5. The commissioner is required to create a public, searchable database of GRAS substances, which must be updated with safety information and allows for redaction of trade secrets. Small businesses with ten or fewer employees are exempted from some of the reporting requirements. The bill aims to enhance food safety by providing more transparency about food additives and giving the state more oversight of substances used in food production.</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S01239- This bill establishes new regulations on food additives and color additives in New York State, focusing on consumer safety and transparency. Specifically, the bill prohibits the manufacture, sale, and distribution of certain food additives like FD&amp;C Red No. 3, potassium bromate, and propylparaben one year after the law's effective date. For public schools, the bill bans the sale of foods containing several synthetic color additives, including various FD&amp;C Red, Blue, Green, and Yellow numbered colors. The legislation also introduces comprehensive reporting requirements for "Generally Recognized as Safe" (GRAS) substances, mandating that manufacturers submit detailed reports about such substances to the state commissioner, including information about their safety, dietary exposure, and manufacturing processes. Small businesses with ten or fewer employees are exempt from these reporting requirements. The commissioner must create a public, searchable database of these GRAS substance reports, which will be accessible online and periodically updated. Importantly, the bill stipulates that in enforcement actions, the federal Food and Drug Administration's recognition of a substance as safe cannot be used as a defense. The law is set to take effect 180 days after becoming law, giving businesses time to adjust to the new regulations.</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S03214 This bill establishes comprehensive reporting requirements for Generally Recognized as Safe (GRAS) substances used in food products in New York State. The legislation defines GRAS substances as food additives that are considered safe by scientific experts through scientific procedures or historical use before 1958. Under the bill, companies must submit detailed reports to the state commissioner before selling or using a GRAS substance, including information such as the substance's identity, method of manufacture, intended use, dietary exposure estimates, and a narrative explaining its safety. The reports must be complete, balanced, and include both favorable and unfavorable information. The commissioner will create a public, searchable database of these reports and has the authority to redact trade secrets while keeping safety data transparent. Certain substances are exempt from reporting, including those already approved by the FDA and substances used in food prior to 1958 without known health risks. Small businesses are also exempt from these requirements. The goal is to enhance food safety oversight by ensuring that GRAS substances are thoroughly evaluated and their safety information is publicly accessible</a:t>
            </a:r>
            <a:endParaRPr/>
          </a:p>
          <a:p>
            <a:pPr marL="0" lvl="0" indent="0" algn="l" rtl="0">
              <a:spcBef>
                <a:spcPts val="0"/>
              </a:spcBef>
              <a:spcAft>
                <a:spcPts val="0"/>
              </a:spcAft>
              <a:buNone/>
            </a:pPr>
            <a:endParaRPr b="0" i="0">
              <a:solidFill>
                <a:srgbClr val="4F657B"/>
              </a:solidFill>
              <a:latin typeface="Roboto"/>
              <a:ea typeface="Roboto"/>
              <a:cs typeface="Roboto"/>
              <a:sym typeface="Roboto"/>
            </a:endParaRPr>
          </a:p>
          <a:p>
            <a:pPr marL="0" lvl="0" indent="0" algn="l" rtl="0">
              <a:spcBef>
                <a:spcPts val="0"/>
              </a:spcBef>
              <a:spcAft>
                <a:spcPts val="0"/>
              </a:spcAft>
              <a:buNone/>
            </a:pPr>
            <a:r>
              <a:rPr lang="en" b="0" i="0">
                <a:solidFill>
                  <a:srgbClr val="4F657B"/>
                </a:solidFill>
                <a:latin typeface="Roboto"/>
                <a:ea typeface="Roboto"/>
                <a:cs typeface="Roboto"/>
                <a:sym typeface="Roboto"/>
              </a:rPr>
              <a:t>Image https://blogs.edf.org/health/2024/06/10/broken-gras-how-a-food-award-competition-revealed-a-secret-gras-ingredient/</a:t>
            </a:r>
            <a:endParaRPr/>
          </a:p>
        </p:txBody>
      </p:sp>
      <p:sp>
        <p:nvSpPr>
          <p:cNvPr id="873" name="Google Shape;873;g36ab6987878_2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36ab6987878_2_13:notes"/>
          <p:cNvSpPr>
            <a:spLocks noGrp="1" noRot="1" noChangeAspect="1"/>
          </p:cNvSpPr>
          <p:nvPr>
            <p:ph type="sldImg" idx="2"/>
          </p:nvPr>
        </p:nvSpPr>
        <p:spPr>
          <a:xfrm>
            <a:off x="779463" y="1200150"/>
            <a:ext cx="5765800" cy="32432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g36ab6987878_2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275"/>
              <a:buFont typeface="Calibri"/>
              <a:buNone/>
            </a:pPr>
            <a:r>
              <a:rPr lang="en" sz="275" b="0"/>
              <a:t>Healthy School Meals for All.  Since last year, no additional states adopted this policy. Many states are considering it (about the same number as last year)  but state budgets are tight in challenging fiscal times, and finding revenues will be tough. That’s why CT and MD turned to a SBT</a:t>
            </a:r>
            <a:endParaRPr/>
          </a:p>
          <a:p>
            <a:pPr marL="0" marR="0" lvl="0" indent="0" algn="l" rtl="0">
              <a:lnSpc>
                <a:spcPct val="80000"/>
              </a:lnSpc>
              <a:spcBef>
                <a:spcPts val="0"/>
              </a:spcBef>
              <a:spcAft>
                <a:spcPts val="0"/>
              </a:spcAft>
              <a:buClr>
                <a:schemeClr val="dk1"/>
              </a:buClr>
              <a:buSzPts val="275"/>
              <a:buFont typeface="Calibri"/>
              <a:buNone/>
            </a:pPr>
            <a:endParaRPr sz="275" b="0"/>
          </a:p>
          <a:p>
            <a:pPr marL="0" marR="0" lvl="0" indent="0" algn="l" rtl="0">
              <a:lnSpc>
                <a:spcPct val="80000"/>
              </a:lnSpc>
              <a:spcBef>
                <a:spcPts val="0"/>
              </a:spcBef>
              <a:spcAft>
                <a:spcPts val="0"/>
              </a:spcAft>
              <a:buClr>
                <a:schemeClr val="dk1"/>
              </a:buClr>
              <a:buSzPts val="275"/>
              <a:buFont typeface="Calibri"/>
              <a:buNone/>
            </a:pPr>
            <a:r>
              <a:rPr lang="en" sz="275" b="0"/>
              <a:t>And on the worrisome side, a House R proposal has proposed huge cut to the CEP program by proposing to increase %FRFPL population from 25% to 60%. </a:t>
            </a:r>
            <a:r>
              <a:rPr lang="en" sz="600" b="0" i="0">
                <a:solidFill>
                  <a:srgbClr val="222222"/>
                </a:solidFill>
                <a:latin typeface="Roboto"/>
                <a:ea typeface="Roboto"/>
                <a:cs typeface="Roboto"/>
                <a:sym typeface="Roboto"/>
              </a:rPr>
              <a:t> If enacted, more than half of the participating schools — 24,000 schools spread across every state, serving more than 12 million children — would no longer be able to use CEP. These schools would be mired in unnecessary paperwork and children in low-income families would likely miss out on meals, jeopardizing their health and learning. </a:t>
            </a:r>
            <a:endParaRPr sz="275" b="0"/>
          </a:p>
          <a:p>
            <a:pPr marL="0" marR="0" lvl="0" indent="0" algn="l" rtl="0">
              <a:lnSpc>
                <a:spcPct val="80000"/>
              </a:lnSpc>
              <a:spcBef>
                <a:spcPts val="0"/>
              </a:spcBef>
              <a:spcAft>
                <a:spcPts val="0"/>
              </a:spcAft>
              <a:buClr>
                <a:schemeClr val="dk1"/>
              </a:buClr>
              <a:buSzPts val="275"/>
              <a:buFont typeface="Calibri"/>
              <a:buNone/>
            </a:pPr>
            <a:r>
              <a:rPr lang="en" sz="275" b="0"/>
              <a:t>=++++</a:t>
            </a:r>
            <a:br>
              <a:rPr lang="en" sz="275" b="0"/>
            </a:br>
            <a:endParaRPr sz="275" b="0"/>
          </a:p>
          <a:p>
            <a:pPr marL="0" marR="0" lvl="0" indent="0" algn="l" rtl="0">
              <a:lnSpc>
                <a:spcPct val="80000"/>
              </a:lnSpc>
              <a:spcBef>
                <a:spcPts val="0"/>
              </a:spcBef>
              <a:spcAft>
                <a:spcPts val="0"/>
              </a:spcAft>
              <a:buClr>
                <a:schemeClr val="dk1"/>
              </a:buClr>
              <a:buSzPts val="275"/>
              <a:buFont typeface="Calibri"/>
              <a:buNone/>
            </a:pPr>
            <a:r>
              <a:rPr lang="en" sz="275" b="0"/>
              <a:t>2024</a:t>
            </a:r>
            <a:endParaRPr/>
          </a:p>
          <a:p>
            <a:pPr marL="0" marR="0" lvl="0" indent="0" algn="l" rtl="0">
              <a:lnSpc>
                <a:spcPct val="80000"/>
              </a:lnSpc>
              <a:spcBef>
                <a:spcPts val="0"/>
              </a:spcBef>
              <a:spcAft>
                <a:spcPts val="0"/>
              </a:spcAft>
              <a:buClr>
                <a:schemeClr val="dk1"/>
              </a:buClr>
              <a:buSzPts val="275"/>
              <a:buFont typeface="Calibri"/>
              <a:buNone/>
            </a:pPr>
            <a:r>
              <a:rPr lang="en" sz="275" b="0"/>
              <a:t>Moving on to a policy that has rapidly gained momentum across the US – provision of free school meals to all students. 8 states have passed policies already (same as last year) and many more are considering them in the current legislative session.  New this year are AK. KS, AR, FL,  VA, </a:t>
            </a:r>
            <a:endParaRPr/>
          </a:p>
          <a:p>
            <a:pPr marL="0" marR="0" lvl="0" indent="0" algn="l" rtl="0">
              <a:lnSpc>
                <a:spcPct val="80000"/>
              </a:lnSpc>
              <a:spcBef>
                <a:spcPts val="0"/>
              </a:spcBef>
              <a:spcAft>
                <a:spcPts val="0"/>
              </a:spcAft>
              <a:buClr>
                <a:schemeClr val="dk1"/>
              </a:buClr>
              <a:buSzPts val="275"/>
              <a:buFont typeface="Calibri"/>
              <a:buNone/>
            </a:pPr>
            <a:r>
              <a:rPr lang="en" sz="275" b="0"/>
              <a:t>HSMFA reduces food insecurity, removes stigma and shaming associated with “charity” meals, ends lunch debt, reduces costs and admin burden, increases school meal participation, and boosts academic performance and school attendance. (see v3 for more)</a:t>
            </a:r>
            <a:endParaRPr/>
          </a:p>
          <a:p>
            <a:pPr marL="0" marR="0" lvl="0" indent="0" algn="l" rtl="0">
              <a:lnSpc>
                <a:spcPct val="80000"/>
              </a:lnSpc>
              <a:spcBef>
                <a:spcPts val="0"/>
              </a:spcBef>
              <a:spcAft>
                <a:spcPts val="0"/>
              </a:spcAft>
              <a:buClr>
                <a:schemeClr val="dk1"/>
              </a:buClr>
              <a:buSzPts val="275"/>
              <a:buFont typeface="Calibri"/>
              <a:buNone/>
            </a:pPr>
            <a:endParaRPr sz="275" b="0"/>
          </a:p>
          <a:p>
            <a:pPr marL="0" marR="0" lvl="0" indent="0" algn="l" rtl="0">
              <a:lnSpc>
                <a:spcPct val="80000"/>
              </a:lnSpc>
              <a:spcBef>
                <a:spcPts val="0"/>
              </a:spcBef>
              <a:spcAft>
                <a:spcPts val="0"/>
              </a:spcAft>
              <a:buClr>
                <a:schemeClr val="dk1"/>
              </a:buClr>
              <a:buSzPts val="275"/>
              <a:buFont typeface="Calibri"/>
              <a:buNone/>
            </a:pPr>
            <a:r>
              <a:rPr lang="en" sz="275" b="0"/>
              <a:t>A federal Universal School Meals Program Act has been reintroduced by Sen. Sanders (I-VT) and Rep. Omar (D-MN0)</a:t>
            </a:r>
            <a:endParaRPr/>
          </a:p>
          <a:p>
            <a:pPr marL="0" marR="0" lvl="0" indent="0" algn="l" rtl="0">
              <a:lnSpc>
                <a:spcPct val="80000"/>
              </a:lnSpc>
              <a:spcBef>
                <a:spcPts val="0"/>
              </a:spcBef>
              <a:spcAft>
                <a:spcPts val="0"/>
              </a:spcAft>
              <a:buClr>
                <a:schemeClr val="dk1"/>
              </a:buClr>
              <a:buSzPts val="275"/>
              <a:buFont typeface="Calibri"/>
              <a:buNone/>
            </a:pPr>
            <a:r>
              <a:rPr lang="en" sz="275"/>
              <a:t> </a:t>
            </a:r>
            <a:endParaRPr/>
          </a:p>
          <a:p>
            <a:pPr marL="0" marR="0" lvl="0" indent="0" algn="l" rtl="0">
              <a:lnSpc>
                <a:spcPct val="80000"/>
              </a:lnSpc>
              <a:spcBef>
                <a:spcPts val="0"/>
              </a:spcBef>
              <a:spcAft>
                <a:spcPts val="0"/>
              </a:spcAft>
              <a:buClr>
                <a:schemeClr val="dk1"/>
              </a:buClr>
              <a:buSzPts val="275"/>
              <a:buFont typeface="Calibri"/>
              <a:buNone/>
            </a:pPr>
            <a:r>
              <a:rPr lang="en" sz="275"/>
              <a:t>HSMFA also presents opportunities to support strategies like plant-based meals and procurement from local and regional food systems., For example ,CA </a:t>
            </a:r>
            <a:r>
              <a:rPr lang="en" sz="225"/>
              <a:t>has budgeted </a:t>
            </a:r>
            <a:r>
              <a:rPr lang="en" sz="275"/>
              <a:t>$600 million for school kitchen upgrades and increasing meals that include minimally processed, plant-based California-grown foods.  </a:t>
            </a:r>
            <a:endParaRPr/>
          </a:p>
          <a:p>
            <a:pPr marL="0" marR="0" lvl="0" indent="0" algn="l" rtl="0">
              <a:lnSpc>
                <a:spcPct val="80000"/>
              </a:lnSpc>
              <a:spcBef>
                <a:spcPts val="0"/>
              </a:spcBef>
              <a:spcAft>
                <a:spcPts val="0"/>
              </a:spcAft>
              <a:buClr>
                <a:schemeClr val="dk1"/>
              </a:buClr>
              <a:buSzPts val="275"/>
              <a:buFont typeface="Calibri"/>
              <a:buNone/>
            </a:pPr>
            <a:endParaRPr sz="275"/>
          </a:p>
          <a:p>
            <a:pPr marL="0" marR="0" lvl="0" indent="0" algn="l" rtl="0">
              <a:lnSpc>
                <a:spcPct val="80000"/>
              </a:lnSpc>
              <a:spcBef>
                <a:spcPts val="0"/>
              </a:spcBef>
              <a:spcAft>
                <a:spcPts val="0"/>
              </a:spcAft>
              <a:buClr>
                <a:schemeClr val="dk1"/>
              </a:buClr>
              <a:buSzPts val="275"/>
              <a:buFont typeface="Calibri"/>
              <a:buNone/>
            </a:pPr>
            <a:r>
              <a:rPr lang="en" sz="275"/>
              <a:t>There are lots of policy evaluation questions to explore - </a:t>
            </a:r>
            <a:r>
              <a:rPr lang="en" sz="275" b="0" i="0">
                <a:solidFill>
                  <a:srgbClr val="404042"/>
                </a:solidFill>
                <a:latin typeface="Roboto"/>
                <a:ea typeface="Roboto"/>
                <a:cs typeface="Roboto"/>
                <a:sym typeface="Roboto"/>
              </a:rPr>
              <a:t>If you want to learn more, look at recent systematic review by Amelie Hecht, Juliana Cohen and collagues. In JAND. </a:t>
            </a:r>
            <a:endParaRPr/>
          </a:p>
          <a:p>
            <a:pPr marL="0" marR="0" lvl="0" indent="0" algn="l" rtl="0">
              <a:lnSpc>
                <a:spcPct val="80000"/>
              </a:lnSpc>
              <a:spcBef>
                <a:spcPts val="0"/>
              </a:spcBef>
              <a:spcAft>
                <a:spcPts val="0"/>
              </a:spcAft>
              <a:buClr>
                <a:schemeClr val="dk1"/>
              </a:buClr>
              <a:buSzPts val="275"/>
              <a:buFont typeface="Calibri"/>
              <a:buNone/>
            </a:pPr>
            <a:endParaRPr sz="275" b="0" i="0">
              <a:solidFill>
                <a:srgbClr val="404042"/>
              </a:solidFill>
              <a:latin typeface="Roboto"/>
              <a:ea typeface="Roboto"/>
              <a:cs typeface="Roboto"/>
              <a:sym typeface="Roboto"/>
            </a:endParaRPr>
          </a:p>
          <a:p>
            <a:pPr marL="0" marR="0" lvl="0" indent="0" algn="l" rtl="0">
              <a:lnSpc>
                <a:spcPct val="80000"/>
              </a:lnSpc>
              <a:spcBef>
                <a:spcPts val="0"/>
              </a:spcBef>
              <a:spcAft>
                <a:spcPts val="0"/>
              </a:spcAft>
              <a:buClr>
                <a:schemeClr val="dk1"/>
              </a:buClr>
              <a:buSzPts val="225"/>
              <a:buFont typeface="Calibri"/>
              <a:buNone/>
            </a:pPr>
            <a:r>
              <a:rPr lang="en" sz="225"/>
              <a:t>(https://ebudget.ca.gov/2022-23/pdf/Enacted/BudgetSummary/K-12Education.pdf)</a:t>
            </a:r>
            <a:endParaRPr/>
          </a:p>
          <a:p>
            <a:pPr marL="0" marR="0" lvl="0" indent="0" algn="l" rtl="0">
              <a:lnSpc>
                <a:spcPct val="80000"/>
              </a:lnSpc>
              <a:spcBef>
                <a:spcPts val="0"/>
              </a:spcBef>
              <a:spcAft>
                <a:spcPts val="0"/>
              </a:spcAft>
              <a:buClr>
                <a:schemeClr val="dk1"/>
              </a:buClr>
              <a:buSzPts val="225"/>
              <a:buFont typeface="Calibri"/>
              <a:buNone/>
            </a:pPr>
            <a:endParaRPr sz="225"/>
          </a:p>
          <a:p>
            <a:pPr marL="0" marR="0" lvl="0" indent="0" algn="l" rtl="0">
              <a:lnSpc>
                <a:spcPct val="80000"/>
              </a:lnSpc>
              <a:spcBef>
                <a:spcPts val="0"/>
              </a:spcBef>
              <a:spcAft>
                <a:spcPts val="0"/>
              </a:spcAft>
              <a:buClr>
                <a:schemeClr val="dk1"/>
              </a:buClr>
              <a:buSzPts val="225"/>
              <a:buFont typeface="Calibri"/>
              <a:buNone/>
            </a:pPr>
            <a:r>
              <a:rPr lang="en" sz="225"/>
              <a:t>New this year – Alaksa, Arkansas</a:t>
            </a:r>
            <a:endParaRPr/>
          </a:p>
          <a:p>
            <a:pPr marL="0" marR="0" lvl="0" indent="0" algn="l" rtl="0">
              <a:lnSpc>
                <a:spcPct val="80000"/>
              </a:lnSpc>
              <a:spcBef>
                <a:spcPts val="0"/>
              </a:spcBef>
              <a:spcAft>
                <a:spcPts val="0"/>
              </a:spcAft>
              <a:buClr>
                <a:schemeClr val="dk1"/>
              </a:buClr>
              <a:buSzPts val="275"/>
              <a:buFont typeface="Calibri"/>
              <a:buNone/>
            </a:pPr>
            <a:endParaRPr sz="275"/>
          </a:p>
          <a:p>
            <a:pPr marL="0" marR="0" lvl="0" indent="0" algn="l" rtl="0">
              <a:lnSpc>
                <a:spcPct val="80000"/>
              </a:lnSpc>
              <a:spcBef>
                <a:spcPts val="0"/>
              </a:spcBef>
              <a:spcAft>
                <a:spcPts val="0"/>
              </a:spcAft>
              <a:buClr>
                <a:schemeClr val="dk1"/>
              </a:buClr>
              <a:buSzPts val="275"/>
              <a:buFont typeface="Calibri"/>
              <a:buNone/>
            </a:pPr>
            <a:endParaRPr sz="275" b="1"/>
          </a:p>
          <a:p>
            <a:pPr marL="0" marR="0" lvl="0" indent="0" algn="l" rtl="0">
              <a:lnSpc>
                <a:spcPct val="80000"/>
              </a:lnSpc>
              <a:spcBef>
                <a:spcPts val="0"/>
              </a:spcBef>
              <a:spcAft>
                <a:spcPts val="0"/>
              </a:spcAft>
              <a:buClr>
                <a:schemeClr val="dk1"/>
              </a:buClr>
              <a:buSzPts val="275"/>
              <a:buFont typeface="Calibri"/>
              <a:buNone/>
            </a:pPr>
            <a:r>
              <a:rPr lang="en" sz="275" b="1"/>
              <a:t>++++++</a:t>
            </a:r>
            <a:endParaRPr/>
          </a:p>
          <a:p>
            <a:pPr marL="0" marR="0" lvl="0" indent="0" algn="l" rtl="0">
              <a:lnSpc>
                <a:spcPct val="80000"/>
              </a:lnSpc>
              <a:spcBef>
                <a:spcPts val="0"/>
              </a:spcBef>
              <a:spcAft>
                <a:spcPts val="0"/>
              </a:spcAft>
              <a:buClr>
                <a:schemeClr val="dk1"/>
              </a:buClr>
              <a:buSzPts val="275"/>
              <a:buFont typeface="Calibri"/>
              <a:buNone/>
            </a:pPr>
            <a:endParaRPr sz="275" b="1"/>
          </a:p>
          <a:p>
            <a:pPr marL="0" marR="0" lvl="0" indent="0" algn="l" rtl="0">
              <a:lnSpc>
                <a:spcPct val="80000"/>
              </a:lnSpc>
              <a:spcBef>
                <a:spcPts val="0"/>
              </a:spcBef>
              <a:spcAft>
                <a:spcPts val="0"/>
              </a:spcAft>
              <a:buClr>
                <a:schemeClr val="dk1"/>
              </a:buClr>
              <a:buSzPts val="275"/>
              <a:buFont typeface="Calibri"/>
              <a:buNone/>
            </a:pPr>
            <a:r>
              <a:rPr lang="en" sz="275" b="1"/>
              <a:t>Look for updates</a:t>
            </a:r>
            <a:r>
              <a:rPr lang="en" sz="275"/>
              <a:t>: https://frac.org/healthy-school-meals-for-all – chart last updated 1/25 and map 1/14. Quote is from FRAC report </a:t>
            </a:r>
            <a:endParaRPr/>
          </a:p>
          <a:p>
            <a:pPr marL="0" marR="0" lvl="0" indent="0" algn="l" rtl="0">
              <a:lnSpc>
                <a:spcPct val="80000"/>
              </a:lnSpc>
              <a:spcBef>
                <a:spcPts val="0"/>
              </a:spcBef>
              <a:spcAft>
                <a:spcPts val="0"/>
              </a:spcAft>
              <a:buClr>
                <a:schemeClr val="dk1"/>
              </a:buClr>
              <a:buSzPts val="275"/>
              <a:buFont typeface="Calibri"/>
              <a:buNone/>
            </a:pPr>
            <a:r>
              <a:rPr lang="en" sz="275"/>
              <a:t>Tried legiscan – too many results with school AND meals AND all. Tried "healthy school meals for all“ and gotonly 7 hits. “universal school meals” &gt; 30 hits – none of these came up with those other than in map</a:t>
            </a:r>
            <a:endParaRPr/>
          </a:p>
          <a:p>
            <a:pPr marL="0" marR="0" lvl="0" indent="0" algn="l" rtl="0">
              <a:lnSpc>
                <a:spcPct val="80000"/>
              </a:lnSpc>
              <a:spcBef>
                <a:spcPts val="0"/>
              </a:spcBef>
              <a:spcAft>
                <a:spcPts val="0"/>
              </a:spcAft>
              <a:buClr>
                <a:schemeClr val="dk1"/>
              </a:buClr>
              <a:buSzPts val="275"/>
              <a:buFont typeface="Calibri"/>
              <a:buNone/>
            </a:pPr>
            <a:endParaRPr sz="275" b="0"/>
          </a:p>
          <a:p>
            <a:pPr marL="0" lvl="0" indent="0" algn="l" rtl="0">
              <a:lnSpc>
                <a:spcPct val="80000"/>
              </a:lnSpc>
              <a:spcBef>
                <a:spcPts val="0"/>
              </a:spcBef>
              <a:spcAft>
                <a:spcPts val="0"/>
              </a:spcAft>
              <a:buNone/>
            </a:pPr>
            <a:r>
              <a:rPr lang="en" sz="450" b="0" i="0" u="none" strike="noStrike">
                <a:latin typeface="Proxima Nova"/>
                <a:ea typeface="Proxima Nova"/>
                <a:cs typeface="Proxima Nova"/>
                <a:sym typeface="Proxima Nova"/>
              </a:rPr>
              <a:t>Four states — California, Maine (in 2021)  Massachusetts, and Vermont — passed policies. Nevada used pandemic relief funds to extend Healthy School Meals for All through the 2022–2023 and 2023–2024 school years. CT used pandemic funds for 2022-23.</a:t>
            </a:r>
            <a:endParaRPr/>
          </a:p>
          <a:p>
            <a:pPr marL="0" lvl="0" indent="0" algn="l" rtl="0">
              <a:lnSpc>
                <a:spcPct val="80000"/>
              </a:lnSpc>
              <a:spcBef>
                <a:spcPts val="0"/>
              </a:spcBef>
              <a:spcAft>
                <a:spcPts val="0"/>
              </a:spcAft>
              <a:buNone/>
            </a:pPr>
            <a:r>
              <a:rPr lang="en" sz="450" b="0" i="0" u="none" strike="noStrike">
                <a:latin typeface="Proxima Nova"/>
                <a:ea typeface="Proxima Nova"/>
                <a:cs typeface="Proxima Nova"/>
                <a:sym typeface="Proxima Nova"/>
              </a:rPr>
              <a:t>Four additional states — Colorado, Minnesota, Michigan, and New Mexico — have also passed Healthy School Meals for All policies that started with the 2023– 2024 school year</a:t>
            </a:r>
            <a:endParaRPr/>
          </a:p>
          <a:p>
            <a:pPr marL="0" lvl="0" indent="0" algn="l" rtl="0">
              <a:lnSpc>
                <a:spcPct val="80000"/>
              </a:lnSpc>
              <a:spcBef>
                <a:spcPts val="0"/>
              </a:spcBef>
              <a:spcAft>
                <a:spcPts val="0"/>
              </a:spcAft>
              <a:buNone/>
            </a:pPr>
            <a:r>
              <a:rPr lang="en" sz="450" b="0" i="0" u="none" strike="noStrike">
                <a:latin typeface="Proxima Nova"/>
                <a:ea typeface="Proxima Nova"/>
                <a:cs typeface="Proxima Nova"/>
                <a:sym typeface="Proxima Nova"/>
              </a:rPr>
              <a:t>(https://frac.org/wp-content/uploads/HSMFALegislativeChart2.1.23.pdf)</a:t>
            </a:r>
            <a:endParaRPr sz="450" b="0" i="0" u="none" strike="noStrike">
              <a:solidFill>
                <a:srgbClr val="000000"/>
              </a:solidFill>
              <a:latin typeface="Arial"/>
              <a:ea typeface="Arial"/>
              <a:cs typeface="Arial"/>
              <a:sym typeface="Arial"/>
            </a:endParaRPr>
          </a:p>
          <a:p>
            <a:pPr marL="0" lvl="0" indent="0" algn="l" rtl="0">
              <a:lnSpc>
                <a:spcPct val="80000"/>
              </a:lnSpc>
              <a:spcBef>
                <a:spcPts val="0"/>
              </a:spcBef>
              <a:spcAft>
                <a:spcPts val="0"/>
              </a:spcAft>
              <a:buNone/>
            </a:pPr>
            <a:endParaRPr sz="450" b="0" i="0" u="none" strike="noStrike">
              <a:solidFill>
                <a:srgbClr val="000000"/>
              </a:solidFill>
              <a:latin typeface="Arial"/>
              <a:ea typeface="Arial"/>
              <a:cs typeface="Arial"/>
              <a:sym typeface="Arial"/>
            </a:endParaRPr>
          </a:p>
          <a:p>
            <a:pPr marL="0" lvl="0" indent="0" algn="l" rtl="0">
              <a:lnSpc>
                <a:spcPct val="80000"/>
              </a:lnSpc>
              <a:spcBef>
                <a:spcPts val="0"/>
              </a:spcBef>
              <a:spcAft>
                <a:spcPts val="0"/>
              </a:spcAft>
              <a:buNone/>
            </a:pPr>
            <a:r>
              <a:rPr lang="en" sz="450" b="0" i="0" u="none" strike="noStrike">
                <a:solidFill>
                  <a:srgbClr val="252121"/>
                </a:solidFill>
                <a:latin typeface="Arial"/>
                <a:ea typeface="Arial"/>
                <a:cs typeface="Arial"/>
                <a:sym typeface="Arial"/>
              </a:rPr>
              <a:t>Six of these states with statewide universal meal programs mandate district participation, while the programs in Colorado and Michigan are optional. Six states pay for their programs through general revenue fund or education fund appropriations, the exceptions being </a:t>
            </a:r>
            <a:r>
              <a:rPr lang="en" sz="700" b="0" i="0">
                <a:solidFill>
                  <a:srgbClr val="262222"/>
                </a:solidFill>
                <a:latin typeface="Open Sans"/>
                <a:ea typeface="Open Sans"/>
                <a:cs typeface="Open Sans"/>
                <a:sym typeface="Open Sans"/>
              </a:rPr>
              <a:t>he exceptions being Colorado and Massachusetts. Colorado directly funds universal meals through a new voter-passed tax measure that reduces income tax deductions available to households earning $300,000 or more. Massachusetts funds its program using a portion of the revenue generated from the state’s new voter-approved 4% tax on incomes over $1 million. </a:t>
            </a:r>
            <a:r>
              <a:rPr lang="en" sz="450" b="0" i="0" u="none" strike="noStrike">
                <a:solidFill>
                  <a:srgbClr val="252121"/>
                </a:solidFill>
                <a:latin typeface="Arial"/>
                <a:ea typeface="Arial"/>
                <a:cs typeface="Arial"/>
                <a:sym typeface="Arial"/>
              </a:rPr>
              <a:t> https://www.ncsl.org/state-legislatures-news/details/new-state-and-federal-policies-expand-access-to-free-school-meals </a:t>
            </a:r>
            <a:endParaRPr/>
          </a:p>
          <a:p>
            <a:pPr marL="0" lvl="0" indent="0" algn="l" rtl="0">
              <a:lnSpc>
                <a:spcPct val="80000"/>
              </a:lnSpc>
              <a:spcBef>
                <a:spcPts val="0"/>
              </a:spcBef>
              <a:spcAft>
                <a:spcPts val="0"/>
              </a:spcAft>
              <a:buNone/>
            </a:pPr>
            <a:r>
              <a:rPr lang="en" sz="450" b="0" i="0" u="none" strike="noStrike">
                <a:solidFill>
                  <a:srgbClr val="252121"/>
                </a:solidFill>
                <a:latin typeface="Arial"/>
                <a:ea typeface="Arial"/>
                <a:cs typeface="Arial"/>
                <a:sym typeface="Arial"/>
              </a:rPr>
              <a:t>++++++++</a:t>
            </a:r>
            <a:endParaRPr/>
          </a:p>
          <a:p>
            <a:pPr marL="0" lvl="0" indent="0" algn="l" rtl="0">
              <a:lnSpc>
                <a:spcPct val="80000"/>
              </a:lnSpc>
              <a:spcBef>
                <a:spcPts val="0"/>
              </a:spcBef>
              <a:spcAft>
                <a:spcPts val="0"/>
              </a:spcAft>
              <a:buNone/>
            </a:pPr>
            <a:endParaRPr sz="450" b="0" i="0" u="none" strike="noStrike">
              <a:solidFill>
                <a:srgbClr val="252121"/>
              </a:solidFill>
              <a:latin typeface="Arial"/>
              <a:ea typeface="Arial"/>
              <a:cs typeface="Arial"/>
              <a:sym typeface="Arial"/>
            </a:endParaRPr>
          </a:p>
          <a:p>
            <a:pPr marL="0" lvl="0" indent="0" algn="l" rtl="0">
              <a:lnSpc>
                <a:spcPct val="80000"/>
              </a:lnSpc>
              <a:spcBef>
                <a:spcPts val="0"/>
              </a:spcBef>
              <a:spcAft>
                <a:spcPts val="0"/>
              </a:spcAft>
              <a:buNone/>
            </a:pPr>
            <a:r>
              <a:rPr lang="en" sz="450" b="0" i="0" u="none" strike="noStrike">
                <a:solidFill>
                  <a:srgbClr val="252121"/>
                </a:solidFill>
              </a:rPr>
              <a:t>Some states have made only school breakfasts free for all students, either permanently or temporarily. The District of Columbia has required free school breakfasts since 2010, and Connecticut and Pennsylvania will have free breakfasts for all students during the 2023-24 schoolyear.</a:t>
            </a:r>
            <a:endParaRPr sz="450" b="0" i="0" u="none" strike="noStrike">
              <a:latin typeface="Proxima Nova"/>
              <a:ea typeface="Proxima Nova"/>
              <a:cs typeface="Proxima Nova"/>
              <a:sym typeface="Proxima Nova"/>
            </a:endParaRPr>
          </a:p>
          <a:p>
            <a:pPr marL="0" lvl="0" indent="0" algn="l" rtl="0">
              <a:lnSpc>
                <a:spcPct val="80000"/>
              </a:lnSpc>
              <a:spcBef>
                <a:spcPts val="0"/>
              </a:spcBef>
              <a:spcAft>
                <a:spcPts val="0"/>
              </a:spcAft>
              <a:buNone/>
            </a:pPr>
            <a:endParaRPr sz="450" b="0" i="0" u="none" strike="noStrike">
              <a:latin typeface="Proxima Nova"/>
              <a:ea typeface="Proxima Nova"/>
              <a:cs typeface="Proxima Nova"/>
              <a:sym typeface="Proxima Nova"/>
            </a:endParaRPr>
          </a:p>
          <a:p>
            <a:pPr marL="0" lvl="0" indent="0" algn="l" rtl="0">
              <a:lnSpc>
                <a:spcPct val="80000"/>
              </a:lnSpc>
              <a:spcBef>
                <a:spcPts val="0"/>
              </a:spcBef>
              <a:spcAft>
                <a:spcPts val="0"/>
              </a:spcAft>
              <a:buNone/>
            </a:pPr>
            <a:r>
              <a:rPr lang="en" sz="450" b="0" i="0" u="none" strike="noStrike">
                <a:latin typeface="Proxima Nova"/>
                <a:ea typeface="Proxima Nova"/>
                <a:cs typeface="Proxima Nova"/>
                <a:sym typeface="Proxima Nova"/>
              </a:rPr>
              <a:t>The pandemic highlighted the critical role that school meals play for children and acted as a trial run for Healthy School Meals for All nationwide. Students, parents, teachers, administrators, school nutrition professionals, and other stakeholders realized they did not want to go back to a tiered payment system for school meals, driving energy and support for statewide Healthy School Meals for All campaigns. USDA waivers allowing schools to offer meals at no charge to all students expired in June 2022. Unless states had enacted a Healthy School Meals for All policy, most schools went back to normal school nutrition operations for the 2022–2023 school year: offering meals at no charge to some students; charging a reduced-price fee to some; and charging others for the cost of their meal.</a:t>
            </a:r>
            <a:endParaRPr/>
          </a:p>
          <a:p>
            <a:pPr marL="0" lvl="0" indent="0" algn="l" rtl="0">
              <a:lnSpc>
                <a:spcPct val="80000"/>
              </a:lnSpc>
              <a:spcBef>
                <a:spcPts val="0"/>
              </a:spcBef>
              <a:spcAft>
                <a:spcPts val="0"/>
              </a:spcAft>
              <a:buNone/>
            </a:pPr>
            <a:endParaRPr sz="450" b="0" i="0" u="none" strike="noStrike">
              <a:latin typeface="Proxima Nova"/>
              <a:ea typeface="Proxima Nova"/>
              <a:cs typeface="Proxima Nova"/>
              <a:sym typeface="Proxima Nova"/>
            </a:endParaRPr>
          </a:p>
          <a:p>
            <a:pPr marL="0" lvl="0" indent="0" algn="l" rtl="0">
              <a:lnSpc>
                <a:spcPct val="80000"/>
              </a:lnSpc>
              <a:spcBef>
                <a:spcPts val="0"/>
              </a:spcBef>
              <a:spcAft>
                <a:spcPts val="0"/>
              </a:spcAft>
              <a:buNone/>
            </a:pPr>
            <a:endParaRPr sz="450" b="0" i="0" u="none" strike="noStrike">
              <a:latin typeface="Proxima Nova"/>
              <a:ea typeface="Proxima Nova"/>
              <a:cs typeface="Proxima Nova"/>
              <a:sym typeface="Proxima Nova"/>
            </a:endParaRPr>
          </a:p>
          <a:p>
            <a:pPr marL="0" lvl="0" indent="0" algn="l" rtl="0">
              <a:lnSpc>
                <a:spcPct val="80000"/>
              </a:lnSpc>
              <a:spcBef>
                <a:spcPts val="0"/>
              </a:spcBef>
              <a:spcAft>
                <a:spcPts val="0"/>
              </a:spcAft>
              <a:buNone/>
            </a:pPr>
            <a:r>
              <a:rPr lang="en" sz="275" b="1"/>
              <a:t>+++++++++++++++++++++</a:t>
            </a:r>
            <a:endParaRPr/>
          </a:p>
          <a:p>
            <a:pPr marL="0" lvl="0" indent="0" algn="l" rtl="0">
              <a:lnSpc>
                <a:spcPct val="80000"/>
              </a:lnSpc>
              <a:spcBef>
                <a:spcPts val="0"/>
              </a:spcBef>
              <a:spcAft>
                <a:spcPts val="0"/>
              </a:spcAft>
              <a:buNone/>
            </a:pPr>
            <a:r>
              <a:rPr lang="en" sz="275" b="1"/>
              <a:t>https://frac.org/wp-content/uploads/HSMFA-Report-2024.pdf (2.7.24)</a:t>
            </a:r>
            <a:endParaRPr/>
          </a:p>
          <a:p>
            <a:pPr marL="0" lvl="0" indent="-25400" algn="l" rtl="0">
              <a:lnSpc>
                <a:spcPct val="80000"/>
              </a:lnSpc>
              <a:spcBef>
                <a:spcPts val="0"/>
              </a:spcBef>
              <a:spcAft>
                <a:spcPts val="0"/>
              </a:spcAft>
              <a:buClr>
                <a:schemeClr val="dk1"/>
              </a:buClr>
              <a:buSzPts val="400"/>
              <a:buFont typeface="Calibri"/>
              <a:buAutoNum type="arabicPeriod"/>
            </a:pPr>
            <a:r>
              <a:rPr lang="en" sz="400" b="0" i="0">
                <a:latin typeface="Arial"/>
                <a:ea typeface="Arial"/>
                <a:cs typeface="Arial"/>
                <a:sym typeface="Arial"/>
              </a:rPr>
              <a:t>School lunch participation in California, Maine, Massachusetts, Nevada, and Vermont increased during the 2022-2023 school year compared to pre-pandemic levels (2018-19). ​</a:t>
            </a:r>
            <a:endParaRPr/>
          </a:p>
          <a:p>
            <a:pPr marL="0" lvl="0" indent="-25400" algn="l" rtl="0">
              <a:lnSpc>
                <a:spcPct val="80000"/>
              </a:lnSpc>
              <a:spcBef>
                <a:spcPts val="0"/>
              </a:spcBef>
              <a:spcAft>
                <a:spcPts val="0"/>
              </a:spcAft>
              <a:buClr>
                <a:schemeClr val="dk1"/>
              </a:buClr>
              <a:buSzPts val="400"/>
              <a:buFont typeface="Calibri"/>
              <a:buAutoNum type="arabicPeriod"/>
            </a:pPr>
            <a:r>
              <a:rPr lang="en" sz="400" b="0" i="0">
                <a:latin typeface="Arial"/>
                <a:ea typeface="Arial"/>
                <a:cs typeface="Arial"/>
                <a:sym typeface="Arial"/>
              </a:rPr>
              <a:t>School breakfast participation increased in four of the five states. ​</a:t>
            </a:r>
            <a:endParaRPr/>
          </a:p>
          <a:p>
            <a:pPr marL="0" lvl="0" indent="-25400" algn="l" rtl="0">
              <a:lnSpc>
                <a:spcPct val="80000"/>
              </a:lnSpc>
              <a:spcBef>
                <a:spcPts val="0"/>
              </a:spcBef>
              <a:spcAft>
                <a:spcPts val="0"/>
              </a:spcAft>
              <a:buClr>
                <a:schemeClr val="dk1"/>
              </a:buClr>
              <a:buSzPts val="400"/>
              <a:buFont typeface="Calibri"/>
              <a:buAutoNum type="arabicPeriod"/>
            </a:pPr>
            <a:r>
              <a:rPr lang="en" sz="400" b="0" i="0">
                <a:latin typeface="Arial"/>
                <a:ea typeface="Arial"/>
                <a:cs typeface="Arial"/>
                <a:sym typeface="Arial"/>
              </a:rPr>
              <a:t>The five Healthy School Meals for All states still have room for growth in the School Breakfast Program, as there is a gap between breakfast and lunch participation.</a:t>
            </a:r>
            <a:endParaRPr/>
          </a:p>
          <a:p>
            <a:pPr marL="0" lvl="0" indent="0" algn="l" rtl="0">
              <a:lnSpc>
                <a:spcPct val="80000"/>
              </a:lnSpc>
              <a:spcBef>
                <a:spcPts val="0"/>
              </a:spcBef>
              <a:spcAft>
                <a:spcPts val="0"/>
              </a:spcAft>
              <a:buClr>
                <a:schemeClr val="dk1"/>
              </a:buClr>
              <a:buSzPts val="400"/>
              <a:buFont typeface="Calibri"/>
              <a:buNone/>
            </a:pPr>
            <a:endParaRPr sz="400" b="0" i="0">
              <a:latin typeface="Arial"/>
              <a:ea typeface="Arial"/>
              <a:cs typeface="Arial"/>
              <a:sym typeface="Arial"/>
            </a:endParaRPr>
          </a:p>
          <a:p>
            <a:pPr marL="0" lvl="0" indent="0" algn="l" rtl="0">
              <a:lnSpc>
                <a:spcPct val="80000"/>
              </a:lnSpc>
              <a:spcBef>
                <a:spcPts val="0"/>
              </a:spcBef>
              <a:spcAft>
                <a:spcPts val="0"/>
              </a:spcAft>
              <a:buNone/>
            </a:pPr>
            <a:r>
              <a:rPr lang="en" sz="600" b="0" i="0">
                <a:solidFill>
                  <a:srgbClr val="4B4B4B"/>
                </a:solidFill>
                <a:latin typeface="Proxima Nova"/>
                <a:ea typeface="Proxima Nova"/>
                <a:cs typeface="Proxima Nova"/>
                <a:sym typeface="Proxima Nova"/>
              </a:rPr>
              <a:t>At its core, state Healthy School Meals for All policies dedicate state funds to cover the cost between offering free meals to all students and the school meal reimbursements that the state receives from the federal government through the </a:t>
            </a:r>
            <a:r>
              <a:rPr lang="en" sz="600" b="0" i="0" u="sng" strike="noStrike">
                <a:solidFill>
                  <a:srgbClr val="086CAD"/>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School Breakfast Program</a:t>
            </a:r>
            <a:r>
              <a:rPr lang="en" sz="600" b="0" i="0">
                <a:solidFill>
                  <a:srgbClr val="4B4B4B"/>
                </a:solidFill>
                <a:latin typeface="Proxima Nova"/>
                <a:ea typeface="Proxima Nova"/>
                <a:cs typeface="Proxima Nova"/>
                <a:sym typeface="Proxima Nova"/>
              </a:rPr>
              <a:t> and the </a:t>
            </a:r>
            <a:r>
              <a:rPr lang="en" sz="600" b="0" i="0" u="sng" strike="noStrike">
                <a:solidFill>
                  <a:srgbClr val="086CAD"/>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National School Lunch Program</a:t>
            </a:r>
            <a:r>
              <a:rPr lang="en" sz="600" b="0" i="0">
                <a:solidFill>
                  <a:srgbClr val="4B4B4B"/>
                </a:solidFill>
                <a:latin typeface="Proxima Nova"/>
                <a:ea typeface="Proxima Nova"/>
                <a:cs typeface="Proxima Nova"/>
                <a:sym typeface="Proxima Nova"/>
              </a:rPr>
              <a:t>. Other possible components of the legislation can include state funding for staff training, cafeteria equipment, local food procurement, school nutrition wages, evaluation, and more.  States have passed free school meal policies through: </a:t>
            </a:r>
            <a:endParaRPr/>
          </a:p>
          <a:p>
            <a:pPr marL="0" lvl="0" indent="-38100" algn="l" rtl="0">
              <a:lnSpc>
                <a:spcPct val="80000"/>
              </a:lnSpc>
              <a:spcBef>
                <a:spcPts val="0"/>
              </a:spcBef>
              <a:spcAft>
                <a:spcPts val="0"/>
              </a:spcAft>
              <a:buClr>
                <a:srgbClr val="4B4B4B"/>
              </a:buClr>
              <a:buSzPts val="600"/>
              <a:buFont typeface="Arial"/>
              <a:buChar char="•"/>
            </a:pPr>
            <a:r>
              <a:rPr lang="en" sz="600" b="0" i="0">
                <a:solidFill>
                  <a:srgbClr val="4B4B4B"/>
                </a:solidFill>
                <a:latin typeface="Proxima Nova"/>
                <a:ea typeface="Proxima Nova"/>
                <a:cs typeface="Proxima Nova"/>
                <a:sym typeface="Proxima Nova"/>
              </a:rPr>
              <a:t>standalone bills (i.e., Minnesota) </a:t>
            </a:r>
            <a:endParaRPr/>
          </a:p>
          <a:p>
            <a:pPr marL="0" lvl="0" indent="-38100" algn="l" rtl="0">
              <a:lnSpc>
                <a:spcPct val="80000"/>
              </a:lnSpc>
              <a:spcBef>
                <a:spcPts val="0"/>
              </a:spcBef>
              <a:spcAft>
                <a:spcPts val="0"/>
              </a:spcAft>
              <a:buClr>
                <a:srgbClr val="4B4B4B"/>
              </a:buClr>
              <a:buSzPts val="600"/>
              <a:buFont typeface="Arial"/>
              <a:buChar char="•"/>
            </a:pPr>
            <a:r>
              <a:rPr lang="en" sz="600" b="0" i="0">
                <a:solidFill>
                  <a:srgbClr val="4B4B4B"/>
                </a:solidFill>
                <a:latin typeface="Proxima Nova"/>
                <a:ea typeface="Proxima Nova"/>
                <a:cs typeface="Proxima Nova"/>
                <a:sym typeface="Proxima Nova"/>
              </a:rPr>
              <a:t>budget bills (i.e., California)  </a:t>
            </a:r>
            <a:endParaRPr/>
          </a:p>
          <a:p>
            <a:pPr marL="0" lvl="0" indent="-38100" algn="l" rtl="0">
              <a:lnSpc>
                <a:spcPct val="80000"/>
              </a:lnSpc>
              <a:spcBef>
                <a:spcPts val="0"/>
              </a:spcBef>
              <a:spcAft>
                <a:spcPts val="0"/>
              </a:spcAft>
              <a:buClr>
                <a:srgbClr val="4B4B4B"/>
              </a:buClr>
              <a:buSzPts val="600"/>
              <a:buFont typeface="Arial"/>
              <a:buChar char="•"/>
            </a:pPr>
            <a:r>
              <a:rPr lang="en" sz="600" b="0" i="0">
                <a:solidFill>
                  <a:srgbClr val="4B4B4B"/>
                </a:solidFill>
                <a:latin typeface="Proxima Nova"/>
                <a:ea typeface="Proxima Nova"/>
                <a:cs typeface="Proxima Nova"/>
                <a:sym typeface="Proxima Nova"/>
              </a:rPr>
              <a:t>a ballot measure (one state to date: Colorado)</a:t>
            </a:r>
            <a:endParaRPr/>
          </a:p>
          <a:p>
            <a:pPr marL="0" lvl="0" indent="0" algn="l" rtl="0">
              <a:lnSpc>
                <a:spcPct val="80000"/>
              </a:lnSpc>
              <a:spcBef>
                <a:spcPts val="0"/>
              </a:spcBef>
              <a:spcAft>
                <a:spcPts val="0"/>
              </a:spcAft>
              <a:buClr>
                <a:schemeClr val="dk1"/>
              </a:buClr>
              <a:buSzPts val="400"/>
              <a:buFont typeface="Calibri"/>
              <a:buNone/>
            </a:pPr>
            <a:endParaRPr sz="400" b="0" i="0">
              <a:latin typeface="Arial"/>
              <a:ea typeface="Arial"/>
              <a:cs typeface="Arial"/>
              <a:sym typeface="Arial"/>
            </a:endParaRPr>
          </a:p>
          <a:p>
            <a:pPr marL="0" lvl="0" indent="0" algn="l" rtl="0">
              <a:lnSpc>
                <a:spcPct val="80000"/>
              </a:lnSpc>
              <a:spcBef>
                <a:spcPts val="0"/>
              </a:spcBef>
              <a:spcAft>
                <a:spcPts val="0"/>
              </a:spcAft>
              <a:buClr>
                <a:schemeClr val="dk1"/>
              </a:buClr>
              <a:buSzPts val="400"/>
              <a:buFont typeface="Calibri"/>
              <a:buNone/>
            </a:pPr>
            <a:endParaRPr sz="400" b="0" i="0">
              <a:latin typeface="Arial"/>
              <a:ea typeface="Arial"/>
              <a:cs typeface="Arial"/>
              <a:sym typeface="Arial"/>
            </a:endParaRPr>
          </a:p>
          <a:p>
            <a:pPr marL="0" marR="0" lvl="0" indent="0" algn="l" rtl="0">
              <a:lnSpc>
                <a:spcPct val="80000"/>
              </a:lnSpc>
              <a:spcBef>
                <a:spcPts val="0"/>
              </a:spcBef>
              <a:spcAft>
                <a:spcPts val="0"/>
              </a:spcAft>
              <a:buClr>
                <a:schemeClr val="dk1"/>
              </a:buClr>
              <a:buSzPts val="400"/>
              <a:buFont typeface="Calibri"/>
              <a:buNone/>
            </a:pPr>
            <a:r>
              <a:rPr lang="en" sz="400"/>
              <a:t>Federal: Universal School Meals Program Act (S. 1568/H.R. 3204), which would create Healthy School Meals for All nationwide. The bill has been reintroduced by Sen. Sanders (I-VT) and Rep. Omar (D-MN), along with Sens. Gillibrand (D-NY) and Heinrich (D-NM) and Reps. McGovern (D-MA) and Moore (D-WI).</a:t>
            </a:r>
            <a:endParaRPr/>
          </a:p>
          <a:p>
            <a:pPr marL="0" lvl="0" indent="0" algn="l" rtl="0">
              <a:lnSpc>
                <a:spcPct val="80000"/>
              </a:lnSpc>
              <a:spcBef>
                <a:spcPts val="0"/>
              </a:spcBef>
              <a:spcAft>
                <a:spcPts val="0"/>
              </a:spcAft>
              <a:buClr>
                <a:schemeClr val="dk1"/>
              </a:buClr>
              <a:buSzPts val="400"/>
              <a:buFont typeface="Calibri"/>
              <a:buNone/>
            </a:pPr>
            <a:endParaRPr sz="400" b="0" i="0">
              <a:latin typeface="Arial"/>
              <a:ea typeface="Arial"/>
              <a:cs typeface="Arial"/>
              <a:sym typeface="Arial"/>
            </a:endParaRPr>
          </a:p>
          <a:p>
            <a:pPr marL="0" lvl="0" indent="0" algn="l" rtl="0">
              <a:lnSpc>
                <a:spcPct val="80000"/>
              </a:lnSpc>
              <a:spcBef>
                <a:spcPts val="0"/>
              </a:spcBef>
              <a:spcAft>
                <a:spcPts val="0"/>
              </a:spcAft>
              <a:buNone/>
            </a:pPr>
            <a:r>
              <a:rPr lang="en" sz="275" b="1"/>
              <a:t>Link to other policies and budget</a:t>
            </a:r>
            <a:endParaRPr/>
          </a:p>
          <a:p>
            <a:pPr marL="0" lvl="0" indent="0" algn="l" rtl="0">
              <a:lnSpc>
                <a:spcPct val="80000"/>
              </a:lnSpc>
              <a:spcBef>
                <a:spcPts val="0"/>
              </a:spcBef>
              <a:spcAft>
                <a:spcPts val="0"/>
              </a:spcAft>
              <a:buNone/>
            </a:pPr>
            <a:r>
              <a:rPr lang="en" sz="275"/>
              <a:t>CA 2022 budget: </a:t>
            </a:r>
            <a:r>
              <a:rPr lang="en" sz="400"/>
              <a:t>Additionally, the Budget includes $600 million one-time Proposition 98 General Fund, available over three years, for school kitchen infrastructure upgrades and equipment, food service employee training, and compensation for work related to serving universal meals using more fresh, minimally processed California-grown foods. The Budget also includes $100 million one-time Proposition 98 General Fund to support local educational agency procurement practices for plant-based or restricted diet meals, to procure California-grown or California-produced, sustainably grown, whole or minimally processed foods, including for use in plant-based or restricted-diet meals, or to prepare meals fresh onsite. Both of these programs are complementary to the provision of school meals for all students as well as the Farm to School Program. </a:t>
            </a:r>
            <a:r>
              <a:rPr lang="en" sz="275"/>
              <a:t>(https://ebudget.ca.gov/2022-23/pdf/Enacted/BudgetSummary/K-12Education.pdf)</a:t>
            </a:r>
            <a:endParaRPr/>
          </a:p>
          <a:p>
            <a:pPr marL="0" lvl="0" indent="0" algn="l" rtl="0">
              <a:lnSpc>
                <a:spcPct val="80000"/>
              </a:lnSpc>
              <a:spcBef>
                <a:spcPts val="0"/>
              </a:spcBef>
              <a:spcAft>
                <a:spcPts val="0"/>
              </a:spcAft>
              <a:buClr>
                <a:schemeClr val="dk1"/>
              </a:buClr>
              <a:buSzPts val="400"/>
              <a:buFont typeface="Calibri"/>
              <a:buNone/>
            </a:pPr>
            <a:endParaRPr sz="400" b="0" i="0">
              <a:latin typeface="Arial"/>
              <a:ea typeface="Arial"/>
              <a:cs typeface="Arial"/>
              <a:sym typeface="Arial"/>
            </a:endParaRPr>
          </a:p>
          <a:p>
            <a:pPr marL="0" lvl="0" indent="0" algn="l" rtl="0">
              <a:lnSpc>
                <a:spcPct val="80000"/>
              </a:lnSpc>
              <a:spcBef>
                <a:spcPts val="0"/>
              </a:spcBef>
              <a:spcAft>
                <a:spcPts val="0"/>
              </a:spcAft>
              <a:buNone/>
            </a:pPr>
            <a:endParaRPr sz="275" b="1"/>
          </a:p>
          <a:p>
            <a:pPr marL="0" lvl="0" indent="0" algn="l" rtl="0">
              <a:lnSpc>
                <a:spcPct val="80000"/>
              </a:lnSpc>
              <a:spcBef>
                <a:spcPts val="0"/>
              </a:spcBef>
              <a:spcAft>
                <a:spcPts val="0"/>
              </a:spcAft>
              <a:buNone/>
            </a:pPr>
            <a:endParaRPr sz="275" b="1"/>
          </a:p>
          <a:p>
            <a:pPr marL="0" lvl="0" indent="0" algn="l" rtl="0">
              <a:lnSpc>
                <a:spcPct val="80000"/>
              </a:lnSpc>
              <a:spcBef>
                <a:spcPts val="0"/>
              </a:spcBef>
              <a:spcAft>
                <a:spcPts val="0"/>
              </a:spcAft>
              <a:buNone/>
            </a:pPr>
            <a:endParaRPr sz="275"/>
          </a:p>
          <a:p>
            <a:pPr marL="0" lvl="0" indent="0" algn="l" rtl="0">
              <a:lnSpc>
                <a:spcPct val="80000"/>
              </a:lnSpc>
              <a:spcBef>
                <a:spcPts val="0"/>
              </a:spcBef>
              <a:spcAft>
                <a:spcPts val="0"/>
              </a:spcAft>
              <a:buNone/>
            </a:pPr>
            <a:endParaRPr sz="275"/>
          </a:p>
          <a:p>
            <a:pPr marL="0" lvl="0" indent="0" algn="l" rtl="0">
              <a:lnSpc>
                <a:spcPct val="80000"/>
              </a:lnSpc>
              <a:spcBef>
                <a:spcPts val="0"/>
              </a:spcBef>
              <a:spcAft>
                <a:spcPts val="0"/>
              </a:spcAft>
              <a:buNone/>
            </a:pPr>
            <a:endParaRPr sz="275"/>
          </a:p>
        </p:txBody>
      </p:sp>
      <p:sp>
        <p:nvSpPr>
          <p:cNvPr id="883" name="Google Shape;883;g36ab6987878_2_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latin typeface="Calibri"/>
                <a:ea typeface="Calibri"/>
                <a:cs typeface="Calibri"/>
                <a:sym typeface="Calibri"/>
              </a:rPr>
              <a:t>46</a:t>
            </a:fld>
            <a:endParaRPr>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6ab6987878_2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g36ab6987878_2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u="none" strike="noStrike">
                <a:solidFill>
                  <a:srgbClr val="4A4A4A"/>
                </a:solidFill>
                <a:latin typeface="Proxima Nova"/>
                <a:ea typeface="Proxima Nova"/>
                <a:cs typeface="Proxima Nova"/>
                <a:sym typeface="Proxima Nova"/>
              </a:rPr>
              <a:t>Thirty-eight states, Washington D.C., </a:t>
            </a:r>
            <a:r>
              <a:rPr lang="en" sz="1200" b="0" i="0" u="none" strike="noStrike">
                <a:solidFill>
                  <a:srgbClr val="000000"/>
                </a:solidFill>
                <a:latin typeface="Proxima Nova"/>
                <a:ea typeface="Proxima Nova"/>
                <a:cs typeface="Proxima Nova"/>
                <a:sym typeface="Proxima Nova"/>
              </a:rPr>
              <a:t>fi</a:t>
            </a:r>
            <a:r>
              <a:rPr lang="en" sz="1200" b="0" i="0" u="none" strike="noStrike">
                <a:solidFill>
                  <a:srgbClr val="4A4A4A"/>
                </a:solidFill>
                <a:latin typeface="Proxima Nova"/>
                <a:ea typeface="Proxima Nova"/>
                <a:cs typeface="Proxima Nova"/>
                <a:sym typeface="Proxima Nova"/>
              </a:rPr>
              <a:t>ve Indian Tribal Organizations, and all </a:t>
            </a:r>
            <a:r>
              <a:rPr lang="en" sz="1200" b="0" i="0" u="none" strike="noStrike">
                <a:solidFill>
                  <a:srgbClr val="000000"/>
                </a:solidFill>
                <a:latin typeface="Proxima Nova"/>
                <a:ea typeface="Proxima Nova"/>
                <a:cs typeface="Proxima Nova"/>
                <a:sym typeface="Proxima Nova"/>
              </a:rPr>
              <a:t>fi</a:t>
            </a:r>
            <a:r>
              <a:rPr lang="en" sz="1200" b="0" i="0" u="none" strike="noStrike">
                <a:solidFill>
                  <a:srgbClr val="4A4A4A"/>
                </a:solidFill>
                <a:latin typeface="Proxima Nova"/>
                <a:ea typeface="Proxima Nova"/>
                <a:cs typeface="Proxima Nova"/>
                <a:sym typeface="Proxima Nova"/>
              </a:rPr>
              <a:t>ve U.S. territories submitted a notice of intent by the January 1 deadline and are poised to implement Summer EBT this year. This includes two states — Alabama and Utah — that will be operating Summer EBT for the </a:t>
            </a:r>
            <a:r>
              <a:rPr lang="en" sz="1200" b="0" i="0" u="none" strike="noStrike">
                <a:solidFill>
                  <a:srgbClr val="000000"/>
                </a:solidFill>
                <a:latin typeface="Proxima Nova"/>
                <a:ea typeface="Proxima Nova"/>
                <a:cs typeface="Proxima Nova"/>
                <a:sym typeface="Proxima Nova"/>
              </a:rPr>
              <a:t>fi</a:t>
            </a:r>
            <a:r>
              <a:rPr lang="en" sz="1200" b="0" i="0" u="none" strike="noStrike">
                <a:solidFill>
                  <a:srgbClr val="4A4A4A"/>
                </a:solidFill>
                <a:latin typeface="Proxima Nova"/>
                <a:ea typeface="Proxima Nova"/>
                <a:cs typeface="Proxima Nova"/>
                <a:sym typeface="Proxima Nova"/>
              </a:rPr>
              <a:t>rst time</a:t>
            </a:r>
            <a:endParaRPr/>
          </a:p>
          <a:p>
            <a:pPr marL="0" lvl="0" indent="0" algn="l" rtl="0">
              <a:spcBef>
                <a:spcPts val="0"/>
              </a:spcBef>
              <a:spcAft>
                <a:spcPts val="0"/>
              </a:spcAft>
              <a:buNone/>
            </a:pPr>
            <a:r>
              <a:rPr lang="en" sz="1200" b="0" i="0" u="none" strike="noStrike">
                <a:solidFill>
                  <a:srgbClr val="4A4A4A"/>
                </a:solidFill>
                <a:latin typeface="Proxima Nova"/>
                <a:ea typeface="Proxima Nova"/>
                <a:cs typeface="Proxima Nova"/>
                <a:sym typeface="Proxima Nova"/>
              </a:rPr>
              <a:t>+++++</a:t>
            </a:r>
            <a:endParaRPr/>
          </a:p>
          <a:p>
            <a:pPr marL="0" lvl="0" indent="0" algn="l" rtl="0">
              <a:spcBef>
                <a:spcPts val="0"/>
              </a:spcBef>
              <a:spcAft>
                <a:spcPts val="0"/>
              </a:spcAft>
              <a:buNone/>
            </a:pPr>
            <a:endParaRPr/>
          </a:p>
          <a:p>
            <a:pPr marL="0" lvl="0" indent="0" algn="l" rtl="0">
              <a:spcBef>
                <a:spcPts val="0"/>
              </a:spcBef>
              <a:spcAft>
                <a:spcPts val="0"/>
              </a:spcAft>
              <a:buNone/>
            </a:pPr>
            <a:r>
              <a:rPr lang="en"/>
              <a:t>https://frac.org/summer-ebt/families 3.27.25 - map</a:t>
            </a:r>
            <a:endParaRPr/>
          </a:p>
          <a:p>
            <a:pPr marL="0" lvl="0" indent="0" algn="l" rtl="0">
              <a:spcBef>
                <a:spcPts val="0"/>
              </a:spcBef>
              <a:spcAft>
                <a:spcPts val="0"/>
              </a:spcAft>
              <a:buNone/>
            </a:pPr>
            <a:endParaRPr/>
          </a:p>
          <a:p>
            <a:pPr marL="0" lvl="0" indent="0" algn="l" rtl="0">
              <a:spcBef>
                <a:spcPts val="0"/>
              </a:spcBef>
              <a:spcAft>
                <a:spcPts val="0"/>
              </a:spcAft>
              <a:buNone/>
            </a:pPr>
            <a:r>
              <a:rPr lang="en" sz="1200" b="0" i="0" u="none" strike="noStrike">
                <a:solidFill>
                  <a:srgbClr val="4A4A4A"/>
                </a:solidFill>
                <a:latin typeface="Proxima Nova"/>
                <a:ea typeface="Proxima Nova"/>
                <a:cs typeface="Proxima Nova"/>
                <a:sym typeface="Proxima Nova"/>
              </a:rPr>
              <a:t>Thirty-eight states, Washington D.C., </a:t>
            </a:r>
            <a:r>
              <a:rPr lang="en" sz="1200" b="0" i="0" u="none" strike="noStrike">
                <a:solidFill>
                  <a:srgbClr val="000000"/>
                </a:solidFill>
                <a:latin typeface="Proxima Nova"/>
                <a:ea typeface="Proxima Nova"/>
                <a:cs typeface="Proxima Nova"/>
                <a:sym typeface="Proxima Nova"/>
              </a:rPr>
              <a:t>fi</a:t>
            </a:r>
            <a:r>
              <a:rPr lang="en" sz="1200" b="0" i="0" u="none" strike="noStrike">
                <a:solidFill>
                  <a:srgbClr val="4A4A4A"/>
                </a:solidFill>
                <a:latin typeface="Proxima Nova"/>
                <a:ea typeface="Proxima Nova"/>
                <a:cs typeface="Proxima Nova"/>
                <a:sym typeface="Proxima Nova"/>
              </a:rPr>
              <a:t>ve Indian Tribal Organizations, and all </a:t>
            </a:r>
            <a:r>
              <a:rPr lang="en" sz="1200" b="0" i="0" u="none" strike="noStrike">
                <a:solidFill>
                  <a:srgbClr val="000000"/>
                </a:solidFill>
                <a:latin typeface="Proxima Nova"/>
                <a:ea typeface="Proxima Nova"/>
                <a:cs typeface="Proxima Nova"/>
                <a:sym typeface="Proxima Nova"/>
              </a:rPr>
              <a:t>fi</a:t>
            </a:r>
            <a:r>
              <a:rPr lang="en" sz="1200" b="0" i="0" u="none" strike="noStrike">
                <a:solidFill>
                  <a:srgbClr val="4A4A4A"/>
                </a:solidFill>
                <a:latin typeface="Proxima Nova"/>
                <a:ea typeface="Proxima Nova"/>
                <a:cs typeface="Proxima Nova"/>
                <a:sym typeface="Proxima Nova"/>
              </a:rPr>
              <a:t>ve U.S. territories submitted a notice of intent by the January 1 deadline and are poised to implement Summer EBT this year. This includes two states — Alabama and Utah — that will be operating Summer EBT for the</a:t>
            </a:r>
            <a:r>
              <a:rPr lang="en" sz="1200" b="0" i="0" u="none" strike="noStrike">
                <a:solidFill>
                  <a:srgbClr val="000000"/>
                </a:solidFill>
                <a:latin typeface="Proxima Nova"/>
                <a:ea typeface="Proxima Nova"/>
                <a:cs typeface="Proxima Nova"/>
                <a:sym typeface="Proxima Nova"/>
              </a:rPr>
              <a:t>fi</a:t>
            </a:r>
            <a:r>
              <a:rPr lang="en" sz="1200" b="0" i="0" u="none" strike="noStrike">
                <a:solidFill>
                  <a:srgbClr val="4A4A4A"/>
                </a:solidFill>
                <a:latin typeface="Proxima Nova"/>
                <a:ea typeface="Proxima Nova"/>
                <a:cs typeface="Proxima Nova"/>
                <a:sym typeface="Proxima Nova"/>
              </a:rPr>
              <a:t>rst time. </a:t>
            </a:r>
            <a:endParaRPr/>
          </a:p>
          <a:p>
            <a:pPr marL="0" lvl="0" indent="0" algn="l" rtl="0">
              <a:spcBef>
                <a:spcPts val="0"/>
              </a:spcBef>
              <a:spcAft>
                <a:spcPts val="0"/>
              </a:spcAft>
              <a:buNone/>
            </a:pPr>
            <a:r>
              <a:rPr lang="en" sz="1200" b="0" i="0" u="none" strike="noStrike">
                <a:solidFill>
                  <a:srgbClr val="4A4A4A"/>
                </a:solidFill>
                <a:latin typeface="Proxima Nova"/>
                <a:ea typeface="Proxima Nova"/>
                <a:cs typeface="Proxima Nova"/>
                <a:sym typeface="Proxima Nova"/>
              </a:rPr>
              <a:t>Twelve states have chosen not to participate: Alaska, Florida, Georgia, Idaho, Iowa, Mississippi,Oklahoma1, South Carolina, South Dakota, Tennessee (Tennessee participated in 2023 but chosenot to operate again), Texas, and Wyoming. This means that approximately </a:t>
            </a:r>
            <a:r>
              <a:rPr lang="en" sz="1200" b="0" i="0" u="none" strike="noStrike">
                <a:solidFill>
                  <a:srgbClr val="086BAC"/>
                </a:solidFill>
                <a:latin typeface="Proxima Nova"/>
                <a:ea typeface="Proxima Nova"/>
                <a:cs typeface="Proxima Nova"/>
                <a:sym typeface="Proxima Nova"/>
              </a:rPr>
              <a:t>9.5 million children </a:t>
            </a:r>
            <a:r>
              <a:rPr lang="en" sz="1200" b="0" i="0" u="none" strike="noStrike">
                <a:solidFill>
                  <a:srgbClr val="4A4A4A"/>
                </a:solidFill>
                <a:latin typeface="Proxima Nova"/>
                <a:ea typeface="Proxima Nova"/>
                <a:cs typeface="Proxima Nova"/>
                <a:sym typeface="Proxima Nova"/>
              </a:rPr>
              <a:t>will miss out on nutrition bene</a:t>
            </a:r>
            <a:r>
              <a:rPr lang="en" sz="1200" b="0" i="0" u="none" strike="noStrike">
                <a:solidFill>
                  <a:srgbClr val="000000"/>
                </a:solidFill>
                <a:latin typeface="Proxima Nova"/>
                <a:ea typeface="Proxima Nova"/>
                <a:cs typeface="Proxima Nova"/>
                <a:sym typeface="Proxima Nova"/>
              </a:rPr>
              <a:t>fi</a:t>
            </a:r>
            <a:r>
              <a:rPr lang="en" sz="1200" b="0" i="0" u="none" strike="noStrike">
                <a:solidFill>
                  <a:srgbClr val="4A4A4A"/>
                </a:solidFill>
                <a:latin typeface="Proxima Nova"/>
                <a:ea typeface="Proxima Nova"/>
                <a:cs typeface="Proxima Nova"/>
                <a:sym typeface="Proxima Nova"/>
              </a:rPr>
              <a:t>ts they would otherwise be eligible to receive, and states are leaving over $1.1 billion in bene</a:t>
            </a:r>
            <a:r>
              <a:rPr lang="en" sz="1200" b="0" i="0" u="none" strike="noStrike">
                <a:solidFill>
                  <a:srgbClr val="000000"/>
                </a:solidFill>
                <a:latin typeface="Proxima Nova"/>
                <a:ea typeface="Proxima Nova"/>
                <a:cs typeface="Proxima Nova"/>
                <a:sym typeface="Proxima Nova"/>
              </a:rPr>
              <a:t>fi</a:t>
            </a:r>
            <a:r>
              <a:rPr lang="en" sz="1200" b="0" i="0" u="none" strike="noStrike">
                <a:solidFill>
                  <a:srgbClr val="4A4A4A"/>
                </a:solidFill>
                <a:latin typeface="Proxima Nova"/>
                <a:ea typeface="Proxima Nova"/>
                <a:cs typeface="Proxima Nova"/>
                <a:sym typeface="Proxima Nova"/>
              </a:rPr>
              <a:t>ts on the table. https://frac.org/blog/9-5-million-children-will-miss-out-on-summer-ebt-nutrition-benefits-in-2025</a:t>
            </a:r>
            <a:endParaRPr/>
          </a:p>
          <a:p>
            <a:pPr marL="0" lvl="0" indent="0" algn="l" rtl="0">
              <a:spcBef>
                <a:spcPts val="0"/>
              </a:spcBef>
              <a:spcAft>
                <a:spcPts val="0"/>
              </a:spcAft>
              <a:buNone/>
            </a:pPr>
            <a:endParaRPr/>
          </a:p>
        </p:txBody>
      </p:sp>
      <p:sp>
        <p:nvSpPr>
          <p:cNvPr id="894" name="Google Shape;894;g36ab6987878_2_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36ab6987878_2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1" name="Google Shape;901;g36ab6987878_2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AHA: Some of the agriculture appropriations riders we’re watching: • Cheese carve out • Whole milk in schools • Shenanigans with WIC food package • Rolling back or hindering FDA work on Definition of Healthy, Front of Pack • Changes to the DGA process • SNAP restrictions</a:t>
            </a:r>
            <a:endParaRPr/>
          </a:p>
          <a:p>
            <a:pPr marL="0" lvl="0" indent="0" algn="l" rtl="0">
              <a:spcBef>
                <a:spcPts val="0"/>
              </a:spcBef>
              <a:spcAft>
                <a:spcPts val="0"/>
              </a:spcAft>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222222"/>
              </a:buClr>
              <a:buSzPts val="1800"/>
              <a:buFont typeface="Roboto"/>
              <a:buNone/>
            </a:pPr>
            <a:r>
              <a:rPr lang="en" sz="1800" b="0" i="0">
                <a:solidFill>
                  <a:srgbClr val="222222"/>
                </a:solidFill>
                <a:latin typeface="Roboto"/>
                <a:ea typeface="Roboto"/>
                <a:cs typeface="Roboto"/>
                <a:sym typeface="Roboto"/>
              </a:rPr>
              <a:t>Lee R-UT and Brecheen R-OK: A group of GOP lawmakers in both chambers of Congress are pushing the Healthy SNAP Act of 2025. The measure would target "soft drinks, candy, ice cream, prepared desserts such as cakes, pies, cookies, or similar products," and call for the Agriculture Secretary to "conduct a scientific review" of foods allowed under SNAP at least every 5 years.</a:t>
            </a:r>
            <a:endParaRPr/>
          </a:p>
          <a:p>
            <a:pPr marL="0" marR="0" lvl="0" indent="0" algn="l" rtl="0">
              <a:lnSpc>
                <a:spcPct val="100000"/>
              </a:lnSpc>
              <a:spcBef>
                <a:spcPts val="0"/>
              </a:spcBef>
              <a:spcAft>
                <a:spcPts val="0"/>
              </a:spcAft>
              <a:buClr>
                <a:schemeClr val="dk1"/>
              </a:buClr>
              <a:buSzPts val="1800"/>
              <a:buFont typeface="Calibri"/>
              <a:buNone/>
            </a:pPr>
            <a:r>
              <a:rPr lang="en" sz="1800"/>
              <a:t>Rand Paul - </a:t>
            </a:r>
            <a:r>
              <a:rPr lang="en" sz="1800" b="0" i="0">
                <a:solidFill>
                  <a:srgbClr val="222222"/>
                </a:solidFill>
                <a:latin typeface="Roboto"/>
                <a:ea typeface="Roboto"/>
                <a:cs typeface="Roboto"/>
                <a:sym typeface="Roboto"/>
              </a:rPr>
              <a:t>The Nutritious SNAP Act of 2025 would put the kibosh on SNAP purchases of "any nonalcoholic beverage that is not water, cow’s milk, a milk-substitute beverage (such as almond milk, soy milk, and coconut milk), or 100 percent juice," plus "snack and dessert food items," described in the U.S. Department of Agriculture Food and Nutrition Service "Accessory Foods List." </a:t>
            </a:r>
            <a:endParaRPr sz="1800"/>
          </a:p>
          <a:p>
            <a:pPr marL="0" marR="0" lvl="0" indent="0" algn="l" rtl="0">
              <a:lnSpc>
                <a:spcPct val="100000"/>
              </a:lnSpc>
              <a:spcBef>
                <a:spcPts val="0"/>
              </a:spcBef>
              <a:spcAft>
                <a:spcPts val="0"/>
              </a:spcAft>
              <a:buClr>
                <a:schemeClr val="dk1"/>
              </a:buClr>
              <a:buSzPts val="1800"/>
              <a:buFont typeface="Calibri"/>
              <a:buNone/>
            </a:pPr>
            <a:endParaRPr sz="1800" b="0" i="0">
              <a:solidFill>
                <a:srgbClr val="222222"/>
              </a:solidFill>
              <a:latin typeface="Roboto"/>
              <a:ea typeface="Roboto"/>
              <a:cs typeface="Roboto"/>
              <a:sym typeface="Roboto"/>
            </a:endParaRPr>
          </a:p>
          <a:p>
            <a:pPr marL="0" lvl="0" indent="0" algn="l" rtl="0">
              <a:spcBef>
                <a:spcPts val="0"/>
              </a:spcBef>
              <a:spcAft>
                <a:spcPts val="0"/>
              </a:spcAft>
              <a:buNone/>
            </a:pPr>
            <a:endParaRPr sz="1800" b="0" i="0" u="none" strike="noStrike">
              <a:solidFill>
                <a:srgbClr val="000000"/>
              </a:solidFill>
              <a:latin typeface="Arial"/>
              <a:ea typeface="Arial"/>
              <a:cs typeface="Arial"/>
              <a:sym typeface="Arial"/>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 </a:t>
            </a:r>
            <a:endParaRPr/>
          </a:p>
          <a:p>
            <a:pPr marL="0" lvl="0" indent="0" algn="l" rtl="0">
              <a:spcBef>
                <a:spcPts val="0"/>
              </a:spcBef>
              <a:spcAft>
                <a:spcPts val="0"/>
              </a:spcAft>
              <a:buNone/>
            </a:pPr>
            <a:endParaRPr sz="1800" b="0" i="0" u="none" strike="noStrike">
              <a:solidFill>
                <a:srgbClr val="000000"/>
              </a:solidFill>
              <a:latin typeface="Arial"/>
              <a:ea typeface="Arial"/>
              <a:cs typeface="Arial"/>
              <a:sym typeface="Arial"/>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HHS Secretary Robert F. Kennedy Jr. is directing the acting FDA commissioner to take steps to explore potential rulemaking to revise its Substances Generally Recognized as Safe (GRAS) Final Rule and related guidance to eliminate the self-</a:t>
            </a:r>
            <a:r>
              <a:rPr lang="en" sz="1800" b="0" i="0" u="none" strike="noStrike">
                <a:latin typeface="Arial"/>
                <a:ea typeface="Arial"/>
                <a:cs typeface="Arial"/>
                <a:sym typeface="Arial"/>
              </a:rPr>
              <a:t>affirmed GRAS pathway. This will enhance the FDA’s oversight of ingredients considered to be GRAS and bring transparency to American consumers. </a:t>
            </a:r>
            <a:endParaRPr sz="1800" b="0" i="0" u="none" strike="noStrike">
              <a:solidFill>
                <a:srgbClr val="000000"/>
              </a:solidFill>
              <a:latin typeface="Arial"/>
              <a:ea typeface="Arial"/>
              <a:cs typeface="Arial"/>
              <a:sym typeface="Arial"/>
            </a:endParaRPr>
          </a:p>
          <a:p>
            <a:pPr marL="0" lvl="0" indent="0" algn="l" rtl="0">
              <a:spcBef>
                <a:spcPts val="0"/>
              </a:spcBef>
              <a:spcAft>
                <a:spcPts val="0"/>
              </a:spcAft>
              <a:buNone/>
            </a:pPr>
            <a:endParaRPr sz="1800" b="0" i="0" u="none" strike="noStrike">
              <a:solidFill>
                <a:srgbClr val="000000"/>
              </a:solidFill>
              <a:latin typeface="Arial"/>
              <a:ea typeface="Arial"/>
              <a:cs typeface="Arial"/>
              <a:sym typeface="Arial"/>
            </a:endParaRPr>
          </a:p>
          <a:p>
            <a:pPr marL="0" lvl="0" indent="0" algn="l" rtl="0">
              <a:spcBef>
                <a:spcPts val="0"/>
              </a:spcBef>
              <a:spcAft>
                <a:spcPts val="0"/>
              </a:spcAft>
              <a:buNone/>
            </a:pPr>
            <a:r>
              <a:rPr lang="en" sz="1800" b="0" i="0" u="none" strike="noStrike">
                <a:solidFill>
                  <a:srgbClr val="000000"/>
                </a:solidFill>
                <a:latin typeface="Arial"/>
                <a:ea typeface="Arial"/>
                <a:cs typeface="Arial"/>
                <a:sym typeface="Arial"/>
              </a:rPr>
              <a:t>Eliminating the self-affirmation process would require companies seeking to introduce newingredients in foods to publicly notify the FDA of their intended use of such ingredients, alongwith underlying safety data, before they are introduced in the food supply.</a:t>
            </a:r>
            <a:endParaRPr sz="1800" b="0" i="0" u="none" strike="noStrike">
              <a:latin typeface="Arial"/>
              <a:ea typeface="Arial"/>
              <a:cs typeface="Arial"/>
              <a:sym typeface="Arial"/>
            </a:endParaRPr>
          </a:p>
          <a:p>
            <a:pPr marL="0" lvl="0" indent="0" algn="l" rtl="0">
              <a:spcBef>
                <a:spcPts val="0"/>
              </a:spcBef>
              <a:spcAft>
                <a:spcPts val="0"/>
              </a:spcAft>
              <a:buNone/>
            </a:pPr>
            <a:r>
              <a:rPr lang="en" sz="1800" b="0" i="0" u="none" strike="noStrike">
                <a:latin typeface="Arial"/>
                <a:ea typeface="Arial"/>
                <a:cs typeface="Arial"/>
                <a:sym typeface="Arial"/>
              </a:rPr>
              <a:t>“</a:t>
            </a:r>
            <a:endParaRPr/>
          </a:p>
        </p:txBody>
      </p:sp>
      <p:sp>
        <p:nvSpPr>
          <p:cNvPr id="902" name="Google Shape;902;g36ab6987878_2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36ab6987878_2_37: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9" name="Google Shape;909;g36ab6987878_2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t>In committee 3.29.25</a:t>
            </a:r>
            <a:endParaRPr/>
          </a:p>
          <a:p>
            <a:pPr marL="0" marR="0" lvl="0" indent="0" algn="l" rtl="0">
              <a:lnSpc>
                <a:spcPct val="100000"/>
              </a:lnSpc>
              <a:spcBef>
                <a:spcPts val="0"/>
              </a:spcBef>
              <a:spcAft>
                <a:spcPts val="0"/>
              </a:spcAft>
              <a:buClr>
                <a:schemeClr val="dk1"/>
              </a:buClr>
              <a:buSzPts val="1200"/>
              <a:buFont typeface="Calibri"/>
              <a:buNone/>
            </a:pPr>
            <a:r>
              <a:rPr lang="en" sz="1200"/>
              <a:t>The NY Predatory Marketing Prevention Act has been reintroduced by Sen Myrie. It defines false and misleading advertising, and further calls for special attention to ads aimed at children and provides criteria for determining whether an ad targets children, such as use of animated characters or other child-oriented activities and incentives, music, use of child celebrities/celebrities who appeal to children or location near schools.</a:t>
            </a:r>
            <a:endParaRPr/>
          </a:p>
          <a:p>
            <a:pPr marL="0" marR="0" lvl="0" indent="0" algn="l" rtl="0">
              <a:lnSpc>
                <a:spcPct val="100000"/>
              </a:lnSpc>
              <a:spcBef>
                <a:spcPts val="0"/>
              </a:spcBef>
              <a:spcAft>
                <a:spcPts val="0"/>
              </a:spcAft>
              <a:buClr>
                <a:schemeClr val="dk1"/>
              </a:buClr>
              <a:buSzPts val="1200"/>
              <a:buFont typeface="Calibri"/>
              <a:buNone/>
            </a:pPr>
            <a:r>
              <a:rPr lang="en" sz="1200"/>
              <a:t>+++++</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 sz="1200"/>
              <a:t>Research needs – definition of predatory, even term to use, extent, effects/impact, ability to show intent by advertiser </a:t>
            </a:r>
            <a:endParaRPr/>
          </a:p>
          <a:p>
            <a:pPr marL="0" marR="0" lvl="0" indent="0" algn="l" rtl="0">
              <a:lnSpc>
                <a:spcPct val="100000"/>
              </a:lnSpc>
              <a:spcBef>
                <a:spcPts val="0"/>
              </a:spcBef>
              <a:spcAft>
                <a:spcPts val="0"/>
              </a:spcAft>
              <a:buClr>
                <a:schemeClr val="dk1"/>
              </a:buClr>
              <a:buSzPts val="1000"/>
              <a:buFont typeface="Calibri"/>
              <a:buNone/>
            </a:pPr>
            <a:endParaRPr sz="1000"/>
          </a:p>
          <a:p>
            <a:pPr marL="0" marR="0" lvl="0" indent="0" algn="l" rtl="0">
              <a:lnSpc>
                <a:spcPct val="100000"/>
              </a:lnSpc>
              <a:spcBef>
                <a:spcPts val="0"/>
              </a:spcBef>
              <a:spcAft>
                <a:spcPts val="0"/>
              </a:spcAft>
              <a:buClr>
                <a:schemeClr val="dk1"/>
              </a:buClr>
              <a:buSzPts val="1000"/>
              <a:buFont typeface="Calibri"/>
              <a:buNone/>
            </a:pPr>
            <a:r>
              <a:rPr lang="en" sz="1000"/>
              <a:t>Zellnor Myrie Brooklyn</a:t>
            </a:r>
            <a:endParaRPr/>
          </a:p>
          <a:p>
            <a:pPr marL="0" lvl="0" indent="0" algn="l" rtl="0">
              <a:spcBef>
                <a:spcPts val="0"/>
              </a:spcBef>
              <a:spcAft>
                <a:spcPts val="0"/>
              </a:spcAft>
              <a:buNone/>
            </a:pPr>
            <a:endParaRPr sz="1000" b="1" i="0" u="none" strike="noStrike">
              <a:solidFill>
                <a:srgbClr val="008100"/>
              </a:solidFill>
              <a:latin typeface="Calibri"/>
              <a:ea typeface="Calibri"/>
              <a:cs typeface="Calibri"/>
              <a:sym typeface="Calibri"/>
            </a:endParaRPr>
          </a:p>
          <a:p>
            <a:pPr marL="0" lvl="0" indent="0" algn="l" rtl="0">
              <a:spcBef>
                <a:spcPts val="0"/>
              </a:spcBef>
              <a:spcAft>
                <a:spcPts val="0"/>
              </a:spcAft>
              <a:buNone/>
            </a:pPr>
            <a:r>
              <a:rPr lang="en" sz="1000" b="1" i="0" u="none" strike="noStrike">
                <a:solidFill>
                  <a:srgbClr val="008100"/>
                </a:solidFill>
                <a:latin typeface="Calibri"/>
                <a:ea typeface="Calibri"/>
                <a:cs typeface="Calibri"/>
                <a:sym typeface="Calibri"/>
              </a:rPr>
              <a:t>The department, in conjunction with the department of health, shall annually produce to the legislature a report detailing a determination as to </a:t>
            </a:r>
            <a:r>
              <a:rPr lang="en" sz="1000" b="0" i="0" u="none" strike="noStrike">
                <a:solidFill>
                  <a:srgbClr val="000000"/>
                </a:solidFill>
                <a:latin typeface="Calibri"/>
                <a:ea typeface="Calibri"/>
                <a:cs typeface="Calibri"/>
                <a:sym typeface="Calibri"/>
              </a:rPr>
              <a:t> </a:t>
            </a:r>
            <a:r>
              <a:rPr lang="en" sz="1000" b="1" i="0" u="none" strike="noStrike">
                <a:solidFill>
                  <a:srgbClr val="008100"/>
                </a:solidFill>
                <a:latin typeface="Calibri"/>
                <a:ea typeface="Calibri"/>
                <a:cs typeface="Calibri"/>
                <a:sym typeface="Calibri"/>
              </a:rPr>
              <a:t>which foods may be unwholesome or deleterious according to generally accepted nutritional standards.</a:t>
            </a:r>
            <a:endParaRPr/>
          </a:p>
          <a:p>
            <a:pPr marL="0" lvl="0" indent="0" algn="l" rtl="0">
              <a:spcBef>
                <a:spcPts val="0"/>
              </a:spcBef>
              <a:spcAft>
                <a:spcPts val="0"/>
              </a:spcAft>
              <a:buNone/>
            </a:pPr>
            <a:endParaRPr sz="1000" b="1" i="0" u="none" strike="noStrike">
              <a:solidFill>
                <a:srgbClr val="008100"/>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Arial"/>
              <a:buChar char="•"/>
            </a:pPr>
            <a:r>
              <a:rPr lang="en"/>
              <a:t>An advertisement concerning a food or food product shall not be false or misleading. Factors to consider:</a:t>
            </a:r>
            <a:endParaRPr/>
          </a:p>
          <a:p>
            <a:pPr marL="521208" lvl="1" indent="-228600" algn="l" rtl="0">
              <a:spcBef>
                <a:spcPts val="0"/>
              </a:spcBef>
              <a:spcAft>
                <a:spcPts val="0"/>
              </a:spcAft>
              <a:buClr>
                <a:schemeClr val="dk1"/>
              </a:buClr>
              <a:buSzPts val="1200"/>
              <a:buFont typeface="Arial"/>
              <a:buChar char="•"/>
            </a:pPr>
            <a:r>
              <a:rPr lang="en"/>
              <a:t>Whether advertiser knowingly used false or misleading content to target a  consumer reasonably unable to protect their interests because of their  age, physical infirmity, ignorance, illiteracy, inability to understand the language of an agreement, or similar factor.</a:t>
            </a:r>
            <a:endParaRPr/>
          </a:p>
          <a:p>
            <a:pPr marL="521208" lvl="1" indent="-228600" algn="l" rtl="0">
              <a:spcBef>
                <a:spcPts val="0"/>
              </a:spcBef>
              <a:spcAft>
                <a:spcPts val="0"/>
              </a:spcAft>
              <a:buClr>
                <a:schemeClr val="dk1"/>
              </a:buClr>
              <a:buSzPts val="1200"/>
              <a:buFont typeface="Arial"/>
              <a:buChar char="•"/>
            </a:pPr>
            <a:r>
              <a:rPr lang="en"/>
              <a:t>extent to which the advertising fails to reveal facts material to the food or food product</a:t>
            </a:r>
            <a:endParaRPr/>
          </a:p>
          <a:p>
            <a:pPr marL="521208" lvl="1" indent="-228600" algn="l" rtl="0">
              <a:spcBef>
                <a:spcPts val="0"/>
              </a:spcBef>
              <a:spcAft>
                <a:spcPts val="0"/>
              </a:spcAft>
              <a:buClr>
                <a:schemeClr val="dk1"/>
              </a:buClr>
              <a:buSzPts val="1200"/>
              <a:buFont typeface="Arial"/>
              <a:buChar char="•"/>
            </a:pPr>
            <a:r>
              <a:rPr lang="en"/>
              <a:t>Special consideration given to ads directed at children. Determining direction to children based on:</a:t>
            </a:r>
            <a:endParaRPr/>
          </a:p>
          <a:p>
            <a:pPr marL="704088" lvl="2" indent="-228600" algn="l" rtl="0">
              <a:spcBef>
                <a:spcPts val="0"/>
              </a:spcBef>
              <a:spcAft>
                <a:spcPts val="0"/>
              </a:spcAft>
              <a:buClr>
                <a:schemeClr val="dk1"/>
              </a:buClr>
              <a:buSzPts val="1200"/>
              <a:buFont typeface="Arial"/>
              <a:buChar char="•"/>
            </a:pPr>
            <a:r>
              <a:rPr lang="en"/>
              <a:t>Subject matter/visual content</a:t>
            </a:r>
            <a:endParaRPr/>
          </a:p>
          <a:p>
            <a:pPr marL="704088" lvl="2" indent="-228600" algn="l" rtl="0">
              <a:spcBef>
                <a:spcPts val="0"/>
              </a:spcBef>
              <a:spcAft>
                <a:spcPts val="0"/>
              </a:spcAft>
              <a:buClr>
                <a:schemeClr val="dk1"/>
              </a:buClr>
              <a:buSzPts val="1200"/>
              <a:buFont typeface="Arial"/>
              <a:buChar char="•"/>
            </a:pPr>
            <a:r>
              <a:rPr lang="en"/>
              <a:t>Use of animated characters or other child-oriented activities and incentives</a:t>
            </a:r>
            <a:endParaRPr/>
          </a:p>
          <a:p>
            <a:pPr marL="704088" lvl="2" indent="-228600" algn="l" rtl="0">
              <a:spcBef>
                <a:spcPts val="0"/>
              </a:spcBef>
              <a:spcAft>
                <a:spcPts val="0"/>
              </a:spcAft>
              <a:buClr>
                <a:schemeClr val="dk1"/>
              </a:buClr>
              <a:buSzPts val="1200"/>
              <a:buFont typeface="Arial"/>
              <a:buChar char="•"/>
            </a:pPr>
            <a:r>
              <a:rPr lang="en"/>
              <a:t>Music/audio content</a:t>
            </a:r>
            <a:endParaRPr/>
          </a:p>
          <a:p>
            <a:pPr marL="704088" lvl="2" indent="-228600" algn="l" rtl="0">
              <a:spcBef>
                <a:spcPts val="0"/>
              </a:spcBef>
              <a:spcAft>
                <a:spcPts val="0"/>
              </a:spcAft>
              <a:buClr>
                <a:schemeClr val="dk1"/>
              </a:buClr>
              <a:buSzPts val="1200"/>
              <a:buFont typeface="Arial"/>
              <a:buChar char="•"/>
            </a:pPr>
            <a:r>
              <a:rPr lang="en"/>
              <a:t>Age of models</a:t>
            </a:r>
            <a:endParaRPr/>
          </a:p>
          <a:p>
            <a:pPr marL="704088" lvl="2" indent="-228600" algn="l" rtl="0">
              <a:spcBef>
                <a:spcPts val="0"/>
              </a:spcBef>
              <a:spcAft>
                <a:spcPts val="0"/>
              </a:spcAft>
              <a:buClr>
                <a:schemeClr val="dk1"/>
              </a:buClr>
              <a:buSzPts val="1200"/>
              <a:buFont typeface="Arial"/>
              <a:buChar char="•"/>
            </a:pPr>
            <a:r>
              <a:rPr lang="en"/>
              <a:t>Use of child celebrities/celebrities who appeal to children</a:t>
            </a:r>
            <a:endParaRPr/>
          </a:p>
          <a:p>
            <a:pPr marL="704088" lvl="2" indent="-228600" algn="l" rtl="0">
              <a:spcBef>
                <a:spcPts val="0"/>
              </a:spcBef>
              <a:spcAft>
                <a:spcPts val="0"/>
              </a:spcAft>
              <a:buClr>
                <a:schemeClr val="dk1"/>
              </a:buClr>
              <a:buSzPts val="1200"/>
              <a:buFont typeface="Arial"/>
              <a:buChar char="•"/>
            </a:pPr>
            <a:r>
              <a:rPr lang="en"/>
              <a:t>Language</a:t>
            </a:r>
            <a:endParaRPr/>
          </a:p>
          <a:p>
            <a:pPr marL="704088" lvl="2" indent="-228600" algn="l" rtl="0">
              <a:spcBef>
                <a:spcPts val="0"/>
              </a:spcBef>
              <a:spcAft>
                <a:spcPts val="0"/>
              </a:spcAft>
              <a:buClr>
                <a:schemeClr val="dk1"/>
              </a:buClr>
              <a:buSzPts val="1200"/>
              <a:buFont typeface="Arial"/>
              <a:buChar char="•"/>
            </a:pPr>
            <a:r>
              <a:rPr lang="en"/>
              <a:t>Evidence on audience composition</a:t>
            </a:r>
            <a:endParaRPr/>
          </a:p>
          <a:p>
            <a:pPr marL="704088" lvl="2" indent="-228600" algn="l" rtl="0">
              <a:spcBef>
                <a:spcPts val="0"/>
              </a:spcBef>
              <a:spcAft>
                <a:spcPts val="0"/>
              </a:spcAft>
              <a:buClr>
                <a:schemeClr val="dk1"/>
              </a:buClr>
              <a:buSzPts val="1200"/>
              <a:buFont typeface="Arial"/>
              <a:buChar char="•"/>
            </a:pPr>
            <a:r>
              <a:rPr lang="en"/>
              <a:t>Location near schools or other institution frequented by children</a:t>
            </a:r>
            <a:endParaRPr/>
          </a:p>
          <a:p>
            <a:pPr marL="228600" lvl="0" indent="-228600" algn="l" rtl="0">
              <a:spcBef>
                <a:spcPts val="0"/>
              </a:spcBef>
              <a:spcAft>
                <a:spcPts val="0"/>
              </a:spcAft>
              <a:buClr>
                <a:schemeClr val="dk1"/>
              </a:buClr>
              <a:buSzPts val="1200"/>
              <a:buFont typeface="Arial"/>
              <a:buChar char="•"/>
            </a:pPr>
            <a:r>
              <a:rPr lang="en"/>
              <a:t>(old bill) The attorney general, or a city may bring an action in the supreme court or federal district court to enjoin and restrain such violations and to obtain restitution and damages. </a:t>
            </a:r>
            <a:endParaRPr/>
          </a:p>
          <a:p>
            <a:pPr marL="228600" lvl="0" indent="-228600" algn="l" rtl="0">
              <a:spcBef>
                <a:spcPts val="0"/>
              </a:spcBef>
              <a:spcAft>
                <a:spcPts val="0"/>
              </a:spcAft>
              <a:buClr>
                <a:schemeClr val="dk1"/>
              </a:buClr>
              <a:buSzPts val="1200"/>
              <a:buFont typeface="Arial"/>
              <a:buChar char="•"/>
            </a:pPr>
            <a:r>
              <a:rPr lang="en"/>
              <a:t>(old bill) Any person, firm, corporation or association that has been damaged as a result of violations of this section shall be entitled to bring an action for recovery of damages or to enforce this section in the supreme court or federal district court.</a:t>
            </a:r>
            <a:endParaRPr/>
          </a:p>
          <a:p>
            <a:pPr marL="0" lvl="0" indent="0" algn="l" rtl="0">
              <a:spcBef>
                <a:spcPts val="0"/>
              </a:spcBef>
              <a:spcAft>
                <a:spcPts val="0"/>
              </a:spcAft>
              <a:buNone/>
            </a:pPr>
            <a:endParaRPr sz="1000">
              <a:latin typeface="Calibri"/>
              <a:ea typeface="Calibri"/>
              <a:cs typeface="Calibri"/>
              <a:sym typeface="Calibri"/>
            </a:endParaRPr>
          </a:p>
        </p:txBody>
      </p:sp>
      <p:sp>
        <p:nvSpPr>
          <p:cNvPr id="910" name="Google Shape;910;g36ab6987878_2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e4b56e2558_1_3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2e4b56e2558_1_3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solidFill>
                  <a:schemeClr val="dk1"/>
                </a:solidFill>
              </a:rPr>
              <a:t>We invite students at varying stages to submit abstracts on exciting projects or research that they are involved in this summer and have the opportunity to present or have a poster featured on the NOPREN website. Applications are due July 18th. You can scan the QR code on the slide to access the application. </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r>
              <a:rPr lang="en">
                <a:solidFill>
                  <a:schemeClr val="dk1"/>
                </a:solidFill>
              </a:rPr>
              <a:t>We want to emphasize this amazing opportunity for you to showcase your public health nutrition related project or research to a broad, national audience!</a:t>
            </a: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t>
            </a:r>
            <a:r>
              <a:rPr lang="en" b="1">
                <a:solidFill>
                  <a:schemeClr val="dk1"/>
                </a:solidFill>
              </a:rPr>
              <a:t>Reminder: Student presentations</a:t>
            </a:r>
            <a:r>
              <a:rPr lang="en">
                <a:solidFill>
                  <a:schemeClr val="dk1"/>
                </a:solidFill>
              </a:rPr>
              <a:t> - application due Wednesday, July 18 at 5pm EST: </a:t>
            </a:r>
            <a:r>
              <a:rPr lang="en" u="sng">
                <a:solidFill>
                  <a:schemeClr val="hlink"/>
                </a:solidFill>
                <a:hlinkClick r:id="rId3"/>
              </a:rPr>
              <a:t>https://duke.qualtrics.com/jfe/form/SV_eKhMbtCWFp6ezsy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3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300">
              <a:solidFill>
                <a:schemeClr val="dk1"/>
              </a:solidFill>
            </a:endParaRPr>
          </a:p>
        </p:txBody>
      </p:sp>
      <p:sp>
        <p:nvSpPr>
          <p:cNvPr id="353" name="Google Shape;353;g2e4b56e2558_1_3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67afd168e5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367afd168e5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Today we are excited to be joined by Drs. Jim Krieger and Aline D’Angelo Campos to present on federal, state, and local nutrition policy updates. </a:t>
            </a:r>
            <a:endParaRPr/>
          </a:p>
          <a:p>
            <a:pPr marL="0" lvl="0" indent="0" algn="l" rtl="0">
              <a:lnSpc>
                <a:spcPct val="100000"/>
              </a:lnSpc>
              <a:spcBef>
                <a:spcPts val="0"/>
              </a:spcBef>
              <a:spcAft>
                <a:spcPts val="0"/>
              </a:spcAft>
              <a:buSzPts val="1400"/>
              <a:buNone/>
            </a:pPr>
            <a:endParaRPr/>
          </a:p>
          <a:p>
            <a:pPr marL="457200" lvl="0" indent="-301625" algn="l" rtl="0">
              <a:lnSpc>
                <a:spcPct val="115000"/>
              </a:lnSpc>
              <a:spcBef>
                <a:spcPts val="0"/>
              </a:spcBef>
              <a:spcAft>
                <a:spcPts val="0"/>
              </a:spcAft>
              <a:buClr>
                <a:schemeClr val="dk1"/>
              </a:buClr>
              <a:buSzPts val="1150"/>
              <a:buFont typeface="Roboto"/>
              <a:buChar char="●"/>
            </a:pPr>
            <a:r>
              <a:rPr lang="en" sz="1150" b="1">
                <a:solidFill>
                  <a:schemeClr val="dk1"/>
                </a:solidFill>
              </a:rPr>
              <a:t>Jim Krieger</a:t>
            </a:r>
            <a:r>
              <a:rPr lang="en" sz="1150">
                <a:solidFill>
                  <a:schemeClr val="dk1"/>
                </a:solidFill>
              </a:rPr>
              <a:t>: Jim is Executive Director of Healthy Food America and Clinical Professor Emeritus at the University of Washington School of Public Health. He previously worked for 25 years at Public Health – Seattle &amp; King County as Chief of Chronic Disease Prevention and as an attending physician at the University of Washington Harborview Medical Center. He supports policy change to promote healthy eating and health equity through research, provision of technical assistance to policy makers and advocates, direct advocacy, and teaching. He has contributed to implementation of the nation’s second menu labeling regulation, adoption of sweetened beverage taxes, development of sugary drink counter-marketing campaigns, consideration of front of package food labels by FDA, and developing policies focused on non-sugar sweeteners and ultra-processed foods. His research has included evaluation of sweetened beverage taxes, food package warning labels, and policies to address non-sugar sweeteners. He teaches graduate health policy at University of Washington. He received his undergraduate degree at Harvard, MD at the University of California, San Francisco, and MPH at University of Washington.</a:t>
            </a:r>
            <a:endParaRPr sz="115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150">
                <a:solidFill>
                  <a:schemeClr val="dk1"/>
                </a:solidFill>
              </a:rPr>
              <a:t> </a:t>
            </a:r>
            <a:endParaRPr sz="1150">
              <a:solidFill>
                <a:schemeClr val="dk1"/>
              </a:solidFill>
            </a:endParaRPr>
          </a:p>
          <a:p>
            <a:pPr marL="457200" lvl="0" indent="-301625" algn="l" rtl="0">
              <a:lnSpc>
                <a:spcPct val="115000"/>
              </a:lnSpc>
              <a:spcBef>
                <a:spcPts val="0"/>
              </a:spcBef>
              <a:spcAft>
                <a:spcPts val="0"/>
              </a:spcAft>
              <a:buClr>
                <a:schemeClr val="dk1"/>
              </a:buClr>
              <a:buSzPts val="1150"/>
              <a:buFont typeface="Roboto"/>
              <a:buChar char="●"/>
            </a:pPr>
            <a:r>
              <a:rPr lang="en" sz="1150" b="1">
                <a:solidFill>
                  <a:schemeClr val="dk1"/>
                </a:solidFill>
              </a:rPr>
              <a:t>Aline D’Angelo Campos: </a:t>
            </a:r>
            <a:r>
              <a:rPr lang="en" sz="1150">
                <a:solidFill>
                  <a:schemeClr val="dk1"/>
                </a:solidFill>
              </a:rPr>
              <a:t>Aline is a post-doctoral fellow at the Global Food Research Program. Her research is concerned with food policy and food environments in Latin America and the US. Her work is particularly focused on labeling and communication around ultraprocessed foods, unintended effects of nutrition communication on weight stigma, and food retail environments. Aline earned her Ph.D in Health Behavior from UNC-Chapel Hill’s Gillings School of Global Public Health. She also holds a Master of Public Policy from Duke University. Her previous professional experiences include roles at the Duke World Food Policy Center, Global Alliance for Improved Nutrition (GAIN), and the World Bank.</a:t>
            </a:r>
            <a:endParaRPr sz="1150">
              <a:solidFill>
                <a:schemeClr val="dk1"/>
              </a:solidFill>
            </a:endParaRPr>
          </a:p>
          <a:p>
            <a:pPr marL="0" lvl="0" indent="0" algn="l" rtl="0">
              <a:lnSpc>
                <a:spcPct val="100000"/>
              </a:lnSpc>
              <a:spcBef>
                <a:spcPts val="1200"/>
              </a:spcBef>
              <a:spcAft>
                <a:spcPts val="0"/>
              </a:spcAft>
              <a:buSzPts val="1400"/>
              <a:buNone/>
            </a:pPr>
            <a:endParaRPr/>
          </a:p>
        </p:txBody>
      </p:sp>
      <p:sp>
        <p:nvSpPr>
          <p:cNvPr id="368" name="Google Shape;368;g367afd168e5_0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6abdc685ea_1_0:notes"/>
          <p:cNvSpPr>
            <a:spLocks noGrp="1" noRot="1" noChangeAspect="1"/>
          </p:cNvSpPr>
          <p:nvPr>
            <p:ph type="sldImg" idx="2"/>
          </p:nvPr>
        </p:nvSpPr>
        <p:spPr>
          <a:xfrm>
            <a:off x="811213" y="1220788"/>
            <a:ext cx="5854700" cy="3294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g36abdc685ea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g36abdc685ea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6ab6987878_1_640: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36ab6987878_1_6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87" name="Google Shape;387;g36ab6987878_1_6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8</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6ab6987878_1_6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36ab6987878_1_6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MAHA – make America healthy again – is a movement led by RFK Jr. It’s core tenets are in the orange box.  After failing in the primaries and as an independent candidate, RFK cut deal with Trump as way to advance MAHA agenda – you support it, I give my followers’ votes.</a:t>
            </a:r>
            <a:endParaRPr/>
          </a:p>
          <a:p>
            <a:pPr marL="0" lvl="0" indent="0" algn="l" rtl="0">
              <a:spcBef>
                <a:spcPts val="0"/>
              </a:spcBef>
              <a:spcAft>
                <a:spcPts val="0"/>
              </a:spcAft>
              <a:buNone/>
            </a:pPr>
            <a:endParaRPr/>
          </a:p>
          <a:p>
            <a:pPr marL="0" lvl="0" indent="0" algn="l" rtl="0">
              <a:spcBef>
                <a:spcPts val="0"/>
              </a:spcBef>
              <a:spcAft>
                <a:spcPts val="0"/>
              </a:spcAft>
              <a:buNone/>
            </a:pPr>
            <a:r>
              <a:rPr lang="en"/>
              <a:t>A month ago, Trump issued EO establishing MAHA Commission It’s scope is on the slide – focused on childhood chronic diseases which it attributes to </a:t>
            </a:r>
            <a:r>
              <a:rPr lang="en" sz="1200" b="0" i="0" u="none" strike="noStrike">
                <a:solidFill>
                  <a:schemeClr val="lt1"/>
                </a:solidFill>
                <a:latin typeface="Instrument Sans"/>
                <a:ea typeface="Instrument Sans"/>
                <a:cs typeface="Instrument Sans"/>
                <a:sym typeface="Instrument Sans"/>
              </a:rPr>
              <a:t>American diet, absorption of toxic material, medical treatments, lifestyle, environmental factors, Government policies, food production techniques, electromagnetic radiation, and corporate influence or cronyism” </a:t>
            </a:r>
            <a:endParaRPr/>
          </a:p>
          <a:p>
            <a:pPr marL="0" lvl="0" indent="0" algn="l" rtl="0">
              <a:spcBef>
                <a:spcPts val="0"/>
              </a:spcBef>
              <a:spcAft>
                <a:spcPts val="0"/>
              </a:spcAft>
              <a:buNone/>
            </a:pPr>
            <a:endParaRPr sz="1200" b="0" i="0" u="none" strike="noStrike">
              <a:solidFill>
                <a:schemeClr val="lt1"/>
              </a:solidFill>
              <a:latin typeface="Instrument Sans"/>
              <a:ea typeface="Instrument Sans"/>
              <a:cs typeface="Instrument Sans"/>
              <a:sym typeface="Instrument Sans"/>
            </a:endParaRPr>
          </a:p>
          <a:p>
            <a:pPr marL="0" lvl="0" indent="0" algn="l" rtl="0">
              <a:spcBef>
                <a:spcPts val="0"/>
              </a:spcBef>
              <a:spcAft>
                <a:spcPts val="0"/>
              </a:spcAft>
              <a:buNone/>
            </a:pPr>
            <a:r>
              <a:rPr lang="en"/>
              <a:t>Commission = Cabinet secretaries (HHS, HUD, Education, Ag, VA), EPA Admin, OMB Director. FDA CDC, NIH, Council Ec advisors, etc</a:t>
            </a:r>
            <a:endParaRPr/>
          </a:p>
          <a:p>
            <a:pPr marL="0" lvl="0" indent="0" algn="l" rtl="0">
              <a:spcBef>
                <a:spcPts val="0"/>
              </a:spcBef>
              <a:spcAft>
                <a:spcPts val="0"/>
              </a:spcAft>
              <a:buNone/>
            </a:pPr>
            <a:r>
              <a:rPr lang="en"/>
              <a:t>Report on strategies due in 180 days (August)</a:t>
            </a:r>
            <a:endParaRPr/>
          </a:p>
          <a:p>
            <a:pPr marL="0" marR="0" lvl="0" indent="0" algn="l" rtl="0">
              <a:lnSpc>
                <a:spcPct val="100000"/>
              </a:lnSpc>
              <a:spcBef>
                <a:spcPts val="0"/>
              </a:spcBef>
              <a:spcAft>
                <a:spcPts val="0"/>
              </a:spcAft>
              <a:buClr>
                <a:srgbClr val="000000"/>
              </a:buClr>
              <a:buSzPts val="1200"/>
              <a:buFont typeface="Newsreader"/>
              <a:buNone/>
            </a:pPr>
            <a:r>
              <a:rPr lang="en" sz="1200" b="0" i="0" u="none" strike="noStrike">
                <a:solidFill>
                  <a:srgbClr val="000000"/>
                </a:solidFill>
                <a:latin typeface="Newsreader"/>
                <a:ea typeface="Newsreader"/>
                <a:cs typeface="Newsreader"/>
                <a:sym typeface="Newsreader"/>
              </a:rPr>
              <a:t>https://www.whitehouse.gov/presidential-actions/2025/02/establishing-the-presidents-make-america-healthy-again-commission/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b="0" i="0" u="sng" strike="noStrike">
                <a:solidFill>
                  <a:srgbClr val="008285"/>
                </a:solidFill>
                <a:latin typeface="Avenir"/>
                <a:ea typeface="Avenir"/>
                <a:cs typeface="Avenir"/>
                <a:sym typeface="Avenir"/>
                <a:hlinkClick r:id="rId3">
                  <a:extLst>
                    <a:ext uri="{A12FA001-AC4F-418D-AE19-62706E023703}">
                      <ahyp:hlinkClr xmlns:ahyp="http://schemas.microsoft.com/office/drawing/2018/hyperlinkcolor" val="tx"/>
                    </a:ext>
                  </a:extLst>
                </a:hlinkClick>
              </a:rPr>
              <a:t>closed-door inaugural meeting</a:t>
            </a:r>
            <a:r>
              <a:rPr lang="en" b="0" i="0">
                <a:solidFill>
                  <a:srgbClr val="231F20"/>
                </a:solidFill>
                <a:latin typeface="Avenir"/>
                <a:ea typeface="Avenir"/>
                <a:cs typeface="Avenir"/>
                <a:sym typeface="Avenir"/>
              </a:rPr>
              <a:t> on March 11,</a:t>
            </a:r>
            <a:endParaRPr/>
          </a:p>
          <a:p>
            <a:pPr marL="0" lvl="0" indent="0" algn="l" rtl="0">
              <a:spcBef>
                <a:spcPts val="0"/>
              </a:spcBef>
              <a:spcAft>
                <a:spcPts val="0"/>
              </a:spcAft>
              <a:buNone/>
            </a:pPr>
            <a:endParaRPr b="0" i="0">
              <a:solidFill>
                <a:srgbClr val="231F20"/>
              </a:solidFill>
              <a:latin typeface="Avenir"/>
              <a:ea typeface="Avenir"/>
              <a:cs typeface="Avenir"/>
              <a:sym typeface="Avenir"/>
            </a:endParaRPr>
          </a:p>
          <a:p>
            <a:pPr marL="0" lvl="0" indent="0" algn="l" rtl="0">
              <a:spcBef>
                <a:spcPts val="0"/>
              </a:spcBef>
              <a:spcAft>
                <a:spcPts val="0"/>
              </a:spcAft>
              <a:buNone/>
            </a:pPr>
            <a:r>
              <a:rPr lang="en"/>
              <a:t>The MAHA commission should focus on the primary drivers of chronic diseases, but its priorities depart from the known causes of chronic diseases. For example, there is no mention of added sugars in food, reducing sodium intake, or the use of alcohol or tobacco. Instead, the charge includes issues that contribute to chronic diseases in limited ways (food additives), rest on shaky evidence (causes of autism), or represent the Secretary’s long-held views (opposition to weight-loss medications). The executive order also refers to “over-utilization of medication, certain food ingredients, certain chemicals,” and calls out “selective serotonin reuptake inhibitors, antipsychotics, mood stabilizers, stimulants, and weight-loss drugs.” The relationship between these concerns and chronic disease is uncertain.</a:t>
            </a:r>
            <a:br>
              <a:rPr lang="en"/>
            </a:br>
            <a:br>
              <a:rPr lang="en"/>
            </a:br>
            <a:r>
              <a:rPr lang="en"/>
              <a:t>Even though the MAHA commission is off to an inauspicious start, in theory, it could become a catalyst for evidence-based investments and policies to reduce the burden of chronic diseases. But the MAHA commission may instead cast doubt on current scientific knowledge, while promoting tangential issues or unscientific policies. Most concerning, however, is that the MAHA commission could distract from the well-studied root causes of chronic diseases as well as from the policy solutions that scientists have promoted for decades.</a:t>
            </a:r>
            <a:endParaRPr/>
          </a:p>
          <a:p>
            <a:pPr marL="0" lvl="0" indent="0" algn="l" rtl="0">
              <a:spcBef>
                <a:spcPts val="0"/>
              </a:spcBef>
              <a:spcAft>
                <a:spcPts val="0"/>
              </a:spcAft>
              <a:buNone/>
            </a:pPr>
            <a:r>
              <a:rPr lang="en"/>
              <a:t>Published: March 27, 2025. doi:10.1001/jamahealthforum.2025.1304</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Kennedy: MAHA website https://www.mahanow.org/issues: </a:t>
            </a:r>
            <a:r>
              <a:rPr lang="en" b="0" i="0">
                <a:solidFill>
                  <a:srgbClr val="4A556C"/>
                </a:solidFill>
                <a:latin typeface="Inter"/>
                <a:ea typeface="Inter"/>
                <a:cs typeface="Inter"/>
                <a:sym typeface="Inter"/>
              </a:rPr>
              <a:t>With President Trump’s backing, he will reorient federal health agencies toward chronic disease and rid them of Big Pharma’s influence. He will ban the hundreds of food additives and chemicals that other countries have already prohibited. He will change regulations, research topics, and subsidies to reduce the dominance of ultra-processed food. He will clean up toxic chemicals from our air, water, and soil. He will ensure that research into pharmaceutical drugs, pesticides, additives, and environmental chemicals is scientifically unbiased.</a:t>
            </a:r>
            <a:endParaRPr/>
          </a:p>
        </p:txBody>
      </p:sp>
      <p:sp>
        <p:nvSpPr>
          <p:cNvPr id="404" name="Google Shape;404;g36ab6987878_1_6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8" name="Google Shape;58;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rtl="0">
              <a:lnSpc>
                <a:spcPct val="90000"/>
              </a:lnSpc>
              <a:spcBef>
                <a:spcPts val="0"/>
              </a:spcBef>
              <a:spcAft>
                <a:spcPts val="0"/>
              </a:spcAft>
              <a:buSzPts val="2300"/>
              <a:buNone/>
              <a:defRPr/>
            </a:lvl1pPr>
            <a:lvl2pPr lvl="1" algn="l" rtl="0">
              <a:lnSpc>
                <a:spcPct val="100000"/>
              </a:lnSpc>
              <a:spcBef>
                <a:spcPts val="0"/>
              </a:spcBef>
              <a:spcAft>
                <a:spcPts val="0"/>
              </a:spcAft>
              <a:buSzPts val="2300"/>
              <a:buNone/>
              <a:defRPr/>
            </a:lvl2pPr>
            <a:lvl3pPr lvl="2" algn="l" rtl="0">
              <a:lnSpc>
                <a:spcPct val="100000"/>
              </a:lnSpc>
              <a:spcBef>
                <a:spcPts val="0"/>
              </a:spcBef>
              <a:spcAft>
                <a:spcPts val="0"/>
              </a:spcAft>
              <a:buSzPts val="2300"/>
              <a:buNone/>
              <a:defRPr/>
            </a:lvl3pPr>
            <a:lvl4pPr lvl="3" algn="l" rtl="0">
              <a:lnSpc>
                <a:spcPct val="100000"/>
              </a:lnSpc>
              <a:spcBef>
                <a:spcPts val="0"/>
              </a:spcBef>
              <a:spcAft>
                <a:spcPts val="0"/>
              </a:spcAft>
              <a:buSzPts val="2300"/>
              <a:buNone/>
              <a:defRPr/>
            </a:lvl4pPr>
            <a:lvl5pPr lvl="4" algn="l" rtl="0">
              <a:lnSpc>
                <a:spcPct val="100000"/>
              </a:lnSpc>
              <a:spcBef>
                <a:spcPts val="0"/>
              </a:spcBef>
              <a:spcAft>
                <a:spcPts val="0"/>
              </a:spcAft>
              <a:buSzPts val="2300"/>
              <a:buNone/>
              <a:defRPr/>
            </a:lvl5pPr>
            <a:lvl6pPr lvl="5" algn="l" rtl="0">
              <a:lnSpc>
                <a:spcPct val="100000"/>
              </a:lnSpc>
              <a:spcBef>
                <a:spcPts val="0"/>
              </a:spcBef>
              <a:spcAft>
                <a:spcPts val="0"/>
              </a:spcAft>
              <a:buSzPts val="2300"/>
              <a:buNone/>
              <a:defRPr/>
            </a:lvl6pPr>
            <a:lvl7pPr lvl="6" algn="l" rtl="0">
              <a:lnSpc>
                <a:spcPct val="100000"/>
              </a:lnSpc>
              <a:spcBef>
                <a:spcPts val="0"/>
              </a:spcBef>
              <a:spcAft>
                <a:spcPts val="0"/>
              </a:spcAft>
              <a:buSzPts val="2300"/>
              <a:buNone/>
              <a:defRPr/>
            </a:lvl7pPr>
            <a:lvl8pPr lvl="7" algn="l" rtl="0">
              <a:lnSpc>
                <a:spcPct val="100000"/>
              </a:lnSpc>
              <a:spcBef>
                <a:spcPts val="0"/>
              </a:spcBef>
              <a:spcAft>
                <a:spcPts val="0"/>
              </a:spcAft>
              <a:buSzPts val="2300"/>
              <a:buNone/>
              <a:defRPr/>
            </a:lvl8pPr>
            <a:lvl9pPr lvl="8" algn="l" rtl="0">
              <a:lnSpc>
                <a:spcPct val="100000"/>
              </a:lnSpc>
              <a:spcBef>
                <a:spcPts val="0"/>
              </a:spcBef>
              <a:spcAft>
                <a:spcPts val="0"/>
              </a:spcAft>
              <a:buSzPts val="2300"/>
              <a:buNone/>
              <a:defRPr/>
            </a:lvl9pPr>
          </a:lstStyle>
          <a:p>
            <a:endParaRPr/>
          </a:p>
        </p:txBody>
      </p:sp>
      <p:sp>
        <p:nvSpPr>
          <p:cNvPr id="64" name="Google Shape;64;p15"/>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rmAutofit/>
          </a:bodyPr>
          <a:lstStyle>
            <a:lvl1pPr marL="457200" lvl="0" indent="-317500" algn="l" rtl="0">
              <a:lnSpc>
                <a:spcPct val="90000"/>
              </a:lnSpc>
              <a:spcBef>
                <a:spcPts val="0"/>
              </a:spcBef>
              <a:spcAft>
                <a:spcPts val="0"/>
              </a:spcAft>
              <a:buSzPts val="1400"/>
              <a:buChar char="●"/>
              <a:defRPr/>
            </a:lvl1pPr>
            <a:lvl2pPr marL="914400" lvl="1" indent="-298450" algn="l" rtl="0">
              <a:lnSpc>
                <a:spcPct val="90000"/>
              </a:lnSpc>
              <a:spcBef>
                <a:spcPts val="0"/>
              </a:spcBef>
              <a:spcAft>
                <a:spcPts val="0"/>
              </a:spcAft>
              <a:buSzPts val="1100"/>
              <a:buChar char="○"/>
              <a:defRPr/>
            </a:lvl2pPr>
            <a:lvl3pPr marL="1371600" lvl="2" indent="-298450" algn="l" rtl="0">
              <a:lnSpc>
                <a:spcPct val="90000"/>
              </a:lnSpc>
              <a:spcBef>
                <a:spcPts val="0"/>
              </a:spcBef>
              <a:spcAft>
                <a:spcPts val="0"/>
              </a:spcAft>
              <a:buSzPts val="1100"/>
              <a:buChar char="■"/>
              <a:defRPr/>
            </a:lvl3pPr>
            <a:lvl4pPr marL="1828800" lvl="3" indent="-298450" algn="l" rtl="0">
              <a:lnSpc>
                <a:spcPct val="90000"/>
              </a:lnSpc>
              <a:spcBef>
                <a:spcPts val="0"/>
              </a:spcBef>
              <a:spcAft>
                <a:spcPts val="0"/>
              </a:spcAft>
              <a:buSzPts val="1100"/>
              <a:buChar char="●"/>
              <a:defRPr/>
            </a:lvl4pPr>
            <a:lvl5pPr marL="2286000" lvl="4" indent="-298450" algn="l" rtl="0">
              <a:lnSpc>
                <a:spcPct val="90000"/>
              </a:lnSpc>
              <a:spcBef>
                <a:spcPts val="0"/>
              </a:spcBef>
              <a:spcAft>
                <a:spcPts val="0"/>
              </a:spcAft>
              <a:buSzPts val="1100"/>
              <a:buChar char="○"/>
              <a:defRPr/>
            </a:lvl5pPr>
            <a:lvl6pPr marL="2743200" lvl="5" indent="-298450" algn="l" rtl="0">
              <a:lnSpc>
                <a:spcPct val="90000"/>
              </a:lnSpc>
              <a:spcBef>
                <a:spcPts val="0"/>
              </a:spcBef>
              <a:spcAft>
                <a:spcPts val="0"/>
              </a:spcAft>
              <a:buSzPts val="1100"/>
              <a:buChar char="■"/>
              <a:defRPr/>
            </a:lvl6pPr>
            <a:lvl7pPr marL="3200400" lvl="6" indent="-298450" algn="l" rtl="0">
              <a:lnSpc>
                <a:spcPct val="90000"/>
              </a:lnSpc>
              <a:spcBef>
                <a:spcPts val="0"/>
              </a:spcBef>
              <a:spcAft>
                <a:spcPts val="0"/>
              </a:spcAft>
              <a:buSzPts val="1100"/>
              <a:buChar char="●"/>
              <a:defRPr/>
            </a:lvl7pPr>
            <a:lvl8pPr marL="3657600" lvl="7" indent="-298450" algn="l" rtl="0">
              <a:lnSpc>
                <a:spcPct val="90000"/>
              </a:lnSpc>
              <a:spcBef>
                <a:spcPts val="0"/>
              </a:spcBef>
              <a:spcAft>
                <a:spcPts val="0"/>
              </a:spcAft>
              <a:buSzPts val="1100"/>
              <a:buChar char="○"/>
              <a:defRPr/>
            </a:lvl8pPr>
            <a:lvl9pPr marL="4114800" lvl="8" indent="-298450" algn="l" rtl="0">
              <a:lnSpc>
                <a:spcPct val="90000"/>
              </a:lnSpc>
              <a:spcBef>
                <a:spcPts val="0"/>
              </a:spcBef>
              <a:spcAft>
                <a:spcPts val="0"/>
              </a:spcAft>
              <a:buSzPts val="1100"/>
              <a:buChar char="■"/>
              <a:defRPr/>
            </a:lvl9pPr>
          </a:lstStyle>
          <a:p>
            <a:endParaRPr/>
          </a:p>
        </p:txBody>
      </p:sp>
      <p:sp>
        <p:nvSpPr>
          <p:cNvPr id="65" name="Google Shape;65;p15"/>
          <p:cNvSpPr txBox="1">
            <a:spLocks noGrp="1"/>
          </p:cNvSpPr>
          <p:nvPr>
            <p:ph type="sldNum" idx="12"/>
          </p:nvPr>
        </p:nvSpPr>
        <p:spPr>
          <a:xfrm>
            <a:off x="8490250" y="4681009"/>
            <a:ext cx="548700" cy="393600"/>
          </a:xfrm>
          <a:prstGeom prst="rect">
            <a:avLst/>
          </a:prstGeom>
          <a:noFill/>
          <a:ln>
            <a:noFill/>
          </a:ln>
        </p:spPr>
        <p:txBody>
          <a:bodyPr spcFirstLastPara="1" wrap="square" lIns="68575" tIns="68575" rIns="68575" bIns="68575" anchor="ctr" anchorCtr="0">
            <a:normAutofit/>
          </a:bodyPr>
          <a:lstStyle>
            <a:lvl1pPr marL="0" lvl="0"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6"/>
        <p:cNvGrpSpPr/>
        <p:nvPr/>
      </p:nvGrpSpPr>
      <p:grpSpPr>
        <a:xfrm>
          <a:off x="0" y="0"/>
          <a:ext cx="0" cy="0"/>
          <a:chOff x="0" y="0"/>
          <a:chExt cx="0" cy="0"/>
        </a:xfrm>
      </p:grpSpPr>
      <p:sp>
        <p:nvSpPr>
          <p:cNvPr id="67" name="Google Shape;67;p1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8" name="Google Shape;68;p16"/>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9" name="Google Shape;69;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2"/>
        <p:cNvGrpSpPr/>
        <p:nvPr/>
      </p:nvGrpSpPr>
      <p:grpSpPr>
        <a:xfrm>
          <a:off x="0" y="0"/>
          <a:ext cx="0" cy="0"/>
          <a:chOff x="0" y="0"/>
          <a:chExt cx="0" cy="0"/>
        </a:xfrm>
      </p:grpSpPr>
      <p:sp>
        <p:nvSpPr>
          <p:cNvPr id="73" name="Google Shape;73;p17"/>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4" name="Google Shape;74;p17"/>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75" name="Google Shape;75;p17"/>
          <p:cNvSpPr txBox="1">
            <a:spLocks noGrp="1"/>
          </p:cNvSpPr>
          <p:nvPr>
            <p:ph type="title"/>
          </p:nvPr>
        </p:nvSpPr>
        <p:spPr>
          <a:xfrm>
            <a:off x="265500" y="1081400"/>
            <a:ext cx="4045200" cy="1710300"/>
          </a:xfrm>
          <a:prstGeom prst="rect">
            <a:avLst/>
          </a:prstGeom>
          <a:noFill/>
          <a:ln>
            <a:noFill/>
          </a:ln>
        </p:spPr>
        <p:txBody>
          <a:bodyPr spcFirstLastPara="1" wrap="square" lIns="68575" tIns="68575" rIns="68575" bIns="68575" anchor="b" anchorCtr="0">
            <a:normAutofit/>
          </a:bodyPr>
          <a:lstStyle>
            <a:lvl1pPr lvl="0" algn="ctr" rtl="0">
              <a:lnSpc>
                <a:spcPct val="90000"/>
              </a:lnSpc>
              <a:spcBef>
                <a:spcPts val="0"/>
              </a:spcBef>
              <a:spcAft>
                <a:spcPts val="0"/>
              </a:spcAft>
              <a:buSzPts val="3200"/>
              <a:buNone/>
              <a:defRPr sz="4200"/>
            </a:lvl1pPr>
            <a:lvl2pPr lvl="1" algn="ctr" rtl="0">
              <a:lnSpc>
                <a:spcPct val="100000"/>
              </a:lnSpc>
              <a:spcBef>
                <a:spcPts val="0"/>
              </a:spcBef>
              <a:spcAft>
                <a:spcPts val="0"/>
              </a:spcAft>
              <a:buSzPts val="3200"/>
              <a:buNone/>
              <a:defRPr sz="4200"/>
            </a:lvl2pPr>
            <a:lvl3pPr lvl="2" algn="ctr" rtl="0">
              <a:lnSpc>
                <a:spcPct val="100000"/>
              </a:lnSpc>
              <a:spcBef>
                <a:spcPts val="0"/>
              </a:spcBef>
              <a:spcAft>
                <a:spcPts val="0"/>
              </a:spcAft>
              <a:buSzPts val="3200"/>
              <a:buNone/>
              <a:defRPr sz="4200"/>
            </a:lvl3pPr>
            <a:lvl4pPr lvl="3" algn="ctr" rtl="0">
              <a:lnSpc>
                <a:spcPct val="100000"/>
              </a:lnSpc>
              <a:spcBef>
                <a:spcPts val="0"/>
              </a:spcBef>
              <a:spcAft>
                <a:spcPts val="0"/>
              </a:spcAft>
              <a:buSzPts val="3200"/>
              <a:buNone/>
              <a:defRPr sz="4200"/>
            </a:lvl4pPr>
            <a:lvl5pPr lvl="4" algn="ctr" rtl="0">
              <a:lnSpc>
                <a:spcPct val="100000"/>
              </a:lnSpc>
              <a:spcBef>
                <a:spcPts val="0"/>
              </a:spcBef>
              <a:spcAft>
                <a:spcPts val="0"/>
              </a:spcAft>
              <a:buSzPts val="3200"/>
              <a:buNone/>
              <a:defRPr sz="4200"/>
            </a:lvl5pPr>
            <a:lvl6pPr lvl="5" algn="ctr" rtl="0">
              <a:lnSpc>
                <a:spcPct val="100000"/>
              </a:lnSpc>
              <a:spcBef>
                <a:spcPts val="0"/>
              </a:spcBef>
              <a:spcAft>
                <a:spcPts val="0"/>
              </a:spcAft>
              <a:buSzPts val="3200"/>
              <a:buNone/>
              <a:defRPr sz="4200"/>
            </a:lvl6pPr>
            <a:lvl7pPr lvl="6" algn="ctr" rtl="0">
              <a:lnSpc>
                <a:spcPct val="100000"/>
              </a:lnSpc>
              <a:spcBef>
                <a:spcPts val="0"/>
              </a:spcBef>
              <a:spcAft>
                <a:spcPts val="0"/>
              </a:spcAft>
              <a:buSzPts val="3200"/>
              <a:buNone/>
              <a:defRPr sz="4200"/>
            </a:lvl7pPr>
            <a:lvl8pPr lvl="7" algn="ctr" rtl="0">
              <a:lnSpc>
                <a:spcPct val="100000"/>
              </a:lnSpc>
              <a:spcBef>
                <a:spcPts val="0"/>
              </a:spcBef>
              <a:spcAft>
                <a:spcPts val="0"/>
              </a:spcAft>
              <a:buSzPts val="3200"/>
              <a:buNone/>
              <a:defRPr sz="4200"/>
            </a:lvl8pPr>
            <a:lvl9pPr lvl="8" algn="ctr" rtl="0">
              <a:lnSpc>
                <a:spcPct val="100000"/>
              </a:lnSpc>
              <a:spcBef>
                <a:spcPts val="0"/>
              </a:spcBef>
              <a:spcAft>
                <a:spcPts val="0"/>
              </a:spcAft>
              <a:buSzPts val="3200"/>
              <a:buNone/>
              <a:defRPr sz="4200"/>
            </a:lvl9pPr>
          </a:lstStyle>
          <a:p>
            <a:endParaRPr/>
          </a:p>
        </p:txBody>
      </p:sp>
      <p:sp>
        <p:nvSpPr>
          <p:cNvPr id="76" name="Google Shape;76;p17"/>
          <p:cNvSpPr txBox="1">
            <a:spLocks noGrp="1"/>
          </p:cNvSpPr>
          <p:nvPr>
            <p:ph type="subTitle" idx="1"/>
          </p:nvPr>
        </p:nvSpPr>
        <p:spPr>
          <a:xfrm>
            <a:off x="265500" y="2845201"/>
            <a:ext cx="4045200" cy="1345500"/>
          </a:xfrm>
          <a:prstGeom prst="rect">
            <a:avLst/>
          </a:prstGeom>
          <a:noFill/>
          <a:ln>
            <a:noFill/>
          </a:ln>
        </p:spPr>
        <p:txBody>
          <a:bodyPr spcFirstLastPara="1" wrap="square" lIns="68575" tIns="68575" rIns="68575" bIns="68575" anchor="t" anchorCtr="0">
            <a:normAutofit/>
          </a:bodyPr>
          <a:lstStyle>
            <a:lvl1pPr lvl="0" algn="ctr" rtl="0">
              <a:lnSpc>
                <a:spcPct val="100000"/>
              </a:lnSpc>
              <a:spcBef>
                <a:spcPts val="0"/>
              </a:spcBef>
              <a:spcAft>
                <a:spcPts val="0"/>
              </a:spcAft>
              <a:buClr>
                <a:schemeClr val="dk1"/>
              </a:buClr>
              <a:buSzPts val="1600"/>
              <a:buNone/>
              <a:defRPr sz="2100">
                <a:solidFill>
                  <a:schemeClr val="dk1"/>
                </a:solidFill>
              </a:defRPr>
            </a:lvl1pPr>
            <a:lvl2pPr lvl="1" algn="ctr" rtl="0">
              <a:lnSpc>
                <a:spcPct val="100000"/>
              </a:lnSpc>
              <a:spcBef>
                <a:spcPts val="0"/>
              </a:spcBef>
              <a:spcAft>
                <a:spcPts val="0"/>
              </a:spcAft>
              <a:buClr>
                <a:schemeClr val="dk1"/>
              </a:buClr>
              <a:buSzPts val="1600"/>
              <a:buNone/>
              <a:defRPr sz="2100">
                <a:solidFill>
                  <a:schemeClr val="dk1"/>
                </a:solidFill>
              </a:defRPr>
            </a:lvl2pPr>
            <a:lvl3pPr lvl="2" algn="ctr" rtl="0">
              <a:lnSpc>
                <a:spcPct val="100000"/>
              </a:lnSpc>
              <a:spcBef>
                <a:spcPts val="0"/>
              </a:spcBef>
              <a:spcAft>
                <a:spcPts val="0"/>
              </a:spcAft>
              <a:buClr>
                <a:schemeClr val="dk1"/>
              </a:buClr>
              <a:buSzPts val="1600"/>
              <a:buNone/>
              <a:defRPr sz="2100">
                <a:solidFill>
                  <a:schemeClr val="dk1"/>
                </a:solidFill>
              </a:defRPr>
            </a:lvl3pPr>
            <a:lvl4pPr lvl="3" algn="ctr" rtl="0">
              <a:lnSpc>
                <a:spcPct val="100000"/>
              </a:lnSpc>
              <a:spcBef>
                <a:spcPts val="0"/>
              </a:spcBef>
              <a:spcAft>
                <a:spcPts val="0"/>
              </a:spcAft>
              <a:buClr>
                <a:schemeClr val="dk1"/>
              </a:buClr>
              <a:buSzPts val="1600"/>
              <a:buNone/>
              <a:defRPr sz="2100">
                <a:solidFill>
                  <a:schemeClr val="dk1"/>
                </a:solidFill>
              </a:defRPr>
            </a:lvl4pPr>
            <a:lvl5pPr lvl="4" algn="ctr" rtl="0">
              <a:lnSpc>
                <a:spcPct val="100000"/>
              </a:lnSpc>
              <a:spcBef>
                <a:spcPts val="0"/>
              </a:spcBef>
              <a:spcAft>
                <a:spcPts val="0"/>
              </a:spcAft>
              <a:buClr>
                <a:schemeClr val="dk1"/>
              </a:buClr>
              <a:buSzPts val="1600"/>
              <a:buNone/>
              <a:defRPr sz="2100">
                <a:solidFill>
                  <a:schemeClr val="dk1"/>
                </a:solidFill>
              </a:defRPr>
            </a:lvl5pPr>
            <a:lvl6pPr lvl="5" algn="ctr" rtl="0">
              <a:lnSpc>
                <a:spcPct val="100000"/>
              </a:lnSpc>
              <a:spcBef>
                <a:spcPts val="0"/>
              </a:spcBef>
              <a:spcAft>
                <a:spcPts val="0"/>
              </a:spcAft>
              <a:buClr>
                <a:schemeClr val="dk1"/>
              </a:buClr>
              <a:buSzPts val="1600"/>
              <a:buNone/>
              <a:defRPr sz="2100">
                <a:solidFill>
                  <a:schemeClr val="dk1"/>
                </a:solidFill>
              </a:defRPr>
            </a:lvl6pPr>
            <a:lvl7pPr lvl="6" algn="ctr" rtl="0">
              <a:lnSpc>
                <a:spcPct val="100000"/>
              </a:lnSpc>
              <a:spcBef>
                <a:spcPts val="0"/>
              </a:spcBef>
              <a:spcAft>
                <a:spcPts val="0"/>
              </a:spcAft>
              <a:buClr>
                <a:schemeClr val="dk1"/>
              </a:buClr>
              <a:buSzPts val="1600"/>
              <a:buNone/>
              <a:defRPr sz="2100">
                <a:solidFill>
                  <a:schemeClr val="dk1"/>
                </a:solidFill>
              </a:defRPr>
            </a:lvl7pPr>
            <a:lvl8pPr lvl="7" algn="ctr" rtl="0">
              <a:lnSpc>
                <a:spcPct val="100000"/>
              </a:lnSpc>
              <a:spcBef>
                <a:spcPts val="0"/>
              </a:spcBef>
              <a:spcAft>
                <a:spcPts val="0"/>
              </a:spcAft>
              <a:buClr>
                <a:schemeClr val="dk1"/>
              </a:buClr>
              <a:buSzPts val="1600"/>
              <a:buNone/>
              <a:defRPr sz="2100">
                <a:solidFill>
                  <a:schemeClr val="dk1"/>
                </a:solidFill>
              </a:defRPr>
            </a:lvl8pPr>
            <a:lvl9pPr lvl="8" algn="ctr" rtl="0">
              <a:lnSpc>
                <a:spcPct val="100000"/>
              </a:lnSpc>
              <a:spcBef>
                <a:spcPts val="0"/>
              </a:spcBef>
              <a:spcAft>
                <a:spcPts val="0"/>
              </a:spcAft>
              <a:buClr>
                <a:schemeClr val="dk1"/>
              </a:buClr>
              <a:buSzPts val="1600"/>
              <a:buNone/>
              <a:defRPr sz="2100">
                <a:solidFill>
                  <a:schemeClr val="dk1"/>
                </a:solidFill>
              </a:defRPr>
            </a:lvl9pPr>
          </a:lstStyle>
          <a:p>
            <a:endParaRPr/>
          </a:p>
        </p:txBody>
      </p:sp>
      <p:sp>
        <p:nvSpPr>
          <p:cNvPr id="77" name="Google Shape;77;p17"/>
          <p:cNvSpPr txBox="1">
            <a:spLocks noGrp="1"/>
          </p:cNvSpPr>
          <p:nvPr>
            <p:ph type="body" idx="2"/>
          </p:nvPr>
        </p:nvSpPr>
        <p:spPr>
          <a:xfrm>
            <a:off x="4939500" y="724200"/>
            <a:ext cx="3837000" cy="3695100"/>
          </a:xfrm>
          <a:prstGeom prst="rect">
            <a:avLst/>
          </a:prstGeom>
          <a:noFill/>
          <a:ln>
            <a:noFill/>
          </a:ln>
        </p:spPr>
        <p:txBody>
          <a:bodyPr spcFirstLastPara="1" wrap="square" lIns="68575" tIns="68575" rIns="68575" bIns="68575" anchor="ctr" anchorCtr="0">
            <a:normAutofit/>
          </a:bodyPr>
          <a:lstStyle>
            <a:lvl1pPr marL="457200" lvl="0" indent="-317500" algn="l" rtl="0">
              <a:lnSpc>
                <a:spcPct val="90000"/>
              </a:lnSpc>
              <a:spcBef>
                <a:spcPts val="0"/>
              </a:spcBef>
              <a:spcAft>
                <a:spcPts val="0"/>
              </a:spcAft>
              <a:buClr>
                <a:schemeClr val="lt1"/>
              </a:buClr>
              <a:buSzPts val="1400"/>
              <a:buChar char="●"/>
              <a:defRPr>
                <a:solidFill>
                  <a:schemeClr val="lt1"/>
                </a:solidFill>
              </a:defRPr>
            </a:lvl1pPr>
            <a:lvl2pPr marL="914400" lvl="1" indent="-298450" algn="l" rtl="0">
              <a:lnSpc>
                <a:spcPct val="90000"/>
              </a:lnSpc>
              <a:spcBef>
                <a:spcPts val="0"/>
              </a:spcBef>
              <a:spcAft>
                <a:spcPts val="0"/>
              </a:spcAft>
              <a:buClr>
                <a:schemeClr val="lt1"/>
              </a:buClr>
              <a:buSzPts val="1100"/>
              <a:buChar char="○"/>
              <a:defRPr>
                <a:solidFill>
                  <a:schemeClr val="lt1"/>
                </a:solidFill>
              </a:defRPr>
            </a:lvl2pPr>
            <a:lvl3pPr marL="1371600" lvl="2" indent="-298450" algn="l" rtl="0">
              <a:lnSpc>
                <a:spcPct val="90000"/>
              </a:lnSpc>
              <a:spcBef>
                <a:spcPts val="0"/>
              </a:spcBef>
              <a:spcAft>
                <a:spcPts val="0"/>
              </a:spcAft>
              <a:buClr>
                <a:schemeClr val="lt1"/>
              </a:buClr>
              <a:buSzPts val="1100"/>
              <a:buChar char="■"/>
              <a:defRPr>
                <a:solidFill>
                  <a:schemeClr val="lt1"/>
                </a:solidFill>
              </a:defRPr>
            </a:lvl3pPr>
            <a:lvl4pPr marL="1828800" lvl="3" indent="-298450" algn="l" rtl="0">
              <a:lnSpc>
                <a:spcPct val="90000"/>
              </a:lnSpc>
              <a:spcBef>
                <a:spcPts val="0"/>
              </a:spcBef>
              <a:spcAft>
                <a:spcPts val="0"/>
              </a:spcAft>
              <a:buClr>
                <a:schemeClr val="lt1"/>
              </a:buClr>
              <a:buSzPts val="1100"/>
              <a:buChar char="●"/>
              <a:defRPr>
                <a:solidFill>
                  <a:schemeClr val="lt1"/>
                </a:solidFill>
              </a:defRPr>
            </a:lvl4pPr>
            <a:lvl5pPr marL="2286000" lvl="4" indent="-298450" algn="l" rtl="0">
              <a:lnSpc>
                <a:spcPct val="90000"/>
              </a:lnSpc>
              <a:spcBef>
                <a:spcPts val="0"/>
              </a:spcBef>
              <a:spcAft>
                <a:spcPts val="0"/>
              </a:spcAft>
              <a:buClr>
                <a:schemeClr val="lt1"/>
              </a:buClr>
              <a:buSzPts val="1100"/>
              <a:buChar char="○"/>
              <a:defRPr>
                <a:solidFill>
                  <a:schemeClr val="lt1"/>
                </a:solidFill>
              </a:defRPr>
            </a:lvl5pPr>
            <a:lvl6pPr marL="2743200" lvl="5" indent="-298450" algn="l" rtl="0">
              <a:lnSpc>
                <a:spcPct val="90000"/>
              </a:lnSpc>
              <a:spcBef>
                <a:spcPts val="0"/>
              </a:spcBef>
              <a:spcAft>
                <a:spcPts val="0"/>
              </a:spcAft>
              <a:buClr>
                <a:schemeClr val="lt1"/>
              </a:buClr>
              <a:buSzPts val="1100"/>
              <a:buChar char="■"/>
              <a:defRPr>
                <a:solidFill>
                  <a:schemeClr val="lt1"/>
                </a:solidFill>
              </a:defRPr>
            </a:lvl6pPr>
            <a:lvl7pPr marL="3200400" lvl="6" indent="-298450" algn="l" rtl="0">
              <a:lnSpc>
                <a:spcPct val="90000"/>
              </a:lnSpc>
              <a:spcBef>
                <a:spcPts val="0"/>
              </a:spcBef>
              <a:spcAft>
                <a:spcPts val="0"/>
              </a:spcAft>
              <a:buClr>
                <a:schemeClr val="lt1"/>
              </a:buClr>
              <a:buSzPts val="1100"/>
              <a:buChar char="●"/>
              <a:defRPr>
                <a:solidFill>
                  <a:schemeClr val="lt1"/>
                </a:solidFill>
              </a:defRPr>
            </a:lvl7pPr>
            <a:lvl8pPr marL="3657600" lvl="7" indent="-298450" algn="l" rtl="0">
              <a:lnSpc>
                <a:spcPct val="90000"/>
              </a:lnSpc>
              <a:spcBef>
                <a:spcPts val="0"/>
              </a:spcBef>
              <a:spcAft>
                <a:spcPts val="0"/>
              </a:spcAft>
              <a:buClr>
                <a:schemeClr val="lt1"/>
              </a:buClr>
              <a:buSzPts val="1100"/>
              <a:buChar char="○"/>
              <a:defRPr>
                <a:solidFill>
                  <a:schemeClr val="lt1"/>
                </a:solidFill>
              </a:defRPr>
            </a:lvl8pPr>
            <a:lvl9pPr marL="4114800" lvl="8" indent="-298450" algn="l" rtl="0">
              <a:lnSpc>
                <a:spcPct val="90000"/>
              </a:lnSpc>
              <a:spcBef>
                <a:spcPts val="0"/>
              </a:spcBef>
              <a:spcAft>
                <a:spcPts val="0"/>
              </a:spcAft>
              <a:buClr>
                <a:schemeClr val="lt1"/>
              </a:buClr>
              <a:buSzPts val="1100"/>
              <a:buChar char="■"/>
              <a:defRPr>
                <a:solidFill>
                  <a:schemeClr val="lt1"/>
                </a:solidFill>
              </a:defRPr>
            </a:lvl9pPr>
          </a:lstStyle>
          <a:p>
            <a:endParaRPr/>
          </a:p>
        </p:txBody>
      </p:sp>
      <p:sp>
        <p:nvSpPr>
          <p:cNvPr id="78" name="Google Shape;78;p17"/>
          <p:cNvSpPr txBox="1">
            <a:spLocks noGrp="1"/>
          </p:cNvSpPr>
          <p:nvPr>
            <p:ph type="sldNum" idx="12"/>
          </p:nvPr>
        </p:nvSpPr>
        <p:spPr>
          <a:xfrm>
            <a:off x="8490250" y="4681009"/>
            <a:ext cx="548700" cy="393600"/>
          </a:xfrm>
          <a:prstGeom prst="rect">
            <a:avLst/>
          </a:prstGeom>
          <a:noFill/>
          <a:ln>
            <a:noFill/>
          </a:ln>
        </p:spPr>
        <p:txBody>
          <a:bodyPr spcFirstLastPara="1" wrap="square" lIns="68575" tIns="68575" rIns="68575" bIns="68575" anchor="ctr" anchorCtr="0">
            <a:normAutofit/>
          </a:bodyPr>
          <a:lstStyle>
            <a:lvl1pPr marL="0" lvl="0"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1pPr>
            <a:lvl2pPr marL="0" lvl="1"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2pPr>
            <a:lvl3pPr marL="0" lvl="2"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3pPr>
            <a:lvl4pPr marL="0" lvl="3"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4pPr>
            <a:lvl5pPr marL="0" lvl="4"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5pPr>
            <a:lvl6pPr marL="0" lvl="5"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6pPr>
            <a:lvl7pPr marL="0" lvl="6"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7pPr>
            <a:lvl8pPr marL="0" lvl="7"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8pPr>
            <a:lvl9pPr marL="0" lvl="8" indent="0" algn="r" rtl="0">
              <a:lnSpc>
                <a:spcPct val="100000"/>
              </a:lnSpc>
              <a:spcBef>
                <a:spcPts val="0"/>
              </a:spcBef>
              <a:spcAft>
                <a:spcPts val="0"/>
              </a:spcAft>
              <a:buSzPts val="900"/>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rmAutofit/>
          </a:bodyPr>
          <a:lstStyle>
            <a:lvl1pPr lvl="0" algn="l" rtl="0">
              <a:lnSpc>
                <a:spcPct val="90000"/>
              </a:lnSpc>
              <a:spcBef>
                <a:spcPts val="0"/>
              </a:spcBef>
              <a:spcAft>
                <a:spcPts val="0"/>
              </a:spcAft>
              <a:buSzPts val="2300"/>
              <a:buNone/>
              <a:defRPr/>
            </a:lvl1pPr>
            <a:lvl2pPr lvl="1" algn="l" rtl="0">
              <a:lnSpc>
                <a:spcPct val="100000"/>
              </a:lnSpc>
              <a:spcBef>
                <a:spcPts val="0"/>
              </a:spcBef>
              <a:spcAft>
                <a:spcPts val="0"/>
              </a:spcAft>
              <a:buSzPts val="2300"/>
              <a:buNone/>
              <a:defRPr/>
            </a:lvl2pPr>
            <a:lvl3pPr lvl="2" algn="l" rtl="0">
              <a:lnSpc>
                <a:spcPct val="100000"/>
              </a:lnSpc>
              <a:spcBef>
                <a:spcPts val="0"/>
              </a:spcBef>
              <a:spcAft>
                <a:spcPts val="0"/>
              </a:spcAft>
              <a:buSzPts val="2300"/>
              <a:buNone/>
              <a:defRPr/>
            </a:lvl3pPr>
            <a:lvl4pPr lvl="3" algn="l" rtl="0">
              <a:lnSpc>
                <a:spcPct val="100000"/>
              </a:lnSpc>
              <a:spcBef>
                <a:spcPts val="0"/>
              </a:spcBef>
              <a:spcAft>
                <a:spcPts val="0"/>
              </a:spcAft>
              <a:buSzPts val="2300"/>
              <a:buNone/>
              <a:defRPr/>
            </a:lvl4pPr>
            <a:lvl5pPr lvl="4" algn="l" rtl="0">
              <a:lnSpc>
                <a:spcPct val="100000"/>
              </a:lnSpc>
              <a:spcBef>
                <a:spcPts val="0"/>
              </a:spcBef>
              <a:spcAft>
                <a:spcPts val="0"/>
              </a:spcAft>
              <a:buSzPts val="2300"/>
              <a:buNone/>
              <a:defRPr/>
            </a:lvl5pPr>
            <a:lvl6pPr lvl="5" algn="l" rtl="0">
              <a:lnSpc>
                <a:spcPct val="100000"/>
              </a:lnSpc>
              <a:spcBef>
                <a:spcPts val="0"/>
              </a:spcBef>
              <a:spcAft>
                <a:spcPts val="0"/>
              </a:spcAft>
              <a:buSzPts val="2300"/>
              <a:buNone/>
              <a:defRPr/>
            </a:lvl6pPr>
            <a:lvl7pPr lvl="6" algn="l" rtl="0">
              <a:lnSpc>
                <a:spcPct val="100000"/>
              </a:lnSpc>
              <a:spcBef>
                <a:spcPts val="0"/>
              </a:spcBef>
              <a:spcAft>
                <a:spcPts val="0"/>
              </a:spcAft>
              <a:buSzPts val="2300"/>
              <a:buNone/>
              <a:defRPr/>
            </a:lvl7pPr>
            <a:lvl8pPr lvl="7" algn="l" rtl="0">
              <a:lnSpc>
                <a:spcPct val="100000"/>
              </a:lnSpc>
              <a:spcBef>
                <a:spcPts val="0"/>
              </a:spcBef>
              <a:spcAft>
                <a:spcPts val="0"/>
              </a:spcAft>
              <a:buSzPts val="2300"/>
              <a:buNone/>
              <a:defRPr/>
            </a:lvl8pPr>
            <a:lvl9pPr lvl="8" algn="l" rtl="0">
              <a:lnSpc>
                <a:spcPct val="100000"/>
              </a:lnSpc>
              <a:spcBef>
                <a:spcPts val="0"/>
              </a:spcBef>
              <a:spcAft>
                <a:spcPts val="0"/>
              </a:spcAft>
              <a:buSzPts val="2300"/>
              <a:buNone/>
              <a:defRPr/>
            </a:lvl9pPr>
          </a:lstStyle>
          <a:p>
            <a:endParaRPr/>
          </a:p>
        </p:txBody>
      </p:sp>
      <p:sp>
        <p:nvSpPr>
          <p:cNvPr id="81" name="Google Shape;81;p18"/>
          <p:cNvSpPr txBox="1">
            <a:spLocks noGrp="1"/>
          </p:cNvSpPr>
          <p:nvPr>
            <p:ph type="body" idx="1"/>
          </p:nvPr>
        </p:nvSpPr>
        <p:spPr>
          <a:xfrm>
            <a:off x="3117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rtl="0">
              <a:lnSpc>
                <a:spcPct val="90000"/>
              </a:lnSpc>
              <a:spcBef>
                <a:spcPts val="0"/>
              </a:spcBef>
              <a:spcAft>
                <a:spcPts val="0"/>
              </a:spcAft>
              <a:buSzPts val="1100"/>
              <a:buChar char="●"/>
              <a:defRPr sz="1400"/>
            </a:lvl1pPr>
            <a:lvl2pPr marL="914400" lvl="1" indent="-285750" algn="l" rtl="0">
              <a:lnSpc>
                <a:spcPct val="90000"/>
              </a:lnSpc>
              <a:spcBef>
                <a:spcPts val="0"/>
              </a:spcBef>
              <a:spcAft>
                <a:spcPts val="0"/>
              </a:spcAft>
              <a:buSzPts val="900"/>
              <a:buChar char="○"/>
              <a:defRPr sz="1200"/>
            </a:lvl2pPr>
            <a:lvl3pPr marL="1371600" lvl="2" indent="-285750" algn="l" rtl="0">
              <a:lnSpc>
                <a:spcPct val="90000"/>
              </a:lnSpc>
              <a:spcBef>
                <a:spcPts val="0"/>
              </a:spcBef>
              <a:spcAft>
                <a:spcPts val="0"/>
              </a:spcAft>
              <a:buSzPts val="900"/>
              <a:buChar char="■"/>
              <a:defRPr sz="1200"/>
            </a:lvl3pPr>
            <a:lvl4pPr marL="1828800" lvl="3" indent="-285750" algn="l" rtl="0">
              <a:lnSpc>
                <a:spcPct val="90000"/>
              </a:lnSpc>
              <a:spcBef>
                <a:spcPts val="0"/>
              </a:spcBef>
              <a:spcAft>
                <a:spcPts val="0"/>
              </a:spcAft>
              <a:buSzPts val="900"/>
              <a:buChar char="●"/>
              <a:defRPr sz="1200"/>
            </a:lvl4pPr>
            <a:lvl5pPr marL="2286000" lvl="4" indent="-285750" algn="l" rtl="0">
              <a:lnSpc>
                <a:spcPct val="90000"/>
              </a:lnSpc>
              <a:spcBef>
                <a:spcPts val="0"/>
              </a:spcBef>
              <a:spcAft>
                <a:spcPts val="0"/>
              </a:spcAft>
              <a:buSzPts val="900"/>
              <a:buChar char="○"/>
              <a:defRPr sz="1200"/>
            </a:lvl5pPr>
            <a:lvl6pPr marL="2743200" lvl="5" indent="-285750" algn="l" rtl="0">
              <a:lnSpc>
                <a:spcPct val="90000"/>
              </a:lnSpc>
              <a:spcBef>
                <a:spcPts val="0"/>
              </a:spcBef>
              <a:spcAft>
                <a:spcPts val="0"/>
              </a:spcAft>
              <a:buSzPts val="900"/>
              <a:buChar char="■"/>
              <a:defRPr sz="1200"/>
            </a:lvl6pPr>
            <a:lvl7pPr marL="3200400" lvl="6" indent="-285750" algn="l" rtl="0">
              <a:lnSpc>
                <a:spcPct val="90000"/>
              </a:lnSpc>
              <a:spcBef>
                <a:spcPts val="0"/>
              </a:spcBef>
              <a:spcAft>
                <a:spcPts val="0"/>
              </a:spcAft>
              <a:buSzPts val="900"/>
              <a:buChar char="●"/>
              <a:defRPr sz="1200"/>
            </a:lvl7pPr>
            <a:lvl8pPr marL="3657600" lvl="7" indent="-285750" algn="l" rtl="0">
              <a:lnSpc>
                <a:spcPct val="90000"/>
              </a:lnSpc>
              <a:spcBef>
                <a:spcPts val="0"/>
              </a:spcBef>
              <a:spcAft>
                <a:spcPts val="0"/>
              </a:spcAft>
              <a:buSzPts val="900"/>
              <a:buChar char="○"/>
              <a:defRPr sz="1200"/>
            </a:lvl8pPr>
            <a:lvl9pPr marL="4114800" lvl="8" indent="-285750" algn="l" rtl="0">
              <a:lnSpc>
                <a:spcPct val="90000"/>
              </a:lnSpc>
              <a:spcBef>
                <a:spcPts val="0"/>
              </a:spcBef>
              <a:spcAft>
                <a:spcPts val="0"/>
              </a:spcAft>
              <a:buSzPts val="900"/>
              <a:buChar char="■"/>
              <a:defRPr sz="1200"/>
            </a:lvl9pPr>
          </a:lstStyle>
          <a:p>
            <a:endParaRPr/>
          </a:p>
        </p:txBody>
      </p:sp>
      <p:sp>
        <p:nvSpPr>
          <p:cNvPr id="82" name="Google Shape;82;p18"/>
          <p:cNvSpPr txBox="1">
            <a:spLocks noGrp="1"/>
          </p:cNvSpPr>
          <p:nvPr>
            <p:ph type="body" idx="2"/>
          </p:nvPr>
        </p:nvSpPr>
        <p:spPr>
          <a:xfrm>
            <a:off x="4832400" y="1152475"/>
            <a:ext cx="3999900" cy="3416400"/>
          </a:xfrm>
          <a:prstGeom prst="rect">
            <a:avLst/>
          </a:prstGeom>
          <a:noFill/>
          <a:ln>
            <a:noFill/>
          </a:ln>
        </p:spPr>
        <p:txBody>
          <a:bodyPr spcFirstLastPara="1" wrap="square" lIns="68575" tIns="68575" rIns="68575" bIns="68575" anchor="t" anchorCtr="0">
            <a:normAutofit/>
          </a:bodyPr>
          <a:lstStyle>
            <a:lvl1pPr marL="457200" lvl="0" indent="-298450" algn="l" rtl="0">
              <a:lnSpc>
                <a:spcPct val="90000"/>
              </a:lnSpc>
              <a:spcBef>
                <a:spcPts val="0"/>
              </a:spcBef>
              <a:spcAft>
                <a:spcPts val="0"/>
              </a:spcAft>
              <a:buSzPts val="1100"/>
              <a:buChar char="●"/>
              <a:defRPr sz="1400"/>
            </a:lvl1pPr>
            <a:lvl2pPr marL="914400" lvl="1" indent="-285750" algn="l" rtl="0">
              <a:lnSpc>
                <a:spcPct val="90000"/>
              </a:lnSpc>
              <a:spcBef>
                <a:spcPts val="0"/>
              </a:spcBef>
              <a:spcAft>
                <a:spcPts val="0"/>
              </a:spcAft>
              <a:buSzPts val="900"/>
              <a:buChar char="○"/>
              <a:defRPr sz="1200"/>
            </a:lvl2pPr>
            <a:lvl3pPr marL="1371600" lvl="2" indent="-285750" algn="l" rtl="0">
              <a:lnSpc>
                <a:spcPct val="90000"/>
              </a:lnSpc>
              <a:spcBef>
                <a:spcPts val="0"/>
              </a:spcBef>
              <a:spcAft>
                <a:spcPts val="0"/>
              </a:spcAft>
              <a:buSzPts val="900"/>
              <a:buChar char="■"/>
              <a:defRPr sz="1200"/>
            </a:lvl3pPr>
            <a:lvl4pPr marL="1828800" lvl="3" indent="-285750" algn="l" rtl="0">
              <a:lnSpc>
                <a:spcPct val="90000"/>
              </a:lnSpc>
              <a:spcBef>
                <a:spcPts val="0"/>
              </a:spcBef>
              <a:spcAft>
                <a:spcPts val="0"/>
              </a:spcAft>
              <a:buSzPts val="900"/>
              <a:buChar char="●"/>
              <a:defRPr sz="1200"/>
            </a:lvl4pPr>
            <a:lvl5pPr marL="2286000" lvl="4" indent="-285750" algn="l" rtl="0">
              <a:lnSpc>
                <a:spcPct val="90000"/>
              </a:lnSpc>
              <a:spcBef>
                <a:spcPts val="0"/>
              </a:spcBef>
              <a:spcAft>
                <a:spcPts val="0"/>
              </a:spcAft>
              <a:buSzPts val="900"/>
              <a:buChar char="○"/>
              <a:defRPr sz="1200"/>
            </a:lvl5pPr>
            <a:lvl6pPr marL="2743200" lvl="5" indent="-285750" algn="l" rtl="0">
              <a:lnSpc>
                <a:spcPct val="90000"/>
              </a:lnSpc>
              <a:spcBef>
                <a:spcPts val="0"/>
              </a:spcBef>
              <a:spcAft>
                <a:spcPts val="0"/>
              </a:spcAft>
              <a:buSzPts val="900"/>
              <a:buChar char="■"/>
              <a:defRPr sz="1200"/>
            </a:lvl6pPr>
            <a:lvl7pPr marL="3200400" lvl="6" indent="-285750" algn="l" rtl="0">
              <a:lnSpc>
                <a:spcPct val="90000"/>
              </a:lnSpc>
              <a:spcBef>
                <a:spcPts val="0"/>
              </a:spcBef>
              <a:spcAft>
                <a:spcPts val="0"/>
              </a:spcAft>
              <a:buSzPts val="900"/>
              <a:buChar char="●"/>
              <a:defRPr sz="1200"/>
            </a:lvl7pPr>
            <a:lvl8pPr marL="3657600" lvl="7" indent="-285750" algn="l" rtl="0">
              <a:lnSpc>
                <a:spcPct val="90000"/>
              </a:lnSpc>
              <a:spcBef>
                <a:spcPts val="0"/>
              </a:spcBef>
              <a:spcAft>
                <a:spcPts val="0"/>
              </a:spcAft>
              <a:buSzPts val="900"/>
              <a:buChar char="○"/>
              <a:defRPr sz="1200"/>
            </a:lvl8pPr>
            <a:lvl9pPr marL="4114800" lvl="8" indent="-285750" algn="l" rtl="0">
              <a:lnSpc>
                <a:spcPct val="90000"/>
              </a:lnSpc>
              <a:spcBef>
                <a:spcPts val="0"/>
              </a:spcBef>
              <a:spcAft>
                <a:spcPts val="0"/>
              </a:spcAft>
              <a:buSzPts val="900"/>
              <a:buChar char="■"/>
              <a:defRPr sz="1200"/>
            </a:lvl9pPr>
          </a:lstStyle>
          <a:p>
            <a:endParaRPr/>
          </a:p>
        </p:txBody>
      </p:sp>
      <p:sp>
        <p:nvSpPr>
          <p:cNvPr id="83" name="Google Shape;83;p18"/>
          <p:cNvSpPr txBox="1">
            <a:spLocks noGrp="1"/>
          </p:cNvSpPr>
          <p:nvPr>
            <p:ph type="sldNum" idx="12"/>
          </p:nvPr>
        </p:nvSpPr>
        <p:spPr>
          <a:xfrm>
            <a:off x="8490250" y="4681009"/>
            <a:ext cx="548700" cy="393600"/>
          </a:xfrm>
          <a:prstGeom prst="rect">
            <a:avLst/>
          </a:prstGeom>
          <a:noFill/>
          <a:ln>
            <a:noFill/>
          </a:ln>
        </p:spPr>
        <p:txBody>
          <a:bodyPr spcFirstLastPara="1" wrap="square" lIns="68575" tIns="68575" rIns="68575" bIns="68575" anchor="ctr" anchorCtr="0">
            <a:normAutofit/>
          </a:bodyPr>
          <a:lstStyle>
            <a:lvl1pPr marL="0" lvl="0"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671250" y="2141250"/>
            <a:ext cx="7852200" cy="861000"/>
          </a:xfrm>
          <a:prstGeom prst="rect">
            <a:avLst/>
          </a:prstGeom>
          <a:noFill/>
          <a:ln>
            <a:noFill/>
          </a:ln>
        </p:spPr>
        <p:txBody>
          <a:bodyPr spcFirstLastPara="1" wrap="square" lIns="68575" tIns="68575" rIns="68575" bIns="68575" anchor="ctr" anchorCtr="0">
            <a:normAutofit/>
          </a:bodyPr>
          <a:lstStyle>
            <a:lvl1pPr lvl="0" algn="ctr" rtl="0">
              <a:lnSpc>
                <a:spcPct val="90000"/>
              </a:lnSpc>
              <a:spcBef>
                <a:spcPts val="0"/>
              </a:spcBef>
              <a:spcAft>
                <a:spcPts val="0"/>
              </a:spcAft>
              <a:buSzPts val="2700"/>
              <a:buNone/>
              <a:defRPr sz="3600"/>
            </a:lvl1pPr>
            <a:lvl2pPr lvl="1" algn="ctr" rtl="0">
              <a:lnSpc>
                <a:spcPct val="100000"/>
              </a:lnSpc>
              <a:spcBef>
                <a:spcPts val="0"/>
              </a:spcBef>
              <a:spcAft>
                <a:spcPts val="0"/>
              </a:spcAft>
              <a:buSzPts val="2700"/>
              <a:buNone/>
              <a:defRPr sz="3600"/>
            </a:lvl2pPr>
            <a:lvl3pPr lvl="2" algn="ctr" rtl="0">
              <a:lnSpc>
                <a:spcPct val="100000"/>
              </a:lnSpc>
              <a:spcBef>
                <a:spcPts val="0"/>
              </a:spcBef>
              <a:spcAft>
                <a:spcPts val="0"/>
              </a:spcAft>
              <a:buSzPts val="2700"/>
              <a:buNone/>
              <a:defRPr sz="3600"/>
            </a:lvl3pPr>
            <a:lvl4pPr lvl="3" algn="ctr" rtl="0">
              <a:lnSpc>
                <a:spcPct val="100000"/>
              </a:lnSpc>
              <a:spcBef>
                <a:spcPts val="0"/>
              </a:spcBef>
              <a:spcAft>
                <a:spcPts val="0"/>
              </a:spcAft>
              <a:buSzPts val="2700"/>
              <a:buNone/>
              <a:defRPr sz="3600"/>
            </a:lvl4pPr>
            <a:lvl5pPr lvl="4" algn="ctr" rtl="0">
              <a:lnSpc>
                <a:spcPct val="100000"/>
              </a:lnSpc>
              <a:spcBef>
                <a:spcPts val="0"/>
              </a:spcBef>
              <a:spcAft>
                <a:spcPts val="0"/>
              </a:spcAft>
              <a:buSzPts val="2700"/>
              <a:buNone/>
              <a:defRPr sz="3600"/>
            </a:lvl5pPr>
            <a:lvl6pPr lvl="5" algn="ctr" rtl="0">
              <a:lnSpc>
                <a:spcPct val="100000"/>
              </a:lnSpc>
              <a:spcBef>
                <a:spcPts val="0"/>
              </a:spcBef>
              <a:spcAft>
                <a:spcPts val="0"/>
              </a:spcAft>
              <a:buSzPts val="2700"/>
              <a:buNone/>
              <a:defRPr sz="3600"/>
            </a:lvl6pPr>
            <a:lvl7pPr lvl="6" algn="ctr" rtl="0">
              <a:lnSpc>
                <a:spcPct val="100000"/>
              </a:lnSpc>
              <a:spcBef>
                <a:spcPts val="0"/>
              </a:spcBef>
              <a:spcAft>
                <a:spcPts val="0"/>
              </a:spcAft>
              <a:buSzPts val="2700"/>
              <a:buNone/>
              <a:defRPr sz="3600"/>
            </a:lvl7pPr>
            <a:lvl8pPr lvl="7" algn="ctr" rtl="0">
              <a:lnSpc>
                <a:spcPct val="100000"/>
              </a:lnSpc>
              <a:spcBef>
                <a:spcPts val="0"/>
              </a:spcBef>
              <a:spcAft>
                <a:spcPts val="0"/>
              </a:spcAft>
              <a:buSzPts val="2700"/>
              <a:buNone/>
              <a:defRPr sz="3600"/>
            </a:lvl8pPr>
            <a:lvl9pPr lvl="8" algn="ctr" rtl="0">
              <a:lnSpc>
                <a:spcPct val="100000"/>
              </a:lnSpc>
              <a:spcBef>
                <a:spcPts val="0"/>
              </a:spcBef>
              <a:spcAft>
                <a:spcPts val="0"/>
              </a:spcAft>
              <a:buSzPts val="2700"/>
              <a:buNone/>
              <a:defRPr sz="3600"/>
            </a:lvl9pPr>
          </a:lstStyle>
          <a:p>
            <a:endParaRPr/>
          </a:p>
        </p:txBody>
      </p:sp>
      <p:sp>
        <p:nvSpPr>
          <p:cNvPr id="86" name="Google Shape;86;p19"/>
          <p:cNvSpPr txBox="1">
            <a:spLocks noGrp="1"/>
          </p:cNvSpPr>
          <p:nvPr>
            <p:ph type="sldNum" idx="12"/>
          </p:nvPr>
        </p:nvSpPr>
        <p:spPr>
          <a:xfrm>
            <a:off x="8490250" y="4681009"/>
            <a:ext cx="548700" cy="393600"/>
          </a:xfrm>
          <a:prstGeom prst="rect">
            <a:avLst/>
          </a:prstGeom>
          <a:noFill/>
          <a:ln>
            <a:noFill/>
          </a:ln>
        </p:spPr>
        <p:txBody>
          <a:bodyPr spcFirstLastPara="1" wrap="square" lIns="68575" tIns="68575" rIns="68575" bIns="68575" anchor="ctr" anchorCtr="0">
            <a:normAutofit/>
          </a:bodyPr>
          <a:lstStyle>
            <a:lvl1pPr marL="0" lvl="0"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rtl="0">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p:cSld name="SECTION_HEADER 2">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89" name="Google Shape;89;p2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0" name="Google Shape;90;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1" name="Google Shape;91;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2" name="Google Shape;92;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6" name="Google Shape;96;p21"/>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7" name="Google Shape;9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8" name="Google Shape;98;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9" name="Google Shape;9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2" name="Google Shape;102;p22"/>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3" name="Google Shape;103;p22"/>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4" name="Google Shape;104;p22"/>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05" name="Google Shape;105;p22"/>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6" name="Google Shape;106;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7" name="Google Shape;107;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8" name="Google Shape;108;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1" name="Google Shape;111;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2" name="Google Shape;112;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3" name="Google Shape;113;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6" name="Google Shape;116;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7" name="Google Shape;117;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8"/>
        <p:cNvGrpSpPr/>
        <p:nvPr/>
      </p:nvGrpSpPr>
      <p:grpSpPr>
        <a:xfrm>
          <a:off x="0" y="0"/>
          <a:ext cx="0" cy="0"/>
          <a:chOff x="0" y="0"/>
          <a:chExt cx="0" cy="0"/>
        </a:xfrm>
      </p:grpSpPr>
      <p:sp>
        <p:nvSpPr>
          <p:cNvPr id="119" name="Google Shape;119;p2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0" name="Google Shape;120;p25"/>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21" name="Google Shape;121;p25"/>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22" name="Google Shape;122;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 name="Google Shape;123;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4" name="Google Shape;124;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7" name="Google Shape;127;p26"/>
          <p:cNvSpPr>
            <a:spLocks noGrp="1"/>
          </p:cNvSpPr>
          <p:nvPr>
            <p:ph type="pic" idx="2"/>
          </p:nvPr>
        </p:nvSpPr>
        <p:spPr>
          <a:xfrm>
            <a:off x="3887391" y="740569"/>
            <a:ext cx="4629300" cy="3655200"/>
          </a:xfrm>
          <a:prstGeom prst="rect">
            <a:avLst/>
          </a:prstGeom>
          <a:noFill/>
          <a:ln>
            <a:noFill/>
          </a:ln>
        </p:spPr>
      </p:sp>
      <p:sp>
        <p:nvSpPr>
          <p:cNvPr id="128" name="Google Shape;128;p2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29" name="Google Shape;129;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0" name="Google Shape;130;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1" name="Google Shape;131;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2"/>
        <p:cNvGrpSpPr/>
        <p:nvPr/>
      </p:nvGrpSpPr>
      <p:grpSpPr>
        <a:xfrm>
          <a:off x="0" y="0"/>
          <a:ext cx="0" cy="0"/>
          <a:chOff x="0" y="0"/>
          <a:chExt cx="0" cy="0"/>
        </a:xfrm>
      </p:grpSpPr>
      <p:sp>
        <p:nvSpPr>
          <p:cNvPr id="133" name="Google Shape;133;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4" name="Google Shape;134;p27"/>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5" name="Google Shape;135;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 name="Google Shape;136;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7" name="Google Shape;137;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8"/>
        <p:cNvGrpSpPr/>
        <p:nvPr/>
      </p:nvGrpSpPr>
      <p:grpSpPr>
        <a:xfrm>
          <a:off x="0" y="0"/>
          <a:ext cx="0" cy="0"/>
          <a:chOff x="0" y="0"/>
          <a:chExt cx="0" cy="0"/>
        </a:xfrm>
      </p:grpSpPr>
      <p:sp>
        <p:nvSpPr>
          <p:cNvPr id="139" name="Google Shape;139;p28"/>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0" name="Google Shape;140;p28"/>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1" name="Google Shape;141;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2" name="Google Shape;142;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3" name="Google Shape;143;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0"/>
        <p:cNvGrpSpPr/>
        <p:nvPr/>
      </p:nvGrpSpPr>
      <p:grpSpPr>
        <a:xfrm>
          <a:off x="0" y="0"/>
          <a:ext cx="0" cy="0"/>
          <a:chOff x="0" y="0"/>
          <a:chExt cx="0" cy="0"/>
        </a:xfrm>
      </p:grpSpPr>
      <p:sp>
        <p:nvSpPr>
          <p:cNvPr id="151" name="Google Shape;151;p3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2" name="Google Shape;152;p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3" name="Google Shape;153;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4" name="Google Shape;154;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5" name="Google Shape;155;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6"/>
        <p:cNvGrpSpPr/>
        <p:nvPr/>
      </p:nvGrpSpPr>
      <p:grpSpPr>
        <a:xfrm>
          <a:off x="0" y="0"/>
          <a:ext cx="0" cy="0"/>
          <a:chOff x="0" y="0"/>
          <a:chExt cx="0" cy="0"/>
        </a:xfrm>
      </p:grpSpPr>
      <p:sp>
        <p:nvSpPr>
          <p:cNvPr id="157" name="Google Shape;157;p31"/>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58" name="Google Shape;158;p31"/>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59" name="Google Shape;159;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0" name="Google Shape;160;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1" name="Google Shape;161;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2"/>
        <p:cNvGrpSpPr/>
        <p:nvPr/>
      </p:nvGrpSpPr>
      <p:grpSpPr>
        <a:xfrm>
          <a:off x="0" y="0"/>
          <a:ext cx="0" cy="0"/>
          <a:chOff x="0" y="0"/>
          <a:chExt cx="0" cy="0"/>
        </a:xfrm>
      </p:grpSpPr>
      <p:sp>
        <p:nvSpPr>
          <p:cNvPr id="163" name="Google Shape;163;p3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4" name="Google Shape;164;p3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5" name="Google Shape;165;p3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6" name="Google Shape;166;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7" name="Google Shape;167;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8" name="Google Shape;168;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1" name="Google Shape;171;p33"/>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2" name="Google Shape;172;p33"/>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3" name="Google Shape;173;p33"/>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74" name="Google Shape;174;p33"/>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75" name="Google Shape;175;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6" name="Google Shape;176;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77" name="Google Shape;177;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8"/>
        <p:cNvGrpSpPr/>
        <p:nvPr/>
      </p:nvGrpSpPr>
      <p:grpSpPr>
        <a:xfrm>
          <a:off x="0" y="0"/>
          <a:ext cx="0" cy="0"/>
          <a:chOff x="0" y="0"/>
          <a:chExt cx="0" cy="0"/>
        </a:xfrm>
      </p:grpSpPr>
      <p:sp>
        <p:nvSpPr>
          <p:cNvPr id="179" name="Google Shape;179;p3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0" name="Google Shape;180;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1" name="Google Shape;181;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2" name="Google Shape;182;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3"/>
        <p:cNvGrpSpPr/>
        <p:nvPr/>
      </p:nvGrpSpPr>
      <p:grpSpPr>
        <a:xfrm>
          <a:off x="0" y="0"/>
          <a:ext cx="0" cy="0"/>
          <a:chOff x="0" y="0"/>
          <a:chExt cx="0" cy="0"/>
        </a:xfrm>
      </p:grpSpPr>
      <p:sp>
        <p:nvSpPr>
          <p:cNvPr id="184" name="Google Shape;184;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5" name="Google Shape;185;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6" name="Google Shape;186;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7"/>
        <p:cNvGrpSpPr/>
        <p:nvPr/>
      </p:nvGrpSpPr>
      <p:grpSpPr>
        <a:xfrm>
          <a:off x="0" y="0"/>
          <a:ext cx="0" cy="0"/>
          <a:chOff x="0" y="0"/>
          <a:chExt cx="0" cy="0"/>
        </a:xfrm>
      </p:grpSpPr>
      <p:sp>
        <p:nvSpPr>
          <p:cNvPr id="188" name="Google Shape;188;p3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89" name="Google Shape;189;p36"/>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90" name="Google Shape;190;p36"/>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91" name="Google Shape;191;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2" name="Google Shape;192;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3" name="Google Shape;193;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4"/>
        <p:cNvGrpSpPr/>
        <p:nvPr/>
      </p:nvGrpSpPr>
      <p:grpSpPr>
        <a:xfrm>
          <a:off x="0" y="0"/>
          <a:ext cx="0" cy="0"/>
          <a:chOff x="0" y="0"/>
          <a:chExt cx="0" cy="0"/>
        </a:xfrm>
      </p:grpSpPr>
      <p:sp>
        <p:nvSpPr>
          <p:cNvPr id="195" name="Google Shape;195;p37"/>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6" name="Google Shape;196;p37"/>
          <p:cNvSpPr>
            <a:spLocks noGrp="1"/>
          </p:cNvSpPr>
          <p:nvPr>
            <p:ph type="pic" idx="2"/>
          </p:nvPr>
        </p:nvSpPr>
        <p:spPr>
          <a:xfrm>
            <a:off x="3887391" y="740569"/>
            <a:ext cx="4629300" cy="3655200"/>
          </a:xfrm>
          <a:prstGeom prst="rect">
            <a:avLst/>
          </a:prstGeom>
          <a:noFill/>
          <a:ln>
            <a:noFill/>
          </a:ln>
        </p:spPr>
      </p:sp>
      <p:sp>
        <p:nvSpPr>
          <p:cNvPr id="197" name="Google Shape;197;p37"/>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98" name="Google Shape;198;p3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9" name="Google Shape;199;p3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0" name="Google Shape;200;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1"/>
        <p:cNvGrpSpPr/>
        <p:nvPr/>
      </p:nvGrpSpPr>
      <p:grpSpPr>
        <a:xfrm>
          <a:off x="0" y="0"/>
          <a:ext cx="0" cy="0"/>
          <a:chOff x="0" y="0"/>
          <a:chExt cx="0" cy="0"/>
        </a:xfrm>
      </p:grpSpPr>
      <p:sp>
        <p:nvSpPr>
          <p:cNvPr id="202" name="Google Shape;202;p3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3" name="Google Shape;203;p38"/>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4" name="Google Shape;204;p3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5" name="Google Shape;205;p3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6" name="Google Shape;206;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7"/>
        <p:cNvGrpSpPr/>
        <p:nvPr/>
      </p:nvGrpSpPr>
      <p:grpSpPr>
        <a:xfrm>
          <a:off x="0" y="0"/>
          <a:ext cx="0" cy="0"/>
          <a:chOff x="0" y="0"/>
          <a:chExt cx="0" cy="0"/>
        </a:xfrm>
      </p:grpSpPr>
      <p:sp>
        <p:nvSpPr>
          <p:cNvPr id="208" name="Google Shape;208;p3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9" name="Google Shape;209;p3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0" name="Google Shape;210;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1" name="Google Shape;211;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2" name="Google Shape;212;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3"/>
        <p:cNvGrpSpPr/>
        <p:nvPr/>
      </p:nvGrpSpPr>
      <p:grpSpPr>
        <a:xfrm>
          <a:off x="0" y="0"/>
          <a:ext cx="0" cy="0"/>
          <a:chOff x="0" y="0"/>
          <a:chExt cx="0" cy="0"/>
        </a:xfrm>
      </p:grpSpPr>
      <p:sp>
        <p:nvSpPr>
          <p:cNvPr id="214" name="Google Shape;214;p4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5" name="Google Shape;215;p40"/>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16" name="Google Shape;216;p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7" name="Google Shape;217;p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8" name="Google Shape;218;p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29"/>
        <p:cNvGrpSpPr/>
        <p:nvPr/>
      </p:nvGrpSpPr>
      <p:grpSpPr>
        <a:xfrm>
          <a:off x="0" y="0"/>
          <a:ext cx="0" cy="0"/>
          <a:chOff x="0" y="0"/>
          <a:chExt cx="0" cy="0"/>
        </a:xfrm>
      </p:grpSpPr>
      <p:sp>
        <p:nvSpPr>
          <p:cNvPr id="230" name="Google Shape;230;p42"/>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1" name="Google Shape;231;p42"/>
          <p:cNvSpPr txBox="1">
            <a:spLocks noGrp="1"/>
          </p:cNvSpPr>
          <p:nvPr>
            <p:ph type="ctrTitle"/>
          </p:nvPr>
        </p:nvSpPr>
        <p:spPr>
          <a:xfrm>
            <a:off x="822960" y="569214"/>
            <a:ext cx="7543800" cy="267450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03030"/>
              </a:buClr>
              <a:buSzPts val="6000"/>
              <a:buFont typeface="Trebuchet MS"/>
              <a:buNone/>
              <a:defRPr sz="6000">
                <a:solidFill>
                  <a:srgbClr val="30303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2" name="Google Shape;232;p42"/>
          <p:cNvSpPr txBox="1">
            <a:spLocks noGrp="1"/>
          </p:cNvSpPr>
          <p:nvPr>
            <p:ph type="subTitle" idx="1"/>
          </p:nvPr>
        </p:nvSpPr>
        <p:spPr>
          <a:xfrm>
            <a:off x="825038" y="3341716"/>
            <a:ext cx="7543800" cy="857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algn="ctr">
              <a:lnSpc>
                <a:spcPct val="90000"/>
              </a:lnSpc>
              <a:spcBef>
                <a:spcPts val="200"/>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a:endParaRPr/>
          </a:p>
        </p:txBody>
      </p:sp>
      <p:sp>
        <p:nvSpPr>
          <p:cNvPr id="233" name="Google Shape;233;p42"/>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4" name="Google Shape;234;p42"/>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5" name="Google Shape;235;p42"/>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236" name="Google Shape;236;p42"/>
          <p:cNvCxnSpPr/>
          <p:nvPr/>
        </p:nvCxnSpPr>
        <p:spPr>
          <a:xfrm>
            <a:off x="905743" y="3257550"/>
            <a:ext cx="7406400" cy="0"/>
          </a:xfrm>
          <a:prstGeom prst="straightConnector1">
            <a:avLst/>
          </a:prstGeom>
          <a:noFill/>
          <a:ln w="9525" cap="flat" cmpd="sng">
            <a:solidFill>
              <a:srgbClr val="858585"/>
            </a:solidFill>
            <a:prstDash val="solid"/>
            <a:round/>
            <a:headEnd type="none" w="sm" len="sm"/>
            <a:tailEnd type="none" w="sm" len="sm"/>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37"/>
        <p:cNvGrpSpPr/>
        <p:nvPr/>
      </p:nvGrpSpPr>
      <p:grpSpPr>
        <a:xfrm>
          <a:off x="0" y="0"/>
          <a:ext cx="0" cy="0"/>
          <a:chOff x="0" y="0"/>
          <a:chExt cx="0" cy="0"/>
        </a:xfrm>
      </p:grpSpPr>
      <p:sp>
        <p:nvSpPr>
          <p:cNvPr id="238" name="Google Shape;238;p43"/>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39" name="Google Shape;239;p43"/>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0" name="Google Shape;240;p43"/>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1" name="Google Shape;241;p43"/>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42"/>
        <p:cNvGrpSpPr/>
        <p:nvPr/>
      </p:nvGrpSpPr>
      <p:grpSpPr>
        <a:xfrm>
          <a:off x="0" y="0"/>
          <a:ext cx="0" cy="0"/>
          <a:chOff x="0" y="0"/>
          <a:chExt cx="0" cy="0"/>
        </a:xfrm>
      </p:grpSpPr>
      <p:sp>
        <p:nvSpPr>
          <p:cNvPr id="243" name="Google Shape;243;p44"/>
          <p:cNvSpPr/>
          <p:nvPr/>
        </p:nvSpPr>
        <p:spPr>
          <a:xfrm>
            <a:off x="0" y="0"/>
            <a:ext cx="3038100" cy="51435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44" name="Google Shape;244;p44"/>
          <p:cNvSpPr txBox="1">
            <a:spLocks noGrp="1"/>
          </p:cNvSpPr>
          <p:nvPr>
            <p:ph type="title"/>
          </p:nvPr>
        </p:nvSpPr>
        <p:spPr>
          <a:xfrm>
            <a:off x="342900" y="445769"/>
            <a:ext cx="2400300" cy="17145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rgbClr val="FFFFFF"/>
              </a:buClr>
              <a:buSzPts val="2700"/>
              <a:buFont typeface="Trebuchet MS"/>
              <a:buNone/>
              <a:defRPr sz="2700" b="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5" name="Google Shape;245;p44"/>
          <p:cNvSpPr txBox="1">
            <a:spLocks noGrp="1"/>
          </p:cNvSpPr>
          <p:nvPr>
            <p:ph type="body" idx="1"/>
          </p:nvPr>
        </p:nvSpPr>
        <p:spPr>
          <a:xfrm>
            <a:off x="3600450" y="548640"/>
            <a:ext cx="4869300" cy="394320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246" name="Google Shape;246;p44"/>
          <p:cNvSpPr txBox="1">
            <a:spLocks noGrp="1"/>
          </p:cNvSpPr>
          <p:nvPr>
            <p:ph type="body" idx="2"/>
          </p:nvPr>
        </p:nvSpPr>
        <p:spPr>
          <a:xfrm>
            <a:off x="342900" y="2194560"/>
            <a:ext cx="2400300" cy="2534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900"/>
              </a:spcBef>
              <a:spcAft>
                <a:spcPts val="0"/>
              </a:spcAft>
              <a:buSzPts val="1100"/>
              <a:buNone/>
              <a:defRPr sz="1100">
                <a:solidFill>
                  <a:srgbClr val="FFFFFF"/>
                </a:solidFill>
              </a:defRPr>
            </a:lvl1pPr>
            <a:lvl2pPr marL="914400" lvl="1" indent="-228600" algn="l">
              <a:lnSpc>
                <a:spcPct val="90000"/>
              </a:lnSpc>
              <a:spcBef>
                <a:spcPts val="200"/>
              </a:spcBef>
              <a:spcAft>
                <a:spcPts val="0"/>
              </a:spcAft>
              <a:buSzPts val="900"/>
              <a:buNone/>
              <a:defRPr sz="900"/>
            </a:lvl2pPr>
            <a:lvl3pPr marL="1371600" lvl="2" indent="-228600" algn="l">
              <a:lnSpc>
                <a:spcPct val="90000"/>
              </a:lnSpc>
              <a:spcBef>
                <a:spcPts val="300"/>
              </a:spcBef>
              <a:spcAft>
                <a:spcPts val="0"/>
              </a:spcAft>
              <a:buSzPts val="800"/>
              <a:buNone/>
              <a:defRPr sz="800"/>
            </a:lvl3pPr>
            <a:lvl4pPr marL="1828800" lvl="3" indent="-228600" algn="l">
              <a:lnSpc>
                <a:spcPct val="90000"/>
              </a:lnSpc>
              <a:spcBef>
                <a:spcPts val="300"/>
              </a:spcBef>
              <a:spcAft>
                <a:spcPts val="0"/>
              </a:spcAft>
              <a:buSzPts val="700"/>
              <a:buNone/>
              <a:defRPr sz="700"/>
            </a:lvl4pPr>
            <a:lvl5pPr marL="2286000" lvl="4" indent="-228600" algn="l">
              <a:lnSpc>
                <a:spcPct val="90000"/>
              </a:lnSpc>
              <a:spcBef>
                <a:spcPts val="300"/>
              </a:spcBef>
              <a:spcAft>
                <a:spcPts val="0"/>
              </a:spcAft>
              <a:buSzPts val="700"/>
              <a:buNone/>
              <a:defRPr sz="700"/>
            </a:lvl5pPr>
            <a:lvl6pPr marL="2743200" lvl="5" indent="-228600" algn="l">
              <a:lnSpc>
                <a:spcPct val="90000"/>
              </a:lnSpc>
              <a:spcBef>
                <a:spcPts val="300"/>
              </a:spcBef>
              <a:spcAft>
                <a:spcPts val="0"/>
              </a:spcAft>
              <a:buSzPts val="700"/>
              <a:buNone/>
              <a:defRPr sz="700"/>
            </a:lvl6pPr>
            <a:lvl7pPr marL="3200400" lvl="6" indent="-228600" algn="l">
              <a:lnSpc>
                <a:spcPct val="90000"/>
              </a:lnSpc>
              <a:spcBef>
                <a:spcPts val="300"/>
              </a:spcBef>
              <a:spcAft>
                <a:spcPts val="0"/>
              </a:spcAft>
              <a:buSzPts val="700"/>
              <a:buNone/>
              <a:defRPr sz="700"/>
            </a:lvl7pPr>
            <a:lvl8pPr marL="3657600" lvl="7" indent="-228600" algn="l">
              <a:lnSpc>
                <a:spcPct val="90000"/>
              </a:lnSpc>
              <a:spcBef>
                <a:spcPts val="300"/>
              </a:spcBef>
              <a:spcAft>
                <a:spcPts val="0"/>
              </a:spcAft>
              <a:buSzPts val="700"/>
              <a:buNone/>
              <a:defRPr sz="700"/>
            </a:lvl8pPr>
            <a:lvl9pPr marL="4114800" lvl="8" indent="-228600" algn="l">
              <a:lnSpc>
                <a:spcPct val="90000"/>
              </a:lnSpc>
              <a:spcBef>
                <a:spcPts val="300"/>
              </a:spcBef>
              <a:spcAft>
                <a:spcPts val="300"/>
              </a:spcAft>
              <a:buSzPts val="700"/>
              <a:buNone/>
              <a:defRPr sz="700"/>
            </a:lvl9pPr>
          </a:lstStyle>
          <a:p>
            <a:endParaRPr/>
          </a:p>
        </p:txBody>
      </p:sp>
      <p:sp>
        <p:nvSpPr>
          <p:cNvPr id="247" name="Google Shape;247;p44"/>
          <p:cNvSpPr txBox="1">
            <a:spLocks noGrp="1"/>
          </p:cNvSpPr>
          <p:nvPr>
            <p:ph type="dt" idx="10"/>
          </p:nvPr>
        </p:nvSpPr>
        <p:spPr>
          <a:xfrm>
            <a:off x="349134" y="4844839"/>
            <a:ext cx="19638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8" name="Google Shape;248;p44"/>
          <p:cNvSpPr txBox="1">
            <a:spLocks noGrp="1"/>
          </p:cNvSpPr>
          <p:nvPr>
            <p:ph type="ftr" idx="11"/>
          </p:nvPr>
        </p:nvSpPr>
        <p:spPr>
          <a:xfrm>
            <a:off x="3600450" y="4844839"/>
            <a:ext cx="3486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9" name="Google Shape;249;p44"/>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a:solidFill>
                  <a:schemeClr val="dk2"/>
                </a:solidFill>
                <a:latin typeface="Calibri"/>
                <a:ea typeface="Calibri"/>
                <a:cs typeface="Calibri"/>
                <a:sym typeface="Calibri"/>
              </a:defRPr>
            </a:lvl1pPr>
            <a:lvl2pPr marL="0" lvl="1" indent="0" algn="r">
              <a:spcBef>
                <a:spcPts val="0"/>
              </a:spcBef>
              <a:buNone/>
              <a:defRPr sz="800">
                <a:solidFill>
                  <a:schemeClr val="dk2"/>
                </a:solidFill>
                <a:latin typeface="Calibri"/>
                <a:ea typeface="Calibri"/>
                <a:cs typeface="Calibri"/>
                <a:sym typeface="Calibri"/>
              </a:defRPr>
            </a:lvl2pPr>
            <a:lvl3pPr marL="0" lvl="2" indent="0" algn="r">
              <a:spcBef>
                <a:spcPts val="0"/>
              </a:spcBef>
              <a:buNone/>
              <a:defRPr sz="800">
                <a:solidFill>
                  <a:schemeClr val="dk2"/>
                </a:solidFill>
                <a:latin typeface="Calibri"/>
                <a:ea typeface="Calibri"/>
                <a:cs typeface="Calibri"/>
                <a:sym typeface="Calibri"/>
              </a:defRPr>
            </a:lvl3pPr>
            <a:lvl4pPr marL="0" lvl="3" indent="0" algn="r">
              <a:spcBef>
                <a:spcPts val="0"/>
              </a:spcBef>
              <a:buNone/>
              <a:defRPr sz="800">
                <a:solidFill>
                  <a:schemeClr val="dk2"/>
                </a:solidFill>
                <a:latin typeface="Calibri"/>
                <a:ea typeface="Calibri"/>
                <a:cs typeface="Calibri"/>
                <a:sym typeface="Calibri"/>
              </a:defRPr>
            </a:lvl4pPr>
            <a:lvl5pPr marL="0" lvl="4" indent="0" algn="r">
              <a:spcBef>
                <a:spcPts val="0"/>
              </a:spcBef>
              <a:buNone/>
              <a:defRPr sz="800">
                <a:solidFill>
                  <a:schemeClr val="dk2"/>
                </a:solidFill>
                <a:latin typeface="Calibri"/>
                <a:ea typeface="Calibri"/>
                <a:cs typeface="Calibri"/>
                <a:sym typeface="Calibri"/>
              </a:defRPr>
            </a:lvl5pPr>
            <a:lvl6pPr marL="0" lvl="5" indent="0" algn="r">
              <a:spcBef>
                <a:spcPts val="0"/>
              </a:spcBef>
              <a:buNone/>
              <a:defRPr sz="800">
                <a:solidFill>
                  <a:schemeClr val="dk2"/>
                </a:solidFill>
                <a:latin typeface="Calibri"/>
                <a:ea typeface="Calibri"/>
                <a:cs typeface="Calibri"/>
                <a:sym typeface="Calibri"/>
              </a:defRPr>
            </a:lvl6pPr>
            <a:lvl7pPr marL="0" lvl="6" indent="0" algn="r">
              <a:spcBef>
                <a:spcPts val="0"/>
              </a:spcBef>
              <a:buNone/>
              <a:defRPr sz="800">
                <a:solidFill>
                  <a:schemeClr val="dk2"/>
                </a:solidFill>
                <a:latin typeface="Calibri"/>
                <a:ea typeface="Calibri"/>
                <a:cs typeface="Calibri"/>
                <a:sym typeface="Calibri"/>
              </a:defRPr>
            </a:lvl7pPr>
            <a:lvl8pPr marL="0" lvl="7" indent="0" algn="r">
              <a:spcBef>
                <a:spcPts val="0"/>
              </a:spcBef>
              <a:buNone/>
              <a:defRPr sz="800">
                <a:solidFill>
                  <a:schemeClr val="dk2"/>
                </a:solidFill>
                <a:latin typeface="Calibri"/>
                <a:ea typeface="Calibri"/>
                <a:cs typeface="Calibri"/>
                <a:sym typeface="Calibri"/>
              </a:defRPr>
            </a:lvl8pPr>
            <a:lvl9pPr marL="0" lvl="8" indent="0" algn="r">
              <a:spcBef>
                <a:spcPts val="0"/>
              </a:spcBef>
              <a:buNone/>
              <a:defRPr sz="80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0"/>
        <p:cNvGrpSpPr/>
        <p:nvPr/>
      </p:nvGrpSpPr>
      <p:grpSpPr>
        <a:xfrm>
          <a:off x="0" y="0"/>
          <a:ext cx="0" cy="0"/>
          <a:chOff x="0" y="0"/>
          <a:chExt cx="0" cy="0"/>
        </a:xfrm>
      </p:grpSpPr>
      <p:sp>
        <p:nvSpPr>
          <p:cNvPr id="251" name="Google Shape;251;p45"/>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484848"/>
              </a:buClr>
              <a:buSzPts val="3000"/>
              <a:buFont typeface="Trebuchet MS"/>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2" name="Google Shape;252;p45"/>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3" name="Google Shape;253;p45"/>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4" name="Google Shape;254;p45"/>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5"/>
        <p:cNvGrpSpPr/>
        <p:nvPr/>
      </p:nvGrpSpPr>
      <p:grpSpPr>
        <a:xfrm>
          <a:off x="0" y="0"/>
          <a:ext cx="0" cy="0"/>
          <a:chOff x="0" y="0"/>
          <a:chExt cx="0" cy="0"/>
        </a:xfrm>
      </p:grpSpPr>
      <p:sp>
        <p:nvSpPr>
          <p:cNvPr id="256" name="Google Shape;256;p46"/>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lvl1pPr lvl="0" algn="l">
              <a:lnSpc>
                <a:spcPct val="100000"/>
              </a:lnSpc>
              <a:spcBef>
                <a:spcPts val="0"/>
              </a:spcBef>
              <a:spcAft>
                <a:spcPts val="0"/>
              </a:spcAft>
              <a:buClr>
                <a:srgbClr val="484848"/>
              </a:buClr>
              <a:buSzPts val="3000"/>
              <a:buFont typeface="Trebuchet MS"/>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7" name="Google Shape;257;p46"/>
          <p:cNvSpPr txBox="1">
            <a:spLocks noGrp="1"/>
          </p:cNvSpPr>
          <p:nvPr>
            <p:ph type="body" idx="1"/>
          </p:nvPr>
        </p:nvSpPr>
        <p:spPr>
          <a:xfrm>
            <a:off x="822960" y="1384300"/>
            <a:ext cx="7543800" cy="301740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258" name="Google Shape;258;p46"/>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9" name="Google Shape;259;p46"/>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0" name="Google Shape;260;p46"/>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61" name="Google Shape;261;p46"/>
          <p:cNvSpPr/>
          <p:nvPr/>
        </p:nvSpPr>
        <p:spPr>
          <a:xfrm>
            <a:off x="8068506" y="214952"/>
            <a:ext cx="883800" cy="6594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262"/>
        <p:cNvGrpSpPr/>
        <p:nvPr/>
      </p:nvGrpSpPr>
      <p:grpSpPr>
        <a:xfrm>
          <a:off x="0" y="0"/>
          <a:ext cx="0" cy="0"/>
          <a:chOff x="0" y="0"/>
          <a:chExt cx="0" cy="0"/>
        </a:xfrm>
      </p:grpSpPr>
      <p:sp>
        <p:nvSpPr>
          <p:cNvPr id="263" name="Google Shape;263;p47"/>
          <p:cNvSpPr/>
          <p:nvPr/>
        </p:nvSpPr>
        <p:spPr>
          <a:xfrm>
            <a:off x="0"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64" name="Google Shape;264;p47"/>
          <p:cNvSpPr txBox="1">
            <a:spLocks noGrp="1"/>
          </p:cNvSpPr>
          <p:nvPr>
            <p:ph type="title"/>
          </p:nvPr>
        </p:nvSpPr>
        <p:spPr>
          <a:xfrm>
            <a:off x="822960" y="569214"/>
            <a:ext cx="7543800" cy="267450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303030"/>
              </a:buClr>
              <a:buSzPts val="6000"/>
              <a:buFont typeface="Trebuchet MS"/>
              <a:buNone/>
              <a:defRPr sz="6000" b="0">
                <a:solidFill>
                  <a:srgbClr val="303030"/>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5" name="Google Shape;265;p47"/>
          <p:cNvSpPr txBox="1">
            <a:spLocks noGrp="1"/>
          </p:cNvSpPr>
          <p:nvPr>
            <p:ph type="body" idx="1"/>
          </p:nvPr>
        </p:nvSpPr>
        <p:spPr>
          <a:xfrm>
            <a:off x="822960" y="3339846"/>
            <a:ext cx="7543800" cy="857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400"/>
              <a:buNone/>
              <a:defRPr sz="140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100"/>
              <a:buNone/>
              <a:defRPr sz="1100">
                <a:solidFill>
                  <a:srgbClr val="888888"/>
                </a:solidFill>
              </a:defRPr>
            </a:lvl4pPr>
            <a:lvl5pPr marL="2286000" lvl="4" indent="-228600" algn="l">
              <a:lnSpc>
                <a:spcPct val="90000"/>
              </a:lnSpc>
              <a:spcBef>
                <a:spcPts val="300"/>
              </a:spcBef>
              <a:spcAft>
                <a:spcPts val="0"/>
              </a:spcAft>
              <a:buSzPts val="1100"/>
              <a:buNone/>
              <a:defRPr sz="1100">
                <a:solidFill>
                  <a:srgbClr val="888888"/>
                </a:solidFill>
              </a:defRPr>
            </a:lvl5pPr>
            <a:lvl6pPr marL="2743200" lvl="5" indent="-228600" algn="l">
              <a:lnSpc>
                <a:spcPct val="90000"/>
              </a:lnSpc>
              <a:spcBef>
                <a:spcPts val="300"/>
              </a:spcBef>
              <a:spcAft>
                <a:spcPts val="0"/>
              </a:spcAft>
              <a:buSzPts val="1100"/>
              <a:buNone/>
              <a:defRPr sz="1100">
                <a:solidFill>
                  <a:srgbClr val="888888"/>
                </a:solidFill>
              </a:defRPr>
            </a:lvl6pPr>
            <a:lvl7pPr marL="3200400" lvl="6" indent="-228600" algn="l">
              <a:lnSpc>
                <a:spcPct val="90000"/>
              </a:lnSpc>
              <a:spcBef>
                <a:spcPts val="300"/>
              </a:spcBef>
              <a:spcAft>
                <a:spcPts val="0"/>
              </a:spcAft>
              <a:buSzPts val="1100"/>
              <a:buNone/>
              <a:defRPr sz="1100">
                <a:solidFill>
                  <a:srgbClr val="888888"/>
                </a:solidFill>
              </a:defRPr>
            </a:lvl7pPr>
            <a:lvl8pPr marL="3657600" lvl="7" indent="-228600" algn="l">
              <a:lnSpc>
                <a:spcPct val="90000"/>
              </a:lnSpc>
              <a:spcBef>
                <a:spcPts val="300"/>
              </a:spcBef>
              <a:spcAft>
                <a:spcPts val="0"/>
              </a:spcAft>
              <a:buSzPts val="1100"/>
              <a:buNone/>
              <a:defRPr sz="1100">
                <a:solidFill>
                  <a:srgbClr val="888888"/>
                </a:solidFill>
              </a:defRPr>
            </a:lvl8pPr>
            <a:lvl9pPr marL="4114800" lvl="8" indent="-228600" algn="l">
              <a:lnSpc>
                <a:spcPct val="90000"/>
              </a:lnSpc>
              <a:spcBef>
                <a:spcPts val="300"/>
              </a:spcBef>
              <a:spcAft>
                <a:spcPts val="300"/>
              </a:spcAft>
              <a:buSzPts val="1100"/>
              <a:buNone/>
              <a:defRPr sz="1100">
                <a:solidFill>
                  <a:srgbClr val="888888"/>
                </a:solidFill>
              </a:defRPr>
            </a:lvl9pPr>
          </a:lstStyle>
          <a:p>
            <a:endParaRPr/>
          </a:p>
        </p:txBody>
      </p:sp>
      <p:sp>
        <p:nvSpPr>
          <p:cNvPr id="266" name="Google Shape;266;p47"/>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7" name="Google Shape;267;p47"/>
          <p:cNvSpPr txBox="1">
            <a:spLocks noGrp="1"/>
          </p:cNvSpPr>
          <p:nvPr>
            <p:ph type="ftr" idx="11"/>
          </p:nvPr>
        </p:nvSpPr>
        <p:spPr>
          <a:xfrm>
            <a:off x="2762257" y="4906751"/>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8" name="Google Shape;268;p47"/>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269" name="Google Shape;269;p47"/>
          <p:cNvCxnSpPr/>
          <p:nvPr/>
        </p:nvCxnSpPr>
        <p:spPr>
          <a:xfrm>
            <a:off x="905743" y="3257550"/>
            <a:ext cx="7406400" cy="0"/>
          </a:xfrm>
          <a:prstGeom prst="straightConnector1">
            <a:avLst/>
          </a:prstGeom>
          <a:noFill/>
          <a:ln w="9525" cap="flat" cmpd="sng">
            <a:solidFill>
              <a:srgbClr val="858585"/>
            </a:solidFill>
            <a:prstDash val="solid"/>
            <a:round/>
            <a:headEnd type="none" w="sm" len="sm"/>
            <a:tailEnd type="none" w="sm" len="sm"/>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0"/>
        <p:cNvGrpSpPr/>
        <p:nvPr/>
      </p:nvGrpSpPr>
      <p:grpSpPr>
        <a:xfrm>
          <a:off x="0" y="0"/>
          <a:ext cx="0" cy="0"/>
          <a:chOff x="0" y="0"/>
          <a:chExt cx="0" cy="0"/>
        </a:xfrm>
      </p:grpSpPr>
      <p:sp>
        <p:nvSpPr>
          <p:cNvPr id="271" name="Google Shape;271;p48"/>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48484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2" name="Google Shape;272;p48"/>
          <p:cNvSpPr txBox="1">
            <a:spLocks noGrp="1"/>
          </p:cNvSpPr>
          <p:nvPr>
            <p:ph type="body" idx="1"/>
          </p:nvPr>
        </p:nvSpPr>
        <p:spPr>
          <a:xfrm>
            <a:off x="822958" y="1384300"/>
            <a:ext cx="3703200" cy="301740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273" name="Google Shape;273;p48"/>
          <p:cNvSpPr txBox="1">
            <a:spLocks noGrp="1"/>
          </p:cNvSpPr>
          <p:nvPr>
            <p:ph type="body" idx="2"/>
          </p:nvPr>
        </p:nvSpPr>
        <p:spPr>
          <a:xfrm>
            <a:off x="4663440" y="1384301"/>
            <a:ext cx="3703200" cy="301740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274" name="Google Shape;274;p48"/>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5" name="Google Shape;275;p48"/>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6" name="Google Shape;276;p48"/>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7"/>
        <p:cNvGrpSpPr/>
        <p:nvPr/>
      </p:nvGrpSpPr>
      <p:grpSpPr>
        <a:xfrm>
          <a:off x="0" y="0"/>
          <a:ext cx="0" cy="0"/>
          <a:chOff x="0" y="0"/>
          <a:chExt cx="0" cy="0"/>
        </a:xfrm>
      </p:grpSpPr>
      <p:sp>
        <p:nvSpPr>
          <p:cNvPr id="278" name="Google Shape;278;p49"/>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48484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9" name="Google Shape;279;p49"/>
          <p:cNvSpPr txBox="1">
            <a:spLocks noGrp="1"/>
          </p:cNvSpPr>
          <p:nvPr>
            <p:ph type="body" idx="1"/>
          </p:nvPr>
        </p:nvSpPr>
        <p:spPr>
          <a:xfrm>
            <a:off x="822960" y="1384539"/>
            <a:ext cx="3703200" cy="552300"/>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300"/>
              </a:spcBef>
              <a:spcAft>
                <a:spcPts val="0"/>
              </a:spcAft>
              <a:buSzPts val="1400"/>
              <a:buNone/>
              <a:defRPr sz="140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280" name="Google Shape;280;p49"/>
          <p:cNvSpPr txBox="1">
            <a:spLocks noGrp="1"/>
          </p:cNvSpPr>
          <p:nvPr>
            <p:ph type="body" idx="2"/>
          </p:nvPr>
        </p:nvSpPr>
        <p:spPr>
          <a:xfrm>
            <a:off x="822960" y="1936750"/>
            <a:ext cx="3703200" cy="253380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281" name="Google Shape;281;p49"/>
          <p:cNvSpPr txBox="1">
            <a:spLocks noGrp="1"/>
          </p:cNvSpPr>
          <p:nvPr>
            <p:ph type="body" idx="3"/>
          </p:nvPr>
        </p:nvSpPr>
        <p:spPr>
          <a:xfrm>
            <a:off x="4663440" y="1384539"/>
            <a:ext cx="3703200" cy="552300"/>
          </a:xfrm>
          <a:prstGeom prst="rect">
            <a:avLst/>
          </a:prstGeom>
          <a:noFill/>
          <a:ln>
            <a:noFill/>
          </a:ln>
        </p:spPr>
        <p:txBody>
          <a:bodyPr spcFirstLastPara="1" wrap="square" lIns="68575" tIns="34275" rIns="68575" bIns="34275" anchor="ctr" anchorCtr="0">
            <a:norm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300"/>
              </a:spcBef>
              <a:spcAft>
                <a:spcPts val="0"/>
              </a:spcAft>
              <a:buSzPts val="1400"/>
              <a:buNone/>
              <a:defRPr sz="140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282" name="Google Shape;282;p49"/>
          <p:cNvSpPr txBox="1">
            <a:spLocks noGrp="1"/>
          </p:cNvSpPr>
          <p:nvPr>
            <p:ph type="body" idx="4"/>
          </p:nvPr>
        </p:nvSpPr>
        <p:spPr>
          <a:xfrm>
            <a:off x="4663440" y="1936750"/>
            <a:ext cx="3703200" cy="2533800"/>
          </a:xfrm>
          <a:prstGeom prst="rect">
            <a:avLst/>
          </a:prstGeom>
          <a:noFill/>
          <a:ln>
            <a:noFill/>
          </a:ln>
        </p:spPr>
        <p:txBody>
          <a:bodyPr spcFirstLastPara="1" wrap="square" lIns="0" tIns="34275" rIns="0" bIns="34275"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283" name="Google Shape;283;p49"/>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4" name="Google Shape;284;p49"/>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85" name="Google Shape;285;p49"/>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86"/>
        <p:cNvGrpSpPr/>
        <p:nvPr/>
      </p:nvGrpSpPr>
      <p:grpSpPr>
        <a:xfrm>
          <a:off x="0" y="0"/>
          <a:ext cx="0" cy="0"/>
          <a:chOff x="0" y="0"/>
          <a:chExt cx="0" cy="0"/>
        </a:xfrm>
      </p:grpSpPr>
      <p:sp>
        <p:nvSpPr>
          <p:cNvPr id="287" name="Google Shape;287;p50"/>
          <p:cNvSpPr/>
          <p:nvPr/>
        </p:nvSpPr>
        <p:spPr>
          <a:xfrm>
            <a:off x="0" y="3686307"/>
            <a:ext cx="9141600" cy="14571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88" name="Google Shape;288;p50"/>
          <p:cNvSpPr txBox="1">
            <a:spLocks noGrp="1"/>
          </p:cNvSpPr>
          <p:nvPr>
            <p:ph type="title"/>
          </p:nvPr>
        </p:nvSpPr>
        <p:spPr>
          <a:xfrm>
            <a:off x="822960" y="3806190"/>
            <a:ext cx="7585200" cy="617100"/>
          </a:xfrm>
          <a:prstGeom prst="rect">
            <a:avLst/>
          </a:prstGeom>
          <a:noFill/>
          <a:ln>
            <a:noFill/>
          </a:ln>
        </p:spPr>
        <p:txBody>
          <a:bodyPr spcFirstLastPara="1" wrap="square" lIns="68575" tIns="0" rIns="68575" bIns="0" anchor="b" anchorCtr="0">
            <a:noAutofit/>
          </a:bodyPr>
          <a:lstStyle>
            <a:lvl1pPr lvl="0" algn="l">
              <a:lnSpc>
                <a:spcPct val="85000"/>
              </a:lnSpc>
              <a:spcBef>
                <a:spcPts val="0"/>
              </a:spcBef>
              <a:spcAft>
                <a:spcPts val="0"/>
              </a:spcAft>
              <a:buClr>
                <a:srgbClr val="FFFFFF"/>
              </a:buClr>
              <a:buSzPts val="2700"/>
              <a:buFont typeface="Trebuchet MS"/>
              <a:buNone/>
              <a:defRPr sz="2700" b="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89" name="Google Shape;289;p50"/>
          <p:cNvSpPr>
            <a:spLocks noGrp="1"/>
          </p:cNvSpPr>
          <p:nvPr>
            <p:ph type="pic" idx="2"/>
          </p:nvPr>
        </p:nvSpPr>
        <p:spPr>
          <a:xfrm>
            <a:off x="11" y="0"/>
            <a:ext cx="9144000" cy="3686400"/>
          </a:xfrm>
          <a:prstGeom prst="rect">
            <a:avLst/>
          </a:prstGeom>
          <a:solidFill>
            <a:srgbClr val="D1C3B4"/>
          </a:solidFill>
          <a:ln>
            <a:noFill/>
          </a:ln>
        </p:spPr>
      </p:sp>
      <p:sp>
        <p:nvSpPr>
          <p:cNvPr id="290" name="Google Shape;290;p50"/>
          <p:cNvSpPr txBox="1">
            <a:spLocks noGrp="1"/>
          </p:cNvSpPr>
          <p:nvPr>
            <p:ph type="body" idx="1"/>
          </p:nvPr>
        </p:nvSpPr>
        <p:spPr>
          <a:xfrm>
            <a:off x="822960" y="4430268"/>
            <a:ext cx="7584900" cy="445800"/>
          </a:xfrm>
          <a:prstGeom prst="rect">
            <a:avLst/>
          </a:prstGeom>
          <a:noFill/>
          <a:ln>
            <a:noFill/>
          </a:ln>
        </p:spPr>
        <p:txBody>
          <a:bodyPr spcFirstLastPara="1" wrap="square" lIns="68575" tIns="0" rIns="68575" bIns="0" anchor="t" anchorCtr="0">
            <a:normAutofit/>
          </a:bodyPr>
          <a:lstStyle>
            <a:lvl1pPr marL="457200" lvl="0" indent="-228600" algn="l">
              <a:lnSpc>
                <a:spcPct val="90000"/>
              </a:lnSpc>
              <a:spcBef>
                <a:spcPts val="0"/>
              </a:spcBef>
              <a:spcAft>
                <a:spcPts val="0"/>
              </a:spcAft>
              <a:buSzPts val="1100"/>
              <a:buNone/>
              <a:defRPr sz="1100">
                <a:solidFill>
                  <a:srgbClr val="FFFFFF"/>
                </a:solidFill>
              </a:defRPr>
            </a:lvl1pPr>
            <a:lvl2pPr marL="914400" lvl="1" indent="-228600" algn="l">
              <a:lnSpc>
                <a:spcPct val="90000"/>
              </a:lnSpc>
              <a:spcBef>
                <a:spcPts val="500"/>
              </a:spcBef>
              <a:spcAft>
                <a:spcPts val="0"/>
              </a:spcAft>
              <a:buSzPts val="900"/>
              <a:buNone/>
              <a:defRPr sz="900"/>
            </a:lvl2pPr>
            <a:lvl3pPr marL="1371600" lvl="2" indent="-228600" algn="l">
              <a:lnSpc>
                <a:spcPct val="90000"/>
              </a:lnSpc>
              <a:spcBef>
                <a:spcPts val="300"/>
              </a:spcBef>
              <a:spcAft>
                <a:spcPts val="0"/>
              </a:spcAft>
              <a:buSzPts val="800"/>
              <a:buNone/>
              <a:defRPr sz="800"/>
            </a:lvl3pPr>
            <a:lvl4pPr marL="1828800" lvl="3" indent="-228600" algn="l">
              <a:lnSpc>
                <a:spcPct val="90000"/>
              </a:lnSpc>
              <a:spcBef>
                <a:spcPts val="300"/>
              </a:spcBef>
              <a:spcAft>
                <a:spcPts val="0"/>
              </a:spcAft>
              <a:buSzPts val="700"/>
              <a:buNone/>
              <a:defRPr sz="700"/>
            </a:lvl4pPr>
            <a:lvl5pPr marL="2286000" lvl="4" indent="-228600" algn="l">
              <a:lnSpc>
                <a:spcPct val="90000"/>
              </a:lnSpc>
              <a:spcBef>
                <a:spcPts val="300"/>
              </a:spcBef>
              <a:spcAft>
                <a:spcPts val="0"/>
              </a:spcAft>
              <a:buSzPts val="700"/>
              <a:buNone/>
              <a:defRPr sz="700"/>
            </a:lvl5pPr>
            <a:lvl6pPr marL="2743200" lvl="5" indent="-228600" algn="l">
              <a:lnSpc>
                <a:spcPct val="90000"/>
              </a:lnSpc>
              <a:spcBef>
                <a:spcPts val="300"/>
              </a:spcBef>
              <a:spcAft>
                <a:spcPts val="0"/>
              </a:spcAft>
              <a:buSzPts val="700"/>
              <a:buNone/>
              <a:defRPr sz="700"/>
            </a:lvl6pPr>
            <a:lvl7pPr marL="3200400" lvl="6" indent="-228600" algn="l">
              <a:lnSpc>
                <a:spcPct val="90000"/>
              </a:lnSpc>
              <a:spcBef>
                <a:spcPts val="300"/>
              </a:spcBef>
              <a:spcAft>
                <a:spcPts val="0"/>
              </a:spcAft>
              <a:buSzPts val="700"/>
              <a:buNone/>
              <a:defRPr sz="700"/>
            </a:lvl7pPr>
            <a:lvl8pPr marL="3657600" lvl="7" indent="-228600" algn="l">
              <a:lnSpc>
                <a:spcPct val="90000"/>
              </a:lnSpc>
              <a:spcBef>
                <a:spcPts val="300"/>
              </a:spcBef>
              <a:spcAft>
                <a:spcPts val="0"/>
              </a:spcAft>
              <a:buSzPts val="700"/>
              <a:buNone/>
              <a:defRPr sz="700"/>
            </a:lvl8pPr>
            <a:lvl9pPr marL="4114800" lvl="8" indent="-228600" algn="l">
              <a:lnSpc>
                <a:spcPct val="90000"/>
              </a:lnSpc>
              <a:spcBef>
                <a:spcPts val="300"/>
              </a:spcBef>
              <a:spcAft>
                <a:spcPts val="300"/>
              </a:spcAft>
              <a:buSzPts val="700"/>
              <a:buNone/>
              <a:defRPr sz="700"/>
            </a:lvl9pPr>
          </a:lstStyle>
          <a:p>
            <a:endParaRPr/>
          </a:p>
        </p:txBody>
      </p:sp>
      <p:sp>
        <p:nvSpPr>
          <p:cNvPr id="291" name="Google Shape;291;p50"/>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2" name="Google Shape;292;p50"/>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3" name="Google Shape;293;p50"/>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4"/>
        <p:cNvGrpSpPr/>
        <p:nvPr/>
      </p:nvGrpSpPr>
      <p:grpSpPr>
        <a:xfrm>
          <a:off x="0" y="0"/>
          <a:ext cx="0" cy="0"/>
          <a:chOff x="0" y="0"/>
          <a:chExt cx="0" cy="0"/>
        </a:xfrm>
      </p:grpSpPr>
      <p:sp>
        <p:nvSpPr>
          <p:cNvPr id="295" name="Google Shape;295;p51"/>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48484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96" name="Google Shape;296;p51"/>
          <p:cNvSpPr txBox="1">
            <a:spLocks noGrp="1"/>
          </p:cNvSpPr>
          <p:nvPr>
            <p:ph type="body" idx="1"/>
          </p:nvPr>
        </p:nvSpPr>
        <p:spPr>
          <a:xfrm rot="5400000">
            <a:off x="3086160" y="-878900"/>
            <a:ext cx="3017400" cy="7543800"/>
          </a:xfrm>
          <a:prstGeom prst="rect">
            <a:avLst/>
          </a:prstGeom>
          <a:noFill/>
          <a:ln>
            <a:noFill/>
          </a:ln>
        </p:spPr>
        <p:txBody>
          <a:bodyPr spcFirstLastPara="1" wrap="square" lIns="34275" tIns="0" rIns="34275" bIns="0"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297" name="Google Shape;297;p51"/>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8" name="Google Shape;298;p51"/>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9" name="Google Shape;299;p51"/>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300"/>
        <p:cNvGrpSpPr/>
        <p:nvPr/>
      </p:nvGrpSpPr>
      <p:grpSpPr>
        <a:xfrm>
          <a:off x="0" y="0"/>
          <a:ext cx="0" cy="0"/>
          <a:chOff x="0" y="0"/>
          <a:chExt cx="0" cy="0"/>
        </a:xfrm>
      </p:grpSpPr>
      <p:sp>
        <p:nvSpPr>
          <p:cNvPr id="301" name="Google Shape;301;p52"/>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2" name="Google Shape;302;p52"/>
          <p:cNvSpPr txBox="1">
            <a:spLocks noGrp="1"/>
          </p:cNvSpPr>
          <p:nvPr>
            <p:ph type="title"/>
          </p:nvPr>
        </p:nvSpPr>
        <p:spPr>
          <a:xfrm rot="5400000">
            <a:off x="5369550" y="1483427"/>
            <a:ext cx="4320000" cy="1971600"/>
          </a:xfrm>
          <a:prstGeom prst="rect">
            <a:avLst/>
          </a:prstGeom>
          <a:noFill/>
          <a:ln>
            <a:noFill/>
          </a:ln>
        </p:spPr>
        <p:txBody>
          <a:bodyPr spcFirstLastPara="1" wrap="square" lIns="68575" tIns="34275" rIns="68575" bIns="34275" anchor="b" anchorCtr="0">
            <a:normAutofit/>
          </a:bodyPr>
          <a:lstStyle>
            <a:lvl1pPr lvl="0" algn="l">
              <a:lnSpc>
                <a:spcPct val="85000"/>
              </a:lnSpc>
              <a:spcBef>
                <a:spcPts val="0"/>
              </a:spcBef>
              <a:spcAft>
                <a:spcPts val="0"/>
              </a:spcAft>
              <a:buClr>
                <a:srgbClr val="484848"/>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03" name="Google Shape;303;p52"/>
          <p:cNvSpPr txBox="1">
            <a:spLocks noGrp="1"/>
          </p:cNvSpPr>
          <p:nvPr>
            <p:ph type="body" idx="1"/>
          </p:nvPr>
        </p:nvSpPr>
        <p:spPr>
          <a:xfrm rot="5400000">
            <a:off x="1368975" y="-431174"/>
            <a:ext cx="4320000" cy="5800800"/>
          </a:xfrm>
          <a:prstGeom prst="rect">
            <a:avLst/>
          </a:prstGeom>
          <a:noFill/>
          <a:ln>
            <a:noFill/>
          </a:ln>
        </p:spPr>
        <p:txBody>
          <a:bodyPr spcFirstLastPara="1" wrap="square" lIns="34275" tIns="0" rIns="34275" bIns="0" anchor="t" anchorCtr="0">
            <a:norm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304" name="Google Shape;304;p52"/>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5" name="Google Shape;305;p52"/>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6" name="Google Shape;306;p52"/>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6" name="Google Shape;146;p2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7" name="Google Shape;147;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8" name="Google Shape;148;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49" name="Google Shape;149;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41"/>
          <p:cNvSpPr/>
          <p:nvPr/>
        </p:nvSpPr>
        <p:spPr>
          <a:xfrm>
            <a:off x="1" y="4800600"/>
            <a:ext cx="91440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21" name="Google Shape;221;p41"/>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lvl1pPr marR="0" lvl="0" algn="l">
              <a:lnSpc>
                <a:spcPct val="85000"/>
              </a:lnSpc>
              <a:spcBef>
                <a:spcPts val="0"/>
              </a:spcBef>
              <a:spcAft>
                <a:spcPts val="0"/>
              </a:spcAft>
              <a:buClr>
                <a:srgbClr val="484848"/>
              </a:buClr>
              <a:buSzPts val="3000"/>
              <a:buFont typeface="Trebuchet MS"/>
              <a:buNone/>
              <a:defRPr sz="3000" b="0" i="0" u="none" strike="noStrike" cap="none">
                <a:solidFill>
                  <a:srgbClr val="484848"/>
                </a:solidFill>
                <a:latin typeface="Trebuchet MS"/>
                <a:ea typeface="Trebuchet MS"/>
                <a:cs typeface="Trebuchet MS"/>
                <a:sym typeface="Trebuchet M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22" name="Google Shape;222;p41"/>
          <p:cNvSpPr txBox="1">
            <a:spLocks noGrp="1"/>
          </p:cNvSpPr>
          <p:nvPr>
            <p:ph type="body" idx="1"/>
          </p:nvPr>
        </p:nvSpPr>
        <p:spPr>
          <a:xfrm>
            <a:off x="822960" y="1384300"/>
            <a:ext cx="7543800" cy="3017400"/>
          </a:xfrm>
          <a:prstGeom prst="rect">
            <a:avLst/>
          </a:prstGeom>
          <a:noFill/>
          <a:ln>
            <a:noFill/>
          </a:ln>
        </p:spPr>
        <p:txBody>
          <a:bodyPr spcFirstLastPara="1" wrap="square" lIns="0" tIns="34275" rIns="0" bIns="34275" anchor="t" anchorCtr="0">
            <a:normAutofit/>
          </a:bodyPr>
          <a:lstStyle>
            <a:lvl1pPr marL="457200" marR="0" lvl="0" indent="-323850" algn="l">
              <a:lnSpc>
                <a:spcPct val="90000"/>
              </a:lnSpc>
              <a:spcBef>
                <a:spcPts val="900"/>
              </a:spcBef>
              <a:spcAft>
                <a:spcPts val="0"/>
              </a:spcAft>
              <a:buClr>
                <a:schemeClr val="accent1"/>
              </a:buClr>
              <a:buSzPts val="1500"/>
              <a:buFont typeface="Calibri"/>
              <a:buChar char=" "/>
              <a:defRPr sz="1500" b="0" i="0" u="none" strike="noStrike" cap="none">
                <a:solidFill>
                  <a:srgbClr val="484848"/>
                </a:solidFill>
                <a:latin typeface="Calibri"/>
                <a:ea typeface="Calibri"/>
                <a:cs typeface="Calibri"/>
                <a:sym typeface="Calibri"/>
              </a:defRPr>
            </a:lvl1pPr>
            <a:lvl2pPr marL="914400" marR="0" lvl="1" indent="-317500" algn="l">
              <a:lnSpc>
                <a:spcPct val="90000"/>
              </a:lnSpc>
              <a:spcBef>
                <a:spcPts val="200"/>
              </a:spcBef>
              <a:spcAft>
                <a:spcPts val="0"/>
              </a:spcAft>
              <a:buClr>
                <a:schemeClr val="accent1"/>
              </a:buClr>
              <a:buSzPts val="1400"/>
              <a:buFont typeface="Calibri"/>
              <a:buChar char="◦"/>
              <a:defRPr sz="1400" b="0" i="0" u="none" strike="noStrike" cap="none">
                <a:solidFill>
                  <a:srgbClr val="484848"/>
                </a:solidFill>
                <a:latin typeface="Calibri"/>
                <a:ea typeface="Calibri"/>
                <a:cs typeface="Calibri"/>
                <a:sym typeface="Calibri"/>
              </a:defRPr>
            </a:lvl2pPr>
            <a:lvl3pPr marL="1371600" marR="0" lvl="2" indent="-298450" algn="l">
              <a:lnSpc>
                <a:spcPct val="90000"/>
              </a:lnSpc>
              <a:spcBef>
                <a:spcPts val="300"/>
              </a:spcBef>
              <a:spcAft>
                <a:spcPts val="0"/>
              </a:spcAft>
              <a:buClr>
                <a:schemeClr val="accent1"/>
              </a:buClr>
              <a:buSzPts val="1100"/>
              <a:buFont typeface="Calibri"/>
              <a:buChar char="◦"/>
              <a:defRPr sz="1100" b="0" i="0" u="none" strike="noStrike" cap="none">
                <a:solidFill>
                  <a:srgbClr val="484848"/>
                </a:solidFill>
                <a:latin typeface="Calibri"/>
                <a:ea typeface="Calibri"/>
                <a:cs typeface="Calibri"/>
                <a:sym typeface="Calibri"/>
              </a:defRPr>
            </a:lvl3pPr>
            <a:lvl4pPr marL="1828800" marR="0" lvl="3" indent="-298450" algn="l">
              <a:lnSpc>
                <a:spcPct val="90000"/>
              </a:lnSpc>
              <a:spcBef>
                <a:spcPts val="300"/>
              </a:spcBef>
              <a:spcAft>
                <a:spcPts val="0"/>
              </a:spcAft>
              <a:buClr>
                <a:schemeClr val="accent1"/>
              </a:buClr>
              <a:buSzPts val="1100"/>
              <a:buFont typeface="Calibri"/>
              <a:buChar char="◦"/>
              <a:defRPr sz="1100" b="0" i="0" u="none" strike="noStrike" cap="none">
                <a:solidFill>
                  <a:srgbClr val="484848"/>
                </a:solidFill>
                <a:latin typeface="Calibri"/>
                <a:ea typeface="Calibri"/>
                <a:cs typeface="Calibri"/>
                <a:sym typeface="Calibri"/>
              </a:defRPr>
            </a:lvl4pPr>
            <a:lvl5pPr marL="2286000" marR="0" lvl="4" indent="-298450" algn="l">
              <a:lnSpc>
                <a:spcPct val="90000"/>
              </a:lnSpc>
              <a:spcBef>
                <a:spcPts val="300"/>
              </a:spcBef>
              <a:spcAft>
                <a:spcPts val="0"/>
              </a:spcAft>
              <a:buClr>
                <a:schemeClr val="accent1"/>
              </a:buClr>
              <a:buSzPts val="1100"/>
              <a:buFont typeface="Calibri"/>
              <a:buChar char="◦"/>
              <a:defRPr sz="1100" b="0" i="0" u="none" strike="noStrike" cap="none">
                <a:solidFill>
                  <a:srgbClr val="484848"/>
                </a:solidFill>
                <a:latin typeface="Calibri"/>
                <a:ea typeface="Calibri"/>
                <a:cs typeface="Calibri"/>
                <a:sym typeface="Calibri"/>
              </a:defRPr>
            </a:lvl5pPr>
            <a:lvl6pPr marL="2743200" marR="0" lvl="5" indent="-298450" algn="l">
              <a:lnSpc>
                <a:spcPct val="90000"/>
              </a:lnSpc>
              <a:spcBef>
                <a:spcPts val="300"/>
              </a:spcBef>
              <a:spcAft>
                <a:spcPts val="0"/>
              </a:spcAft>
              <a:buClr>
                <a:schemeClr val="accent1"/>
              </a:buClr>
              <a:buSzPts val="1100"/>
              <a:buFont typeface="Calibri"/>
              <a:buChar char="◦"/>
              <a:defRPr sz="1100" b="0" i="0" u="none" strike="noStrike" cap="none">
                <a:solidFill>
                  <a:srgbClr val="484848"/>
                </a:solidFill>
                <a:latin typeface="Calibri"/>
                <a:ea typeface="Calibri"/>
                <a:cs typeface="Calibri"/>
                <a:sym typeface="Calibri"/>
              </a:defRPr>
            </a:lvl6pPr>
            <a:lvl7pPr marL="3200400" marR="0" lvl="6" indent="-298450" algn="l">
              <a:lnSpc>
                <a:spcPct val="90000"/>
              </a:lnSpc>
              <a:spcBef>
                <a:spcPts val="300"/>
              </a:spcBef>
              <a:spcAft>
                <a:spcPts val="0"/>
              </a:spcAft>
              <a:buClr>
                <a:schemeClr val="accent1"/>
              </a:buClr>
              <a:buSzPts val="1100"/>
              <a:buFont typeface="Calibri"/>
              <a:buChar char="◦"/>
              <a:defRPr sz="1100" b="0" i="0" u="none" strike="noStrike" cap="none">
                <a:solidFill>
                  <a:srgbClr val="484848"/>
                </a:solidFill>
                <a:latin typeface="Calibri"/>
                <a:ea typeface="Calibri"/>
                <a:cs typeface="Calibri"/>
                <a:sym typeface="Calibri"/>
              </a:defRPr>
            </a:lvl7pPr>
            <a:lvl8pPr marL="3657600" marR="0" lvl="7" indent="-298450" algn="l">
              <a:lnSpc>
                <a:spcPct val="90000"/>
              </a:lnSpc>
              <a:spcBef>
                <a:spcPts val="300"/>
              </a:spcBef>
              <a:spcAft>
                <a:spcPts val="0"/>
              </a:spcAft>
              <a:buClr>
                <a:schemeClr val="accent1"/>
              </a:buClr>
              <a:buSzPts val="1100"/>
              <a:buFont typeface="Calibri"/>
              <a:buChar char="◦"/>
              <a:defRPr sz="1100" b="0" i="0" u="none" strike="noStrike" cap="none">
                <a:solidFill>
                  <a:srgbClr val="484848"/>
                </a:solidFill>
                <a:latin typeface="Calibri"/>
                <a:ea typeface="Calibri"/>
                <a:cs typeface="Calibri"/>
                <a:sym typeface="Calibri"/>
              </a:defRPr>
            </a:lvl8pPr>
            <a:lvl9pPr marL="4114800" marR="0" lvl="8" indent="-298450" algn="l">
              <a:lnSpc>
                <a:spcPct val="90000"/>
              </a:lnSpc>
              <a:spcBef>
                <a:spcPts val="300"/>
              </a:spcBef>
              <a:spcAft>
                <a:spcPts val="300"/>
              </a:spcAft>
              <a:buClr>
                <a:schemeClr val="accent1"/>
              </a:buClr>
              <a:buSzPts val="1100"/>
              <a:buFont typeface="Calibri"/>
              <a:buChar char="◦"/>
              <a:defRPr sz="1100" b="0" i="0" u="none" strike="noStrike" cap="none">
                <a:solidFill>
                  <a:srgbClr val="484848"/>
                </a:solidFill>
                <a:latin typeface="Calibri"/>
                <a:ea typeface="Calibri"/>
                <a:cs typeface="Calibri"/>
                <a:sym typeface="Calibri"/>
              </a:defRPr>
            </a:lvl9pPr>
          </a:lstStyle>
          <a:p>
            <a:endParaRPr/>
          </a:p>
        </p:txBody>
      </p:sp>
      <p:sp>
        <p:nvSpPr>
          <p:cNvPr id="223" name="Google Shape;223;p41"/>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marR="0" lvl="0" algn="l">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4" name="Google Shape;224;p41"/>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5" name="Google Shape;225;p41"/>
          <p:cNvSpPr txBox="1">
            <a:spLocks noGrp="1"/>
          </p:cNvSpPr>
          <p:nvPr>
            <p:ph type="sldNum" idx="12"/>
          </p:nvPr>
        </p:nvSpPr>
        <p:spPr>
          <a:xfrm>
            <a:off x="7425344"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800" b="0" i="0" u="none" strike="noStrike" cap="none">
                <a:solidFill>
                  <a:srgbClr val="FFFFFF"/>
                </a:solidFill>
                <a:latin typeface="Calibri"/>
                <a:ea typeface="Calibri"/>
                <a:cs typeface="Calibri"/>
                <a:sym typeface="Calibri"/>
              </a:defRPr>
            </a:lvl1pPr>
            <a:lvl2pPr marL="0" marR="0" lvl="1" indent="0" algn="r">
              <a:spcBef>
                <a:spcPts val="0"/>
              </a:spcBef>
              <a:buNone/>
              <a:defRPr sz="800" b="0" i="0" u="none" strike="noStrike" cap="none">
                <a:solidFill>
                  <a:srgbClr val="FFFFFF"/>
                </a:solidFill>
                <a:latin typeface="Calibri"/>
                <a:ea typeface="Calibri"/>
                <a:cs typeface="Calibri"/>
                <a:sym typeface="Calibri"/>
              </a:defRPr>
            </a:lvl2pPr>
            <a:lvl3pPr marL="0" marR="0" lvl="2" indent="0" algn="r">
              <a:spcBef>
                <a:spcPts val="0"/>
              </a:spcBef>
              <a:buNone/>
              <a:defRPr sz="800" b="0" i="0" u="none" strike="noStrike" cap="none">
                <a:solidFill>
                  <a:srgbClr val="FFFFFF"/>
                </a:solidFill>
                <a:latin typeface="Calibri"/>
                <a:ea typeface="Calibri"/>
                <a:cs typeface="Calibri"/>
                <a:sym typeface="Calibri"/>
              </a:defRPr>
            </a:lvl3pPr>
            <a:lvl4pPr marL="0" marR="0" lvl="3" indent="0" algn="r">
              <a:spcBef>
                <a:spcPts val="0"/>
              </a:spcBef>
              <a:buNone/>
              <a:defRPr sz="800" b="0" i="0" u="none" strike="noStrike" cap="none">
                <a:solidFill>
                  <a:srgbClr val="FFFFFF"/>
                </a:solidFill>
                <a:latin typeface="Calibri"/>
                <a:ea typeface="Calibri"/>
                <a:cs typeface="Calibri"/>
                <a:sym typeface="Calibri"/>
              </a:defRPr>
            </a:lvl4pPr>
            <a:lvl5pPr marL="0" marR="0" lvl="4" indent="0" algn="r">
              <a:spcBef>
                <a:spcPts val="0"/>
              </a:spcBef>
              <a:buNone/>
              <a:defRPr sz="800" b="0" i="0" u="none" strike="noStrike" cap="none">
                <a:solidFill>
                  <a:srgbClr val="FFFFFF"/>
                </a:solidFill>
                <a:latin typeface="Calibri"/>
                <a:ea typeface="Calibri"/>
                <a:cs typeface="Calibri"/>
                <a:sym typeface="Calibri"/>
              </a:defRPr>
            </a:lvl5pPr>
            <a:lvl6pPr marL="0" marR="0" lvl="5" indent="0" algn="r">
              <a:spcBef>
                <a:spcPts val="0"/>
              </a:spcBef>
              <a:buNone/>
              <a:defRPr sz="800" b="0" i="0" u="none" strike="noStrike" cap="none">
                <a:solidFill>
                  <a:srgbClr val="FFFFFF"/>
                </a:solidFill>
                <a:latin typeface="Calibri"/>
                <a:ea typeface="Calibri"/>
                <a:cs typeface="Calibri"/>
                <a:sym typeface="Calibri"/>
              </a:defRPr>
            </a:lvl6pPr>
            <a:lvl7pPr marL="0" marR="0" lvl="6" indent="0" algn="r">
              <a:spcBef>
                <a:spcPts val="0"/>
              </a:spcBef>
              <a:buNone/>
              <a:defRPr sz="800" b="0" i="0" u="none" strike="noStrike" cap="none">
                <a:solidFill>
                  <a:srgbClr val="FFFFFF"/>
                </a:solidFill>
                <a:latin typeface="Calibri"/>
                <a:ea typeface="Calibri"/>
                <a:cs typeface="Calibri"/>
                <a:sym typeface="Calibri"/>
              </a:defRPr>
            </a:lvl7pPr>
            <a:lvl8pPr marL="0" marR="0" lvl="7" indent="0" algn="r">
              <a:spcBef>
                <a:spcPts val="0"/>
              </a:spcBef>
              <a:buNone/>
              <a:defRPr sz="800" b="0" i="0" u="none" strike="noStrike" cap="none">
                <a:solidFill>
                  <a:srgbClr val="FFFFFF"/>
                </a:solidFill>
                <a:latin typeface="Calibri"/>
                <a:ea typeface="Calibri"/>
                <a:cs typeface="Calibri"/>
                <a:sym typeface="Calibri"/>
              </a:defRPr>
            </a:lvl8pPr>
            <a:lvl9pPr marL="0" marR="0" lvl="8" indent="0" algn="r">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226" name="Google Shape;226;p41"/>
          <p:cNvCxnSpPr/>
          <p:nvPr/>
        </p:nvCxnSpPr>
        <p:spPr>
          <a:xfrm>
            <a:off x="895149" y="1303384"/>
            <a:ext cx="7475100" cy="0"/>
          </a:xfrm>
          <a:prstGeom prst="straightConnector1">
            <a:avLst/>
          </a:prstGeom>
          <a:noFill/>
          <a:ln w="9525" cap="flat" cmpd="sng">
            <a:solidFill>
              <a:srgbClr val="858585"/>
            </a:solidFill>
            <a:prstDash val="solid"/>
            <a:round/>
            <a:headEnd type="none" w="sm" len="sm"/>
            <a:tailEnd type="none" w="sm" len="sm"/>
          </a:ln>
        </p:spPr>
      </p:cxnSp>
      <p:pic>
        <p:nvPicPr>
          <p:cNvPr id="227" name="Google Shape;227;p41"/>
          <p:cNvPicPr preferRelativeResize="0"/>
          <p:nvPr/>
        </p:nvPicPr>
        <p:blipFill rotWithShape="1">
          <a:blip r:embed="rId13">
            <a:alphaModFix/>
          </a:blip>
          <a:srcRect/>
          <a:stretch/>
        </p:blipFill>
        <p:spPr>
          <a:xfrm>
            <a:off x="8073189" y="214589"/>
            <a:ext cx="872592" cy="597581"/>
          </a:xfrm>
          <a:prstGeom prst="rect">
            <a:avLst/>
          </a:prstGeom>
          <a:noFill/>
          <a:ln>
            <a:noFill/>
          </a:ln>
        </p:spPr>
      </p:pic>
      <p:sp>
        <p:nvSpPr>
          <p:cNvPr id="228" name="Google Shape;228;p41"/>
          <p:cNvSpPr/>
          <p:nvPr/>
        </p:nvSpPr>
        <p:spPr>
          <a:xfrm>
            <a:off x="8040890" y="214589"/>
            <a:ext cx="1040100" cy="690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0.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0.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1.xml"/><Relationship Id="rId5" Type="http://schemas.openxmlformats.org/officeDocument/2006/relationships/image" Target="../media/image45.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41.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png"/><Relationship Id="rId3" Type="http://schemas.openxmlformats.org/officeDocument/2006/relationships/image" Target="../media/image51.png"/><Relationship Id="rId7" Type="http://schemas.openxmlformats.org/officeDocument/2006/relationships/image" Target="../media/image55.jpg"/><Relationship Id="rId12"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jpg"/><Relationship Id="rId5" Type="http://schemas.openxmlformats.org/officeDocument/2006/relationships/image" Target="../media/image53.jpg"/><Relationship Id="rId10" Type="http://schemas.openxmlformats.org/officeDocument/2006/relationships/image" Target="../media/image58.jpg"/><Relationship Id="rId4" Type="http://schemas.openxmlformats.org/officeDocument/2006/relationships/image" Target="../media/image52.jp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67.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3.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hyperlink" Target="https://nopren.ucsf.edu/her-nopren-summer%C2%A0speaker-series-students-2025"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40.xml"/><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3"/>
          <p:cNvSpPr>
            <a:spLocks noGrp="1"/>
          </p:cNvSpPr>
          <p:nvPr>
            <p:ph type="title" idx="4294967295"/>
          </p:nvPr>
        </p:nvSpPr>
        <p:spPr>
          <a:xfrm>
            <a:off x="0" y="2918460"/>
            <a:ext cx="9144000" cy="2225100"/>
          </a:xfrm>
          <a:prstGeom prst="rect">
            <a:avLst/>
          </a:prstGeom>
          <a:solidFill>
            <a:srgbClr val="5EB446"/>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4500"/>
              <a:buFont typeface="Calibri"/>
              <a:buNone/>
              <a:tabLst/>
              <a:defRPr/>
            </a:pPr>
            <a:r>
              <a:rPr kumimoji="0" lang="en-US" sz="4500" b="0" i="0" u="none" strike="noStrike" kern="0" cap="none" spc="0" normalizeH="0" baseline="0" noProof="0" dirty="0">
                <a:ln>
                  <a:noFill/>
                </a:ln>
                <a:solidFill>
                  <a:schemeClr val="tx1"/>
                </a:solidFill>
                <a:effectLst/>
                <a:uLnTx/>
                <a:uFillTx/>
                <a:latin typeface="Calibri"/>
                <a:ea typeface="Calibri"/>
                <a:cs typeface="Calibri"/>
                <a:sym typeface="Calibri"/>
              </a:rPr>
              <a:t>Summer Speaker Series for Students</a:t>
            </a:r>
            <a:endParaRPr kumimoji="0" lang="en-US" sz="1100" b="0" i="0" u="none" strike="noStrike" kern="0" cap="none" spc="0" normalizeH="0" baseline="0" noProof="0" dirty="0">
              <a:ln>
                <a:noFill/>
              </a:ln>
              <a:solidFill>
                <a:schemeClr val="tx1"/>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4500"/>
              <a:buFont typeface="Calibri"/>
              <a:buNone/>
              <a:tabLst/>
              <a:defRPr/>
            </a:pPr>
            <a:r>
              <a:rPr kumimoji="0" lang="en-US" sz="4500" b="0" i="0" u="none" strike="noStrike" kern="0" cap="none" spc="0" normalizeH="0" baseline="0" noProof="0" dirty="0">
                <a:ln>
                  <a:noFill/>
                </a:ln>
                <a:solidFill>
                  <a:schemeClr val="tx1"/>
                </a:solidFill>
                <a:effectLst/>
                <a:uLnTx/>
                <a:uFillTx/>
                <a:latin typeface="Calibri"/>
                <a:ea typeface="Calibri"/>
                <a:cs typeface="Calibri"/>
                <a:sym typeface="Calibri"/>
              </a:rPr>
              <a:t>2025</a:t>
            </a:r>
          </a:p>
          <a:p>
            <a:pPr marL="0" marR="0" lvl="0" indent="0" algn="ctr" defTabSz="914400" rtl="0" eaLnBrk="1" fontAlgn="auto" latinLnBrk="0" hangingPunct="1">
              <a:lnSpc>
                <a:spcPct val="100000"/>
              </a:lnSpc>
              <a:spcBef>
                <a:spcPts val="0"/>
              </a:spcBef>
              <a:spcAft>
                <a:spcPts val="0"/>
              </a:spcAft>
              <a:buClr>
                <a:srgbClr val="FFFFFF"/>
              </a:buClr>
              <a:buSzPts val="4500"/>
              <a:buFont typeface="Calibri"/>
              <a:buNone/>
              <a:tabLst/>
              <a:defRPr/>
            </a:pPr>
            <a:endParaRPr kumimoji="0" lang="en-US" sz="1400" b="0" i="0" u="none" strike="noStrike" kern="0" cap="none" spc="0" normalizeH="0" baseline="0" noProof="0" dirty="0">
              <a:ln>
                <a:noFill/>
              </a:ln>
              <a:solidFill>
                <a:schemeClr val="tx1"/>
              </a:solidFill>
              <a:effectLst/>
              <a:uLnTx/>
              <a:uFillTx/>
              <a:latin typeface="Calibri"/>
              <a:ea typeface="Calibri"/>
              <a:cs typeface="Calibri"/>
              <a:sym typeface="Calibri"/>
            </a:endParaRPr>
          </a:p>
          <a:p>
            <a:pPr marL="0" marR="0" lvl="0" indent="0" algn="ctr" defTabSz="914400" rtl="0" eaLnBrk="1" fontAlgn="auto" latinLnBrk="0" hangingPunct="1">
              <a:lnSpc>
                <a:spcPct val="115000"/>
              </a:lnSpc>
              <a:spcBef>
                <a:spcPts val="0"/>
              </a:spcBef>
              <a:spcAft>
                <a:spcPts val="0"/>
              </a:spcAft>
              <a:buClr>
                <a:schemeClr val="dk1"/>
              </a:buClr>
              <a:buSzPts val="1100"/>
              <a:buFont typeface="Arial"/>
              <a:buNone/>
              <a:tabLst/>
              <a:defRPr/>
            </a:pPr>
            <a:r>
              <a:rPr kumimoji="0" lang="en-US" sz="1300" b="0" i="1" u="none" strike="noStrike" kern="0" cap="none" spc="0" normalizeH="0" baseline="0" noProof="0" dirty="0">
                <a:ln>
                  <a:noFill/>
                </a:ln>
                <a:solidFill>
                  <a:schemeClr val="tx1"/>
                </a:solidFill>
                <a:effectLst/>
                <a:uLnTx/>
                <a:uFillTx/>
                <a:latin typeface="Calibri"/>
                <a:ea typeface="Calibri"/>
                <a:cs typeface="Calibri"/>
                <a:sym typeface="Calibri"/>
              </a:rPr>
              <a:t>(The contents and findings of this presentation are those of the speakers and do not represent the official views of the Centers for Disease Control &amp; Prevention or Department of Health and Human Services.)</a:t>
            </a:r>
            <a:endParaRPr kumimoji="0" lang="en-US" sz="4200" b="0" i="1" u="none" strike="noStrike" kern="0" cap="none" spc="0" normalizeH="0" baseline="0" noProof="0" dirty="0">
              <a:ln>
                <a:noFill/>
              </a:ln>
              <a:solidFill>
                <a:schemeClr val="tx1"/>
              </a:solidFill>
              <a:effectLst/>
              <a:uLnTx/>
              <a:uFillTx/>
              <a:latin typeface="Calibri"/>
              <a:ea typeface="Calibri"/>
              <a:cs typeface="Calibri"/>
              <a:sym typeface="Calibri"/>
            </a:endParaRPr>
          </a:p>
        </p:txBody>
      </p:sp>
      <p:sp>
        <p:nvSpPr>
          <p:cNvPr id="313" name="Google Shape;313;p53">
            <a:extLst>
              <a:ext uri="{C183D7F6-B498-43B3-948B-1728B52AA6E4}">
                <adec:decorative xmlns:adec="http://schemas.microsoft.com/office/drawing/2017/decorative" val="1"/>
              </a:ext>
            </a:extLst>
          </p:cNvPr>
          <p:cNvSpPr txBox="1"/>
          <p:nvPr/>
        </p:nvSpPr>
        <p:spPr>
          <a:xfrm>
            <a:off x="1145658" y="3202171"/>
            <a:ext cx="651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37500"/>
              </a:lnSpc>
              <a:spcBef>
                <a:spcPts val="0"/>
              </a:spcBef>
              <a:spcAft>
                <a:spcPts val="0"/>
              </a:spcAft>
              <a:buClr>
                <a:schemeClr val="dk1"/>
              </a:buClr>
              <a:buSzPts val="2400"/>
              <a:buFont typeface="Calibri"/>
              <a:buNone/>
            </a:pPr>
            <a:endParaRPr sz="24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3600"/>
              <a:buFont typeface="Calibri"/>
              <a:buNone/>
            </a:pPr>
            <a:endParaRPr sz="3600" b="1" i="0" u="none" strike="noStrike" cap="none">
              <a:solidFill>
                <a:srgbClr val="000000"/>
              </a:solidFill>
              <a:latin typeface="Arial"/>
              <a:ea typeface="Arial"/>
              <a:cs typeface="Arial"/>
              <a:sym typeface="Arial"/>
            </a:endParaRPr>
          </a:p>
        </p:txBody>
      </p:sp>
      <p:sp>
        <p:nvSpPr>
          <p:cNvPr id="314" name="Google Shape;314;p53">
            <a:extLst>
              <a:ext uri="{C183D7F6-B498-43B3-948B-1728B52AA6E4}">
                <adec:decorative xmlns:adec="http://schemas.microsoft.com/office/drawing/2017/decorative" val="1"/>
              </a:ext>
            </a:extLst>
          </p:cNvPr>
          <p:cNvSpPr/>
          <p:nvPr/>
        </p:nvSpPr>
        <p:spPr>
          <a:xfrm>
            <a:off x="0" y="2787953"/>
            <a:ext cx="9144000" cy="130500"/>
          </a:xfrm>
          <a:prstGeom prst="rect">
            <a:avLst/>
          </a:prstGeom>
          <a:solidFill>
            <a:srgbClr val="0070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315" name="Google Shape;315;p53" descr="A picture containing icon"/>
          <p:cNvPicPr preferRelativeResize="0"/>
          <p:nvPr/>
        </p:nvPicPr>
        <p:blipFill rotWithShape="1">
          <a:blip r:embed="rId3">
            <a:alphaModFix/>
          </a:blip>
          <a:srcRect/>
          <a:stretch/>
        </p:blipFill>
        <p:spPr>
          <a:xfrm>
            <a:off x="888483" y="208099"/>
            <a:ext cx="7029450" cy="2514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6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19416" y="462169"/>
            <a:ext cx="2527404" cy="3727173"/>
          </a:xfrm>
          <a:prstGeom prst="rect">
            <a:avLst/>
          </a:prstGeom>
          <a:noFill/>
          <a:ln>
            <a:noFill/>
          </a:ln>
        </p:spPr>
      </p:pic>
      <p:sp>
        <p:nvSpPr>
          <p:cNvPr id="2" name="Title 1">
            <a:extLst>
              <a:ext uri="{FF2B5EF4-FFF2-40B4-BE49-F238E27FC236}">
                <a16:creationId xmlns:a16="http://schemas.microsoft.com/office/drawing/2014/main" id="{1271F996-7352-810C-B3A1-DEED25F5C430}"/>
              </a:ext>
              <a:ext uri="{C183D7F6-B498-43B3-948B-1728B52AA6E4}">
                <adec:decorative xmlns:adec="http://schemas.microsoft.com/office/drawing/2017/decorative" val="1"/>
              </a:ext>
            </a:extLst>
          </p:cNvPr>
          <p:cNvSpPr>
            <a:spLocks noGrp="1"/>
          </p:cNvSpPr>
          <p:nvPr>
            <p:ph type="title" idx="4294967295"/>
          </p:nvPr>
        </p:nvSpPr>
        <p:spPr>
          <a:xfrm>
            <a:off x="822960" y="-1088100"/>
            <a:ext cx="7543800" cy="1088100"/>
          </a:xfrm>
        </p:spPr>
        <p:txBody>
          <a:bodyPr spcFirstLastPara="1" wrap="square" lIns="68575" tIns="34275" rIns="68575" bIns="34275" anchor="b" anchorCtr="0">
            <a:normAutofit/>
          </a:bodyPr>
          <a:lstStyle/>
          <a:p>
            <a:r>
              <a:rPr lang="en-US" dirty="0"/>
              <a:t>Maha report</a:t>
            </a:r>
          </a:p>
        </p:txBody>
      </p:sp>
      <p:sp>
        <p:nvSpPr>
          <p:cNvPr id="417" name="Google Shape;417;p62"/>
          <p:cNvSpPr txBox="1"/>
          <p:nvPr/>
        </p:nvSpPr>
        <p:spPr>
          <a:xfrm>
            <a:off x="3510201" y="337478"/>
            <a:ext cx="4639800" cy="464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rgbClr val="008342"/>
                </a:solidFill>
                <a:latin typeface="Calibri"/>
                <a:ea typeface="Calibri"/>
                <a:cs typeface="Calibri"/>
                <a:sym typeface="Calibri"/>
              </a:rPr>
              <a:t>America’s children are facing an unprecedented health crisis</a:t>
            </a:r>
            <a:r>
              <a:rPr lang="en" sz="1200">
                <a:solidFill>
                  <a:srgbClr val="008342"/>
                </a:solidFill>
                <a:latin typeface="Calibri"/>
                <a:ea typeface="Calibri"/>
                <a:cs typeface="Calibri"/>
                <a:sym typeface="Calibri"/>
              </a:rPr>
              <a:t>.</a:t>
            </a:r>
            <a:r>
              <a:rPr lang="en" sz="1200">
                <a:solidFill>
                  <a:schemeClr val="dk1"/>
                </a:solidFill>
                <a:latin typeface="Calibri"/>
                <a:ea typeface="Calibri"/>
                <a:cs typeface="Calibri"/>
                <a:sym typeface="Calibri"/>
              </a:rPr>
              <a:t> </a:t>
            </a:r>
            <a:br>
              <a:rPr lang="en" sz="1200">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Over 40% have at least one chronic health condition – including obesity, diabetes, neurodevelopmental disorders, cancer, mental health, allergies.</a:t>
            </a:r>
            <a:endParaRPr sz="1100"/>
          </a:p>
          <a:p>
            <a:pPr marL="127000" marR="0" lvl="0" indent="-127000" algn="l" rtl="0">
              <a:spcBef>
                <a:spcPts val="500"/>
              </a:spcBef>
              <a:spcAft>
                <a:spcPts val="0"/>
              </a:spcAft>
              <a:buClr>
                <a:srgbClr val="006231"/>
              </a:buClr>
              <a:buSzPts val="1200"/>
              <a:buFont typeface="Arial"/>
              <a:buChar char="•"/>
            </a:pPr>
            <a:r>
              <a:rPr lang="en" sz="1200" b="1">
                <a:solidFill>
                  <a:schemeClr val="dk1"/>
                </a:solidFill>
                <a:latin typeface="Calibri"/>
                <a:ea typeface="Calibri"/>
                <a:cs typeface="Calibri"/>
                <a:sym typeface="Calibri"/>
              </a:rPr>
              <a:t>Poor Diet</a:t>
            </a:r>
            <a:r>
              <a:rPr lang="en" sz="1200">
                <a:solidFill>
                  <a:schemeClr val="dk1"/>
                </a:solidFill>
                <a:latin typeface="Calibri"/>
                <a:ea typeface="Calibri"/>
                <a:cs typeface="Calibri"/>
                <a:sym typeface="Calibri"/>
              </a:rPr>
              <a:t>: The American diet has shifted dramatically toward ultra-processed foods (UPFs), leading to nutrient depletion, increased caloric intake, and exposure to harmful additives. </a:t>
            </a:r>
            <a:endParaRPr sz="1100"/>
          </a:p>
          <a:p>
            <a:pPr marL="127000" marR="0" lvl="0" indent="-127000" algn="l" rtl="0">
              <a:spcBef>
                <a:spcPts val="500"/>
              </a:spcBef>
              <a:spcAft>
                <a:spcPts val="0"/>
              </a:spcAft>
              <a:buClr>
                <a:srgbClr val="006231"/>
              </a:buClr>
              <a:buSzPts val="1200"/>
              <a:buFont typeface="Arial"/>
              <a:buChar char="•"/>
            </a:pPr>
            <a:r>
              <a:rPr lang="en" sz="1200" b="1">
                <a:solidFill>
                  <a:schemeClr val="dk1"/>
                </a:solidFill>
                <a:latin typeface="Calibri"/>
                <a:ea typeface="Calibri"/>
                <a:cs typeface="Calibri"/>
                <a:sym typeface="Calibri"/>
              </a:rPr>
              <a:t>Environmental Chemicals</a:t>
            </a:r>
            <a:r>
              <a:rPr lang="en" sz="1200">
                <a:solidFill>
                  <a:schemeClr val="dk1"/>
                </a:solidFill>
                <a:latin typeface="Calibri"/>
                <a:ea typeface="Calibri"/>
                <a:cs typeface="Calibri"/>
                <a:sym typeface="Calibri"/>
              </a:rPr>
              <a:t>: exposure to an increasing number of synthetic chemicals. </a:t>
            </a:r>
            <a:endParaRPr sz="1100"/>
          </a:p>
          <a:p>
            <a:pPr marL="127000" marR="0" lvl="0" indent="-127000" algn="l" rtl="0">
              <a:spcBef>
                <a:spcPts val="500"/>
              </a:spcBef>
              <a:spcAft>
                <a:spcPts val="0"/>
              </a:spcAft>
              <a:buClr>
                <a:srgbClr val="006231"/>
              </a:buClr>
              <a:buSzPts val="1200"/>
              <a:buFont typeface="Arial"/>
              <a:buChar char="•"/>
            </a:pPr>
            <a:r>
              <a:rPr lang="en" sz="1200" b="1">
                <a:solidFill>
                  <a:schemeClr val="dk1"/>
                </a:solidFill>
                <a:latin typeface="Calibri"/>
                <a:ea typeface="Calibri"/>
                <a:cs typeface="Calibri"/>
                <a:sym typeface="Calibri"/>
              </a:rPr>
              <a:t>Pervasive technology use</a:t>
            </a:r>
            <a:r>
              <a:rPr lang="en" sz="1200">
                <a:solidFill>
                  <a:schemeClr val="dk1"/>
                </a:solidFill>
                <a:latin typeface="Calibri"/>
                <a:ea typeface="Calibri"/>
                <a:cs typeface="Calibri"/>
                <a:sym typeface="Calibri"/>
              </a:rPr>
              <a:t>: leading to a sedentary, technology-driven lifestyle</a:t>
            </a:r>
            <a:endParaRPr sz="1100"/>
          </a:p>
          <a:p>
            <a:pPr marL="127000" marR="0" lvl="0" indent="-127000" algn="l" rtl="0">
              <a:spcBef>
                <a:spcPts val="500"/>
              </a:spcBef>
              <a:spcAft>
                <a:spcPts val="0"/>
              </a:spcAft>
              <a:buClr>
                <a:srgbClr val="006231"/>
              </a:buClr>
              <a:buSzPts val="1200"/>
              <a:buFont typeface="Arial"/>
              <a:buChar char="•"/>
            </a:pPr>
            <a:r>
              <a:rPr lang="en" sz="1200" b="1">
                <a:solidFill>
                  <a:schemeClr val="dk1"/>
                </a:solidFill>
                <a:latin typeface="Calibri"/>
                <a:ea typeface="Calibri"/>
                <a:cs typeface="Calibri"/>
                <a:sym typeface="Calibri"/>
              </a:rPr>
              <a:t>Overmedicalization:</a:t>
            </a:r>
            <a:r>
              <a:rPr lang="en" sz="1200">
                <a:solidFill>
                  <a:schemeClr val="dk1"/>
                </a:solidFill>
                <a:latin typeface="Calibri"/>
                <a:ea typeface="Calibri"/>
                <a:cs typeface="Calibri"/>
                <a:sym typeface="Calibri"/>
              </a:rPr>
              <a:t> Overprescribing medications, often driven by conflicts of interest in medical research, regulation, and practice. </a:t>
            </a:r>
            <a:endParaRPr sz="1100"/>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 sz="1200" b="1">
                <a:solidFill>
                  <a:srgbClr val="008342"/>
                </a:solidFill>
                <a:latin typeface="Calibri"/>
                <a:ea typeface="Calibri"/>
                <a:cs typeface="Calibri"/>
                <a:sym typeface="Calibri"/>
              </a:rPr>
              <a:t>Drivers of Shift to Ultraprocessed Food</a:t>
            </a:r>
            <a:endParaRPr sz="1100"/>
          </a:p>
          <a:p>
            <a:pPr marL="127000" marR="0" lvl="0" indent="-127000" algn="l" rtl="0">
              <a:spcBef>
                <a:spcPts val="0"/>
              </a:spcBef>
              <a:spcAft>
                <a:spcPts val="0"/>
              </a:spcAft>
              <a:buClr>
                <a:srgbClr val="0B5B33"/>
              </a:buClr>
              <a:buSzPts val="1200"/>
              <a:buFont typeface="Arial"/>
              <a:buChar char="•"/>
            </a:pPr>
            <a:r>
              <a:rPr lang="en" sz="1200" b="1">
                <a:solidFill>
                  <a:schemeClr val="dk1"/>
                </a:solidFill>
                <a:latin typeface="Calibri"/>
                <a:ea typeface="Calibri"/>
                <a:cs typeface="Calibri"/>
                <a:sym typeface="Calibri"/>
              </a:rPr>
              <a:t>Corporatization</a:t>
            </a:r>
            <a:r>
              <a:rPr lang="en" sz="1200">
                <a:solidFill>
                  <a:schemeClr val="dk1"/>
                </a:solidFill>
                <a:latin typeface="Calibri"/>
                <a:ea typeface="Calibri"/>
                <a:cs typeface="Calibri"/>
                <a:sym typeface="Calibri"/>
              </a:rPr>
              <a:t> and consolidation in food system</a:t>
            </a:r>
            <a:endParaRPr sz="1100"/>
          </a:p>
          <a:p>
            <a:pPr marL="127000" marR="0" lvl="0" indent="-127000" algn="l" rtl="0">
              <a:spcBef>
                <a:spcPts val="500"/>
              </a:spcBef>
              <a:spcAft>
                <a:spcPts val="0"/>
              </a:spcAft>
              <a:buClr>
                <a:srgbClr val="0B5B33"/>
              </a:buClr>
              <a:buSzPts val="1200"/>
              <a:buFont typeface="Arial"/>
              <a:buChar char="•"/>
            </a:pPr>
            <a:r>
              <a:rPr lang="en" sz="1200" b="1">
                <a:solidFill>
                  <a:schemeClr val="dk1"/>
                </a:solidFill>
                <a:latin typeface="Calibri"/>
                <a:ea typeface="Calibri"/>
                <a:cs typeface="Calibri"/>
                <a:sym typeface="Calibri"/>
              </a:rPr>
              <a:t>Distorted nutrition research and marketing </a:t>
            </a:r>
            <a:r>
              <a:rPr lang="en" sz="1200">
                <a:solidFill>
                  <a:schemeClr val="dk1"/>
                </a:solidFill>
                <a:latin typeface="Calibri"/>
                <a:ea typeface="Calibri"/>
                <a:cs typeface="Calibri"/>
                <a:sym typeface="Calibri"/>
              </a:rPr>
              <a:t>shaped by food industry</a:t>
            </a:r>
            <a:endParaRPr sz="1100"/>
          </a:p>
          <a:p>
            <a:pPr marL="127000" marR="0" lvl="0" indent="-127000" algn="l" rtl="0">
              <a:spcBef>
                <a:spcPts val="500"/>
              </a:spcBef>
              <a:spcAft>
                <a:spcPts val="0"/>
              </a:spcAft>
              <a:buClr>
                <a:srgbClr val="0B5B33"/>
              </a:buClr>
              <a:buSzPts val="1200"/>
              <a:buFont typeface="Arial"/>
              <a:buChar char="•"/>
            </a:pPr>
            <a:r>
              <a:rPr lang="en" sz="1200" b="1">
                <a:solidFill>
                  <a:schemeClr val="dk1"/>
                </a:solidFill>
                <a:latin typeface="Calibri"/>
                <a:ea typeface="Calibri"/>
                <a:cs typeface="Calibri"/>
                <a:sym typeface="Calibri"/>
              </a:rPr>
              <a:t>Compromised dietary guidelines </a:t>
            </a:r>
            <a:r>
              <a:rPr lang="en" sz="1200">
                <a:solidFill>
                  <a:schemeClr val="dk1"/>
                </a:solidFill>
                <a:latin typeface="Calibri"/>
                <a:ea typeface="Calibri"/>
                <a:cs typeface="Calibri"/>
                <a:sym typeface="Calibri"/>
              </a:rPr>
              <a:t>(ignore processing and do not explicitly address UPF) unduly influenced by corporate interests</a:t>
            </a:r>
            <a:endParaRPr sz="1100"/>
          </a:p>
          <a:p>
            <a:pPr marL="127000" marR="0" lvl="0" indent="-127000" algn="l" rtl="0">
              <a:spcBef>
                <a:spcPts val="500"/>
              </a:spcBef>
              <a:spcAft>
                <a:spcPts val="0"/>
              </a:spcAft>
              <a:buClr>
                <a:srgbClr val="0B5B33"/>
              </a:buClr>
              <a:buSzPts val="1200"/>
              <a:buFont typeface="Arial"/>
              <a:buChar char="•"/>
            </a:pPr>
            <a:r>
              <a:rPr lang="en" sz="1200" b="1">
                <a:solidFill>
                  <a:schemeClr val="dk1"/>
                </a:solidFill>
                <a:latin typeface="Calibri"/>
                <a:ea typeface="Calibri"/>
                <a:cs typeface="Calibri"/>
                <a:sym typeface="Calibri"/>
              </a:rPr>
              <a:t>Misdirected government programs</a:t>
            </a:r>
            <a:r>
              <a:rPr lang="en" sz="1200">
                <a:solidFill>
                  <a:schemeClr val="dk1"/>
                </a:solidFill>
                <a:latin typeface="Calibri"/>
                <a:ea typeface="Calibri"/>
                <a:cs typeface="Calibri"/>
                <a:sym typeface="Calibri"/>
              </a:rPr>
              <a:t>, including crop subsidies, use of SNAP for unhealthy products, inadequate standards for school meals </a:t>
            </a:r>
            <a:endParaRPr sz="1100"/>
          </a:p>
          <a:p>
            <a:pPr marL="127000" marR="0" lvl="0" indent="-50800" algn="l" rtl="0">
              <a:spcBef>
                <a:spcPts val="50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2" name="Title 1">
            <a:extLst>
              <a:ext uri="{FF2B5EF4-FFF2-40B4-BE49-F238E27FC236}">
                <a16:creationId xmlns:a16="http://schemas.microsoft.com/office/drawing/2014/main" id="{01D92FA9-4E2D-9F40-05AC-DA7EF6DF0C61}"/>
              </a:ext>
              <a:ext uri="{C183D7F6-B498-43B3-948B-1728B52AA6E4}">
                <adec:decorative xmlns:adec="http://schemas.microsoft.com/office/drawing/2017/decorative" val="1"/>
              </a:ext>
            </a:extLst>
          </p:cNvPr>
          <p:cNvSpPr>
            <a:spLocks noGrp="1"/>
          </p:cNvSpPr>
          <p:nvPr>
            <p:ph type="title" idx="4294967295"/>
          </p:nvPr>
        </p:nvSpPr>
        <p:spPr>
          <a:xfrm>
            <a:off x="822960" y="-1088100"/>
            <a:ext cx="7543800" cy="1088100"/>
          </a:xfrm>
        </p:spPr>
        <p:txBody>
          <a:bodyPr spcFirstLastPara="1" wrap="square" lIns="68575" tIns="34275" rIns="68575" bIns="34275" anchor="b" anchorCtr="0">
            <a:normAutofit/>
          </a:bodyPr>
          <a:lstStyle/>
          <a:p>
            <a:r>
              <a:rPr lang="en-US" dirty="0"/>
              <a:t>News articles</a:t>
            </a:r>
          </a:p>
        </p:txBody>
      </p:sp>
      <p:pic>
        <p:nvPicPr>
          <p:cNvPr id="422" name="Google Shape;422;p6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11404" y="818998"/>
            <a:ext cx="3699748" cy="1318329"/>
          </a:xfrm>
          <a:prstGeom prst="rect">
            <a:avLst/>
          </a:prstGeom>
          <a:noFill/>
          <a:ln>
            <a:noFill/>
          </a:ln>
        </p:spPr>
      </p:pic>
      <p:pic>
        <p:nvPicPr>
          <p:cNvPr id="423" name="Google Shape;423;p6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96527" y="267443"/>
            <a:ext cx="2461956" cy="511421"/>
          </a:xfrm>
          <a:prstGeom prst="rect">
            <a:avLst/>
          </a:prstGeom>
          <a:noFill/>
          <a:ln>
            <a:noFill/>
          </a:ln>
        </p:spPr>
      </p:pic>
      <p:pic>
        <p:nvPicPr>
          <p:cNvPr id="424" name="Google Shape;424;p63">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712524" y="778864"/>
            <a:ext cx="4050430" cy="1318329"/>
          </a:xfrm>
          <a:prstGeom prst="rect">
            <a:avLst/>
          </a:prstGeom>
          <a:noFill/>
          <a:ln>
            <a:noFill/>
          </a:ln>
        </p:spPr>
      </p:pic>
      <p:pic>
        <p:nvPicPr>
          <p:cNvPr id="425" name="Google Shape;425;p6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712524" y="258822"/>
            <a:ext cx="2195985" cy="528663"/>
          </a:xfrm>
          <a:prstGeom prst="rect">
            <a:avLst/>
          </a:prstGeom>
          <a:noFill/>
          <a:ln>
            <a:noFill/>
          </a:ln>
        </p:spPr>
      </p:pic>
      <p:pic>
        <p:nvPicPr>
          <p:cNvPr id="426" name="Google Shape;426;p63">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2311193" y="2352068"/>
            <a:ext cx="3799916" cy="192529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4"/>
          <p:cNvSpPr txBox="1">
            <a:spLocks noGrp="1"/>
          </p:cNvSpPr>
          <p:nvPr>
            <p:ph type="title"/>
          </p:nvPr>
        </p:nvSpPr>
        <p:spPr>
          <a:xfrm>
            <a:off x="317029" y="697394"/>
            <a:ext cx="2400300" cy="17145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700"/>
              <a:buFont typeface="Trebuchet MS"/>
              <a:buNone/>
            </a:pPr>
            <a:r>
              <a:rPr lang="en"/>
              <a:t>SNAP restrictions</a:t>
            </a:r>
            <a:endParaRPr/>
          </a:p>
        </p:txBody>
      </p:sp>
      <p:sp>
        <p:nvSpPr>
          <p:cNvPr id="435" name="Google Shape;435;p64"/>
          <p:cNvSpPr/>
          <p:nvPr/>
        </p:nvSpPr>
        <p:spPr>
          <a:xfrm>
            <a:off x="121004" y="2640997"/>
            <a:ext cx="2792400" cy="1805100"/>
          </a:xfrm>
          <a:prstGeom prst="rect">
            <a:avLst/>
          </a:prstGeom>
          <a:noFill/>
          <a:ln>
            <a:noFill/>
          </a:ln>
        </p:spPr>
        <p:txBody>
          <a:bodyPr spcFirstLastPara="1" wrap="square" lIns="68575" tIns="34275" rIns="68575" bIns="34275" anchor="ctr" anchorCtr="0">
            <a:noAutofit/>
          </a:bodyPr>
          <a:lstStyle/>
          <a:p>
            <a:pPr marL="177800" marR="0" lvl="0" indent="-177800" algn="l" rtl="0">
              <a:lnSpc>
                <a:spcPct val="110000"/>
              </a:lnSpc>
              <a:spcBef>
                <a:spcPts val="0"/>
              </a:spcBef>
              <a:spcAft>
                <a:spcPts val="0"/>
              </a:spcAft>
              <a:buClr>
                <a:schemeClr val="lt1"/>
              </a:buClr>
              <a:buSzPts val="1400"/>
              <a:buFont typeface="Arial"/>
              <a:buChar char="•"/>
            </a:pPr>
            <a:r>
              <a:rPr lang="en" sz="1400" i="0" u="none" strike="noStrike" cap="none">
                <a:solidFill>
                  <a:schemeClr val="lt1"/>
                </a:solidFill>
                <a:latin typeface="Arial"/>
                <a:ea typeface="Arial"/>
                <a:cs typeface="Arial"/>
                <a:sym typeface="Arial"/>
              </a:rPr>
              <a:t>At least 12 states have proposed or introduced waiver bills</a:t>
            </a:r>
            <a:endParaRPr sz="1100"/>
          </a:p>
          <a:p>
            <a:pPr marL="177800" marR="0" lvl="0" indent="-177800" algn="l" rtl="0">
              <a:lnSpc>
                <a:spcPct val="110000"/>
              </a:lnSpc>
              <a:spcBef>
                <a:spcPts val="600"/>
              </a:spcBef>
              <a:spcAft>
                <a:spcPts val="0"/>
              </a:spcAft>
              <a:buClr>
                <a:schemeClr val="lt1"/>
              </a:buClr>
              <a:buSzPts val="1400"/>
              <a:buFont typeface="Arial"/>
              <a:buChar char="•"/>
            </a:pPr>
            <a:r>
              <a:rPr lang="en" sz="1400">
                <a:solidFill>
                  <a:schemeClr val="lt1"/>
                </a:solidFill>
                <a:latin typeface="Arial"/>
                <a:ea typeface="Arial"/>
                <a:cs typeface="Arial"/>
                <a:sym typeface="Arial"/>
              </a:rPr>
              <a:t>6</a:t>
            </a:r>
            <a:r>
              <a:rPr lang="en" sz="1400" i="0" u="none" strike="noStrike" cap="none">
                <a:solidFill>
                  <a:schemeClr val="lt1"/>
                </a:solidFill>
                <a:latin typeface="Arial"/>
                <a:ea typeface="Arial"/>
                <a:cs typeface="Arial"/>
                <a:sym typeface="Arial"/>
              </a:rPr>
              <a:t> states have approved waivers</a:t>
            </a:r>
            <a:endParaRPr sz="1100"/>
          </a:p>
          <a:p>
            <a:pPr marL="177800" marR="0" lvl="0" indent="-177800" algn="l" rtl="0">
              <a:lnSpc>
                <a:spcPct val="110000"/>
              </a:lnSpc>
              <a:spcBef>
                <a:spcPts val="600"/>
              </a:spcBef>
              <a:spcAft>
                <a:spcPts val="0"/>
              </a:spcAft>
              <a:buClr>
                <a:schemeClr val="lt1"/>
              </a:buClr>
              <a:buSzPts val="1400"/>
              <a:buFont typeface="Arial"/>
              <a:buChar char="•"/>
            </a:pPr>
            <a:r>
              <a:rPr lang="en" sz="1400">
                <a:solidFill>
                  <a:schemeClr val="lt1"/>
                </a:solidFill>
                <a:latin typeface="Arial"/>
                <a:ea typeface="Arial"/>
                <a:cs typeface="Arial"/>
                <a:sym typeface="Arial"/>
              </a:rPr>
              <a:t>4</a:t>
            </a:r>
            <a:r>
              <a:rPr lang="en" sz="1400" i="0" u="none" strike="noStrike" cap="none">
                <a:solidFill>
                  <a:schemeClr val="lt1"/>
                </a:solidFill>
                <a:latin typeface="Arial"/>
                <a:ea typeface="Arial"/>
                <a:cs typeface="Arial"/>
                <a:sym typeface="Arial"/>
              </a:rPr>
              <a:t> states have submitted waiver requests (CO, LA, TX, West Virginia)</a:t>
            </a:r>
            <a:endParaRPr sz="1100"/>
          </a:p>
        </p:txBody>
      </p:sp>
      <p:sp>
        <p:nvSpPr>
          <p:cNvPr id="433" name="Google Shape;433;p64"/>
          <p:cNvSpPr txBox="1"/>
          <p:nvPr/>
        </p:nvSpPr>
        <p:spPr>
          <a:xfrm>
            <a:off x="4732122" y="3895172"/>
            <a:ext cx="2886300" cy="900300"/>
          </a:xfrm>
          <a:prstGeom prst="rect">
            <a:avLst/>
          </a:prstGeom>
          <a:noFill/>
          <a:ln>
            <a:noFill/>
          </a:ln>
        </p:spPr>
        <p:txBody>
          <a:bodyPr spcFirstLastPara="1" wrap="square" lIns="68575" tIns="34275" rIns="68575" bIns="34275" anchor="t" anchorCtr="0">
            <a:spAutoFit/>
          </a:bodyPr>
          <a:lstStyle/>
          <a:p>
            <a:pPr marL="215900" marR="0" lvl="0" indent="-215900" algn="l" rtl="0">
              <a:spcBef>
                <a:spcPts val="0"/>
              </a:spcBef>
              <a:spcAft>
                <a:spcPts val="0"/>
              </a:spcAft>
              <a:buClr>
                <a:srgbClr val="008342"/>
              </a:buClr>
              <a:buSzPts val="1800"/>
              <a:buFont typeface="Arial"/>
              <a:buChar char="•"/>
            </a:pPr>
            <a:r>
              <a:rPr lang="en" sz="1800" b="1">
                <a:solidFill>
                  <a:schemeClr val="dk1"/>
                </a:solidFill>
                <a:latin typeface="Calibri"/>
                <a:ea typeface="Calibri"/>
                <a:cs typeface="Calibri"/>
                <a:sym typeface="Calibri"/>
              </a:rPr>
              <a:t>Sweetened beverages</a:t>
            </a:r>
            <a:endParaRPr sz="1100"/>
          </a:p>
          <a:p>
            <a:pPr marL="215900" marR="0" lvl="0" indent="-215900" algn="l" rtl="0">
              <a:spcBef>
                <a:spcPts val="0"/>
              </a:spcBef>
              <a:spcAft>
                <a:spcPts val="0"/>
              </a:spcAft>
              <a:buClr>
                <a:srgbClr val="008342"/>
              </a:buClr>
              <a:buSzPts val="1800"/>
              <a:buFont typeface="Arial"/>
              <a:buChar char="•"/>
            </a:pPr>
            <a:r>
              <a:rPr lang="en" sz="1800" b="1">
                <a:solidFill>
                  <a:schemeClr val="dk1"/>
                </a:solidFill>
                <a:latin typeface="Calibri"/>
                <a:ea typeface="Calibri"/>
                <a:cs typeface="Calibri"/>
                <a:sym typeface="Calibri"/>
              </a:rPr>
              <a:t>Candy</a:t>
            </a:r>
            <a:endParaRPr sz="1100"/>
          </a:p>
          <a:p>
            <a:pPr marL="215900" marR="0" lvl="0" indent="-215900" algn="l" rtl="0">
              <a:spcBef>
                <a:spcPts val="0"/>
              </a:spcBef>
              <a:spcAft>
                <a:spcPts val="0"/>
              </a:spcAft>
              <a:buClr>
                <a:srgbClr val="008342"/>
              </a:buClr>
              <a:buSzPts val="1800"/>
              <a:buFont typeface="Arial"/>
              <a:buChar char="•"/>
            </a:pPr>
            <a:r>
              <a:rPr lang="en" sz="1800">
                <a:solidFill>
                  <a:schemeClr val="dk1"/>
                </a:solidFill>
                <a:latin typeface="Calibri"/>
                <a:ea typeface="Calibri"/>
                <a:cs typeface="Calibri"/>
                <a:sym typeface="Calibri"/>
              </a:rPr>
              <a:t>All taxable food items (IA) </a:t>
            </a:r>
            <a:endParaRPr sz="1100"/>
          </a:p>
        </p:txBody>
      </p:sp>
      <p:pic>
        <p:nvPicPr>
          <p:cNvPr id="434" name="Google Shape;434;p6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639684" y="348082"/>
            <a:ext cx="4747549" cy="32896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5"/>
          <p:cNvSpPr txBox="1">
            <a:spLocks noGrp="1"/>
          </p:cNvSpPr>
          <p:nvPr>
            <p:ph type="title"/>
          </p:nvPr>
        </p:nvSpPr>
        <p:spPr>
          <a:xfrm>
            <a:off x="342900" y="445769"/>
            <a:ext cx="2400300" cy="17145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700"/>
              <a:buFont typeface="Trebuchet MS"/>
              <a:buNone/>
            </a:pPr>
            <a:r>
              <a:rPr lang="en"/>
              <a:t>Food additive bans - statewide</a:t>
            </a:r>
            <a:endParaRPr/>
          </a:p>
        </p:txBody>
      </p:sp>
      <p:sp>
        <p:nvSpPr>
          <p:cNvPr id="442" name="Google Shape;442;p65"/>
          <p:cNvSpPr txBox="1">
            <a:spLocks noGrp="1"/>
          </p:cNvSpPr>
          <p:nvPr>
            <p:ph type="body" idx="2"/>
          </p:nvPr>
        </p:nvSpPr>
        <p:spPr>
          <a:xfrm>
            <a:off x="342900" y="2320290"/>
            <a:ext cx="2400300" cy="2534400"/>
          </a:xfrm>
          <a:prstGeom prst="rect">
            <a:avLst/>
          </a:prstGeom>
          <a:noFill/>
          <a:ln>
            <a:noFill/>
          </a:ln>
        </p:spPr>
        <p:txBody>
          <a:bodyPr spcFirstLastPara="1" wrap="square" lIns="68575" tIns="34275" rIns="68575" bIns="34275" anchor="t" anchorCtr="0">
            <a:normAutofit lnSpcReduction="20000"/>
          </a:bodyPr>
          <a:lstStyle/>
          <a:p>
            <a:pPr marL="0" lvl="0" indent="0" algn="l" rtl="0">
              <a:lnSpc>
                <a:spcPct val="90000"/>
              </a:lnSpc>
              <a:spcBef>
                <a:spcPts val="0"/>
              </a:spcBef>
              <a:spcAft>
                <a:spcPts val="0"/>
              </a:spcAft>
              <a:buSzPts val="1100"/>
              <a:buNone/>
            </a:pPr>
            <a:r>
              <a:rPr lang="en" b="1"/>
              <a:t>Most frequently included chemicals:</a:t>
            </a:r>
            <a:endParaRPr/>
          </a:p>
          <a:p>
            <a:pPr marL="215900" lvl="0" indent="-209550" algn="l" rtl="0">
              <a:lnSpc>
                <a:spcPct val="90000"/>
              </a:lnSpc>
              <a:spcBef>
                <a:spcPts val="1100"/>
              </a:spcBef>
              <a:spcAft>
                <a:spcPts val="0"/>
              </a:spcAft>
              <a:buClr>
                <a:schemeClr val="lt1"/>
              </a:buClr>
              <a:buSzPts val="1100"/>
              <a:buFont typeface="Arial"/>
              <a:buChar char="•"/>
            </a:pPr>
            <a:r>
              <a:rPr lang="en" b="1"/>
              <a:t>Dyes</a:t>
            </a:r>
            <a:endParaRPr/>
          </a:p>
          <a:p>
            <a:pPr marL="215900" lvl="0" indent="-209550" algn="l" rtl="0">
              <a:lnSpc>
                <a:spcPct val="90000"/>
              </a:lnSpc>
              <a:spcBef>
                <a:spcPts val="1100"/>
              </a:spcBef>
              <a:spcAft>
                <a:spcPts val="0"/>
              </a:spcAft>
              <a:buClr>
                <a:schemeClr val="lt1"/>
              </a:buClr>
              <a:buSzPts val="1100"/>
              <a:buFont typeface="Arial"/>
              <a:buChar char="•"/>
            </a:pPr>
            <a:r>
              <a:rPr lang="en" b="1"/>
              <a:t>Potassium bromate</a:t>
            </a:r>
            <a:endParaRPr/>
          </a:p>
          <a:p>
            <a:pPr marL="215900" lvl="0" indent="-209550" algn="l" rtl="0">
              <a:lnSpc>
                <a:spcPct val="90000"/>
              </a:lnSpc>
              <a:spcBef>
                <a:spcPts val="1100"/>
              </a:spcBef>
              <a:spcAft>
                <a:spcPts val="0"/>
              </a:spcAft>
              <a:buClr>
                <a:schemeClr val="lt1"/>
              </a:buClr>
              <a:buSzPts val="1100"/>
              <a:buFont typeface="Arial"/>
              <a:buChar char="•"/>
            </a:pPr>
            <a:r>
              <a:rPr lang="en" b="1"/>
              <a:t>Propylparaben</a:t>
            </a:r>
            <a:endParaRPr/>
          </a:p>
          <a:p>
            <a:pPr marL="215900" lvl="0" indent="-209550" algn="l" rtl="0">
              <a:lnSpc>
                <a:spcPct val="90000"/>
              </a:lnSpc>
              <a:spcBef>
                <a:spcPts val="1100"/>
              </a:spcBef>
              <a:spcAft>
                <a:spcPts val="0"/>
              </a:spcAft>
              <a:buClr>
                <a:schemeClr val="lt1"/>
              </a:buClr>
              <a:buSzPts val="1100"/>
              <a:buFont typeface="Arial"/>
              <a:buChar char="•"/>
            </a:pPr>
            <a:r>
              <a:rPr lang="en" b="1"/>
              <a:t>BVO</a:t>
            </a:r>
            <a:endParaRPr/>
          </a:p>
          <a:p>
            <a:pPr marL="215900" lvl="0" indent="-209550" algn="l" rtl="0">
              <a:lnSpc>
                <a:spcPct val="90000"/>
              </a:lnSpc>
              <a:spcBef>
                <a:spcPts val="1100"/>
              </a:spcBef>
              <a:spcAft>
                <a:spcPts val="0"/>
              </a:spcAft>
              <a:buClr>
                <a:schemeClr val="lt1"/>
              </a:buClr>
              <a:buSzPts val="1100"/>
              <a:buFont typeface="Arial"/>
              <a:buChar char="•"/>
            </a:pPr>
            <a:r>
              <a:rPr lang="en" b="1"/>
              <a:t>Titanium dioxide</a:t>
            </a:r>
            <a:endParaRPr/>
          </a:p>
          <a:p>
            <a:pPr marL="215900" lvl="0" indent="-209550" algn="l" rtl="0">
              <a:lnSpc>
                <a:spcPct val="90000"/>
              </a:lnSpc>
              <a:spcBef>
                <a:spcPts val="1100"/>
              </a:spcBef>
              <a:spcAft>
                <a:spcPts val="0"/>
              </a:spcAft>
              <a:buClr>
                <a:schemeClr val="lt1"/>
              </a:buClr>
              <a:buSzPts val="1100"/>
              <a:buFont typeface="Arial"/>
              <a:buChar char="•"/>
            </a:pPr>
            <a:r>
              <a:rPr lang="en" b="1"/>
              <a:t>BHT</a:t>
            </a:r>
            <a:endParaRPr/>
          </a:p>
          <a:p>
            <a:pPr marL="215900" lvl="0" indent="-209550" algn="l" rtl="0">
              <a:lnSpc>
                <a:spcPct val="90000"/>
              </a:lnSpc>
              <a:spcBef>
                <a:spcPts val="1100"/>
              </a:spcBef>
              <a:spcAft>
                <a:spcPts val="0"/>
              </a:spcAft>
              <a:buClr>
                <a:schemeClr val="lt1"/>
              </a:buClr>
              <a:buSzPts val="1100"/>
              <a:buFont typeface="Arial"/>
              <a:buChar char="•"/>
            </a:pPr>
            <a:r>
              <a:rPr lang="en" b="1"/>
              <a:t>ADA</a:t>
            </a:r>
            <a:endParaRPr/>
          </a:p>
          <a:p>
            <a:pPr marL="215900" lvl="0" indent="-139700" algn="l" rtl="0">
              <a:lnSpc>
                <a:spcPct val="90000"/>
              </a:lnSpc>
              <a:spcBef>
                <a:spcPts val="1100"/>
              </a:spcBef>
              <a:spcAft>
                <a:spcPts val="0"/>
              </a:spcAft>
              <a:buSzPts val="1100"/>
              <a:buFont typeface="Arial"/>
              <a:buNone/>
            </a:pPr>
            <a:endParaRPr/>
          </a:p>
          <a:p>
            <a:pPr marL="215900" lvl="0" indent="-139700" algn="l" rtl="0">
              <a:lnSpc>
                <a:spcPct val="90000"/>
              </a:lnSpc>
              <a:spcBef>
                <a:spcPts val="1100"/>
              </a:spcBef>
              <a:spcAft>
                <a:spcPts val="0"/>
              </a:spcAft>
              <a:buSzPts val="1100"/>
              <a:buFont typeface="Arial"/>
              <a:buNone/>
            </a:pPr>
            <a:endParaRPr/>
          </a:p>
        </p:txBody>
      </p:sp>
      <p:sp>
        <p:nvSpPr>
          <p:cNvPr id="443" name="Google Shape;443;p65"/>
          <p:cNvSpPr txBox="1"/>
          <p:nvPr/>
        </p:nvSpPr>
        <p:spPr>
          <a:xfrm>
            <a:off x="3105202" y="164513"/>
            <a:ext cx="2711100" cy="1731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i="0" u="none" strike="noStrike">
                <a:solidFill>
                  <a:srgbClr val="000000"/>
                </a:solidFill>
                <a:latin typeface="Open Sans"/>
                <a:ea typeface="Open Sans"/>
                <a:cs typeface="Open Sans"/>
                <a:sym typeface="Open Sans"/>
              </a:rPr>
              <a:t>ABA</a:t>
            </a:r>
            <a:r>
              <a:rPr lang="en" sz="1200" b="0" i="0" u="none" strike="noStrike">
                <a:solidFill>
                  <a:srgbClr val="000000"/>
                </a:solidFill>
                <a:latin typeface="Open Sans"/>
                <a:ea typeface="Open Sans"/>
                <a:cs typeface="Open Sans"/>
                <a:sym typeface="Open Sans"/>
              </a:rPr>
              <a:t>: We want to be really clear about the impact of this sweeping ban</a:t>
            </a:r>
            <a:r>
              <a:rPr lang="en" sz="1200">
                <a:solidFill>
                  <a:srgbClr val="000000"/>
                </a:solidFill>
                <a:latin typeface="Open Sans"/>
                <a:ea typeface="Open Sans"/>
                <a:cs typeface="Open Sans"/>
                <a:sym typeface="Open Sans"/>
              </a:rPr>
              <a:t>. </a:t>
            </a:r>
            <a:r>
              <a:rPr lang="en" sz="1200" b="0" i="0" u="none" strike="noStrike">
                <a:solidFill>
                  <a:srgbClr val="000000"/>
                </a:solidFill>
                <a:latin typeface="Open Sans"/>
                <a:ea typeface="Open Sans"/>
                <a:cs typeface="Open Sans"/>
                <a:sym typeface="Open Sans"/>
              </a:rPr>
              <a:t>It will hurt West Virginians, both consumers and workers, and the overall economy — all over ingredients that have been proven safe. This law will force everyday families to pay more for their groceries.</a:t>
            </a:r>
            <a:endParaRPr sz="1200">
              <a:solidFill>
                <a:schemeClr val="dk1"/>
              </a:solidFill>
              <a:latin typeface="Calibri"/>
              <a:ea typeface="Calibri"/>
              <a:cs typeface="Calibri"/>
              <a:sym typeface="Calibri"/>
            </a:endParaRPr>
          </a:p>
        </p:txBody>
      </p:sp>
      <p:sp>
        <p:nvSpPr>
          <p:cNvPr id="444" name="Google Shape;444;p65"/>
          <p:cNvSpPr txBox="1"/>
          <p:nvPr/>
        </p:nvSpPr>
        <p:spPr>
          <a:xfrm>
            <a:off x="5893847" y="111408"/>
            <a:ext cx="2998800" cy="1731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1">
                <a:solidFill>
                  <a:schemeClr val="dk1"/>
                </a:solidFill>
                <a:latin typeface="Calibri"/>
                <a:ea typeface="Calibri"/>
                <a:cs typeface="Calibri"/>
                <a:sym typeface="Calibri"/>
              </a:rPr>
              <a:t>WV Gov Morrisey</a:t>
            </a:r>
            <a:r>
              <a:rPr lang="en" sz="1200">
                <a:solidFill>
                  <a:schemeClr val="dk1"/>
                </a:solidFill>
                <a:latin typeface="Calibri"/>
                <a:ea typeface="Calibri"/>
                <a:cs typeface="Calibri"/>
                <a:sym typeface="Calibri"/>
              </a:rPr>
              <a:t>: By eliminating harmful chemicals from our food, we’re taking steps toward improving the health of our residents and protecting our children from significant long-term health and learning challenges. Thank you … HHS Secretary Robert Kennedy and the entire Trump administration for helping us launch this movement right here in West Virginia.</a:t>
            </a:r>
            <a:endParaRPr sz="1100"/>
          </a:p>
        </p:txBody>
      </p:sp>
      <p:pic>
        <p:nvPicPr>
          <p:cNvPr id="445" name="Google Shape;445;p65" descr="map of the US"/>
          <p:cNvPicPr preferRelativeResize="0"/>
          <p:nvPr/>
        </p:nvPicPr>
        <p:blipFill rotWithShape="1">
          <a:blip r:embed="rId3">
            <a:alphaModFix/>
          </a:blip>
          <a:srcRect/>
          <a:stretch/>
        </p:blipFill>
        <p:spPr>
          <a:xfrm>
            <a:off x="4206798" y="1895756"/>
            <a:ext cx="3796325" cy="2905772"/>
          </a:xfrm>
          <a:prstGeom prst="rect">
            <a:avLst/>
          </a:prstGeom>
          <a:noFill/>
          <a:ln>
            <a:noFill/>
          </a:ln>
        </p:spPr>
      </p:pic>
      <p:sp>
        <p:nvSpPr>
          <p:cNvPr id="446" name="Google Shape;446;p65"/>
          <p:cNvSpPr/>
          <p:nvPr/>
        </p:nvSpPr>
        <p:spPr>
          <a:xfrm>
            <a:off x="7266080" y="4222487"/>
            <a:ext cx="1809900" cy="809700"/>
          </a:xfrm>
          <a:prstGeom prst="ellipse">
            <a:avLst/>
          </a:prstGeom>
          <a:solidFill>
            <a:srgbClr val="0070C0"/>
          </a:solidFill>
          <a:ln w="15875" cap="flat" cmpd="sng">
            <a:solidFill>
              <a:srgbClr val="61200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lt1"/>
                </a:solidFill>
                <a:latin typeface="Calibri"/>
                <a:ea typeface="Calibri"/>
                <a:cs typeface="Calibri"/>
                <a:sym typeface="Calibri"/>
              </a:rPr>
              <a:t>At least 20 bills introduced</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6"/>
          <p:cNvSpPr txBox="1">
            <a:spLocks noGrp="1"/>
          </p:cNvSpPr>
          <p:nvPr>
            <p:ph type="title"/>
          </p:nvPr>
        </p:nvSpPr>
        <p:spPr>
          <a:xfrm>
            <a:off x="342899" y="1030697"/>
            <a:ext cx="2400300" cy="17145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700"/>
              <a:buFont typeface="Trebuchet MS"/>
              <a:buNone/>
            </a:pPr>
            <a:r>
              <a:rPr lang="en"/>
              <a:t>Food additive bans in school meals</a:t>
            </a:r>
            <a:endParaRPr/>
          </a:p>
        </p:txBody>
      </p:sp>
      <p:pic>
        <p:nvPicPr>
          <p:cNvPr id="454" name="Google Shape;454;p66" descr="cheetos"/>
          <p:cNvPicPr preferRelativeResize="0"/>
          <p:nvPr/>
        </p:nvPicPr>
        <p:blipFill rotWithShape="1">
          <a:blip r:embed="rId3">
            <a:alphaModFix/>
          </a:blip>
          <a:srcRect/>
          <a:stretch/>
        </p:blipFill>
        <p:spPr>
          <a:xfrm>
            <a:off x="3371850" y="166997"/>
            <a:ext cx="2167989" cy="2167989"/>
          </a:xfrm>
          <a:prstGeom prst="rect">
            <a:avLst/>
          </a:prstGeom>
          <a:noFill/>
          <a:ln>
            <a:noFill/>
          </a:ln>
        </p:spPr>
      </p:pic>
      <p:sp>
        <p:nvSpPr>
          <p:cNvPr id="453" name="Google Shape;453;p66"/>
          <p:cNvSpPr txBox="1"/>
          <p:nvPr/>
        </p:nvSpPr>
        <p:spPr>
          <a:xfrm>
            <a:off x="3627552" y="2334975"/>
            <a:ext cx="19620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Red 40, Yellow 5 and 6</a:t>
            </a:r>
            <a:endParaRPr sz="1100"/>
          </a:p>
        </p:txBody>
      </p:sp>
      <p:pic>
        <p:nvPicPr>
          <p:cNvPr id="456" name="Google Shape;456;p66" descr="crunch berries"/>
          <p:cNvPicPr preferRelativeResize="0"/>
          <p:nvPr/>
        </p:nvPicPr>
        <p:blipFill rotWithShape="1">
          <a:blip r:embed="rId4">
            <a:alphaModFix/>
          </a:blip>
          <a:srcRect/>
          <a:stretch/>
        </p:blipFill>
        <p:spPr>
          <a:xfrm>
            <a:off x="6424180" y="166997"/>
            <a:ext cx="1374450" cy="2167991"/>
          </a:xfrm>
          <a:prstGeom prst="rect">
            <a:avLst/>
          </a:prstGeom>
          <a:noFill/>
          <a:ln>
            <a:noFill/>
          </a:ln>
        </p:spPr>
      </p:pic>
      <p:sp>
        <p:nvSpPr>
          <p:cNvPr id="455" name="Google Shape;455;p66"/>
          <p:cNvSpPr txBox="1"/>
          <p:nvPr/>
        </p:nvSpPr>
        <p:spPr>
          <a:xfrm>
            <a:off x="5795524" y="2334975"/>
            <a:ext cx="32166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0" i="0">
                <a:solidFill>
                  <a:srgbClr val="000000"/>
                </a:solidFill>
                <a:latin typeface="Work Sans"/>
                <a:ea typeface="Work Sans"/>
                <a:cs typeface="Work Sans"/>
                <a:sym typeface="Work Sans"/>
              </a:rPr>
              <a:t>Red 40, Yellow 5 and 6, Blue 1 </a:t>
            </a:r>
            <a:endParaRPr sz="1400">
              <a:solidFill>
                <a:schemeClr val="dk1"/>
              </a:solidFill>
              <a:latin typeface="Calibri"/>
              <a:ea typeface="Calibri"/>
              <a:cs typeface="Calibri"/>
              <a:sym typeface="Calibri"/>
            </a:endParaRPr>
          </a:p>
        </p:txBody>
      </p:sp>
      <p:sp>
        <p:nvSpPr>
          <p:cNvPr id="457" name="Google Shape;457;p66"/>
          <p:cNvSpPr txBox="1"/>
          <p:nvPr/>
        </p:nvSpPr>
        <p:spPr>
          <a:xfrm>
            <a:off x="4268419" y="3065771"/>
            <a:ext cx="3058800" cy="1223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500" b="1">
                <a:solidFill>
                  <a:schemeClr val="dk1"/>
                </a:solidFill>
                <a:latin typeface="Calibri"/>
                <a:ea typeface="Calibri"/>
                <a:cs typeface="Calibri"/>
                <a:sym typeface="Calibri"/>
              </a:rPr>
              <a:t>California School Safety Act (2024)</a:t>
            </a:r>
            <a:endParaRPr sz="1100"/>
          </a:p>
          <a:p>
            <a:pPr marL="0" marR="0" lvl="0" indent="0" algn="ctr" rtl="0">
              <a:spcBef>
                <a:spcPts val="0"/>
              </a:spcBef>
              <a:spcAft>
                <a:spcPts val="0"/>
              </a:spcAft>
              <a:buNone/>
            </a:pPr>
            <a:r>
              <a:rPr lang="en" sz="1500" b="0" i="0">
                <a:solidFill>
                  <a:srgbClr val="0C0C0C"/>
                </a:solidFill>
                <a:latin typeface="Play"/>
                <a:ea typeface="Play"/>
                <a:cs typeface="Play"/>
                <a:sym typeface="Play"/>
              </a:rPr>
              <a:t>Prohibits schools K-12  from offering foods or beverages containing </a:t>
            </a:r>
            <a:endParaRPr sz="1100"/>
          </a:p>
          <a:p>
            <a:pPr marL="0" marR="0" lvl="0" indent="0" algn="ctr" rtl="0">
              <a:spcBef>
                <a:spcPts val="0"/>
              </a:spcBef>
              <a:spcAft>
                <a:spcPts val="0"/>
              </a:spcAft>
              <a:buNone/>
            </a:pPr>
            <a:endParaRPr sz="1500">
              <a:solidFill>
                <a:schemeClr val="dk1"/>
              </a:solidFill>
              <a:latin typeface="Calibri"/>
              <a:ea typeface="Calibri"/>
              <a:cs typeface="Calibri"/>
              <a:sym typeface="Calibri"/>
            </a:endParaRPr>
          </a:p>
        </p:txBody>
      </p:sp>
      <p:sp>
        <p:nvSpPr>
          <p:cNvPr id="458" name="Google Shape;458;p66"/>
          <p:cNvSpPr txBox="1"/>
          <p:nvPr/>
        </p:nvSpPr>
        <p:spPr>
          <a:xfrm>
            <a:off x="4729506" y="3998907"/>
            <a:ext cx="1909800" cy="992700"/>
          </a:xfrm>
          <a:prstGeom prst="rect">
            <a:avLst/>
          </a:prstGeom>
          <a:noFill/>
          <a:ln>
            <a:noFill/>
          </a:ln>
        </p:spPr>
        <p:txBody>
          <a:bodyPr spcFirstLastPara="1" wrap="square" lIns="68575" tIns="34275" rIns="68575" bIns="34275" anchor="t" anchorCtr="0">
            <a:spAutoFit/>
          </a:bodyPr>
          <a:lstStyle/>
          <a:p>
            <a:pPr marL="215900" marR="0" lvl="0" indent="-209550" algn="l" rtl="0">
              <a:spcBef>
                <a:spcPts val="0"/>
              </a:spcBef>
              <a:spcAft>
                <a:spcPts val="0"/>
              </a:spcAft>
              <a:buClr>
                <a:srgbClr val="008342"/>
              </a:buClr>
              <a:buSzPts val="1500"/>
              <a:buFont typeface="Arial"/>
              <a:buChar char="•"/>
            </a:pPr>
            <a:r>
              <a:rPr lang="en" sz="1500">
                <a:solidFill>
                  <a:schemeClr val="dk1"/>
                </a:solidFill>
                <a:latin typeface="Calibri"/>
                <a:ea typeface="Calibri"/>
                <a:cs typeface="Calibri"/>
                <a:sym typeface="Calibri"/>
              </a:rPr>
              <a:t>red 40 </a:t>
            </a:r>
            <a:endParaRPr sz="1100"/>
          </a:p>
          <a:p>
            <a:pPr marL="215900" marR="0" lvl="0" indent="-209550" algn="l" rtl="0">
              <a:spcBef>
                <a:spcPts val="0"/>
              </a:spcBef>
              <a:spcAft>
                <a:spcPts val="0"/>
              </a:spcAft>
              <a:buClr>
                <a:srgbClr val="008342"/>
              </a:buClr>
              <a:buSzPts val="1500"/>
              <a:buFont typeface="Arial"/>
              <a:buChar char="•"/>
            </a:pPr>
            <a:r>
              <a:rPr lang="en" sz="1500">
                <a:solidFill>
                  <a:schemeClr val="dk1"/>
                </a:solidFill>
                <a:latin typeface="Calibri"/>
                <a:ea typeface="Calibri"/>
                <a:cs typeface="Calibri"/>
                <a:sym typeface="Calibri"/>
              </a:rPr>
              <a:t>yellow 5 and 6 </a:t>
            </a:r>
            <a:endParaRPr sz="1100"/>
          </a:p>
          <a:p>
            <a:pPr marL="215900" marR="0" lvl="0" indent="-209550" algn="l" rtl="0">
              <a:spcBef>
                <a:spcPts val="0"/>
              </a:spcBef>
              <a:spcAft>
                <a:spcPts val="0"/>
              </a:spcAft>
              <a:buClr>
                <a:srgbClr val="008342"/>
              </a:buClr>
              <a:buSzPts val="1500"/>
              <a:buFont typeface="Arial"/>
              <a:buChar char="•"/>
            </a:pPr>
            <a:r>
              <a:rPr lang="en" sz="1500">
                <a:solidFill>
                  <a:schemeClr val="dk1"/>
                </a:solidFill>
                <a:latin typeface="Calibri"/>
                <a:ea typeface="Calibri"/>
                <a:cs typeface="Calibri"/>
                <a:sym typeface="Calibri"/>
              </a:rPr>
              <a:t>blue 1 and 2 </a:t>
            </a:r>
            <a:endParaRPr sz="1100"/>
          </a:p>
          <a:p>
            <a:pPr marL="215900" marR="0" lvl="0" indent="-209550" algn="l" rtl="0">
              <a:spcBef>
                <a:spcPts val="0"/>
              </a:spcBef>
              <a:spcAft>
                <a:spcPts val="0"/>
              </a:spcAft>
              <a:buClr>
                <a:srgbClr val="008342"/>
              </a:buClr>
              <a:buSzPts val="1500"/>
              <a:buFont typeface="Arial"/>
              <a:buChar char="•"/>
            </a:pPr>
            <a:r>
              <a:rPr lang="en" sz="1500">
                <a:solidFill>
                  <a:schemeClr val="dk1"/>
                </a:solidFill>
                <a:latin typeface="Calibri"/>
                <a:ea typeface="Calibri"/>
                <a:cs typeface="Calibri"/>
                <a:sym typeface="Calibri"/>
              </a:rPr>
              <a:t>green 3 </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7"/>
          <p:cNvSpPr>
            <a:spLocks noGrp="1"/>
          </p:cNvSpPr>
          <p:nvPr>
            <p:ph type="title" idx="4294967295"/>
          </p:nvPr>
        </p:nvSpPr>
        <p:spPr>
          <a:xfrm>
            <a:off x="1328632" y="193127"/>
            <a:ext cx="6486900" cy="5433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C0C0C"/>
              </a:buClr>
              <a:buSzPts val="3300"/>
              <a:buFont typeface="Trebuchet MS"/>
              <a:buNone/>
              <a:tabLst/>
              <a:defRPr/>
            </a:pPr>
            <a:r>
              <a:rPr kumimoji="0" lang="en-US" sz="3300" b="0" i="0" u="none" strike="noStrike" kern="0" cap="none" spc="0" normalizeH="0" baseline="0" noProof="0" dirty="0">
                <a:ln>
                  <a:noFill/>
                </a:ln>
                <a:solidFill>
                  <a:srgbClr val="0C0C0C"/>
                </a:solidFill>
                <a:effectLst/>
                <a:uLnTx/>
                <a:uFillTx/>
                <a:latin typeface="Trebuchet MS"/>
                <a:ea typeface="Trebuchet MS"/>
                <a:cs typeface="Trebuchet MS"/>
                <a:sym typeface="Trebuchet MS"/>
              </a:rPr>
              <a:t>Additive Bans in Schools - 2025</a:t>
            </a:r>
            <a:endParaRPr kumimoji="0" lang="en-US" sz="3300" b="0" i="0" u="none" strike="noStrike" kern="0" cap="none" spc="0" normalizeH="0" baseline="0" noProof="0" dirty="0">
              <a:ln>
                <a:noFill/>
              </a:ln>
              <a:solidFill>
                <a:srgbClr val="FFFFFF"/>
              </a:solidFill>
              <a:effectLst/>
              <a:uLnTx/>
              <a:uFillTx/>
              <a:latin typeface="Trebuchet MS"/>
              <a:ea typeface="Trebuchet MS"/>
              <a:cs typeface="Trebuchet MS"/>
              <a:sym typeface="Trebuchet MS"/>
            </a:endParaRPr>
          </a:p>
        </p:txBody>
      </p:sp>
      <p:sp>
        <p:nvSpPr>
          <p:cNvPr id="465" name="Google Shape;465;p67"/>
          <p:cNvSpPr/>
          <p:nvPr/>
        </p:nvSpPr>
        <p:spPr>
          <a:xfrm>
            <a:off x="1967416" y="3886757"/>
            <a:ext cx="5366700" cy="816600"/>
          </a:xfrm>
          <a:prstGeom prst="roundRect">
            <a:avLst>
              <a:gd name="adj" fmla="val 16667"/>
            </a:avLst>
          </a:prstGeom>
          <a:solidFill>
            <a:srgbClr val="008342"/>
          </a:solidFill>
          <a:ln w="15875" cap="flat" cmpd="sng">
            <a:solidFill>
              <a:srgbClr val="61200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200"/>
              <a:buFont typeface="Roboto"/>
              <a:buNone/>
            </a:pPr>
            <a:r>
              <a:rPr lang="en" sz="1200" b="1" i="0" u="none" strike="noStrike" cap="none">
                <a:solidFill>
                  <a:srgbClr val="FFFFFF"/>
                </a:solidFill>
                <a:latin typeface="Roboto"/>
                <a:ea typeface="Roboto"/>
                <a:cs typeface="Roboto"/>
                <a:sym typeface="Roboto"/>
              </a:rPr>
              <a:t>Red 3, red 40, yellow 5 and 6, blue 1 and 2,  green 3, </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BVO, potassium bromate propylparaben, titanium dioxide, </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(ADA, BHA, BHT, caramel color)</a:t>
            </a:r>
            <a:endParaRPr sz="1200" b="1" i="0" u="none" strike="noStrike" cap="none">
              <a:solidFill>
                <a:srgbClr val="FFFFFF"/>
              </a:solidFill>
              <a:latin typeface="Calibri"/>
              <a:ea typeface="Calibri"/>
              <a:cs typeface="Calibri"/>
              <a:sym typeface="Calibri"/>
            </a:endParaRPr>
          </a:p>
        </p:txBody>
      </p:sp>
      <p:pic>
        <p:nvPicPr>
          <p:cNvPr id="466" name="Google Shape;466;p67" descr="map of US"/>
          <p:cNvPicPr preferRelativeResize="0"/>
          <p:nvPr/>
        </p:nvPicPr>
        <p:blipFill rotWithShape="1">
          <a:blip r:embed="rId3">
            <a:alphaModFix/>
          </a:blip>
          <a:srcRect/>
          <a:stretch/>
        </p:blipFill>
        <p:spPr>
          <a:xfrm>
            <a:off x="2477693" y="868880"/>
            <a:ext cx="3984617" cy="2882585"/>
          </a:xfrm>
          <a:prstGeom prst="rect">
            <a:avLst/>
          </a:prstGeom>
          <a:noFill/>
          <a:ln>
            <a:noFill/>
          </a:ln>
        </p:spPr>
      </p:pic>
      <p:sp>
        <p:nvSpPr>
          <p:cNvPr id="467" name="Google Shape;467;p67"/>
          <p:cNvSpPr/>
          <p:nvPr/>
        </p:nvSpPr>
        <p:spPr>
          <a:xfrm>
            <a:off x="6910414" y="1762145"/>
            <a:ext cx="1809900" cy="809700"/>
          </a:xfrm>
          <a:prstGeom prst="ellipse">
            <a:avLst/>
          </a:prstGeom>
          <a:solidFill>
            <a:srgbClr val="0070C0"/>
          </a:solidFill>
          <a:ln w="15875" cap="flat" cmpd="sng">
            <a:solidFill>
              <a:srgbClr val="61200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lt1"/>
                </a:solidFill>
                <a:latin typeface="Calibri"/>
                <a:ea typeface="Calibri"/>
                <a:cs typeface="Calibri"/>
                <a:sym typeface="Calibri"/>
              </a:rPr>
              <a:t>At least 30 bills introduced</a:t>
            </a:r>
            <a:endParaRPr sz="11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8"/>
          <p:cNvSpPr txBox="1">
            <a:spLocks noGrp="1"/>
          </p:cNvSpPr>
          <p:nvPr>
            <p:ph type="title"/>
          </p:nvPr>
        </p:nvSpPr>
        <p:spPr>
          <a:xfrm>
            <a:off x="130630" y="1647"/>
            <a:ext cx="2840400" cy="17145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400"/>
              <a:buFont typeface="Trebuchet MS"/>
              <a:buNone/>
            </a:pPr>
            <a:r>
              <a:rPr lang="en" sz="2400"/>
              <a:t>Ban ultraprocessed foods – </a:t>
            </a:r>
            <a:br>
              <a:rPr lang="en" sz="2400"/>
            </a:br>
            <a:r>
              <a:rPr lang="en" sz="2400"/>
              <a:t>school meals</a:t>
            </a:r>
            <a:endParaRPr/>
          </a:p>
        </p:txBody>
      </p:sp>
      <p:sp>
        <p:nvSpPr>
          <p:cNvPr id="475" name="Google Shape;475;p68"/>
          <p:cNvSpPr txBox="1">
            <a:spLocks noGrp="1"/>
          </p:cNvSpPr>
          <p:nvPr>
            <p:ph type="body" idx="2"/>
          </p:nvPr>
        </p:nvSpPr>
        <p:spPr>
          <a:xfrm>
            <a:off x="388098" y="2049489"/>
            <a:ext cx="731400" cy="1960500"/>
          </a:xfrm>
          <a:prstGeom prst="rect">
            <a:avLst/>
          </a:prstGeom>
          <a:noFill/>
          <a:ln>
            <a:noFill/>
          </a:ln>
        </p:spPr>
        <p:txBody>
          <a:bodyPr spcFirstLastPara="1" wrap="square" lIns="68575" tIns="34275" rIns="68575" bIns="34275" anchor="t" anchorCtr="0">
            <a:normAutofit lnSpcReduction="10000"/>
          </a:bodyPr>
          <a:lstStyle/>
          <a:p>
            <a:pPr marL="254000" lvl="0" indent="-165100" algn="l" rtl="0">
              <a:lnSpc>
                <a:spcPct val="90000"/>
              </a:lnSpc>
              <a:spcBef>
                <a:spcPts val="0"/>
              </a:spcBef>
              <a:spcAft>
                <a:spcPts val="0"/>
              </a:spcAft>
              <a:buClr>
                <a:schemeClr val="lt1"/>
              </a:buClr>
              <a:buSzPts val="1400"/>
              <a:buFont typeface="Arial"/>
              <a:buChar char="•"/>
            </a:pPr>
            <a:r>
              <a:rPr lang="en" sz="1400"/>
              <a:t>AL</a:t>
            </a:r>
            <a:endParaRPr/>
          </a:p>
          <a:p>
            <a:pPr marL="254000" lvl="0" indent="-165100" algn="l" rtl="0">
              <a:lnSpc>
                <a:spcPct val="90000"/>
              </a:lnSpc>
              <a:spcBef>
                <a:spcPts val="500"/>
              </a:spcBef>
              <a:spcAft>
                <a:spcPts val="0"/>
              </a:spcAft>
              <a:buClr>
                <a:schemeClr val="lt1"/>
              </a:buClr>
              <a:buSzPts val="1400"/>
              <a:buFont typeface="Arial"/>
              <a:buChar char="•"/>
            </a:pPr>
            <a:r>
              <a:rPr lang="en" sz="1400"/>
              <a:t>AR</a:t>
            </a:r>
            <a:endParaRPr/>
          </a:p>
          <a:p>
            <a:pPr marL="254000" lvl="0" indent="-165100" algn="l" rtl="0">
              <a:lnSpc>
                <a:spcPct val="90000"/>
              </a:lnSpc>
              <a:spcBef>
                <a:spcPts val="500"/>
              </a:spcBef>
              <a:spcAft>
                <a:spcPts val="0"/>
              </a:spcAft>
              <a:buClr>
                <a:schemeClr val="lt1"/>
              </a:buClr>
              <a:buSzPts val="1400"/>
              <a:buFont typeface="Arial"/>
              <a:buChar char="•"/>
            </a:pPr>
            <a:r>
              <a:rPr lang="en" sz="1400"/>
              <a:t>AZ</a:t>
            </a:r>
            <a:endParaRPr/>
          </a:p>
          <a:p>
            <a:pPr marL="254000" lvl="0" indent="-165100" algn="l" rtl="0">
              <a:lnSpc>
                <a:spcPct val="90000"/>
              </a:lnSpc>
              <a:spcBef>
                <a:spcPts val="500"/>
              </a:spcBef>
              <a:spcAft>
                <a:spcPts val="0"/>
              </a:spcAft>
              <a:buClr>
                <a:schemeClr val="lt1"/>
              </a:buClr>
              <a:buSzPts val="1400"/>
              <a:buFont typeface="Arial"/>
              <a:buChar char="•"/>
            </a:pPr>
            <a:r>
              <a:rPr lang="en" sz="1400"/>
              <a:t>CA</a:t>
            </a:r>
            <a:endParaRPr/>
          </a:p>
          <a:p>
            <a:pPr marL="254000" lvl="0" indent="-165100" algn="l" rtl="0">
              <a:lnSpc>
                <a:spcPct val="90000"/>
              </a:lnSpc>
              <a:spcBef>
                <a:spcPts val="500"/>
              </a:spcBef>
              <a:spcAft>
                <a:spcPts val="0"/>
              </a:spcAft>
              <a:buClr>
                <a:schemeClr val="lt1"/>
              </a:buClr>
              <a:buSzPts val="1400"/>
              <a:buFont typeface="Arial"/>
              <a:buChar char="•"/>
            </a:pPr>
            <a:r>
              <a:rPr lang="en" sz="1400"/>
              <a:t>FL</a:t>
            </a:r>
            <a:endParaRPr/>
          </a:p>
          <a:p>
            <a:pPr marL="254000" lvl="0" indent="-165100" algn="l" rtl="0">
              <a:lnSpc>
                <a:spcPct val="90000"/>
              </a:lnSpc>
              <a:spcBef>
                <a:spcPts val="500"/>
              </a:spcBef>
              <a:spcAft>
                <a:spcPts val="0"/>
              </a:spcAft>
              <a:buClr>
                <a:schemeClr val="lt1"/>
              </a:buClr>
              <a:buSzPts val="1400"/>
              <a:buFont typeface="Arial"/>
              <a:buChar char="•"/>
            </a:pPr>
            <a:r>
              <a:rPr lang="en" sz="1400"/>
              <a:t>KY</a:t>
            </a:r>
            <a:endParaRPr/>
          </a:p>
          <a:p>
            <a:pPr marL="254000" lvl="0" indent="-165100" algn="l" rtl="0">
              <a:lnSpc>
                <a:spcPct val="90000"/>
              </a:lnSpc>
              <a:spcBef>
                <a:spcPts val="500"/>
              </a:spcBef>
              <a:spcAft>
                <a:spcPts val="0"/>
              </a:spcAft>
              <a:buClr>
                <a:schemeClr val="lt1"/>
              </a:buClr>
              <a:buSzPts val="1400"/>
              <a:buFont typeface="Arial"/>
              <a:buChar char="•"/>
            </a:pPr>
            <a:r>
              <a:rPr lang="en" sz="1400"/>
              <a:t>LA</a:t>
            </a:r>
            <a:endParaRPr/>
          </a:p>
          <a:p>
            <a:pPr marL="0" lvl="0" indent="0" algn="l" rtl="0">
              <a:lnSpc>
                <a:spcPct val="90000"/>
              </a:lnSpc>
              <a:spcBef>
                <a:spcPts val="1400"/>
              </a:spcBef>
              <a:spcAft>
                <a:spcPts val="0"/>
              </a:spcAft>
              <a:buSzPts val="1100"/>
              <a:buNone/>
            </a:pPr>
            <a:endParaRPr/>
          </a:p>
        </p:txBody>
      </p:sp>
      <p:sp>
        <p:nvSpPr>
          <p:cNvPr id="481" name="Google Shape;481;p68"/>
          <p:cNvSpPr txBox="1"/>
          <p:nvPr/>
        </p:nvSpPr>
        <p:spPr>
          <a:xfrm>
            <a:off x="1379054" y="2041578"/>
            <a:ext cx="1301100" cy="2293500"/>
          </a:xfrm>
          <a:prstGeom prst="rect">
            <a:avLst/>
          </a:prstGeom>
          <a:noFill/>
          <a:ln>
            <a:noFill/>
          </a:ln>
        </p:spPr>
        <p:txBody>
          <a:bodyPr spcFirstLastPara="1" wrap="square" lIns="68575" tIns="34275" rIns="68575" bIns="34275" anchor="t" anchorCtr="0">
            <a:spAutoFit/>
          </a:bodyPr>
          <a:lstStyle/>
          <a:p>
            <a:pPr marL="254000" marR="0" lvl="0" indent="-165100" algn="l" rtl="0">
              <a:spcBef>
                <a:spcPts val="0"/>
              </a:spcBef>
              <a:spcAft>
                <a:spcPts val="0"/>
              </a:spcAft>
              <a:buClr>
                <a:schemeClr val="lt1"/>
              </a:buClr>
              <a:buSzPts val="1400"/>
              <a:buFont typeface="Arial"/>
              <a:buChar char="•"/>
            </a:pPr>
            <a:r>
              <a:rPr lang="en" sz="1400">
                <a:solidFill>
                  <a:schemeClr val="lt1"/>
                </a:solidFill>
                <a:latin typeface="Calibri"/>
                <a:ea typeface="Calibri"/>
                <a:cs typeface="Calibri"/>
                <a:sym typeface="Calibri"/>
              </a:rPr>
              <a:t>MA </a:t>
            </a:r>
            <a:endParaRPr sz="1100"/>
          </a:p>
          <a:p>
            <a:pPr marL="254000" marR="0" lvl="0" indent="-165100" algn="l" rtl="0">
              <a:spcBef>
                <a:spcPts val="500"/>
              </a:spcBef>
              <a:spcAft>
                <a:spcPts val="0"/>
              </a:spcAft>
              <a:buClr>
                <a:schemeClr val="lt1"/>
              </a:buClr>
              <a:buSzPts val="1400"/>
              <a:buFont typeface="Arial"/>
              <a:buChar char="•"/>
            </a:pPr>
            <a:r>
              <a:rPr lang="en" sz="1400">
                <a:solidFill>
                  <a:schemeClr val="lt1"/>
                </a:solidFill>
                <a:latin typeface="Calibri"/>
                <a:ea typeface="Calibri"/>
                <a:cs typeface="Calibri"/>
                <a:sym typeface="Calibri"/>
              </a:rPr>
              <a:t>MO</a:t>
            </a:r>
            <a:endParaRPr sz="1100"/>
          </a:p>
          <a:p>
            <a:pPr marL="254000" marR="0" lvl="0" indent="-165100" algn="l" rtl="0">
              <a:spcBef>
                <a:spcPts val="500"/>
              </a:spcBef>
              <a:spcAft>
                <a:spcPts val="0"/>
              </a:spcAft>
              <a:buClr>
                <a:schemeClr val="lt1"/>
              </a:buClr>
              <a:buSzPts val="1400"/>
              <a:buFont typeface="Arial"/>
              <a:buChar char="•"/>
            </a:pPr>
            <a:r>
              <a:rPr lang="en" sz="1400">
                <a:solidFill>
                  <a:schemeClr val="lt1"/>
                </a:solidFill>
                <a:latin typeface="Calibri"/>
                <a:ea typeface="Calibri"/>
                <a:cs typeface="Calibri"/>
                <a:sym typeface="Calibri"/>
              </a:rPr>
              <a:t>NC</a:t>
            </a:r>
            <a:endParaRPr sz="1100"/>
          </a:p>
          <a:p>
            <a:pPr marL="254000" marR="0" lvl="0" indent="-165100" algn="l" rtl="0">
              <a:spcBef>
                <a:spcPts val="500"/>
              </a:spcBef>
              <a:spcAft>
                <a:spcPts val="0"/>
              </a:spcAft>
              <a:buClr>
                <a:schemeClr val="lt1"/>
              </a:buClr>
              <a:buSzPts val="1400"/>
              <a:buFont typeface="Arial"/>
              <a:buChar char="•"/>
            </a:pPr>
            <a:r>
              <a:rPr lang="en" sz="1400">
                <a:solidFill>
                  <a:schemeClr val="lt1"/>
                </a:solidFill>
                <a:latin typeface="Calibri"/>
                <a:ea typeface="Calibri"/>
                <a:cs typeface="Calibri"/>
                <a:sym typeface="Calibri"/>
              </a:rPr>
              <a:t>PA</a:t>
            </a:r>
            <a:endParaRPr sz="1100"/>
          </a:p>
          <a:p>
            <a:pPr marL="254000" marR="0" lvl="0" indent="-165100" algn="l" rtl="0">
              <a:spcBef>
                <a:spcPts val="500"/>
              </a:spcBef>
              <a:spcAft>
                <a:spcPts val="0"/>
              </a:spcAft>
              <a:buClr>
                <a:schemeClr val="lt1"/>
              </a:buClr>
              <a:buSzPts val="1400"/>
              <a:buFont typeface="Arial"/>
              <a:buChar char="•"/>
            </a:pPr>
            <a:r>
              <a:rPr lang="en" sz="1400">
                <a:solidFill>
                  <a:schemeClr val="lt1"/>
                </a:solidFill>
                <a:latin typeface="Calibri"/>
                <a:ea typeface="Calibri"/>
                <a:cs typeface="Calibri"/>
                <a:sym typeface="Calibri"/>
              </a:rPr>
              <a:t>SC</a:t>
            </a:r>
            <a:endParaRPr sz="1100"/>
          </a:p>
          <a:p>
            <a:pPr marL="254000" marR="0" lvl="0" indent="-165100" algn="l" rtl="0">
              <a:spcBef>
                <a:spcPts val="500"/>
              </a:spcBef>
              <a:spcAft>
                <a:spcPts val="0"/>
              </a:spcAft>
              <a:buClr>
                <a:schemeClr val="lt1"/>
              </a:buClr>
              <a:buSzPts val="1400"/>
              <a:buFont typeface="Arial"/>
              <a:buChar char="•"/>
            </a:pPr>
            <a:r>
              <a:rPr lang="en" sz="1400">
                <a:solidFill>
                  <a:schemeClr val="lt1"/>
                </a:solidFill>
                <a:latin typeface="Calibri"/>
                <a:ea typeface="Calibri"/>
                <a:cs typeface="Calibri"/>
                <a:sym typeface="Calibri"/>
              </a:rPr>
              <a:t>TX</a:t>
            </a:r>
            <a:endParaRPr sz="1100"/>
          </a:p>
          <a:p>
            <a:pPr marL="254000" marR="0" lvl="0" indent="-165100" algn="l" rtl="0">
              <a:spcBef>
                <a:spcPts val="500"/>
              </a:spcBef>
              <a:spcAft>
                <a:spcPts val="0"/>
              </a:spcAft>
              <a:buClr>
                <a:schemeClr val="lt1"/>
              </a:buClr>
              <a:buSzPts val="1400"/>
              <a:buFont typeface="Arial"/>
              <a:buChar char="•"/>
            </a:pPr>
            <a:r>
              <a:rPr lang="en" sz="1400">
                <a:solidFill>
                  <a:schemeClr val="lt1"/>
                </a:solidFill>
                <a:latin typeface="Calibri"/>
                <a:ea typeface="Calibri"/>
                <a:cs typeface="Calibri"/>
                <a:sym typeface="Calibri"/>
              </a:rPr>
              <a:t>US HR2530</a:t>
            </a:r>
            <a:endParaRPr sz="1100"/>
          </a:p>
          <a:p>
            <a:pPr marL="0" marR="0" lvl="0" indent="0" algn="l" rtl="0">
              <a:spcBef>
                <a:spcPts val="900"/>
              </a:spcBef>
              <a:spcAft>
                <a:spcPts val="0"/>
              </a:spcAft>
              <a:buNone/>
            </a:pPr>
            <a:endParaRPr sz="1400">
              <a:solidFill>
                <a:schemeClr val="lt1"/>
              </a:solidFill>
              <a:latin typeface="Calibri"/>
              <a:ea typeface="Calibri"/>
              <a:cs typeface="Calibri"/>
              <a:sym typeface="Calibri"/>
            </a:endParaRPr>
          </a:p>
        </p:txBody>
      </p:sp>
      <p:sp>
        <p:nvSpPr>
          <p:cNvPr id="480" name="Google Shape;480;p68"/>
          <p:cNvSpPr txBox="1"/>
          <p:nvPr/>
        </p:nvSpPr>
        <p:spPr>
          <a:xfrm>
            <a:off x="395979" y="4205153"/>
            <a:ext cx="2309700" cy="931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lt1"/>
                </a:solidFill>
                <a:latin typeface="Calibri"/>
                <a:ea typeface="Calibri"/>
                <a:cs typeface="Calibri"/>
                <a:sym typeface="Calibri"/>
              </a:rPr>
              <a:t>Nutrition advisory committee to examine impact of UPF on health and develop guidelines</a:t>
            </a:r>
            <a:endParaRPr sz="1100"/>
          </a:p>
          <a:p>
            <a:pPr marL="342900" marR="0" lvl="0" indent="-165100" algn="l" rtl="0">
              <a:lnSpc>
                <a:spcPct val="110000"/>
              </a:lnSpc>
              <a:spcBef>
                <a:spcPts val="0"/>
              </a:spcBef>
              <a:spcAft>
                <a:spcPts val="0"/>
              </a:spcAft>
              <a:buClr>
                <a:schemeClr val="lt1"/>
              </a:buClr>
              <a:buSzPts val="1400"/>
              <a:buFont typeface="Arial"/>
              <a:buChar char="•"/>
            </a:pPr>
            <a:r>
              <a:rPr lang="en" sz="1400">
                <a:solidFill>
                  <a:schemeClr val="lt1"/>
                </a:solidFill>
                <a:latin typeface="Calibri"/>
                <a:ea typeface="Calibri"/>
                <a:cs typeface="Calibri"/>
                <a:sym typeface="Calibri"/>
              </a:rPr>
              <a:t>TX</a:t>
            </a:r>
            <a:endParaRPr sz="1400">
              <a:solidFill>
                <a:schemeClr val="dk1"/>
              </a:solidFill>
              <a:latin typeface="Calibri"/>
              <a:ea typeface="Calibri"/>
              <a:cs typeface="Calibri"/>
              <a:sym typeface="Calibri"/>
            </a:endParaRPr>
          </a:p>
        </p:txBody>
      </p:sp>
      <p:sp>
        <p:nvSpPr>
          <p:cNvPr id="476" name="Google Shape;476;p68"/>
          <p:cNvSpPr txBox="1"/>
          <p:nvPr/>
        </p:nvSpPr>
        <p:spPr>
          <a:xfrm>
            <a:off x="3289000" y="1343813"/>
            <a:ext cx="5598900" cy="15213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C0C0C"/>
              </a:buClr>
              <a:buSzPts val="1200"/>
              <a:buFont typeface="Calibri"/>
              <a:buNone/>
            </a:pPr>
            <a:r>
              <a:rPr lang="en" sz="1300" b="0" i="0" u="none" strike="noStrike" cap="none">
                <a:solidFill>
                  <a:srgbClr val="0C0C0C"/>
                </a:solidFill>
                <a:latin typeface="Calibri"/>
                <a:ea typeface="Calibri"/>
                <a:cs typeface="Calibri"/>
                <a:sym typeface="Calibri"/>
              </a:rPr>
              <a:t>The legislature finds that:</a:t>
            </a:r>
            <a:endParaRPr sz="1200"/>
          </a:p>
          <a:p>
            <a:pPr marL="0" marR="0" lvl="0" indent="0" algn="l" rtl="0">
              <a:lnSpc>
                <a:spcPct val="100000"/>
              </a:lnSpc>
              <a:spcBef>
                <a:spcPts val="200"/>
              </a:spcBef>
              <a:spcAft>
                <a:spcPts val="0"/>
              </a:spcAft>
              <a:buClr>
                <a:srgbClr val="0C0C0C"/>
              </a:buClr>
              <a:buSzPts val="1200"/>
              <a:buFont typeface="Calibri"/>
              <a:buNone/>
            </a:pPr>
            <a:r>
              <a:rPr lang="en" sz="1300" b="0" i="0" u="none" strike="noStrike" cap="none">
                <a:solidFill>
                  <a:srgbClr val="0C0C0C"/>
                </a:solidFill>
                <a:latin typeface="Calibri"/>
                <a:ea typeface="Calibri"/>
                <a:cs typeface="Calibri"/>
                <a:sym typeface="Calibri"/>
              </a:rPr>
              <a:t>2. </a:t>
            </a:r>
            <a:r>
              <a:rPr lang="en" sz="1300" b="1" i="0" u="none" strike="noStrike" cap="none">
                <a:solidFill>
                  <a:srgbClr val="0C0C0C"/>
                </a:solidFill>
                <a:latin typeface="Calibri"/>
                <a:ea typeface="Calibri"/>
                <a:cs typeface="Calibri"/>
                <a:sym typeface="Calibri"/>
              </a:rPr>
              <a:t>Ultraprocessed</a:t>
            </a:r>
            <a:r>
              <a:rPr lang="en" sz="1300" b="0" i="0" u="none" strike="noStrike" cap="none">
                <a:solidFill>
                  <a:srgbClr val="0C0C0C"/>
                </a:solidFill>
                <a:latin typeface="Calibri"/>
                <a:ea typeface="Calibri"/>
                <a:cs typeface="Calibri"/>
                <a:sym typeface="Calibri"/>
              </a:rPr>
              <a:t>, industrially manufactured, nutrient-depleted food with synthetic additives is </a:t>
            </a:r>
            <a:r>
              <a:rPr lang="en" sz="1300" b="1" i="0" u="none" strike="noStrike" cap="none">
                <a:solidFill>
                  <a:srgbClr val="0C0C0C"/>
                </a:solidFill>
                <a:latin typeface="Calibri"/>
                <a:ea typeface="Calibri"/>
                <a:cs typeface="Calibri"/>
                <a:sym typeface="Calibri"/>
              </a:rPr>
              <a:t>undernourishing minors at public schools and contributing to childhood obesity</a:t>
            </a:r>
            <a:r>
              <a:rPr lang="en" sz="1300" b="0" i="0" u="none" strike="noStrike" cap="none">
                <a:solidFill>
                  <a:srgbClr val="0C0C0C"/>
                </a:solidFill>
                <a:latin typeface="Calibri"/>
                <a:ea typeface="Calibri"/>
                <a:cs typeface="Calibri"/>
                <a:sym typeface="Calibri"/>
              </a:rPr>
              <a:t>.</a:t>
            </a:r>
            <a:endParaRPr sz="1200"/>
          </a:p>
          <a:p>
            <a:pPr marL="0" marR="0" lvl="0" indent="0" algn="l" rtl="0">
              <a:lnSpc>
                <a:spcPct val="100000"/>
              </a:lnSpc>
              <a:spcBef>
                <a:spcPts val="200"/>
              </a:spcBef>
              <a:spcAft>
                <a:spcPts val="0"/>
              </a:spcAft>
              <a:buClr>
                <a:srgbClr val="0C0C0C"/>
              </a:buClr>
              <a:buSzPts val="1200"/>
              <a:buFont typeface="Calibri"/>
              <a:buNone/>
            </a:pPr>
            <a:r>
              <a:rPr lang="en" sz="1300" b="0" i="0" u="none" strike="noStrike" cap="none">
                <a:solidFill>
                  <a:srgbClr val="0C0C0C"/>
                </a:solidFill>
                <a:latin typeface="Calibri"/>
                <a:ea typeface="Calibri"/>
                <a:cs typeface="Calibri"/>
                <a:sym typeface="Calibri"/>
              </a:rPr>
              <a:t>3. Any taxpayer-funded meal or snack program offered to minors at public schools in this state should be nutritious and </a:t>
            </a:r>
            <a:r>
              <a:rPr lang="en" sz="1300" b="1" i="0" u="none" strike="noStrike" cap="none">
                <a:solidFill>
                  <a:srgbClr val="0C0C0C"/>
                </a:solidFill>
                <a:latin typeface="Calibri"/>
                <a:ea typeface="Calibri"/>
                <a:cs typeface="Calibri"/>
                <a:sym typeface="Calibri"/>
              </a:rPr>
              <a:t>made primarily of whole, minimally processed plant or animal products</a:t>
            </a:r>
            <a:endParaRPr sz="1200"/>
          </a:p>
        </p:txBody>
      </p:sp>
      <p:sp>
        <p:nvSpPr>
          <p:cNvPr id="474" name="Google Shape;474;p68"/>
          <p:cNvSpPr txBox="1">
            <a:spLocks noGrp="1"/>
          </p:cNvSpPr>
          <p:nvPr>
            <p:ph type="body" idx="1"/>
          </p:nvPr>
        </p:nvSpPr>
        <p:spPr>
          <a:xfrm>
            <a:off x="3349000" y="2877325"/>
            <a:ext cx="5434500" cy="841500"/>
          </a:xfrm>
          <a:prstGeom prst="rect">
            <a:avLst/>
          </a:prstGeom>
          <a:noFill/>
          <a:ln>
            <a:noFill/>
          </a:ln>
        </p:spPr>
        <p:txBody>
          <a:bodyPr spcFirstLastPara="1" wrap="square" lIns="0" tIns="34275" rIns="0" bIns="34275" anchor="t" anchorCtr="0">
            <a:normAutofit/>
          </a:bodyPr>
          <a:lstStyle/>
          <a:p>
            <a:pPr marL="0" marR="0" lvl="0" indent="0" algn="l" rtl="0">
              <a:lnSpc>
                <a:spcPct val="80000"/>
              </a:lnSpc>
              <a:spcBef>
                <a:spcPts val="0"/>
              </a:spcBef>
              <a:spcAft>
                <a:spcPts val="0"/>
              </a:spcAft>
              <a:buClr>
                <a:srgbClr val="0C0C0C"/>
              </a:buClr>
              <a:buSzPts val="1110"/>
              <a:buFont typeface="Calibri"/>
              <a:buNone/>
            </a:pPr>
            <a:r>
              <a:rPr lang="en" sz="1190" b="0" i="0" u="none" strike="noStrike" cap="none">
                <a:solidFill>
                  <a:srgbClr val="0C0C0C"/>
                </a:solidFill>
                <a:latin typeface="Calibri"/>
                <a:ea typeface="Calibri"/>
                <a:cs typeface="Calibri"/>
                <a:sym typeface="Calibri"/>
              </a:rPr>
              <a:t>Schools participating in school meals program </a:t>
            </a:r>
            <a:r>
              <a:rPr lang="en" sz="1190" b="1" i="0" u="none" strike="noStrike" cap="none">
                <a:solidFill>
                  <a:srgbClr val="0C0C0C"/>
                </a:solidFill>
                <a:latin typeface="Calibri"/>
                <a:ea typeface="Calibri"/>
                <a:cs typeface="Calibri"/>
                <a:sym typeface="Calibri"/>
              </a:rPr>
              <a:t>shall not serve or sell ultraprocessed food </a:t>
            </a:r>
            <a:r>
              <a:rPr lang="en" sz="1190" b="0" i="0" u="none" strike="noStrike" cap="none">
                <a:solidFill>
                  <a:srgbClr val="0C0C0C"/>
                </a:solidFill>
                <a:latin typeface="Calibri"/>
                <a:ea typeface="Calibri"/>
                <a:cs typeface="Calibri"/>
                <a:sym typeface="Calibri"/>
              </a:rPr>
              <a:t>on the school campus during the normal school day.</a:t>
            </a:r>
            <a:r>
              <a:rPr lang="en" sz="1467"/>
              <a:t> </a:t>
            </a:r>
            <a:r>
              <a:rPr lang="en" sz="1190">
                <a:solidFill>
                  <a:srgbClr val="0C0C0C"/>
                </a:solidFill>
                <a:latin typeface="Calibri"/>
                <a:ea typeface="Calibri"/>
                <a:cs typeface="Calibri"/>
                <a:sym typeface="Calibri"/>
              </a:rPr>
              <a:t>“Ult</a:t>
            </a:r>
            <a:r>
              <a:rPr lang="en" sz="1190" b="0" i="0" u="none" strike="noStrike" cap="none">
                <a:solidFill>
                  <a:srgbClr val="0C0C0C"/>
                </a:solidFill>
                <a:latin typeface="Calibri"/>
                <a:ea typeface="Calibri"/>
                <a:cs typeface="Calibri"/>
                <a:sym typeface="Calibri"/>
              </a:rPr>
              <a:t>raprocessed food" means a food or beverage that contains one or more of the following ingredients:</a:t>
            </a:r>
            <a:endParaRPr sz="1187"/>
          </a:p>
        </p:txBody>
      </p:sp>
      <p:sp>
        <p:nvSpPr>
          <p:cNvPr id="477" name="Google Shape;477;p68"/>
          <p:cNvSpPr txBox="1"/>
          <p:nvPr/>
        </p:nvSpPr>
        <p:spPr>
          <a:xfrm>
            <a:off x="3339088" y="3409850"/>
            <a:ext cx="4732200" cy="1726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C0C0C"/>
              </a:buClr>
              <a:buSzPts val="1200"/>
              <a:buFont typeface="Calibri"/>
              <a:buNone/>
            </a:pPr>
            <a:r>
              <a:rPr lang="en" sz="1200" b="0" i="0" u="none" strike="noStrike" cap="none">
                <a:solidFill>
                  <a:srgbClr val="0C0C0C"/>
                </a:solidFill>
                <a:latin typeface="Calibri"/>
                <a:ea typeface="Calibri"/>
                <a:cs typeface="Calibri"/>
                <a:sym typeface="Calibri"/>
              </a:rPr>
              <a:t>1. Potassium bromate</a:t>
            </a:r>
            <a:endParaRPr sz="1100"/>
          </a:p>
          <a:p>
            <a:pPr marL="0" marR="0" lvl="0" indent="0" algn="l" rtl="0">
              <a:lnSpc>
                <a:spcPct val="100000"/>
              </a:lnSpc>
              <a:spcBef>
                <a:spcPts val="200"/>
              </a:spcBef>
              <a:spcAft>
                <a:spcPts val="0"/>
              </a:spcAft>
              <a:buClr>
                <a:srgbClr val="0C0C0C"/>
              </a:buClr>
              <a:buSzPts val="1200"/>
              <a:buFont typeface="Calibri"/>
              <a:buNone/>
            </a:pPr>
            <a:r>
              <a:rPr lang="en" sz="1200" b="0" i="0" u="none" strike="noStrike" cap="none">
                <a:solidFill>
                  <a:srgbClr val="0C0C0C"/>
                </a:solidFill>
                <a:latin typeface="Calibri"/>
                <a:ea typeface="Calibri"/>
                <a:cs typeface="Calibri"/>
                <a:sym typeface="Calibri"/>
              </a:rPr>
              <a:t>2. Propylparaben</a:t>
            </a:r>
            <a:endParaRPr sz="1100"/>
          </a:p>
          <a:p>
            <a:pPr marL="0" marR="0" lvl="0" indent="0" algn="l" rtl="0">
              <a:lnSpc>
                <a:spcPct val="100000"/>
              </a:lnSpc>
              <a:spcBef>
                <a:spcPts val="200"/>
              </a:spcBef>
              <a:spcAft>
                <a:spcPts val="0"/>
              </a:spcAft>
              <a:buClr>
                <a:srgbClr val="0C0C0C"/>
              </a:buClr>
              <a:buSzPts val="1200"/>
              <a:buFont typeface="Calibri"/>
              <a:buNone/>
            </a:pPr>
            <a:r>
              <a:rPr lang="en" sz="1200" b="0" i="0" u="none" strike="noStrike" cap="none">
                <a:solidFill>
                  <a:srgbClr val="0C0C0C"/>
                </a:solidFill>
                <a:latin typeface="Calibri"/>
                <a:ea typeface="Calibri"/>
                <a:cs typeface="Calibri"/>
                <a:sym typeface="Calibri"/>
              </a:rPr>
              <a:t>3. Titanium dioxide</a:t>
            </a:r>
            <a:endParaRPr sz="1100"/>
          </a:p>
          <a:p>
            <a:pPr marL="0" marR="0" lvl="0" indent="0" algn="l" rtl="0">
              <a:lnSpc>
                <a:spcPct val="100000"/>
              </a:lnSpc>
              <a:spcBef>
                <a:spcPts val="200"/>
              </a:spcBef>
              <a:spcAft>
                <a:spcPts val="0"/>
              </a:spcAft>
              <a:buClr>
                <a:srgbClr val="0C0C0C"/>
              </a:buClr>
              <a:buSzPts val="1200"/>
              <a:buFont typeface="Calibri"/>
              <a:buNone/>
            </a:pPr>
            <a:r>
              <a:rPr lang="en" sz="1200" b="0" i="0" u="none" strike="noStrike" cap="none">
                <a:solidFill>
                  <a:srgbClr val="0C0C0C"/>
                </a:solidFill>
                <a:latin typeface="Calibri"/>
                <a:ea typeface="Calibri"/>
                <a:cs typeface="Calibri"/>
                <a:sym typeface="Calibri"/>
              </a:rPr>
              <a:t>4. Brominated vegetable oil</a:t>
            </a:r>
            <a:endParaRPr sz="1200">
              <a:solidFill>
                <a:srgbClr val="0C0C0C"/>
              </a:solidFill>
              <a:latin typeface="Calibri"/>
              <a:ea typeface="Calibri"/>
              <a:cs typeface="Calibri"/>
              <a:sym typeface="Calibri"/>
            </a:endParaRPr>
          </a:p>
          <a:p>
            <a:pPr marL="0" marR="0" lvl="0" indent="0" algn="l" rtl="0">
              <a:lnSpc>
                <a:spcPct val="100000"/>
              </a:lnSpc>
              <a:spcBef>
                <a:spcPts val="200"/>
              </a:spcBef>
              <a:spcAft>
                <a:spcPts val="0"/>
              </a:spcAft>
              <a:buClr>
                <a:srgbClr val="0C0C0C"/>
              </a:buClr>
              <a:buSzPts val="1200"/>
              <a:buFont typeface="Calibri"/>
              <a:buNone/>
            </a:pPr>
            <a:r>
              <a:rPr lang="en" sz="1200" b="0" i="0" u="none" strike="noStrike" cap="none">
                <a:solidFill>
                  <a:srgbClr val="0C0C0C"/>
                </a:solidFill>
                <a:latin typeface="Calibri"/>
                <a:ea typeface="Calibri"/>
                <a:cs typeface="Calibri"/>
                <a:sym typeface="Calibri"/>
              </a:rPr>
              <a:t>5. Yellow dye 5 and 6</a:t>
            </a:r>
            <a:endParaRPr sz="1100"/>
          </a:p>
          <a:p>
            <a:pPr marL="0" marR="0" lvl="0" indent="0" algn="l" rtl="0">
              <a:lnSpc>
                <a:spcPct val="100000"/>
              </a:lnSpc>
              <a:spcBef>
                <a:spcPts val="200"/>
              </a:spcBef>
              <a:spcAft>
                <a:spcPts val="0"/>
              </a:spcAft>
              <a:buClr>
                <a:srgbClr val="0C0C0C"/>
              </a:buClr>
              <a:buSzPts val="1200"/>
              <a:buFont typeface="Calibri"/>
              <a:buNone/>
            </a:pPr>
            <a:r>
              <a:rPr lang="en" sz="1200" b="0" i="0" u="none" strike="noStrike" cap="none">
                <a:solidFill>
                  <a:srgbClr val="0C0C0C"/>
                </a:solidFill>
                <a:latin typeface="Calibri"/>
                <a:ea typeface="Calibri"/>
                <a:cs typeface="Calibri"/>
                <a:sym typeface="Calibri"/>
              </a:rPr>
              <a:t>6. Blue dye 1 and 2</a:t>
            </a:r>
            <a:endParaRPr sz="1100"/>
          </a:p>
          <a:p>
            <a:pPr marL="0" marR="0" lvl="0" indent="0" algn="l" rtl="0">
              <a:lnSpc>
                <a:spcPct val="100000"/>
              </a:lnSpc>
              <a:spcBef>
                <a:spcPts val="200"/>
              </a:spcBef>
              <a:spcAft>
                <a:spcPts val="0"/>
              </a:spcAft>
              <a:buClr>
                <a:srgbClr val="0C0C0C"/>
              </a:buClr>
              <a:buSzPts val="1200"/>
              <a:buFont typeface="Calibri"/>
              <a:buNone/>
            </a:pPr>
            <a:r>
              <a:rPr lang="en" sz="1200" b="0" i="0" u="none" strike="noStrike" cap="none">
                <a:solidFill>
                  <a:srgbClr val="0C0C0C"/>
                </a:solidFill>
                <a:latin typeface="Calibri"/>
                <a:ea typeface="Calibri"/>
                <a:cs typeface="Calibri"/>
                <a:sym typeface="Calibri"/>
              </a:rPr>
              <a:t>7. Green dye 3</a:t>
            </a:r>
            <a:endParaRPr sz="1100"/>
          </a:p>
          <a:p>
            <a:pPr marL="0" marR="0" lvl="0" indent="0" algn="l" rtl="0">
              <a:lnSpc>
                <a:spcPct val="100000"/>
              </a:lnSpc>
              <a:spcBef>
                <a:spcPts val="200"/>
              </a:spcBef>
              <a:spcAft>
                <a:spcPts val="0"/>
              </a:spcAft>
              <a:buClr>
                <a:srgbClr val="0C0C0C"/>
              </a:buClr>
              <a:buSzPts val="1200"/>
              <a:buFont typeface="Calibri"/>
              <a:buNone/>
            </a:pPr>
            <a:r>
              <a:rPr lang="en" sz="1200" b="0" i="0" u="none" strike="noStrike" cap="none">
                <a:solidFill>
                  <a:srgbClr val="0C0C0C"/>
                </a:solidFill>
                <a:latin typeface="Calibri"/>
                <a:ea typeface="Calibri"/>
                <a:cs typeface="Calibri"/>
                <a:sym typeface="Calibri"/>
              </a:rPr>
              <a:t>8. Red dye 3 and 4</a:t>
            </a:r>
            <a:endParaRPr sz="1100"/>
          </a:p>
        </p:txBody>
      </p:sp>
      <p:pic>
        <p:nvPicPr>
          <p:cNvPr id="478" name="Google Shape;478;p6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284944" y="82322"/>
            <a:ext cx="2840477" cy="1249277"/>
          </a:xfrm>
          <a:prstGeom prst="rect">
            <a:avLst/>
          </a:prstGeom>
          <a:noFill/>
          <a:ln>
            <a:noFill/>
          </a:ln>
        </p:spPr>
      </p:pic>
      <p:sp>
        <p:nvSpPr>
          <p:cNvPr id="479" name="Google Shape;479;p68"/>
          <p:cNvSpPr/>
          <p:nvPr/>
        </p:nvSpPr>
        <p:spPr>
          <a:xfrm>
            <a:off x="7349973" y="149075"/>
            <a:ext cx="1915056" cy="1419606"/>
          </a:xfrm>
          <a:prstGeom prst="irregularSeal2">
            <a:avLst/>
          </a:prstGeom>
          <a:solidFill>
            <a:schemeClr val="accent1"/>
          </a:solidFill>
          <a:ln w="15875" cap="flat" cmpd="sng">
            <a:solidFill>
              <a:srgbClr val="61200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lt1"/>
                </a:solidFill>
                <a:latin typeface="Calibri"/>
                <a:ea typeface="Calibri"/>
                <a:cs typeface="Calibri"/>
                <a:sym typeface="Calibri"/>
              </a:rPr>
              <a:t>Enacted</a:t>
            </a:r>
            <a:endParaRPr sz="11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9"/>
          <p:cNvSpPr txBox="1">
            <a:spLocks noGrp="1"/>
          </p:cNvSpPr>
          <p:nvPr>
            <p:ph type="title"/>
          </p:nvPr>
        </p:nvSpPr>
        <p:spPr>
          <a:xfrm>
            <a:off x="342900" y="292132"/>
            <a:ext cx="2400300" cy="6948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700"/>
              <a:buFont typeface="Trebuchet MS"/>
              <a:buNone/>
            </a:pPr>
            <a:r>
              <a:rPr lang="en"/>
              <a:t>CA AB 1264</a:t>
            </a:r>
            <a:endParaRPr/>
          </a:p>
        </p:txBody>
      </p:sp>
      <p:sp>
        <p:nvSpPr>
          <p:cNvPr id="489" name="Google Shape;489;p69"/>
          <p:cNvSpPr txBox="1">
            <a:spLocks noGrp="1"/>
          </p:cNvSpPr>
          <p:nvPr>
            <p:ph type="body" idx="2"/>
          </p:nvPr>
        </p:nvSpPr>
        <p:spPr>
          <a:xfrm>
            <a:off x="342900" y="2714624"/>
            <a:ext cx="2400300" cy="22266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1500"/>
              <a:buNone/>
            </a:pPr>
            <a:r>
              <a:rPr lang="en" sz="1500"/>
              <a:t>It is the intent of the Legislature to reduce the consumption of ultraprocessed foods by the children of California, and to encourage schools and school districts to promote and provide healthier options in school meals</a:t>
            </a:r>
            <a:endParaRPr/>
          </a:p>
        </p:txBody>
      </p:sp>
      <p:sp>
        <p:nvSpPr>
          <p:cNvPr id="488" name="Google Shape;488;p69"/>
          <p:cNvSpPr txBox="1">
            <a:spLocks noGrp="1"/>
          </p:cNvSpPr>
          <p:nvPr>
            <p:ph type="body" idx="1"/>
          </p:nvPr>
        </p:nvSpPr>
        <p:spPr>
          <a:xfrm>
            <a:off x="3608614" y="569051"/>
            <a:ext cx="4869300" cy="3943200"/>
          </a:xfrm>
          <a:prstGeom prst="rect">
            <a:avLst/>
          </a:prstGeom>
          <a:noFill/>
          <a:ln>
            <a:noFill/>
          </a:ln>
        </p:spPr>
        <p:txBody>
          <a:bodyPr spcFirstLastPara="1" wrap="square" lIns="0" tIns="34275" rIns="0" bIns="34275" anchor="t" anchorCtr="0">
            <a:normAutofit lnSpcReduction="20000"/>
          </a:bodyPr>
          <a:lstStyle/>
          <a:p>
            <a:pPr marL="215900" lvl="0" indent="-209550" algn="l" rtl="0">
              <a:lnSpc>
                <a:spcPct val="90000"/>
              </a:lnSpc>
              <a:spcBef>
                <a:spcPts val="0"/>
              </a:spcBef>
              <a:spcAft>
                <a:spcPts val="0"/>
              </a:spcAft>
              <a:buClr>
                <a:srgbClr val="008342"/>
              </a:buClr>
              <a:buSzPts val="1500"/>
              <a:buFont typeface="Arial"/>
              <a:buChar char="•"/>
            </a:pPr>
            <a:r>
              <a:rPr lang="en" b="1"/>
              <a:t>UPF</a:t>
            </a:r>
            <a:r>
              <a:rPr lang="en"/>
              <a:t> defined as </a:t>
            </a:r>
            <a:r>
              <a:rPr lang="en" b="1"/>
              <a:t>Nova 4 </a:t>
            </a:r>
            <a:r>
              <a:rPr lang="en"/>
              <a:t>additives with cosmetic functions or NSS </a:t>
            </a:r>
            <a:endParaRPr/>
          </a:p>
          <a:p>
            <a:pPr marL="215900" lvl="0" indent="-209550" algn="l" rtl="0">
              <a:lnSpc>
                <a:spcPct val="90000"/>
              </a:lnSpc>
              <a:spcBef>
                <a:spcPts val="1100"/>
              </a:spcBef>
              <a:spcAft>
                <a:spcPts val="0"/>
              </a:spcAft>
              <a:buClr>
                <a:srgbClr val="008342"/>
              </a:buClr>
              <a:buSzPts val="1500"/>
              <a:buFont typeface="Arial"/>
              <a:buChar char="•"/>
            </a:pPr>
            <a:r>
              <a:rPr lang="en" b="1"/>
              <a:t>Particularly harmful UPF</a:t>
            </a:r>
            <a:r>
              <a:rPr lang="en"/>
              <a:t>: UPF product that is particularly harmful, as determined by regulations adopted by the Office of Environmental Health Hazard Assessment considering:</a:t>
            </a:r>
            <a:endParaRPr/>
          </a:p>
          <a:p>
            <a:pPr marL="431800" lvl="1" indent="-215900" algn="l" rtl="0">
              <a:lnSpc>
                <a:spcPct val="90000"/>
              </a:lnSpc>
              <a:spcBef>
                <a:spcPts val="300"/>
              </a:spcBef>
              <a:spcAft>
                <a:spcPts val="0"/>
              </a:spcAft>
              <a:buClr>
                <a:srgbClr val="008342"/>
              </a:buClr>
              <a:buSzPts val="1400"/>
              <a:buFont typeface="Arial"/>
              <a:buChar char="•"/>
            </a:pPr>
            <a:r>
              <a:rPr lang="en"/>
              <a:t>Substance banned in other jurisdictions or product carry warning label</a:t>
            </a:r>
            <a:endParaRPr/>
          </a:p>
          <a:p>
            <a:pPr marL="431800" lvl="1" indent="-215900" algn="l" rtl="0">
              <a:lnSpc>
                <a:spcPct val="90000"/>
              </a:lnSpc>
              <a:spcBef>
                <a:spcPts val="500"/>
              </a:spcBef>
              <a:spcAft>
                <a:spcPts val="0"/>
              </a:spcAft>
              <a:buClr>
                <a:srgbClr val="008342"/>
              </a:buClr>
              <a:buSzPts val="1400"/>
              <a:buFont typeface="Arial"/>
              <a:buChar char="•"/>
            </a:pPr>
            <a:r>
              <a:rPr lang="en"/>
              <a:t>Substance linked to health harms based on scientific evidence</a:t>
            </a:r>
            <a:endParaRPr/>
          </a:p>
          <a:p>
            <a:pPr marL="431800" lvl="1" indent="-215900" algn="l" rtl="0">
              <a:lnSpc>
                <a:spcPct val="90000"/>
              </a:lnSpc>
              <a:spcBef>
                <a:spcPts val="500"/>
              </a:spcBef>
              <a:spcAft>
                <a:spcPts val="0"/>
              </a:spcAft>
              <a:buClr>
                <a:srgbClr val="008342"/>
              </a:buClr>
              <a:buSzPts val="1400"/>
              <a:buFont typeface="Arial"/>
              <a:buChar char="•"/>
            </a:pPr>
            <a:r>
              <a:rPr lang="en"/>
              <a:t>Substance is hyperpalatable or addictive based on scientific evidence</a:t>
            </a:r>
            <a:endParaRPr/>
          </a:p>
          <a:p>
            <a:pPr marL="431800" lvl="1" indent="-215900" algn="l" rtl="0">
              <a:lnSpc>
                <a:spcPct val="90000"/>
              </a:lnSpc>
              <a:spcBef>
                <a:spcPts val="500"/>
              </a:spcBef>
              <a:spcAft>
                <a:spcPts val="0"/>
              </a:spcAft>
              <a:buClr>
                <a:srgbClr val="008342"/>
              </a:buClr>
              <a:buSzPts val="1400"/>
              <a:buFont typeface="Arial"/>
              <a:buChar char="•"/>
            </a:pPr>
            <a:r>
              <a:rPr lang="en"/>
              <a:t>Product is high in fat, sugar or salt</a:t>
            </a:r>
            <a:endParaRPr/>
          </a:p>
          <a:p>
            <a:pPr marL="215900" lvl="0" indent="-209550" algn="l" rtl="0">
              <a:lnSpc>
                <a:spcPct val="90000"/>
              </a:lnSpc>
              <a:spcBef>
                <a:spcPts val="1200"/>
              </a:spcBef>
              <a:spcAft>
                <a:spcPts val="0"/>
              </a:spcAft>
              <a:buClr>
                <a:srgbClr val="008342"/>
              </a:buClr>
              <a:buSzPts val="1500"/>
              <a:buFont typeface="Arial"/>
              <a:buChar char="•"/>
            </a:pPr>
            <a:r>
              <a:rPr lang="en" b="1"/>
              <a:t>January 1, 2028</a:t>
            </a:r>
            <a:r>
              <a:rPr lang="en"/>
              <a:t>: Begin to phase out particularly harmful UPF. </a:t>
            </a:r>
            <a:endParaRPr/>
          </a:p>
          <a:p>
            <a:pPr marL="215900" lvl="0" indent="-209550" algn="l" rtl="0">
              <a:lnSpc>
                <a:spcPct val="90000"/>
              </a:lnSpc>
              <a:spcBef>
                <a:spcPts val="1100"/>
              </a:spcBef>
              <a:spcAft>
                <a:spcPts val="0"/>
              </a:spcAft>
              <a:buClr>
                <a:srgbClr val="008342"/>
              </a:buClr>
              <a:buSzPts val="1500"/>
              <a:buFont typeface="Arial"/>
              <a:buChar char="•"/>
            </a:pPr>
            <a:r>
              <a:rPr lang="en" b="1"/>
              <a:t>January 1, 2032</a:t>
            </a:r>
            <a:r>
              <a:rPr lang="en"/>
              <a:t>, prohibit a vendor from offering particularly harmful UPF to a school. </a:t>
            </a:r>
            <a:endParaRPr/>
          </a:p>
          <a:p>
            <a:pPr marL="215900" lvl="0" indent="-114300" algn="l" rtl="0">
              <a:lnSpc>
                <a:spcPct val="90000"/>
              </a:lnSpc>
              <a:spcBef>
                <a:spcPts val="1100"/>
              </a:spcBef>
              <a:spcAft>
                <a:spcPts val="0"/>
              </a:spcAft>
              <a:buClr>
                <a:srgbClr val="008342"/>
              </a:buClr>
              <a:buSzPts val="1500"/>
              <a:buFont typeface="Arial"/>
              <a:buNone/>
            </a:pPr>
            <a:endParaRPr/>
          </a:p>
          <a:p>
            <a:pPr marL="431800" lvl="1" indent="-127000" algn="l" rtl="0">
              <a:lnSpc>
                <a:spcPct val="90000"/>
              </a:lnSpc>
              <a:spcBef>
                <a:spcPts val="300"/>
              </a:spcBef>
              <a:spcAft>
                <a:spcPts val="0"/>
              </a:spcAft>
              <a:buClr>
                <a:srgbClr val="008342"/>
              </a:buClr>
              <a:buSzPts val="1400"/>
              <a:buFont typeface="Arial"/>
              <a:buNone/>
            </a:pPr>
            <a:endParaRPr/>
          </a:p>
        </p:txBody>
      </p:sp>
      <p:pic>
        <p:nvPicPr>
          <p:cNvPr id="490" name="Google Shape;490;p6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24543" y="1245795"/>
            <a:ext cx="1714500" cy="1057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70"/>
          <p:cNvSpPr txBox="1">
            <a:spLocks noGrp="1"/>
          </p:cNvSpPr>
          <p:nvPr>
            <p:ph type="title"/>
          </p:nvPr>
        </p:nvSpPr>
        <p:spPr>
          <a:xfrm>
            <a:off x="342900" y="445769"/>
            <a:ext cx="2400300" cy="17145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700"/>
              <a:buFont typeface="Trebuchet MS"/>
              <a:buNone/>
            </a:pPr>
            <a:r>
              <a:rPr lang="en"/>
              <a:t>California Executive Order N-1-25</a:t>
            </a:r>
            <a:endParaRPr/>
          </a:p>
        </p:txBody>
      </p:sp>
      <p:pic>
        <p:nvPicPr>
          <p:cNvPr id="498" name="Google Shape;498;p70" descr="picture of Gavin Newsom"/>
          <p:cNvPicPr preferRelativeResize="0"/>
          <p:nvPr/>
        </p:nvPicPr>
        <p:blipFill rotWithShape="1">
          <a:blip r:embed="rId3">
            <a:alphaModFix/>
          </a:blip>
          <a:srcRect/>
          <a:stretch/>
        </p:blipFill>
        <p:spPr>
          <a:xfrm>
            <a:off x="235393" y="2571750"/>
            <a:ext cx="2540682" cy="1790552"/>
          </a:xfrm>
          <a:prstGeom prst="rect">
            <a:avLst/>
          </a:prstGeom>
          <a:noFill/>
          <a:ln>
            <a:noFill/>
          </a:ln>
        </p:spPr>
      </p:pic>
      <p:sp>
        <p:nvSpPr>
          <p:cNvPr id="497" name="Google Shape;497;p70"/>
          <p:cNvSpPr txBox="1">
            <a:spLocks noGrp="1"/>
          </p:cNvSpPr>
          <p:nvPr>
            <p:ph type="body" idx="1"/>
          </p:nvPr>
        </p:nvSpPr>
        <p:spPr>
          <a:xfrm>
            <a:off x="3627169" y="418953"/>
            <a:ext cx="4869300" cy="3943200"/>
          </a:xfrm>
          <a:prstGeom prst="rect">
            <a:avLst/>
          </a:prstGeom>
          <a:noFill/>
          <a:ln>
            <a:noFill/>
          </a:ln>
        </p:spPr>
        <p:txBody>
          <a:bodyPr spcFirstLastPara="1" wrap="square" lIns="0" tIns="34275" rIns="0" bIns="34275" anchor="t" anchorCtr="0">
            <a:normAutofit fontScale="85000" lnSpcReduction="10000"/>
          </a:bodyPr>
          <a:lstStyle/>
          <a:p>
            <a:pPr marL="165100" lvl="0" indent="-144462" algn="l" rtl="0">
              <a:lnSpc>
                <a:spcPct val="105000"/>
              </a:lnSpc>
              <a:spcBef>
                <a:spcPts val="0"/>
              </a:spcBef>
              <a:spcAft>
                <a:spcPts val="0"/>
              </a:spcAft>
              <a:buClr>
                <a:srgbClr val="008342"/>
              </a:buClr>
              <a:buSzPct val="100000"/>
              <a:buFont typeface="Arial"/>
              <a:buChar char="•"/>
            </a:pPr>
            <a:r>
              <a:rPr lang="en"/>
              <a:t>Recommendations to the Governor's Office regarding potential action to </a:t>
            </a:r>
            <a:r>
              <a:rPr lang="en" b="1"/>
              <a:t>limit the harms </a:t>
            </a:r>
            <a:r>
              <a:rPr lang="en"/>
              <a:t>associated with "ultra­processed foods" and other food ingredients May include warning labels for certain </a:t>
            </a:r>
            <a:r>
              <a:rPr lang="en" b="1"/>
              <a:t>ultra­processed foods.</a:t>
            </a:r>
            <a:endParaRPr/>
          </a:p>
          <a:p>
            <a:pPr marL="165100" lvl="0" indent="-144462" algn="l" rtl="0">
              <a:lnSpc>
                <a:spcPct val="105000"/>
              </a:lnSpc>
              <a:spcBef>
                <a:spcPts val="1100"/>
              </a:spcBef>
              <a:spcAft>
                <a:spcPts val="0"/>
              </a:spcAft>
              <a:buClr>
                <a:srgbClr val="008342"/>
              </a:buClr>
              <a:buSzPct val="100000"/>
              <a:buFont typeface="Arial"/>
              <a:buChar char="•"/>
            </a:pPr>
            <a:r>
              <a:rPr lang="en"/>
              <a:t>Investigate adverse health impacts of </a:t>
            </a:r>
            <a:r>
              <a:rPr lang="en" b="1"/>
              <a:t>food dyes</a:t>
            </a:r>
            <a:endParaRPr/>
          </a:p>
          <a:p>
            <a:pPr marL="165100" lvl="0" indent="-144462" algn="l" rtl="0">
              <a:lnSpc>
                <a:spcPct val="105000"/>
              </a:lnSpc>
              <a:spcBef>
                <a:spcPts val="1100"/>
              </a:spcBef>
              <a:spcAft>
                <a:spcPts val="0"/>
              </a:spcAft>
              <a:buClr>
                <a:srgbClr val="008342"/>
              </a:buClr>
              <a:buSzPct val="100000"/>
              <a:buFont typeface="Arial"/>
              <a:buChar char="•"/>
            </a:pPr>
            <a:r>
              <a:rPr lang="en"/>
              <a:t>Explore </a:t>
            </a:r>
            <a:r>
              <a:rPr lang="en" b="1"/>
              <a:t>evaluation of GRAS food additives </a:t>
            </a:r>
            <a:r>
              <a:rPr lang="en"/>
              <a:t>and state-level action if companies fail to notify the FDA of certain food additives through the voluntary GRAS process.</a:t>
            </a:r>
            <a:endParaRPr/>
          </a:p>
          <a:p>
            <a:pPr marL="165100" lvl="0" indent="-144462" algn="l" rtl="0">
              <a:lnSpc>
                <a:spcPct val="105000"/>
              </a:lnSpc>
              <a:spcBef>
                <a:spcPts val="1100"/>
              </a:spcBef>
              <a:spcAft>
                <a:spcPts val="0"/>
              </a:spcAft>
              <a:buClr>
                <a:srgbClr val="008342"/>
              </a:buClr>
              <a:buSzPct val="100000"/>
              <a:buFont typeface="Arial"/>
              <a:buChar char="•"/>
            </a:pPr>
            <a:r>
              <a:rPr lang="en"/>
              <a:t>Reduce </a:t>
            </a:r>
            <a:r>
              <a:rPr lang="en" b="1"/>
              <a:t>state purchases of soda, candy, other ultra-processed foods </a:t>
            </a:r>
            <a:r>
              <a:rPr lang="en"/>
              <a:t>and/or foods with </a:t>
            </a:r>
            <a:r>
              <a:rPr lang="en" b="1"/>
              <a:t>synthetic food dye or other additives</a:t>
            </a:r>
            <a:r>
              <a:rPr lang="en"/>
              <a:t>.</a:t>
            </a:r>
            <a:endParaRPr/>
          </a:p>
          <a:p>
            <a:pPr marL="165100" lvl="0" indent="-144462" algn="l" rtl="0">
              <a:lnSpc>
                <a:spcPct val="105000"/>
              </a:lnSpc>
              <a:spcBef>
                <a:spcPts val="1100"/>
              </a:spcBef>
              <a:spcAft>
                <a:spcPts val="0"/>
              </a:spcAft>
              <a:buClr>
                <a:srgbClr val="008342"/>
              </a:buClr>
              <a:buSzPct val="100000"/>
              <a:buFont typeface="Arial"/>
              <a:buChar char="•"/>
            </a:pPr>
            <a:r>
              <a:rPr lang="en"/>
              <a:t>Require or encourage </a:t>
            </a:r>
            <a:r>
              <a:rPr lang="en" b="1"/>
              <a:t>Medi-Cal</a:t>
            </a:r>
            <a:r>
              <a:rPr lang="en"/>
              <a:t> </a:t>
            </a:r>
            <a:r>
              <a:rPr lang="en" b="1"/>
              <a:t>managed care plans and hospitals to fund access to fresh, healthy foods</a:t>
            </a:r>
            <a:r>
              <a:rPr lang="en"/>
              <a:t>, mitigate the impacts of "food deserts," and otherwise promote public health at the local level. </a:t>
            </a:r>
            <a:endParaRPr/>
          </a:p>
          <a:p>
            <a:pPr marL="165100" lvl="0" indent="-144462" algn="l" rtl="0">
              <a:lnSpc>
                <a:spcPct val="105000"/>
              </a:lnSpc>
              <a:spcBef>
                <a:spcPts val="1100"/>
              </a:spcBef>
              <a:spcAft>
                <a:spcPts val="0"/>
              </a:spcAft>
              <a:buClr>
                <a:srgbClr val="008342"/>
              </a:buClr>
              <a:buSzPct val="100000"/>
              <a:buFont typeface="Arial"/>
              <a:buChar char="•"/>
            </a:pPr>
            <a:r>
              <a:rPr lang="en"/>
              <a:t>Adopt </a:t>
            </a:r>
            <a:r>
              <a:rPr lang="en" b="1"/>
              <a:t>higher standards for healthy school meals</a:t>
            </a:r>
            <a:r>
              <a:rPr lang="en"/>
              <a:t> than USDA standards’</a:t>
            </a:r>
            <a:endParaRPr/>
          </a:p>
          <a:p>
            <a:pPr marL="165100" lvl="0" indent="-144462" algn="l" rtl="0">
              <a:lnSpc>
                <a:spcPct val="105000"/>
              </a:lnSpc>
              <a:spcBef>
                <a:spcPts val="1100"/>
              </a:spcBef>
              <a:spcAft>
                <a:spcPts val="0"/>
              </a:spcAft>
              <a:buClr>
                <a:srgbClr val="008342"/>
              </a:buClr>
              <a:buSzPct val="100000"/>
              <a:buFont typeface="Arial"/>
              <a:buChar char="•"/>
            </a:pPr>
            <a:r>
              <a:rPr lang="en"/>
              <a:t>School food programs have fresh ingredients and options </a:t>
            </a:r>
            <a:r>
              <a:rPr lang="en" b="1"/>
              <a:t>grown in California </a:t>
            </a:r>
            <a:r>
              <a:rPr lang="en"/>
              <a:t>and shall redouble to support </a:t>
            </a:r>
            <a:r>
              <a:rPr lang="en" b="1"/>
              <a:t>for farm-to-school </a:t>
            </a:r>
            <a:r>
              <a:rPr lang="en"/>
              <a:t>program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7" name="Google Shape;507;p71"/>
          <p:cNvSpPr txBox="1">
            <a:spLocks noGrp="1"/>
          </p:cNvSpPr>
          <p:nvPr>
            <p:ph type="title" idx="4294967295"/>
          </p:nvPr>
        </p:nvSpPr>
        <p:spPr>
          <a:xfrm>
            <a:off x="1743074" y="146684"/>
            <a:ext cx="5658000" cy="578700"/>
          </a:xfrm>
          <a:prstGeom prst="rect">
            <a:avLst/>
          </a:prstGeom>
          <a:noFill/>
          <a:ln>
            <a:noFill/>
          </a:ln>
        </p:spPr>
        <p:txBody>
          <a:bodyPr spcFirstLastPara="1" wrap="square" lIns="68575" tIns="34275" rIns="68575" bIns="34275" anchor="b" anchorCtr="0">
            <a:noAutofit/>
          </a:bodyPr>
          <a:lstStyle/>
          <a:p>
            <a:pPr marL="0" lvl="0" indent="0" algn="l" rtl="0">
              <a:lnSpc>
                <a:spcPct val="85000"/>
              </a:lnSpc>
              <a:spcBef>
                <a:spcPts val="0"/>
              </a:spcBef>
              <a:spcAft>
                <a:spcPts val="0"/>
              </a:spcAft>
              <a:buClr>
                <a:srgbClr val="484848"/>
              </a:buClr>
              <a:buSzPts val="2700"/>
              <a:buFont typeface="Trebuchet MS"/>
              <a:buNone/>
            </a:pPr>
            <a:r>
              <a:rPr lang="en" sz="2700"/>
              <a:t>State and local healthy food policies</a:t>
            </a:r>
            <a:endParaRPr/>
          </a:p>
        </p:txBody>
      </p:sp>
      <p:pic>
        <p:nvPicPr>
          <p:cNvPr id="514" name="Google Shape;514;p71" descr="A green apple with white text"/>
          <p:cNvPicPr preferRelativeResize="0"/>
          <p:nvPr/>
        </p:nvPicPr>
        <p:blipFill rotWithShape="1">
          <a:blip r:embed="rId3">
            <a:alphaModFix/>
          </a:blip>
          <a:srcRect/>
          <a:stretch/>
        </p:blipFill>
        <p:spPr>
          <a:xfrm>
            <a:off x="589059" y="893973"/>
            <a:ext cx="1481604" cy="782185"/>
          </a:xfrm>
          <a:prstGeom prst="rect">
            <a:avLst/>
          </a:prstGeom>
          <a:noFill/>
          <a:ln>
            <a:noFill/>
          </a:ln>
        </p:spPr>
      </p:pic>
      <p:sp>
        <p:nvSpPr>
          <p:cNvPr id="504" name="Google Shape;504;p71"/>
          <p:cNvSpPr txBox="1"/>
          <p:nvPr/>
        </p:nvSpPr>
        <p:spPr>
          <a:xfrm>
            <a:off x="569463" y="1760352"/>
            <a:ext cx="1501200" cy="223200"/>
          </a:xfrm>
          <a:prstGeom prst="rect">
            <a:avLst/>
          </a:prstGeom>
          <a:solidFill>
            <a:schemeClr val="accent2"/>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b="1" dirty="0">
                <a:solidFill>
                  <a:srgbClr val="FFFFFF"/>
                </a:solidFill>
                <a:latin typeface="Calibri"/>
                <a:ea typeface="Calibri"/>
                <a:cs typeface="Calibri"/>
                <a:sym typeface="Calibri"/>
              </a:rPr>
              <a:t>Availability/Quality</a:t>
            </a:r>
            <a:endParaRPr sz="1100" dirty="0"/>
          </a:p>
        </p:txBody>
      </p:sp>
      <p:sp>
        <p:nvSpPr>
          <p:cNvPr id="510" name="Google Shape;510;p71"/>
          <p:cNvSpPr txBox="1"/>
          <p:nvPr/>
        </p:nvSpPr>
        <p:spPr>
          <a:xfrm>
            <a:off x="177181" y="2059379"/>
            <a:ext cx="2418000" cy="2685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b="1" dirty="0">
                <a:solidFill>
                  <a:schemeClr val="dk1"/>
                </a:solidFill>
                <a:latin typeface="Calibri"/>
                <a:ea typeface="Calibri"/>
                <a:cs typeface="Calibri"/>
                <a:sym typeface="Calibri"/>
              </a:rPr>
              <a:t>Food additives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Kids’ meals</a:t>
            </a:r>
            <a:endParaRPr sz="1100" dirty="0"/>
          </a:p>
          <a:p>
            <a:pPr marL="0" marR="0" lvl="0" indent="0" algn="ctr" rtl="0">
              <a:spcBef>
                <a:spcPts val="0"/>
              </a:spcBef>
              <a:spcAft>
                <a:spcPts val="0"/>
              </a:spcAft>
              <a:buNone/>
            </a:pPr>
            <a:r>
              <a:rPr lang="en" sz="1000" b="1" dirty="0">
                <a:solidFill>
                  <a:schemeClr val="dk1"/>
                </a:solidFill>
                <a:latin typeface="Calibri"/>
                <a:ea typeface="Calibri"/>
                <a:cs typeface="Calibri"/>
                <a:sym typeface="Calibri"/>
              </a:rPr>
              <a:t>School meals</a:t>
            </a:r>
            <a:endParaRPr sz="1100" dirty="0"/>
          </a:p>
          <a:p>
            <a:pPr marL="0" marR="0" lvl="0" indent="0" algn="ctr" rtl="0">
              <a:spcBef>
                <a:spcPts val="0"/>
              </a:spcBef>
              <a:spcAft>
                <a:spcPts val="0"/>
              </a:spcAft>
              <a:buNone/>
            </a:pPr>
            <a:r>
              <a:rPr lang="en" sz="1000" b="1" dirty="0">
                <a:solidFill>
                  <a:schemeClr val="dk1"/>
                </a:solidFill>
                <a:latin typeface="Calibri"/>
                <a:ea typeface="Calibri"/>
                <a:cs typeface="Calibri"/>
                <a:sym typeface="Calibri"/>
              </a:rPr>
              <a:t>Summer EBT</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Healthy checkout policies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Retail marketing</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Pouring rights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Procurement &amp; nutrition standards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Early learning food</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Healthy Food Financing/Incentives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Healthy corner stores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Stocking requirements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Water access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Tax incentives for food donations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Fast food zoning and permitting</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Mobile food vendors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Portion size</a:t>
            </a:r>
            <a:endParaRPr sz="1100" dirty="0"/>
          </a:p>
        </p:txBody>
      </p:sp>
      <p:pic>
        <p:nvPicPr>
          <p:cNvPr id="516" name="Google Shape;516;p71" descr="A row of cups with a bottle on them"/>
          <p:cNvPicPr preferRelativeResize="0"/>
          <p:nvPr/>
        </p:nvPicPr>
        <p:blipFill rotWithShape="1">
          <a:blip r:embed="rId4">
            <a:alphaModFix/>
          </a:blip>
          <a:srcRect/>
          <a:stretch/>
        </p:blipFill>
        <p:spPr>
          <a:xfrm>
            <a:off x="2647990" y="816113"/>
            <a:ext cx="1511889" cy="924921"/>
          </a:xfrm>
          <a:prstGeom prst="rect">
            <a:avLst/>
          </a:prstGeom>
          <a:noFill/>
          <a:ln>
            <a:noFill/>
          </a:ln>
        </p:spPr>
      </p:pic>
      <p:sp>
        <p:nvSpPr>
          <p:cNvPr id="505" name="Google Shape;505;p71"/>
          <p:cNvSpPr txBox="1"/>
          <p:nvPr/>
        </p:nvSpPr>
        <p:spPr>
          <a:xfrm>
            <a:off x="2658783" y="1791676"/>
            <a:ext cx="1501200" cy="223200"/>
          </a:xfrm>
          <a:prstGeom prst="rect">
            <a:avLst/>
          </a:prstGeom>
          <a:solidFill>
            <a:schemeClr val="accent2"/>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b="1" dirty="0">
                <a:solidFill>
                  <a:srgbClr val="FFFFFF"/>
                </a:solidFill>
                <a:latin typeface="Calibri"/>
                <a:ea typeface="Calibri"/>
                <a:cs typeface="Calibri"/>
                <a:sym typeface="Calibri"/>
              </a:rPr>
              <a:t>Acceptability/Appeal</a:t>
            </a:r>
            <a:endParaRPr sz="1100" dirty="0"/>
          </a:p>
        </p:txBody>
      </p:sp>
      <p:sp>
        <p:nvSpPr>
          <p:cNvPr id="509" name="Google Shape;509;p71"/>
          <p:cNvSpPr txBox="1"/>
          <p:nvPr/>
        </p:nvSpPr>
        <p:spPr>
          <a:xfrm>
            <a:off x="2658783" y="2110495"/>
            <a:ext cx="1501200" cy="992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b="1" dirty="0">
                <a:solidFill>
                  <a:schemeClr val="dk1"/>
                </a:solidFill>
                <a:latin typeface="Calibri"/>
                <a:ea typeface="Calibri"/>
                <a:cs typeface="Calibri"/>
                <a:sym typeface="Calibri"/>
              </a:rPr>
              <a:t>Warning labels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Menu labels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Meat alternative labels</a:t>
            </a:r>
            <a:endParaRPr sz="1100" dirty="0"/>
          </a:p>
          <a:p>
            <a:pPr marL="0" marR="0" lvl="0" indent="0" algn="ctr" rtl="0">
              <a:spcBef>
                <a:spcPts val="0"/>
              </a:spcBef>
              <a:spcAft>
                <a:spcPts val="0"/>
              </a:spcAft>
              <a:buNone/>
            </a:pPr>
            <a:r>
              <a:rPr lang="en" sz="1000" b="1" dirty="0">
                <a:solidFill>
                  <a:schemeClr val="dk1"/>
                </a:solidFill>
                <a:latin typeface="Calibri"/>
                <a:ea typeface="Calibri"/>
                <a:cs typeface="Calibri"/>
                <a:sym typeface="Calibri"/>
              </a:rPr>
              <a:t>Marketing restrictions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Countermarketing</a:t>
            </a:r>
            <a:endParaRPr sz="1100" dirty="0"/>
          </a:p>
          <a:p>
            <a:pPr marL="0" marR="0" lvl="0" indent="0" algn="l" rtl="0">
              <a:spcBef>
                <a:spcPts val="0"/>
              </a:spcBef>
              <a:spcAft>
                <a:spcPts val="0"/>
              </a:spcAft>
              <a:buNone/>
            </a:pPr>
            <a:endParaRPr sz="1000" dirty="0">
              <a:solidFill>
                <a:srgbClr val="000000"/>
              </a:solidFill>
              <a:latin typeface="Calibri"/>
              <a:ea typeface="Calibri"/>
              <a:cs typeface="Calibri"/>
              <a:sym typeface="Calibri"/>
            </a:endParaRPr>
          </a:p>
        </p:txBody>
      </p:sp>
      <p:pic>
        <p:nvPicPr>
          <p:cNvPr id="518" name="Google Shape;518;p71" descr="A group of soda cans"/>
          <p:cNvPicPr preferRelativeResize="0"/>
          <p:nvPr/>
        </p:nvPicPr>
        <p:blipFill rotWithShape="1">
          <a:blip r:embed="rId5">
            <a:alphaModFix/>
          </a:blip>
          <a:srcRect/>
          <a:stretch/>
        </p:blipFill>
        <p:spPr>
          <a:xfrm>
            <a:off x="4747056" y="811729"/>
            <a:ext cx="1486520" cy="826867"/>
          </a:xfrm>
          <a:prstGeom prst="rect">
            <a:avLst/>
          </a:prstGeom>
          <a:noFill/>
          <a:ln>
            <a:noFill/>
          </a:ln>
        </p:spPr>
      </p:pic>
      <p:sp>
        <p:nvSpPr>
          <p:cNvPr id="506" name="Google Shape;506;p71"/>
          <p:cNvSpPr txBox="1"/>
          <p:nvPr/>
        </p:nvSpPr>
        <p:spPr>
          <a:xfrm>
            <a:off x="4748103" y="1791674"/>
            <a:ext cx="1501200" cy="223200"/>
          </a:xfrm>
          <a:prstGeom prst="rect">
            <a:avLst/>
          </a:prstGeom>
          <a:solidFill>
            <a:schemeClr val="accent2"/>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b="1" dirty="0">
                <a:solidFill>
                  <a:srgbClr val="FFFFFF"/>
                </a:solidFill>
                <a:latin typeface="Calibri"/>
                <a:ea typeface="Calibri"/>
                <a:cs typeface="Calibri"/>
                <a:sym typeface="Calibri"/>
              </a:rPr>
              <a:t>Affordability</a:t>
            </a:r>
            <a:endParaRPr sz="1100" dirty="0"/>
          </a:p>
        </p:txBody>
      </p:sp>
      <p:sp>
        <p:nvSpPr>
          <p:cNvPr id="508" name="Google Shape;508;p71"/>
          <p:cNvSpPr txBox="1"/>
          <p:nvPr/>
        </p:nvSpPr>
        <p:spPr>
          <a:xfrm>
            <a:off x="4622618" y="2062283"/>
            <a:ext cx="1854600" cy="1300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b="1" dirty="0">
                <a:solidFill>
                  <a:schemeClr val="dk1"/>
                </a:solidFill>
                <a:latin typeface="Calibri"/>
                <a:ea typeface="Calibri"/>
                <a:cs typeface="Calibri"/>
                <a:sym typeface="Calibri"/>
              </a:rPr>
              <a:t>Sweetened beverage tax</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Summer EBT</a:t>
            </a:r>
            <a:endParaRPr sz="1100" dirty="0"/>
          </a:p>
          <a:p>
            <a:pPr marL="0" marR="0" lvl="0" indent="0" algn="ctr" rtl="0">
              <a:spcBef>
                <a:spcPts val="0"/>
              </a:spcBef>
              <a:spcAft>
                <a:spcPts val="0"/>
              </a:spcAft>
              <a:buNone/>
            </a:pPr>
            <a:r>
              <a:rPr lang="en" sz="1000" b="1" dirty="0">
                <a:solidFill>
                  <a:schemeClr val="dk1"/>
                </a:solidFill>
                <a:latin typeface="Calibri"/>
                <a:ea typeface="Calibri"/>
                <a:cs typeface="Calibri"/>
                <a:sym typeface="Calibri"/>
              </a:rPr>
              <a:t>Universal free school meals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Nutrition incentives/Produce Rx</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Food as Medicine</a:t>
            </a:r>
            <a:endParaRPr sz="1100" dirty="0"/>
          </a:p>
          <a:p>
            <a:pPr marL="0" marR="0" lvl="0" indent="0" algn="ctr" rtl="0">
              <a:spcBef>
                <a:spcPts val="0"/>
              </a:spcBef>
              <a:spcAft>
                <a:spcPts val="0"/>
              </a:spcAft>
              <a:buNone/>
            </a:pPr>
            <a:r>
              <a:rPr lang="en" sz="1000" b="1" dirty="0">
                <a:solidFill>
                  <a:schemeClr val="dk1"/>
                </a:solidFill>
                <a:latin typeface="Calibri"/>
                <a:ea typeface="Calibri"/>
                <a:cs typeface="Calibri"/>
                <a:sym typeface="Calibri"/>
              </a:rPr>
              <a:t>SNAP restrictions and enhancements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Minimum pricing</a:t>
            </a:r>
            <a:endParaRPr sz="1100" dirty="0"/>
          </a:p>
        </p:txBody>
      </p:sp>
      <p:pic>
        <p:nvPicPr>
          <p:cNvPr id="517" name="Google Shape;517;p71" descr="A bowl of food with chopsticks"/>
          <p:cNvPicPr preferRelativeResize="0"/>
          <p:nvPr/>
        </p:nvPicPr>
        <p:blipFill rotWithShape="1">
          <a:blip r:embed="rId6">
            <a:alphaModFix/>
          </a:blip>
          <a:srcRect/>
          <a:stretch/>
        </p:blipFill>
        <p:spPr>
          <a:xfrm>
            <a:off x="6785432" y="893973"/>
            <a:ext cx="1424074" cy="801041"/>
          </a:xfrm>
          <a:prstGeom prst="rect">
            <a:avLst/>
          </a:prstGeom>
          <a:noFill/>
          <a:ln>
            <a:noFill/>
          </a:ln>
        </p:spPr>
      </p:pic>
      <p:sp>
        <p:nvSpPr>
          <p:cNvPr id="511" name="Google Shape;511;p71"/>
          <p:cNvSpPr txBox="1"/>
          <p:nvPr/>
        </p:nvSpPr>
        <p:spPr>
          <a:xfrm>
            <a:off x="6785433" y="1778663"/>
            <a:ext cx="1449000" cy="223200"/>
          </a:xfrm>
          <a:prstGeom prst="rect">
            <a:avLst/>
          </a:prstGeom>
          <a:solidFill>
            <a:schemeClr val="accent2"/>
          </a:solid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b="1" dirty="0">
                <a:solidFill>
                  <a:srgbClr val="FFFFFF"/>
                </a:solidFill>
                <a:latin typeface="Calibri"/>
                <a:ea typeface="Calibri"/>
                <a:cs typeface="Calibri"/>
                <a:sym typeface="Calibri"/>
              </a:rPr>
              <a:t>Food System</a:t>
            </a:r>
            <a:endParaRPr sz="1100" dirty="0"/>
          </a:p>
        </p:txBody>
      </p:sp>
      <p:sp>
        <p:nvSpPr>
          <p:cNvPr id="512" name="Google Shape;512;p71"/>
          <p:cNvSpPr txBox="1"/>
          <p:nvPr/>
        </p:nvSpPr>
        <p:spPr>
          <a:xfrm>
            <a:off x="6315323" y="2070524"/>
            <a:ext cx="2389200" cy="1608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000" dirty="0">
                <a:solidFill>
                  <a:schemeClr val="dk1"/>
                </a:solidFill>
                <a:latin typeface="Calibri"/>
                <a:ea typeface="Calibri"/>
                <a:cs typeface="Calibri"/>
                <a:sym typeface="Calibri"/>
              </a:rPr>
              <a:t>Plant-based foods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Food waste and rescue</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Food hubs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Urban agriculture</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Local/regional food system policy</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Food Policy Councils</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Right to Food</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Farm to Table</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Land use and zoning</a:t>
            </a:r>
            <a:endParaRPr sz="1100" dirty="0"/>
          </a:p>
          <a:p>
            <a:pPr marL="0" marR="0" lvl="0" indent="0" algn="ctr" rtl="0">
              <a:spcBef>
                <a:spcPts val="0"/>
              </a:spcBef>
              <a:spcAft>
                <a:spcPts val="0"/>
              </a:spcAft>
              <a:buNone/>
            </a:pPr>
            <a:r>
              <a:rPr lang="en" sz="1000" dirty="0">
                <a:solidFill>
                  <a:schemeClr val="dk1"/>
                </a:solidFill>
                <a:latin typeface="Calibri"/>
                <a:ea typeface="Calibri"/>
                <a:cs typeface="Calibri"/>
                <a:sym typeface="Calibri"/>
              </a:rPr>
              <a:t>Farmers markets</a:t>
            </a:r>
            <a:endParaRPr sz="1100" dirty="0"/>
          </a:p>
        </p:txBody>
      </p:sp>
      <p:cxnSp>
        <p:nvCxnSpPr>
          <p:cNvPr id="513" name="Google Shape;513;p71">
            <a:extLst>
              <a:ext uri="{C183D7F6-B498-43B3-948B-1728B52AA6E4}">
                <adec:decorative xmlns:adec="http://schemas.microsoft.com/office/drawing/2017/decorative" val="1"/>
              </a:ext>
            </a:extLst>
          </p:cNvPr>
          <p:cNvCxnSpPr/>
          <p:nvPr/>
        </p:nvCxnSpPr>
        <p:spPr>
          <a:xfrm>
            <a:off x="1811935" y="725328"/>
            <a:ext cx="5520000" cy="0"/>
          </a:xfrm>
          <a:prstGeom prst="straightConnector1">
            <a:avLst/>
          </a:prstGeom>
          <a:noFill/>
          <a:ln w="9525" cap="flat" cmpd="sng">
            <a:solidFill>
              <a:schemeClr val="dk1"/>
            </a:solidFill>
            <a:prstDash val="solid"/>
            <a:round/>
            <a:headEnd type="none" w="sm" len="sm"/>
            <a:tailEnd type="none" w="sm" len="sm"/>
          </a:ln>
        </p:spPr>
      </p:cxnSp>
      <p:sp>
        <p:nvSpPr>
          <p:cNvPr id="515" name="Google Shape;515;p71"/>
          <p:cNvSpPr txBox="1"/>
          <p:nvPr/>
        </p:nvSpPr>
        <p:spPr>
          <a:xfrm>
            <a:off x="3506102" y="4892941"/>
            <a:ext cx="2233200" cy="207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900">
                <a:solidFill>
                  <a:schemeClr val="lt1"/>
                </a:solidFill>
                <a:latin typeface="Calibri"/>
                <a:ea typeface="Calibri"/>
                <a:cs typeface="Calibri"/>
                <a:sym typeface="Calibri"/>
              </a:rPr>
              <a:t>HEALTHY FOOD AMERICA</a:t>
            </a:r>
            <a:endParaRPr sz="1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54">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323" name="Google Shape;323;p5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324" name="Google Shape;324;p54"/>
          <p:cNvSpPr>
            <a:spLocks noGrp="1"/>
          </p:cNvSpPr>
          <p:nvPr>
            <p:ph type="title" idx="4294967295"/>
          </p:nvPr>
        </p:nvSpPr>
        <p:spPr>
          <a:xfrm>
            <a:off x="0" y="0"/>
            <a:ext cx="9144000" cy="514500"/>
          </a:xfrm>
          <a:prstGeom prst="rect">
            <a:avLst/>
          </a:prstGeom>
          <a:solidFill>
            <a:srgbClr val="5EB446"/>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2700"/>
              <a:buFont typeface="Roboto"/>
              <a:buNone/>
              <a:tabLst/>
              <a:defRPr/>
            </a:pPr>
            <a:r>
              <a:rPr kumimoji="0" lang="en-US" sz="2900" b="1" i="0" u="none" strike="noStrike" kern="0" cap="none" spc="0" normalizeH="0" baseline="0" noProof="0" dirty="0">
                <a:ln>
                  <a:noFill/>
                </a:ln>
                <a:solidFill>
                  <a:schemeClr val="tx1"/>
                </a:solidFill>
                <a:effectLst/>
                <a:uLnTx/>
                <a:uFillTx/>
                <a:latin typeface="Calibri"/>
                <a:ea typeface="Calibri"/>
                <a:cs typeface="Calibri"/>
                <a:sym typeface="Calibri"/>
              </a:rPr>
              <a:t>Getting Started!</a:t>
            </a:r>
          </a:p>
        </p:txBody>
      </p:sp>
      <p:sp>
        <p:nvSpPr>
          <p:cNvPr id="325" name="Google Shape;325;p54"/>
          <p:cNvSpPr txBox="1"/>
          <p:nvPr/>
        </p:nvSpPr>
        <p:spPr>
          <a:xfrm>
            <a:off x="208959" y="872152"/>
            <a:ext cx="8646300" cy="3794100"/>
          </a:xfrm>
          <a:prstGeom prst="rect">
            <a:avLst/>
          </a:prstGeom>
          <a:noFill/>
          <a:ln>
            <a:noFill/>
          </a:ln>
        </p:spPr>
        <p:txBody>
          <a:bodyPr spcFirstLastPara="1" wrap="square" lIns="68575" tIns="34275" rIns="68575" bIns="34275" anchor="t" anchorCtr="0">
            <a:spAutoFit/>
          </a:bodyPr>
          <a:lstStyle/>
          <a:p>
            <a:pPr marL="254000" marR="0" lvl="0" indent="-254000" algn="l" rtl="0">
              <a:lnSpc>
                <a:spcPct val="100000"/>
              </a:lnSpc>
              <a:spcBef>
                <a:spcPts val="0"/>
              </a:spcBef>
              <a:spcAft>
                <a:spcPts val="0"/>
              </a:spcAft>
              <a:buClr>
                <a:srgbClr val="000000"/>
              </a:buClr>
              <a:buSzPts val="2400"/>
              <a:buFont typeface="Arial"/>
              <a:buChar char="•"/>
            </a:pPr>
            <a:r>
              <a:rPr lang="en" sz="2400" b="0" i="0" u="none" strike="noStrike" cap="none">
                <a:solidFill>
                  <a:srgbClr val="000000"/>
                </a:solidFill>
                <a:latin typeface="Calibri"/>
                <a:ea typeface="Calibri"/>
                <a:cs typeface="Calibri"/>
                <a:sym typeface="Calibri"/>
              </a:rPr>
              <a:t>Update your name on Zoom, if needed</a:t>
            </a:r>
            <a:endParaRPr sz="2400" b="0" i="0" u="none" strike="noStrike" cap="none">
              <a:solidFill>
                <a:srgbClr val="000000"/>
              </a:solidFill>
              <a:latin typeface="Calibri"/>
              <a:ea typeface="Calibri"/>
              <a:cs typeface="Calibri"/>
              <a:sym typeface="Calibri"/>
            </a:endParaRPr>
          </a:p>
          <a:p>
            <a:pPr marL="685800" marR="0" lvl="1" indent="-317500" algn="l" rtl="0">
              <a:lnSpc>
                <a:spcPct val="100000"/>
              </a:lnSpc>
              <a:spcBef>
                <a:spcPts val="0"/>
              </a:spcBef>
              <a:spcAft>
                <a:spcPts val="0"/>
              </a:spcAft>
              <a:buClr>
                <a:srgbClr val="000000"/>
              </a:buClr>
              <a:buSzPts val="2400"/>
              <a:buFont typeface="Calibri"/>
              <a:buChar char="•"/>
            </a:pPr>
            <a:r>
              <a:rPr lang="en" sz="2400" b="0" i="1" u="none" strike="noStrike" cap="none">
                <a:solidFill>
                  <a:srgbClr val="000000"/>
                </a:solidFill>
                <a:latin typeface="Calibri"/>
                <a:ea typeface="Calibri"/>
                <a:cs typeface="Calibri"/>
                <a:sym typeface="Calibri"/>
              </a:rPr>
              <a:t>Right click on your Zoom box, click “rename”</a:t>
            </a:r>
            <a:endParaRPr sz="2400" b="0" i="1" u="none" strike="noStrike" cap="none">
              <a:solidFill>
                <a:srgbClr val="000000"/>
              </a:solidFill>
              <a:latin typeface="Calibri"/>
              <a:ea typeface="Calibri"/>
              <a:cs typeface="Calibri"/>
              <a:sym typeface="Calibri"/>
            </a:endParaRPr>
          </a:p>
          <a:p>
            <a:pPr marL="6858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254000" marR="0" lvl="0" indent="-254000" algn="l" rtl="0">
              <a:lnSpc>
                <a:spcPct val="100000"/>
              </a:lnSpc>
              <a:spcBef>
                <a:spcPts val="0"/>
              </a:spcBef>
              <a:spcAft>
                <a:spcPts val="0"/>
              </a:spcAft>
              <a:buClr>
                <a:srgbClr val="000000"/>
              </a:buClr>
              <a:buSzPts val="2400"/>
              <a:buFont typeface="Arial"/>
              <a:buChar char="•"/>
            </a:pPr>
            <a:r>
              <a:rPr lang="en" sz="2400" b="0" i="0" u="none" strike="noStrike" cap="none">
                <a:solidFill>
                  <a:srgbClr val="000000"/>
                </a:solidFill>
                <a:latin typeface="Calibri"/>
                <a:ea typeface="Calibri"/>
                <a:cs typeface="Calibri"/>
                <a:sym typeface="Calibri"/>
              </a:rPr>
              <a:t>Type your name and institution into the chat box!</a:t>
            </a:r>
            <a:endParaRPr sz="1100" b="0" i="0" u="none" strike="noStrike" cap="none">
              <a:solidFill>
                <a:srgbClr val="000000"/>
              </a:solidFill>
              <a:latin typeface="Arial"/>
              <a:ea typeface="Arial"/>
              <a:cs typeface="Arial"/>
              <a:sym typeface="Arial"/>
            </a:endParaRPr>
          </a:p>
          <a:p>
            <a:pPr marL="596900" marR="0" lvl="1" indent="-254000" algn="l" rtl="0">
              <a:lnSpc>
                <a:spcPct val="100000"/>
              </a:lnSpc>
              <a:spcBef>
                <a:spcPts val="0"/>
              </a:spcBef>
              <a:spcAft>
                <a:spcPts val="0"/>
              </a:spcAft>
              <a:buClr>
                <a:srgbClr val="000000"/>
              </a:buClr>
              <a:buSzPts val="2400"/>
              <a:buFont typeface="Arial"/>
              <a:buChar char="•"/>
            </a:pPr>
            <a:r>
              <a:rPr lang="en" sz="2300" b="0" i="1" u="none" strike="noStrike" cap="none">
                <a:solidFill>
                  <a:srgbClr val="000000"/>
                </a:solidFill>
                <a:latin typeface="Calibri"/>
                <a:ea typeface="Calibri"/>
                <a:cs typeface="Calibri"/>
                <a:sym typeface="Calibri"/>
              </a:rPr>
              <a:t>Question: </a:t>
            </a:r>
            <a:r>
              <a:rPr lang="en" sz="2300" i="1">
                <a:solidFill>
                  <a:schemeClr val="dk1"/>
                </a:solidFill>
                <a:highlight>
                  <a:srgbClr val="FFFFFF"/>
                </a:highlight>
                <a:latin typeface="Calibri"/>
                <a:ea typeface="Calibri"/>
                <a:cs typeface="Calibri"/>
                <a:sym typeface="Calibri"/>
              </a:rPr>
              <a:t>Which best describes you?</a:t>
            </a:r>
            <a:endParaRPr sz="2300" i="1">
              <a:solidFill>
                <a:schemeClr val="dk1"/>
              </a:solidFill>
              <a:highlight>
                <a:srgbClr val="FFFFFF"/>
              </a:highlight>
              <a:latin typeface="Calibri"/>
              <a:ea typeface="Calibri"/>
              <a:cs typeface="Calibri"/>
              <a:sym typeface="Calibri"/>
            </a:endParaRPr>
          </a:p>
          <a:p>
            <a:pPr marL="1028700" marR="0" lvl="2" indent="-273050" algn="l" rtl="0">
              <a:lnSpc>
                <a:spcPct val="100000"/>
              </a:lnSpc>
              <a:spcBef>
                <a:spcPts val="0"/>
              </a:spcBef>
              <a:spcAft>
                <a:spcPts val="0"/>
              </a:spcAft>
              <a:buClr>
                <a:schemeClr val="dk1"/>
              </a:buClr>
              <a:buSzPts val="1700"/>
              <a:buFont typeface="Calibri"/>
              <a:buChar char="■"/>
            </a:pPr>
            <a:r>
              <a:rPr lang="en" sz="1700" i="1">
                <a:solidFill>
                  <a:schemeClr val="dk1"/>
                </a:solidFill>
                <a:highlight>
                  <a:srgbClr val="FFFFFF"/>
                </a:highlight>
                <a:latin typeface="Calibri"/>
                <a:ea typeface="Calibri"/>
                <a:cs typeface="Calibri"/>
                <a:sym typeface="Calibri"/>
              </a:rPr>
              <a:t>Ex. Undergraduate Student, Dietetic Intern, Masters Student, Doctoral Student, Post Doc, Public Health Practitioner, Researcher/Professor, Other</a:t>
            </a:r>
            <a:endParaRPr sz="1700" i="1">
              <a:solidFill>
                <a:schemeClr val="dk1"/>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ts val="2400"/>
              <a:buFont typeface="Calibri"/>
              <a:buNone/>
            </a:pPr>
            <a:endParaRPr sz="1200" b="0" i="0" u="none" strike="noStrike" cap="none">
              <a:solidFill>
                <a:srgbClr val="000000"/>
              </a:solidFill>
              <a:latin typeface="Calibri"/>
              <a:ea typeface="Calibri"/>
              <a:cs typeface="Calibri"/>
              <a:sym typeface="Calibri"/>
            </a:endParaRPr>
          </a:p>
          <a:p>
            <a:pPr marL="254000" marR="0" lvl="0" indent="-254000" algn="l" rtl="0">
              <a:lnSpc>
                <a:spcPct val="100000"/>
              </a:lnSpc>
              <a:spcBef>
                <a:spcPts val="0"/>
              </a:spcBef>
              <a:spcAft>
                <a:spcPts val="0"/>
              </a:spcAft>
              <a:buClr>
                <a:srgbClr val="000000"/>
              </a:buClr>
              <a:buSzPts val="2400"/>
              <a:buFont typeface="Arial"/>
              <a:buChar char="•"/>
            </a:pPr>
            <a:r>
              <a:rPr lang="en" sz="2400" b="0" i="0" u="none" strike="noStrike" cap="none">
                <a:solidFill>
                  <a:srgbClr val="000000"/>
                </a:solidFill>
                <a:latin typeface="Calibri"/>
                <a:ea typeface="Calibri"/>
                <a:cs typeface="Calibri"/>
                <a:sym typeface="Calibri"/>
              </a:rPr>
              <a:t>Remember to keep yourself on mute.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Calibri"/>
              <a:buNone/>
            </a:pPr>
            <a:endParaRPr sz="1400" b="0" i="0" u="none" strike="noStrike" cap="none">
              <a:solidFill>
                <a:srgbClr val="000000"/>
              </a:solidFill>
              <a:latin typeface="Arial"/>
              <a:ea typeface="Arial"/>
              <a:cs typeface="Arial"/>
              <a:sym typeface="Arial"/>
            </a:endParaRPr>
          </a:p>
          <a:p>
            <a:pPr marL="254000" marR="0" lvl="0" indent="-254000" algn="l" rtl="0">
              <a:lnSpc>
                <a:spcPct val="100000"/>
              </a:lnSpc>
              <a:spcBef>
                <a:spcPts val="0"/>
              </a:spcBef>
              <a:spcAft>
                <a:spcPts val="0"/>
              </a:spcAft>
              <a:buClr>
                <a:srgbClr val="000000"/>
              </a:buClr>
              <a:buSzPts val="2400"/>
              <a:buFont typeface="Arial"/>
              <a:buChar char="•"/>
            </a:pPr>
            <a:r>
              <a:rPr lang="en" sz="2400" b="0" i="0" u="none" strike="noStrike" cap="none">
                <a:solidFill>
                  <a:srgbClr val="000000"/>
                </a:solidFill>
                <a:latin typeface="Calibri"/>
                <a:ea typeface="Calibri"/>
                <a:cs typeface="Calibri"/>
                <a:sym typeface="Calibri"/>
              </a:rPr>
              <a:t>Type your questions into the chat box. </a:t>
            </a:r>
            <a:endParaRPr sz="1100" b="0" i="0" u="none" strike="noStrike" cap="none">
              <a:solidFill>
                <a:srgbClr val="000000"/>
              </a:solidFill>
              <a:latin typeface="Arial"/>
              <a:ea typeface="Arial"/>
              <a:cs typeface="Arial"/>
              <a:sym typeface="Arial"/>
            </a:endParaRPr>
          </a:p>
          <a:p>
            <a:pPr marL="254000" marR="0" lvl="0" indent="-10160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pic>
        <p:nvPicPr>
          <p:cNvPr id="326" name="Google Shape;326;p54" descr="A picture containing text, bottle"/>
          <p:cNvPicPr preferRelativeResize="0"/>
          <p:nvPr/>
        </p:nvPicPr>
        <p:blipFill rotWithShape="1">
          <a:blip r:embed="rId4">
            <a:alphaModFix/>
          </a:blip>
          <a:srcRect/>
          <a:stretch/>
        </p:blipFill>
        <p:spPr>
          <a:xfrm>
            <a:off x="48927" y="4403276"/>
            <a:ext cx="987748" cy="67092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2"/>
          <p:cNvSpPr txBox="1">
            <a:spLocks noGrp="1"/>
          </p:cNvSpPr>
          <p:nvPr>
            <p:ph type="title"/>
          </p:nvPr>
        </p:nvSpPr>
        <p:spPr>
          <a:xfrm>
            <a:off x="371344" y="94077"/>
            <a:ext cx="2400300" cy="17145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700"/>
              <a:buFont typeface="Trebuchet MS"/>
              <a:buNone/>
            </a:pPr>
            <a:r>
              <a:rPr lang="en"/>
              <a:t>Warning labels</a:t>
            </a:r>
            <a:endParaRPr/>
          </a:p>
        </p:txBody>
      </p:sp>
      <p:pic>
        <p:nvPicPr>
          <p:cNvPr id="527" name="Google Shape;527;p72" descr="A red can of soda"/>
          <p:cNvPicPr preferRelativeResize="0"/>
          <p:nvPr/>
        </p:nvPicPr>
        <p:blipFill rotWithShape="1">
          <a:blip r:embed="rId3">
            <a:alphaModFix/>
          </a:blip>
          <a:srcRect/>
          <a:stretch/>
        </p:blipFill>
        <p:spPr>
          <a:xfrm>
            <a:off x="799179" y="1942367"/>
            <a:ext cx="1450181" cy="2571750"/>
          </a:xfrm>
          <a:prstGeom prst="rect">
            <a:avLst/>
          </a:prstGeom>
          <a:noFill/>
          <a:ln>
            <a:noFill/>
          </a:ln>
        </p:spPr>
      </p:pic>
      <p:sp>
        <p:nvSpPr>
          <p:cNvPr id="528" name="Google Shape;528;p72"/>
          <p:cNvSpPr txBox="1"/>
          <p:nvPr/>
        </p:nvSpPr>
        <p:spPr>
          <a:xfrm>
            <a:off x="971105" y="3591998"/>
            <a:ext cx="993000" cy="6234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spcBef>
                <a:spcPts val="0"/>
              </a:spcBef>
              <a:spcAft>
                <a:spcPts val="0"/>
              </a:spcAft>
              <a:buNone/>
            </a:pPr>
            <a:r>
              <a:rPr lang="en" sz="600" b="1" i="0" u="none" strike="noStrike">
                <a:solidFill>
                  <a:schemeClr val="dk1"/>
                </a:solidFill>
                <a:latin typeface="Arial"/>
                <a:ea typeface="Arial"/>
                <a:cs typeface="Arial"/>
                <a:sym typeface="Arial"/>
              </a:rPr>
              <a:t>SAFETY WARNING: </a:t>
            </a:r>
            <a:br>
              <a:rPr lang="en" sz="600" b="1" i="0" u="none" strike="noStrike">
                <a:solidFill>
                  <a:schemeClr val="dk1"/>
                </a:solidFill>
                <a:latin typeface="Arial"/>
                <a:ea typeface="Arial"/>
                <a:cs typeface="Arial"/>
                <a:sym typeface="Arial"/>
              </a:rPr>
            </a:br>
            <a:r>
              <a:rPr lang="en" sz="600" b="1" i="0" u="none" strike="noStrike">
                <a:solidFill>
                  <a:schemeClr val="dk1"/>
                </a:solidFill>
                <a:latin typeface="Arial"/>
                <a:ea typeface="Arial"/>
                <a:cs typeface="Arial"/>
                <a:sym typeface="Arial"/>
              </a:rPr>
              <a:t>This beverage contains 100% or more of the FDA's recommended daily intake of added sugar</a:t>
            </a:r>
            <a:endParaRPr sz="600">
              <a:solidFill>
                <a:schemeClr val="dk1"/>
              </a:solidFill>
              <a:latin typeface="Calibri"/>
              <a:ea typeface="Calibri"/>
              <a:cs typeface="Calibri"/>
              <a:sym typeface="Calibri"/>
            </a:endParaRPr>
          </a:p>
        </p:txBody>
      </p:sp>
      <p:sp>
        <p:nvSpPr>
          <p:cNvPr id="525" name="Google Shape;525;p72"/>
          <p:cNvSpPr txBox="1"/>
          <p:nvPr/>
        </p:nvSpPr>
        <p:spPr>
          <a:xfrm>
            <a:off x="3275147" y="207413"/>
            <a:ext cx="2748900" cy="4787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Added Sugars </a:t>
            </a:r>
            <a:endParaRPr sz="1100"/>
          </a:p>
          <a:p>
            <a:pPr marL="0" marR="0" lvl="0" indent="0" algn="l" rtl="0">
              <a:spcBef>
                <a:spcPts val="0"/>
              </a:spcBef>
              <a:spcAft>
                <a:spcPts val="0"/>
              </a:spcAft>
              <a:buNone/>
            </a:pPr>
            <a:r>
              <a:rPr lang="en" sz="1200">
                <a:solidFill>
                  <a:schemeClr val="dk1"/>
                </a:solidFill>
                <a:latin typeface="Calibri"/>
                <a:ea typeface="Calibri"/>
                <a:cs typeface="Calibri"/>
                <a:sym typeface="Calibri"/>
              </a:rPr>
              <a:t>(New York State AB 5305/SB 2087)</a:t>
            </a:r>
            <a:endParaRPr sz="1100"/>
          </a:p>
          <a:p>
            <a:pPr marL="0" marR="0" lvl="0" indent="0" algn="l" rtl="0">
              <a:spcBef>
                <a:spcPts val="500"/>
              </a:spcBef>
              <a:spcAft>
                <a:spcPts val="0"/>
              </a:spcAft>
              <a:buNone/>
            </a:pPr>
            <a:r>
              <a:rPr lang="en" sz="1200" b="1">
                <a:solidFill>
                  <a:schemeClr val="dk1"/>
                </a:solidFill>
                <a:latin typeface="Calibri"/>
                <a:ea typeface="Calibri"/>
                <a:cs typeface="Calibri"/>
                <a:sym typeface="Calibri"/>
              </a:rPr>
              <a:t>Beverage containers</a:t>
            </a:r>
            <a:endParaRPr sz="1100"/>
          </a:p>
          <a:p>
            <a:pPr marL="0" marR="0" lvl="0" indent="0" algn="l" rtl="0">
              <a:spcBef>
                <a:spcPts val="0"/>
              </a:spcBef>
              <a:spcAft>
                <a:spcPts val="0"/>
              </a:spcAft>
              <a:buNone/>
            </a:pPr>
            <a:r>
              <a:rPr lang="en" sz="1200">
                <a:solidFill>
                  <a:schemeClr val="dk1"/>
                </a:solidFill>
                <a:latin typeface="Arial"/>
                <a:ea typeface="Arial"/>
                <a:cs typeface="Arial"/>
                <a:sym typeface="Arial"/>
              </a:rPr>
              <a:t>“</a:t>
            </a:r>
            <a:r>
              <a:rPr lang="en" sz="1200" b="1" i="0" u="none" strike="noStrike">
                <a:solidFill>
                  <a:srgbClr val="008000"/>
                </a:solidFill>
                <a:latin typeface="Arial"/>
                <a:ea typeface="Arial"/>
                <a:cs typeface="Arial"/>
                <a:sym typeface="Arial"/>
              </a:rPr>
              <a:t>SAFETY WARNING: This beverage contains 100% or more of the FDA's recommended daily intake of added sugar.“</a:t>
            </a:r>
            <a:endParaRPr sz="1100"/>
          </a:p>
          <a:p>
            <a:pPr marL="0" marR="0" lvl="0" indent="0" algn="l" rtl="0">
              <a:spcBef>
                <a:spcPts val="500"/>
              </a:spcBef>
              <a:spcAft>
                <a:spcPts val="0"/>
              </a:spcAft>
              <a:buNone/>
            </a:pPr>
            <a:r>
              <a:rPr lang="en" sz="1200" b="1">
                <a:solidFill>
                  <a:schemeClr val="dk1"/>
                </a:solidFill>
                <a:latin typeface="Arial"/>
                <a:ea typeface="Arial"/>
                <a:cs typeface="Arial"/>
                <a:sym typeface="Arial"/>
              </a:rPr>
              <a:t>Vending, dispensers, menu, menu board</a:t>
            </a:r>
            <a:endParaRPr sz="1100"/>
          </a:p>
          <a:p>
            <a:pPr marL="0" marR="0" lvl="0" indent="0" algn="l" rtl="0">
              <a:spcBef>
                <a:spcPts val="0"/>
              </a:spcBef>
              <a:spcAft>
                <a:spcPts val="0"/>
              </a:spcAft>
              <a:buNone/>
            </a:pPr>
            <a:r>
              <a:rPr lang="en" sz="1200" b="1">
                <a:solidFill>
                  <a:srgbClr val="008000"/>
                </a:solidFill>
                <a:latin typeface="Arial"/>
                <a:ea typeface="Arial"/>
                <a:cs typeface="Arial"/>
                <a:sym typeface="Arial"/>
              </a:rPr>
              <a:t>SAFETY WARNING: The Food and Drug Administration recommends limiting added sugars to 50 grams per day based on a 2,000 calorie diet </a:t>
            </a:r>
            <a:endParaRPr sz="1100"/>
          </a:p>
          <a:p>
            <a:pPr marL="215900" marR="0" lvl="0" indent="-139700" algn="l" rtl="0">
              <a:spcBef>
                <a:spcPts val="0"/>
              </a:spcBef>
              <a:spcAft>
                <a:spcPts val="0"/>
              </a:spcAft>
              <a:buClr>
                <a:srgbClr val="008342"/>
              </a:buClr>
              <a:buSzPts val="1200"/>
              <a:buFont typeface="Courier New"/>
              <a:buNone/>
            </a:pPr>
            <a:endParaRPr sz="1200" b="1">
              <a:solidFill>
                <a:srgbClr val="008000"/>
              </a:solidFill>
              <a:latin typeface="Arial"/>
              <a:ea typeface="Arial"/>
              <a:cs typeface="Arial"/>
              <a:sym typeface="Arial"/>
            </a:endParaRPr>
          </a:p>
          <a:p>
            <a:pPr marL="0" marR="0" lvl="0" indent="0" algn="l" rtl="0">
              <a:spcBef>
                <a:spcPts val="0"/>
              </a:spcBef>
              <a:spcAft>
                <a:spcPts val="0"/>
              </a:spcAft>
              <a:buNone/>
            </a:pPr>
            <a:r>
              <a:rPr lang="en" sz="1500" b="1">
                <a:solidFill>
                  <a:schemeClr val="dk1"/>
                </a:solidFill>
                <a:latin typeface="Calibri"/>
                <a:ea typeface="Calibri"/>
                <a:cs typeface="Calibri"/>
                <a:sym typeface="Calibri"/>
              </a:rPr>
              <a:t>Sodium</a:t>
            </a: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 sz="1200">
                <a:solidFill>
                  <a:schemeClr val="dk1"/>
                </a:solidFill>
                <a:latin typeface="Calibri"/>
                <a:ea typeface="Calibri"/>
                <a:cs typeface="Calibri"/>
                <a:sym typeface="Calibri"/>
              </a:rPr>
              <a:t>(New York State SB 448)</a:t>
            </a:r>
            <a:endParaRPr sz="1100"/>
          </a:p>
          <a:p>
            <a:pPr marL="0" marR="0" lvl="0" indent="0" algn="l" rtl="0">
              <a:spcBef>
                <a:spcPts val="500"/>
              </a:spcBef>
              <a:spcAft>
                <a:spcPts val="0"/>
              </a:spcAft>
              <a:buNone/>
            </a:pPr>
            <a:r>
              <a:rPr lang="en" sz="1200" b="1">
                <a:solidFill>
                  <a:schemeClr val="dk1"/>
                </a:solidFill>
                <a:latin typeface="Calibri"/>
                <a:ea typeface="Calibri"/>
                <a:cs typeface="Calibri"/>
                <a:sym typeface="Calibri"/>
              </a:rPr>
              <a:t>Menus</a:t>
            </a:r>
            <a:endParaRPr sz="1100"/>
          </a:p>
          <a:p>
            <a:pPr marL="0" marR="0" lvl="0" indent="0" algn="l" rtl="0">
              <a:spcBef>
                <a:spcPts val="0"/>
              </a:spcBef>
              <a:spcAft>
                <a:spcPts val="0"/>
              </a:spcAft>
              <a:buNone/>
            </a:pPr>
            <a:r>
              <a:rPr lang="en" sz="1200" b="1">
                <a:solidFill>
                  <a:srgbClr val="008000"/>
                </a:solidFill>
                <a:latin typeface="Arial"/>
                <a:ea typeface="Arial"/>
                <a:cs typeface="Arial"/>
                <a:sym typeface="Arial"/>
              </a:rPr>
              <a:t>WARNING: Contains more than total daily recommended limit (2300 mg) 100% of sodium. High sodium intake can increase blood pressure and the risk of heart disease and stroke (with icon)</a:t>
            </a:r>
            <a:endParaRPr sz="1100"/>
          </a:p>
        </p:txBody>
      </p:sp>
      <p:sp>
        <p:nvSpPr>
          <p:cNvPr id="526" name="Google Shape;526;p72"/>
          <p:cNvSpPr txBox="1"/>
          <p:nvPr/>
        </p:nvSpPr>
        <p:spPr>
          <a:xfrm>
            <a:off x="6273400" y="182626"/>
            <a:ext cx="2748900" cy="5002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chemeClr val="dk1"/>
                </a:solidFill>
                <a:latin typeface="Calibri"/>
                <a:ea typeface="Calibri"/>
                <a:cs typeface="Calibri"/>
                <a:sym typeface="Calibri"/>
              </a:rPr>
              <a:t>Additives</a:t>
            </a:r>
            <a:r>
              <a:rPr lang="en" sz="1400" b="1">
                <a:solidFill>
                  <a:schemeClr val="dk1"/>
                </a:solidFill>
                <a:latin typeface="Calibri"/>
                <a:ea typeface="Calibri"/>
                <a:cs typeface="Calibri"/>
                <a:sym typeface="Calibri"/>
              </a:rPr>
              <a:t> </a:t>
            </a:r>
            <a:endParaRPr sz="1100"/>
          </a:p>
          <a:p>
            <a:pPr marL="0" marR="0" lvl="0" indent="0" algn="l" rtl="0">
              <a:spcBef>
                <a:spcPts val="0"/>
              </a:spcBef>
              <a:spcAft>
                <a:spcPts val="0"/>
              </a:spcAft>
              <a:buNone/>
            </a:pPr>
            <a:r>
              <a:rPr lang="en" sz="1200">
                <a:solidFill>
                  <a:schemeClr val="dk1"/>
                </a:solidFill>
                <a:latin typeface="Calibri"/>
                <a:ea typeface="Calibri"/>
                <a:cs typeface="Calibri"/>
                <a:sym typeface="Calibri"/>
              </a:rPr>
              <a:t>(Texas SB25)  (similar LA SB14)</a:t>
            </a:r>
            <a:endParaRPr sz="1100"/>
          </a:p>
          <a:p>
            <a:pPr marL="0" marR="0" lvl="0" indent="0" algn="l" rtl="0">
              <a:spcBef>
                <a:spcPts val="0"/>
              </a:spcBef>
              <a:spcAft>
                <a:spcPts val="0"/>
              </a:spcAft>
              <a:buNone/>
            </a:pPr>
            <a:r>
              <a:rPr lang="en" sz="1200" b="1">
                <a:solidFill>
                  <a:schemeClr val="dk1"/>
                </a:solidFill>
                <a:latin typeface="Calibri"/>
                <a:ea typeface="Calibri"/>
                <a:cs typeface="Calibri"/>
                <a:sym typeface="Calibri"/>
              </a:rPr>
              <a:t>Food and beverage packages</a:t>
            </a:r>
            <a:br>
              <a:rPr lang="en" sz="1400">
                <a:solidFill>
                  <a:schemeClr val="dk1"/>
                </a:solidFill>
                <a:latin typeface="Calibri"/>
                <a:ea typeface="Calibri"/>
                <a:cs typeface="Calibri"/>
                <a:sym typeface="Calibri"/>
              </a:rPr>
            </a:br>
            <a:r>
              <a:rPr lang="en" sz="1200" b="1">
                <a:solidFill>
                  <a:srgbClr val="008000"/>
                </a:solidFill>
                <a:latin typeface="Arial"/>
                <a:ea typeface="Arial"/>
                <a:cs typeface="Arial"/>
                <a:sym typeface="Arial"/>
              </a:rPr>
              <a:t>WARNING: This product may expose you to [Name of Chemical], which is banned by [EU, UK, or Canada].“</a:t>
            </a:r>
            <a:endParaRPr sz="1100"/>
          </a:p>
          <a:p>
            <a:pPr marL="0" marR="0" lvl="0" indent="0" algn="l" rtl="0">
              <a:spcBef>
                <a:spcPts val="500"/>
              </a:spcBef>
              <a:spcAft>
                <a:spcPts val="0"/>
              </a:spcAft>
              <a:buNone/>
            </a:pPr>
            <a:r>
              <a:rPr lang="en" sz="1400" b="0" i="0">
                <a:solidFill>
                  <a:srgbClr val="000000"/>
                </a:solidFill>
                <a:latin typeface="Newsreader"/>
                <a:ea typeface="Newsreader"/>
                <a:cs typeface="Newsreader"/>
                <a:sym typeface="Newsreader"/>
              </a:rPr>
              <a:t>and/or</a:t>
            </a:r>
            <a:endParaRPr sz="1100"/>
          </a:p>
          <a:p>
            <a:pPr marL="0" marR="0" lvl="0" indent="0" algn="l" rtl="0">
              <a:spcBef>
                <a:spcPts val="500"/>
              </a:spcBef>
              <a:spcAft>
                <a:spcPts val="0"/>
              </a:spcAft>
              <a:buNone/>
            </a:pPr>
            <a:r>
              <a:rPr lang="en" sz="1200" b="1">
                <a:solidFill>
                  <a:srgbClr val="008000"/>
                </a:solidFill>
                <a:latin typeface="Arial"/>
                <a:ea typeface="Arial"/>
                <a:cs typeface="Arial"/>
                <a:sym typeface="Arial"/>
              </a:rPr>
              <a:t>WARNING: This product contains artificial color or a food additive. Some scientific research suggests artificial colors and food additives may affect individuals with certain health conditions. For more information, visit [insert link to the United States Food and Drug Administration's Internet website]</a:t>
            </a:r>
            <a:endParaRPr sz="1100"/>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r>
              <a:rPr lang="en" sz="1500" b="1">
                <a:solidFill>
                  <a:schemeClr val="dk1"/>
                </a:solidFill>
                <a:latin typeface="Calibri"/>
                <a:ea typeface="Calibri"/>
                <a:cs typeface="Calibri"/>
                <a:sym typeface="Calibri"/>
              </a:rPr>
              <a:t>Synthetic Colors </a:t>
            </a:r>
            <a:endParaRPr sz="1100"/>
          </a:p>
          <a:p>
            <a:pPr marL="0" marR="0" lvl="0" indent="0" algn="l" rtl="0">
              <a:spcBef>
                <a:spcPts val="0"/>
              </a:spcBef>
              <a:spcAft>
                <a:spcPts val="0"/>
              </a:spcAft>
              <a:buNone/>
            </a:pPr>
            <a:r>
              <a:rPr lang="en" sz="1200">
                <a:solidFill>
                  <a:schemeClr val="dk1"/>
                </a:solidFill>
                <a:latin typeface="Calibri"/>
                <a:ea typeface="Calibri"/>
                <a:cs typeface="Calibri"/>
                <a:sym typeface="Calibri"/>
              </a:rPr>
              <a:t>(Florida S764)</a:t>
            </a:r>
            <a:endParaRPr sz="1100"/>
          </a:p>
          <a:p>
            <a:pPr marL="0" marR="0" lvl="0" indent="0" algn="l" rtl="0">
              <a:spcBef>
                <a:spcPts val="0"/>
              </a:spcBef>
              <a:spcAft>
                <a:spcPts val="0"/>
              </a:spcAft>
              <a:buNone/>
            </a:pPr>
            <a:r>
              <a:rPr lang="en" sz="1200" b="1">
                <a:solidFill>
                  <a:schemeClr val="dk1"/>
                </a:solidFill>
                <a:latin typeface="Calibri"/>
                <a:ea typeface="Calibri"/>
                <a:cs typeface="Calibri"/>
                <a:sym typeface="Calibri"/>
              </a:rPr>
              <a:t>Food and beverage packages</a:t>
            </a:r>
            <a:endParaRPr sz="1100"/>
          </a:p>
          <a:p>
            <a:pPr marL="0" marR="0" lvl="0" indent="0" algn="l" rtl="0">
              <a:spcBef>
                <a:spcPts val="500"/>
              </a:spcBef>
              <a:spcAft>
                <a:spcPts val="0"/>
              </a:spcAft>
              <a:buNone/>
            </a:pPr>
            <a:r>
              <a:rPr lang="en" sz="1200" b="0" i="0">
                <a:solidFill>
                  <a:srgbClr val="4F657B"/>
                </a:solidFill>
                <a:latin typeface="Roboto"/>
                <a:ea typeface="Roboto"/>
                <a:cs typeface="Roboto"/>
                <a:sym typeface="Roboto"/>
              </a:rPr>
              <a:t>"</a:t>
            </a:r>
            <a:r>
              <a:rPr lang="en" sz="1200" b="1">
                <a:solidFill>
                  <a:srgbClr val="008000"/>
                </a:solidFill>
                <a:latin typeface="Arial"/>
                <a:ea typeface="Arial"/>
                <a:cs typeface="Arial"/>
                <a:sym typeface="Arial"/>
              </a:rPr>
              <a:t>WARNING: This product contains synthetic colors, which may have an adverse effect on activity and attention in children." </a:t>
            </a:r>
            <a:endParaRPr sz="14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6" name="Google Shape;536;p73"/>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rgbClr val="484848"/>
              </a:buClr>
              <a:buSzPts val="3000"/>
              <a:buFont typeface="Trebuchet MS"/>
              <a:buNone/>
            </a:pPr>
            <a:r>
              <a:rPr lang="en"/>
              <a:t>New York City</a:t>
            </a:r>
            <a:br>
              <a:rPr lang="en" sz="600"/>
            </a:br>
            <a:br>
              <a:rPr lang="en" sz="600"/>
            </a:br>
            <a:r>
              <a:rPr lang="en" sz="2100"/>
              <a:t>Added Sugars Warnings</a:t>
            </a:r>
            <a:endParaRPr/>
          </a:p>
        </p:txBody>
      </p:sp>
      <p:sp>
        <p:nvSpPr>
          <p:cNvPr id="537" name="Google Shape;537;p73"/>
          <p:cNvSpPr/>
          <p:nvPr/>
        </p:nvSpPr>
        <p:spPr>
          <a:xfrm>
            <a:off x="5819413" y="279292"/>
            <a:ext cx="2891100" cy="943800"/>
          </a:xfrm>
          <a:prstGeom prst="roundRect">
            <a:avLst>
              <a:gd name="adj" fmla="val 16667"/>
            </a:avLst>
          </a:prstGeom>
          <a:solidFill>
            <a:schemeClr val="accent2"/>
          </a:solidFill>
          <a:ln w="15875" cap="flat" cmpd="sng">
            <a:solidFill>
              <a:srgbClr val="00371B"/>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200" b="1">
                <a:solidFill>
                  <a:schemeClr val="lt1"/>
                </a:solidFill>
                <a:latin typeface="Calibri"/>
                <a:ea typeface="Calibri"/>
                <a:cs typeface="Calibri"/>
                <a:sym typeface="Calibri"/>
              </a:rPr>
              <a:t>New – MA S1571</a:t>
            </a:r>
            <a:endParaRPr sz="1100"/>
          </a:p>
          <a:p>
            <a:pPr marL="0" marR="0" lvl="0" indent="0" algn="ctr" rtl="0">
              <a:spcBef>
                <a:spcPts val="0"/>
              </a:spcBef>
              <a:spcAft>
                <a:spcPts val="0"/>
              </a:spcAft>
              <a:buNone/>
            </a:pPr>
            <a:r>
              <a:rPr lang="en" sz="1200">
                <a:solidFill>
                  <a:schemeClr val="lt1"/>
                </a:solidFill>
                <a:latin typeface="Calibri"/>
                <a:ea typeface="Calibri"/>
                <a:cs typeface="Calibri"/>
                <a:sym typeface="Calibri"/>
              </a:rPr>
              <a:t>Icon</a:t>
            </a:r>
            <a:endParaRPr sz="1100"/>
          </a:p>
          <a:p>
            <a:pPr marL="0" marR="0" lvl="0" indent="0" algn="ctr" rtl="0">
              <a:spcBef>
                <a:spcPts val="0"/>
              </a:spcBef>
              <a:spcAft>
                <a:spcPts val="0"/>
              </a:spcAft>
              <a:buNone/>
            </a:pPr>
            <a:r>
              <a:rPr lang="en" sz="1200">
                <a:solidFill>
                  <a:schemeClr val="lt1"/>
                </a:solidFill>
                <a:latin typeface="Calibri"/>
                <a:ea typeface="Calibri"/>
                <a:cs typeface="Calibri"/>
                <a:sym typeface="Calibri"/>
              </a:rPr>
              <a:t>“This item may exceed the total daily recommended limit for added sugars based on a 2,000 calorie diet”</a:t>
            </a:r>
            <a:endParaRPr sz="1100"/>
          </a:p>
        </p:txBody>
      </p:sp>
      <p:pic>
        <p:nvPicPr>
          <p:cNvPr id="534" name="Google Shape;534;p73" descr="A close-up of a warning sign"/>
          <p:cNvPicPr preferRelativeResize="0"/>
          <p:nvPr/>
        </p:nvPicPr>
        <p:blipFill rotWithShape="1">
          <a:blip r:embed="rId3">
            <a:alphaModFix/>
          </a:blip>
          <a:srcRect/>
          <a:stretch/>
        </p:blipFill>
        <p:spPr>
          <a:xfrm>
            <a:off x="473379" y="1582000"/>
            <a:ext cx="4027525" cy="2236984"/>
          </a:xfrm>
          <a:prstGeom prst="rect">
            <a:avLst/>
          </a:prstGeom>
          <a:noFill/>
          <a:ln>
            <a:noFill/>
          </a:ln>
        </p:spPr>
      </p:pic>
      <p:pic>
        <p:nvPicPr>
          <p:cNvPr id="535" name="Google Shape;535;p73" descr="A warning sign with a spoon"/>
          <p:cNvPicPr preferRelativeResize="0"/>
          <p:nvPr/>
        </p:nvPicPr>
        <p:blipFill rotWithShape="1">
          <a:blip r:embed="rId4">
            <a:alphaModFix/>
          </a:blip>
          <a:srcRect/>
          <a:stretch/>
        </p:blipFill>
        <p:spPr>
          <a:xfrm>
            <a:off x="4835123" y="1582000"/>
            <a:ext cx="4027522" cy="22669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4"/>
          <p:cNvSpPr txBox="1">
            <a:spLocks noGrp="1"/>
          </p:cNvSpPr>
          <p:nvPr>
            <p:ph type="title"/>
          </p:nvPr>
        </p:nvSpPr>
        <p:spPr>
          <a:xfrm>
            <a:off x="342900" y="445769"/>
            <a:ext cx="2400300" cy="17145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700"/>
              <a:buFont typeface="Trebuchet MS"/>
              <a:buNone/>
            </a:pPr>
            <a:r>
              <a:rPr lang="en"/>
              <a:t>Marketing to kids</a:t>
            </a:r>
            <a:endParaRPr/>
          </a:p>
        </p:txBody>
      </p:sp>
      <p:pic>
        <p:nvPicPr>
          <p:cNvPr id="547" name="Google Shape;547;p74" descr="Cartoon characters holding signs"/>
          <p:cNvPicPr preferRelativeResize="0"/>
          <p:nvPr/>
        </p:nvPicPr>
        <p:blipFill rotWithShape="1">
          <a:blip r:embed="rId3">
            <a:alphaModFix/>
          </a:blip>
          <a:srcRect/>
          <a:stretch/>
        </p:blipFill>
        <p:spPr>
          <a:xfrm>
            <a:off x="4688763" y="159983"/>
            <a:ext cx="1657891" cy="1154672"/>
          </a:xfrm>
          <a:prstGeom prst="rect">
            <a:avLst/>
          </a:prstGeom>
          <a:noFill/>
          <a:ln>
            <a:noFill/>
          </a:ln>
        </p:spPr>
      </p:pic>
      <p:sp>
        <p:nvSpPr>
          <p:cNvPr id="548" name="Google Shape;548;p74"/>
          <p:cNvSpPr txBox="1"/>
          <p:nvPr/>
        </p:nvSpPr>
        <p:spPr>
          <a:xfrm>
            <a:off x="2743200" y="1293791"/>
            <a:ext cx="5549100" cy="500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Predatory Food Marketing </a:t>
            </a:r>
            <a:endParaRPr sz="1100"/>
          </a:p>
          <a:p>
            <a:pPr marL="0" marR="0" lvl="0" indent="0" algn="ctr" rtl="0">
              <a:spcBef>
                <a:spcPts val="0"/>
              </a:spcBef>
              <a:spcAft>
                <a:spcPts val="0"/>
              </a:spcAft>
              <a:buNone/>
            </a:pPr>
            <a:r>
              <a:rPr lang="en" sz="1400">
                <a:solidFill>
                  <a:schemeClr val="dk1"/>
                </a:solidFill>
                <a:latin typeface="Calibri"/>
                <a:ea typeface="Calibri"/>
                <a:cs typeface="Calibri"/>
                <a:sym typeface="Calibri"/>
              </a:rPr>
              <a:t>(NYS397) </a:t>
            </a:r>
            <a:endParaRPr sz="1100"/>
          </a:p>
        </p:txBody>
      </p:sp>
      <p:pic>
        <p:nvPicPr>
          <p:cNvPr id="545" name="Google Shape;545;p74" descr="A scoreboard with a coke logo"/>
          <p:cNvPicPr preferRelativeResize="0"/>
          <p:nvPr/>
        </p:nvPicPr>
        <p:blipFill rotWithShape="1">
          <a:blip r:embed="rId4">
            <a:alphaModFix/>
          </a:blip>
          <a:srcRect/>
          <a:stretch/>
        </p:blipFill>
        <p:spPr>
          <a:xfrm>
            <a:off x="4446146" y="1799403"/>
            <a:ext cx="2143125" cy="1185863"/>
          </a:xfrm>
          <a:prstGeom prst="rect">
            <a:avLst/>
          </a:prstGeom>
          <a:noFill/>
          <a:ln>
            <a:noFill/>
          </a:ln>
        </p:spPr>
      </p:pic>
      <p:sp>
        <p:nvSpPr>
          <p:cNvPr id="549" name="Google Shape;549;p74"/>
          <p:cNvSpPr txBox="1"/>
          <p:nvPr/>
        </p:nvSpPr>
        <p:spPr>
          <a:xfrm>
            <a:off x="2869052" y="2935747"/>
            <a:ext cx="5549100" cy="500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Restrict advertising in schools </a:t>
            </a:r>
            <a:endParaRPr sz="1100"/>
          </a:p>
          <a:p>
            <a:pPr marL="0" marR="0" lvl="0" indent="0" algn="ctr" rtl="0">
              <a:spcBef>
                <a:spcPts val="0"/>
              </a:spcBef>
              <a:spcAft>
                <a:spcPts val="0"/>
              </a:spcAft>
              <a:buNone/>
            </a:pPr>
            <a:r>
              <a:rPr lang="en" sz="1400">
                <a:solidFill>
                  <a:schemeClr val="dk1"/>
                </a:solidFill>
                <a:latin typeface="Calibri"/>
                <a:ea typeface="Calibri"/>
                <a:cs typeface="Calibri"/>
                <a:sym typeface="Calibri"/>
              </a:rPr>
              <a:t>(MA SD2536)</a:t>
            </a:r>
            <a:endParaRPr sz="1100"/>
          </a:p>
        </p:txBody>
      </p:sp>
      <p:pic>
        <p:nvPicPr>
          <p:cNvPr id="546" name="Google Shape;546;p74" descr="A child watching a television"/>
          <p:cNvPicPr preferRelativeResize="0"/>
          <p:nvPr/>
        </p:nvPicPr>
        <p:blipFill rotWithShape="1">
          <a:blip r:embed="rId5">
            <a:alphaModFix/>
          </a:blip>
          <a:srcRect/>
          <a:stretch/>
        </p:blipFill>
        <p:spPr>
          <a:xfrm>
            <a:off x="5064241" y="3565724"/>
            <a:ext cx="1158640" cy="1036155"/>
          </a:xfrm>
          <a:prstGeom prst="rect">
            <a:avLst/>
          </a:prstGeom>
          <a:noFill/>
          <a:ln>
            <a:noFill/>
          </a:ln>
        </p:spPr>
      </p:pic>
      <p:sp>
        <p:nvSpPr>
          <p:cNvPr id="550" name="Google Shape;550;p74"/>
          <p:cNvSpPr txBox="1"/>
          <p:nvPr/>
        </p:nvSpPr>
        <p:spPr>
          <a:xfrm>
            <a:off x="2661822" y="4627222"/>
            <a:ext cx="5963400" cy="5001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a:solidFill>
                  <a:schemeClr val="dk1"/>
                </a:solidFill>
                <a:latin typeface="Calibri"/>
                <a:ea typeface="Calibri"/>
                <a:cs typeface="Calibri"/>
                <a:sym typeface="Calibri"/>
              </a:rPr>
              <a:t>Restrict TV advertising from 6AM to 9PM of junk food with HFSS </a:t>
            </a:r>
            <a:endParaRPr sz="1100"/>
          </a:p>
          <a:p>
            <a:pPr marL="0" marR="0" lvl="0" indent="0" algn="ctr" rtl="0">
              <a:spcBef>
                <a:spcPts val="0"/>
              </a:spcBef>
              <a:spcAft>
                <a:spcPts val="0"/>
              </a:spcAft>
              <a:buNone/>
            </a:pPr>
            <a:r>
              <a:rPr lang="en" sz="1400">
                <a:solidFill>
                  <a:schemeClr val="dk1"/>
                </a:solidFill>
                <a:latin typeface="Calibri"/>
                <a:ea typeface="Calibri"/>
                <a:cs typeface="Calibri"/>
                <a:sym typeface="Calibri"/>
              </a:rPr>
              <a:t>(NY A5862)</a:t>
            </a:r>
            <a:endParaRPr sz="11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5"/>
          <p:cNvSpPr txBox="1">
            <a:spLocks noGrp="1"/>
          </p:cNvSpPr>
          <p:nvPr>
            <p:ph type="title"/>
          </p:nvPr>
        </p:nvSpPr>
        <p:spPr>
          <a:xfrm>
            <a:off x="342900" y="445769"/>
            <a:ext cx="2400300" cy="17145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700"/>
              <a:buFont typeface="Trebuchet MS"/>
              <a:buNone/>
            </a:pPr>
            <a:r>
              <a:rPr lang="en"/>
              <a:t>Sweetened Beverage Taxes</a:t>
            </a:r>
            <a:endParaRPr/>
          </a:p>
        </p:txBody>
      </p:sp>
      <p:sp>
        <p:nvSpPr>
          <p:cNvPr id="557" name="Google Shape;557;p75"/>
          <p:cNvSpPr txBox="1">
            <a:spLocks noGrp="1"/>
          </p:cNvSpPr>
          <p:nvPr>
            <p:ph type="body" idx="2"/>
          </p:nvPr>
        </p:nvSpPr>
        <p:spPr>
          <a:xfrm>
            <a:off x="384282" y="2462189"/>
            <a:ext cx="2400300" cy="2534400"/>
          </a:xfrm>
          <a:prstGeom prst="rect">
            <a:avLst/>
          </a:prstGeom>
          <a:noFill/>
          <a:ln>
            <a:noFill/>
          </a:ln>
        </p:spPr>
        <p:txBody>
          <a:bodyPr spcFirstLastPara="1" wrap="square" lIns="68575" tIns="34275" rIns="68575" bIns="34275" anchor="t" anchorCtr="0">
            <a:normAutofit/>
          </a:bodyPr>
          <a:lstStyle/>
          <a:p>
            <a:pPr marL="215900" lvl="0" indent="-209550" algn="l" rtl="0">
              <a:lnSpc>
                <a:spcPct val="90000"/>
              </a:lnSpc>
              <a:spcBef>
                <a:spcPts val="0"/>
              </a:spcBef>
              <a:spcAft>
                <a:spcPts val="0"/>
              </a:spcAft>
              <a:buClr>
                <a:schemeClr val="lt1"/>
              </a:buClr>
              <a:buSzPts val="1500"/>
              <a:buFont typeface="Arial"/>
              <a:buChar char="•"/>
            </a:pPr>
            <a:r>
              <a:rPr lang="en" sz="1500"/>
              <a:t>8 US Cities</a:t>
            </a:r>
            <a:endParaRPr/>
          </a:p>
          <a:p>
            <a:pPr marL="215900" lvl="0" indent="-209550" algn="l" rtl="0">
              <a:lnSpc>
                <a:spcPct val="90000"/>
              </a:lnSpc>
              <a:spcBef>
                <a:spcPts val="1100"/>
              </a:spcBef>
              <a:spcAft>
                <a:spcPts val="0"/>
              </a:spcAft>
              <a:buClr>
                <a:schemeClr val="lt1"/>
              </a:buClr>
              <a:buSzPts val="1500"/>
              <a:buFont typeface="Arial"/>
              <a:buChar char="•"/>
            </a:pPr>
            <a:r>
              <a:rPr lang="en" sz="1500"/>
              <a:t>1 Tribe</a:t>
            </a:r>
            <a:endParaRPr/>
          </a:p>
          <a:p>
            <a:pPr marL="215900" lvl="0" indent="-209550" algn="l" rtl="0">
              <a:lnSpc>
                <a:spcPct val="90000"/>
              </a:lnSpc>
              <a:spcBef>
                <a:spcPts val="1100"/>
              </a:spcBef>
              <a:spcAft>
                <a:spcPts val="0"/>
              </a:spcAft>
              <a:buClr>
                <a:schemeClr val="lt1"/>
              </a:buClr>
              <a:buSzPts val="1500"/>
              <a:buFont typeface="Arial"/>
              <a:buChar char="•"/>
            </a:pPr>
            <a:r>
              <a:rPr lang="en" sz="1500"/>
              <a:t>97 places globally</a:t>
            </a:r>
            <a:endParaRPr/>
          </a:p>
          <a:p>
            <a:pPr marL="215900" lvl="0" indent="-209550" algn="l" rtl="0">
              <a:lnSpc>
                <a:spcPct val="90000"/>
              </a:lnSpc>
              <a:spcBef>
                <a:spcPts val="1100"/>
              </a:spcBef>
              <a:spcAft>
                <a:spcPts val="0"/>
              </a:spcAft>
              <a:buClr>
                <a:schemeClr val="lt1"/>
              </a:buClr>
              <a:buSzPts val="1500"/>
              <a:buFont typeface="Arial"/>
              <a:buChar char="•"/>
            </a:pPr>
            <a:r>
              <a:rPr lang="en" sz="1500"/>
              <a:t>57% of world population</a:t>
            </a:r>
            <a:endParaRPr/>
          </a:p>
        </p:txBody>
      </p:sp>
      <p:pic>
        <p:nvPicPr>
          <p:cNvPr id="558" name="Google Shape;558;p75" descr="A map of the united states with red pins"/>
          <p:cNvPicPr preferRelativeResize="0"/>
          <p:nvPr/>
        </p:nvPicPr>
        <p:blipFill rotWithShape="1">
          <a:blip r:embed="rId3">
            <a:alphaModFix/>
          </a:blip>
          <a:srcRect/>
          <a:stretch/>
        </p:blipFill>
        <p:spPr>
          <a:xfrm>
            <a:off x="3850040" y="98104"/>
            <a:ext cx="4514852" cy="2427005"/>
          </a:xfrm>
          <a:prstGeom prst="rect">
            <a:avLst/>
          </a:prstGeom>
          <a:noFill/>
          <a:ln>
            <a:noFill/>
          </a:ln>
        </p:spPr>
      </p:pic>
      <p:pic>
        <p:nvPicPr>
          <p:cNvPr id="559" name="Google Shape;559;p75" descr="A map of the world"/>
          <p:cNvPicPr preferRelativeResize="0"/>
          <p:nvPr/>
        </p:nvPicPr>
        <p:blipFill rotWithShape="1">
          <a:blip r:embed="rId4">
            <a:alphaModFix/>
          </a:blip>
          <a:srcRect/>
          <a:stretch/>
        </p:blipFill>
        <p:spPr>
          <a:xfrm>
            <a:off x="4220686" y="2724916"/>
            <a:ext cx="3992369" cy="2222375"/>
          </a:xfrm>
          <a:prstGeom prst="rect">
            <a:avLst/>
          </a:prstGeom>
          <a:noFill/>
          <a:ln>
            <a:noFill/>
          </a:ln>
        </p:spPr>
      </p:pic>
      <p:sp>
        <p:nvSpPr>
          <p:cNvPr id="560" name="Google Shape;560;p75">
            <a:extLst>
              <a:ext uri="{C183D7F6-B498-43B3-948B-1728B52AA6E4}">
                <adec:decorative xmlns:adec="http://schemas.microsoft.com/office/drawing/2017/decorative" val="1"/>
              </a:ext>
            </a:extLst>
          </p:cNvPr>
          <p:cNvSpPr/>
          <p:nvPr/>
        </p:nvSpPr>
        <p:spPr>
          <a:xfrm>
            <a:off x="4999893" y="967154"/>
            <a:ext cx="627000" cy="433800"/>
          </a:xfrm>
          <a:prstGeom prst="ellipse">
            <a:avLst/>
          </a:prstGeom>
          <a:noFill/>
          <a:ln w="25400" cap="flat" cmpd="sng">
            <a:solidFill>
              <a:srgbClr val="FFFF0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6"/>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rgbClr val="484848"/>
              </a:buClr>
              <a:buSzPts val="2700"/>
              <a:buFont typeface="Trebuchet MS"/>
              <a:buNone/>
            </a:pPr>
            <a:r>
              <a:rPr lang="en" sz="2700"/>
              <a:t>Tax impacts in 5 US cities</a:t>
            </a:r>
            <a:br>
              <a:rPr lang="en"/>
            </a:br>
            <a:r>
              <a:rPr lang="en" sz="2400"/>
              <a:t>Changes in Volume Sales</a:t>
            </a:r>
            <a:endParaRPr/>
          </a:p>
        </p:txBody>
      </p:sp>
      <p:pic>
        <p:nvPicPr>
          <p:cNvPr id="570" name="Google Shape;570;p76" descr="A graph showing tax time"/>
          <p:cNvPicPr preferRelativeResize="0"/>
          <p:nvPr/>
        </p:nvPicPr>
        <p:blipFill rotWithShape="1">
          <a:blip r:embed="rId3">
            <a:alphaModFix/>
          </a:blip>
          <a:srcRect/>
          <a:stretch/>
        </p:blipFill>
        <p:spPr>
          <a:xfrm>
            <a:off x="2286000" y="1345652"/>
            <a:ext cx="4400790" cy="2833009"/>
          </a:xfrm>
          <a:prstGeom prst="rect">
            <a:avLst/>
          </a:prstGeom>
          <a:noFill/>
          <a:ln>
            <a:noFill/>
          </a:ln>
        </p:spPr>
      </p:pic>
      <p:sp>
        <p:nvSpPr>
          <p:cNvPr id="568" name="Google Shape;568;p76"/>
          <p:cNvSpPr/>
          <p:nvPr/>
        </p:nvSpPr>
        <p:spPr>
          <a:xfrm>
            <a:off x="1678789" y="4340300"/>
            <a:ext cx="2171700" cy="342900"/>
          </a:xfrm>
          <a:prstGeom prst="rect">
            <a:avLst/>
          </a:prstGeom>
          <a:solidFill>
            <a:srgbClr val="008342"/>
          </a:solidFill>
          <a:ln w="15875" cap="flat" cmpd="sng">
            <a:solidFill>
              <a:srgbClr val="61200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 sz="1400" b="1" i="0" u="none" strike="noStrike" cap="none">
                <a:solidFill>
                  <a:srgbClr val="FFFFFF"/>
                </a:solidFill>
                <a:latin typeface="Calibri"/>
                <a:ea typeface="Calibri"/>
                <a:cs typeface="Calibri"/>
                <a:sym typeface="Calibri"/>
              </a:rPr>
              <a:t>33% increase in price</a:t>
            </a:r>
            <a:endParaRPr sz="1100"/>
          </a:p>
        </p:txBody>
      </p:sp>
      <p:sp>
        <p:nvSpPr>
          <p:cNvPr id="569" name="Google Shape;569;p76"/>
          <p:cNvSpPr/>
          <p:nvPr/>
        </p:nvSpPr>
        <p:spPr>
          <a:xfrm>
            <a:off x="5886450" y="4340300"/>
            <a:ext cx="2171700" cy="342900"/>
          </a:xfrm>
          <a:prstGeom prst="rect">
            <a:avLst/>
          </a:prstGeom>
          <a:solidFill>
            <a:srgbClr val="008342"/>
          </a:solidFill>
          <a:ln w="15875" cap="flat" cmpd="sng">
            <a:solidFill>
              <a:srgbClr val="61200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1400"/>
              <a:buFont typeface="Calibri"/>
              <a:buNone/>
            </a:pPr>
            <a:r>
              <a:rPr lang="en" sz="1400" b="1" i="0" u="none" strike="noStrike" cap="none">
                <a:solidFill>
                  <a:srgbClr val="FFFFFF"/>
                </a:solidFill>
                <a:latin typeface="Calibri"/>
                <a:ea typeface="Calibri"/>
                <a:cs typeface="Calibri"/>
                <a:sym typeface="Calibri"/>
              </a:rPr>
              <a:t>33% decrease in sales</a:t>
            </a:r>
            <a:endParaRPr sz="1100"/>
          </a:p>
        </p:txBody>
      </p:sp>
      <p:sp>
        <p:nvSpPr>
          <p:cNvPr id="567" name="Google Shape;567;p76"/>
          <p:cNvSpPr txBox="1"/>
          <p:nvPr/>
        </p:nvSpPr>
        <p:spPr>
          <a:xfrm>
            <a:off x="7296142" y="4844839"/>
            <a:ext cx="1848000" cy="192300"/>
          </a:xfrm>
          <a:prstGeom prst="rect">
            <a:avLst/>
          </a:prstGeom>
          <a:noFill/>
          <a:ln>
            <a:noFill/>
          </a:ln>
        </p:spPr>
        <p:txBody>
          <a:bodyPr spcFirstLastPara="1" wrap="square" lIns="68575" tIns="34275" rIns="68575" bIns="34275" anchor="t" anchorCtr="0">
            <a:spAutoFit/>
          </a:bodyPr>
          <a:lstStyle/>
          <a:p>
            <a:pPr marL="0" marR="0" lvl="0" indent="0" algn="r" rtl="0">
              <a:lnSpc>
                <a:spcPct val="100000"/>
              </a:lnSpc>
              <a:spcBef>
                <a:spcPts val="0"/>
              </a:spcBef>
              <a:spcAft>
                <a:spcPts val="0"/>
              </a:spcAft>
              <a:buClr>
                <a:srgbClr val="FFFFFF"/>
              </a:buClr>
              <a:buSzPts val="800"/>
              <a:buFont typeface="Calibri"/>
              <a:buNone/>
            </a:pPr>
            <a:r>
              <a:rPr lang="en" sz="800" b="0" i="0" u="none" strike="noStrike" cap="none">
                <a:solidFill>
                  <a:srgbClr val="FFFFFF"/>
                </a:solidFill>
                <a:latin typeface="Calibri"/>
                <a:ea typeface="Calibri"/>
                <a:cs typeface="Calibri"/>
                <a:sym typeface="Calibri"/>
              </a:rPr>
              <a:t>Kaplan JAMA Health Forum 2024</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77"/>
          <p:cNvSpPr txBox="1">
            <a:spLocks noGrp="1"/>
          </p:cNvSpPr>
          <p:nvPr>
            <p:ph type="title" idx="4294967295"/>
          </p:nvPr>
        </p:nvSpPr>
        <p:spPr>
          <a:xfrm>
            <a:off x="1333500" y="139552"/>
            <a:ext cx="6477000" cy="715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100" b="0" i="0" u="none" strike="noStrike" kern="0" cap="none" spc="0" normalizeH="0" baseline="0" noProof="0" dirty="0">
                <a:ln>
                  <a:noFill/>
                </a:ln>
                <a:solidFill>
                  <a:schemeClr val="dk1"/>
                </a:solidFill>
                <a:effectLst/>
                <a:uLnTx/>
                <a:uFillTx/>
                <a:latin typeface="Trebuchet MS"/>
                <a:ea typeface="Trebuchet MS"/>
                <a:cs typeface="Trebuchet MS"/>
                <a:sym typeface="Trebuchet MS"/>
              </a:rPr>
              <a:t>Growing evidence from quasi-experiments:</a:t>
            </a:r>
            <a:br>
              <a:rPr kumimoji="0" lang="en-US" sz="2100" b="0" i="0" u="none" strike="noStrike" kern="0" cap="none" spc="0" normalizeH="0" baseline="0" noProof="0" dirty="0">
                <a:ln>
                  <a:noFill/>
                </a:ln>
                <a:solidFill>
                  <a:schemeClr val="dk1"/>
                </a:solidFill>
                <a:effectLst/>
                <a:uLnTx/>
                <a:uFillTx/>
                <a:latin typeface="Trebuchet MS"/>
                <a:ea typeface="Trebuchet MS"/>
                <a:cs typeface="Trebuchet MS"/>
                <a:sym typeface="Trebuchet MS"/>
              </a:rPr>
            </a:br>
            <a:r>
              <a:rPr kumimoji="0" lang="en-US" sz="2100" b="0" i="0" u="none" strike="noStrike" kern="0" cap="none" spc="0" normalizeH="0" baseline="0" noProof="0" dirty="0">
                <a:ln>
                  <a:noFill/>
                </a:ln>
                <a:solidFill>
                  <a:schemeClr val="dk1"/>
                </a:solidFill>
                <a:effectLst/>
                <a:uLnTx/>
                <a:uFillTx/>
                <a:latin typeface="Trebuchet MS"/>
                <a:ea typeface="Trebuchet MS"/>
                <a:cs typeface="Trebuchet MS"/>
                <a:sym typeface="Trebuchet MS"/>
              </a:rPr>
              <a:t>Taxes may improve weight outcomes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77" name="Google Shape;577;p77"/>
          <p:cNvSpPr txBox="1"/>
          <p:nvPr/>
        </p:nvSpPr>
        <p:spPr>
          <a:xfrm>
            <a:off x="356616" y="1188529"/>
            <a:ext cx="3149700" cy="3545400"/>
          </a:xfrm>
          <a:prstGeom prst="rect">
            <a:avLst/>
          </a:prstGeom>
          <a:noFill/>
          <a:ln>
            <a:noFill/>
          </a:ln>
        </p:spPr>
        <p:txBody>
          <a:bodyPr spcFirstLastPara="1" wrap="square" lIns="68575" tIns="34275" rIns="68575" bIns="34275" anchor="t" anchorCtr="0">
            <a:spAutoFit/>
          </a:bodyPr>
          <a:lstStyle/>
          <a:p>
            <a:pPr marL="215900" marR="0" lvl="0" indent="-215900" algn="l" rtl="0">
              <a:lnSpc>
                <a:spcPct val="85000"/>
              </a:lnSpc>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Seattle: 4.5% reduction in adult obesity and 0.61 in BMI</a:t>
            </a:r>
            <a:endParaRPr sz="1100"/>
          </a:p>
          <a:p>
            <a:pPr marL="215900" marR="0" lvl="0" indent="-215900" algn="l" rtl="0">
              <a:lnSpc>
                <a:spcPct val="85000"/>
              </a:lnSpc>
              <a:spcBef>
                <a:spcPts val="50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Seattle: prevented 19% of expected adult BMI gain per year </a:t>
            </a:r>
            <a:endParaRPr sz="1100"/>
          </a:p>
          <a:p>
            <a:pPr marL="215900" marR="0" lvl="0" indent="-215900" algn="l" rtl="0">
              <a:lnSpc>
                <a:spcPct val="85000"/>
              </a:lnSpc>
              <a:spcBef>
                <a:spcPts val="50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Seattle: 1.1% decline in child adiposity</a:t>
            </a:r>
            <a:endParaRPr sz="1100"/>
          </a:p>
          <a:p>
            <a:pPr marL="215900" marR="0" lvl="0" indent="-215900" algn="l" rtl="0">
              <a:lnSpc>
                <a:spcPct val="85000"/>
              </a:lnSpc>
              <a:spcBef>
                <a:spcPts val="50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Four CA cities: 2.8% decline in child and adolescent BMI percentile</a:t>
            </a:r>
            <a:endParaRPr sz="1100"/>
          </a:p>
          <a:p>
            <a:pPr marL="215900" marR="0" lvl="0" indent="-215900" algn="l" rtl="0">
              <a:lnSpc>
                <a:spcPct val="85000"/>
              </a:lnSpc>
              <a:spcBef>
                <a:spcPts val="50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Philadelphia: 1.1% decline in adult BMI</a:t>
            </a:r>
            <a:endParaRPr sz="1100"/>
          </a:p>
          <a:p>
            <a:pPr marL="215900" marR="0" lvl="0" indent="-215900" algn="l" rtl="0">
              <a:lnSpc>
                <a:spcPct val="85000"/>
              </a:lnSpc>
              <a:spcBef>
                <a:spcPts val="50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Philadelphia: no effect on children</a:t>
            </a:r>
            <a:endParaRPr sz="1100"/>
          </a:p>
          <a:p>
            <a:pPr marL="215900" marR="0" lvl="0" indent="-215900" algn="l" rtl="0">
              <a:lnSpc>
                <a:spcPct val="85000"/>
              </a:lnSpc>
              <a:spcBef>
                <a:spcPts val="50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Philadelphia/Oakland/SF: 1.1% decline in high school student BMI</a:t>
            </a:r>
            <a:endParaRPr sz="1100"/>
          </a:p>
          <a:p>
            <a:pPr marL="215900" marR="0" lvl="0" indent="-215900" algn="l" rtl="0">
              <a:lnSpc>
                <a:spcPct val="85000"/>
              </a:lnSpc>
              <a:spcBef>
                <a:spcPts val="50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Pooled national data: 1 cent/oz tax associated with 1.7% decline in adolescent obesity</a:t>
            </a:r>
            <a:endParaRPr sz="1100"/>
          </a:p>
          <a:p>
            <a:pPr marL="215900" marR="0" lvl="0" indent="-127000" algn="l" rtl="0">
              <a:spcBef>
                <a:spcPts val="50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p:txBody>
      </p:sp>
      <p:pic>
        <p:nvPicPr>
          <p:cNvPr id="578" name="Google Shape;578;p77" descr="A graph of a change in an overweight"/>
          <p:cNvPicPr preferRelativeResize="0"/>
          <p:nvPr/>
        </p:nvPicPr>
        <p:blipFill rotWithShape="1">
          <a:blip r:embed="rId3">
            <a:alphaModFix/>
          </a:blip>
          <a:srcRect/>
          <a:stretch/>
        </p:blipFill>
        <p:spPr>
          <a:xfrm>
            <a:off x="3847996" y="1245881"/>
            <a:ext cx="4810625" cy="2939366"/>
          </a:xfrm>
          <a:prstGeom prst="rect">
            <a:avLst/>
          </a:prstGeom>
          <a:noFill/>
          <a:ln>
            <a:noFill/>
          </a:ln>
        </p:spPr>
      </p:pic>
      <p:sp>
        <p:nvSpPr>
          <p:cNvPr id="579" name="Google Shape;579;p77"/>
          <p:cNvSpPr txBox="1"/>
          <p:nvPr/>
        </p:nvSpPr>
        <p:spPr>
          <a:xfrm>
            <a:off x="6401715" y="4575995"/>
            <a:ext cx="2742300" cy="1923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800">
                <a:solidFill>
                  <a:schemeClr val="dk1"/>
                </a:solidFill>
                <a:latin typeface="Calibri"/>
                <a:ea typeface="Calibri"/>
                <a:cs typeface="Calibri"/>
                <a:sym typeface="Calibri"/>
              </a:rPr>
              <a:t>Flynn J, Gruber A. IZA DP No 17617. January 2025</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8"/>
          <p:cNvSpPr txBox="1">
            <a:spLocks noGrp="1"/>
          </p:cNvSpPr>
          <p:nvPr>
            <p:ph type="title"/>
          </p:nvPr>
        </p:nvSpPr>
        <p:spPr>
          <a:xfrm>
            <a:off x="857250" y="285750"/>
            <a:ext cx="5823000" cy="1088100"/>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rgbClr val="484848"/>
              </a:buClr>
              <a:buSzPts val="3000"/>
              <a:buFont typeface="Trebuchet MS"/>
              <a:buNone/>
            </a:pPr>
            <a:r>
              <a:rPr lang="en"/>
              <a:t>Seattle tax revenue allocations</a:t>
            </a:r>
            <a:br>
              <a:rPr lang="en"/>
            </a:br>
            <a:r>
              <a:rPr lang="en" sz="2100"/>
              <a:t>2023: $22M</a:t>
            </a:r>
            <a:endParaRPr/>
          </a:p>
        </p:txBody>
      </p:sp>
      <p:pic>
        <p:nvPicPr>
          <p:cNvPr id="589" name="Google Shape;589;p78" descr="A pie chart of a child security access"/>
          <p:cNvPicPr preferRelativeResize="0"/>
          <p:nvPr/>
        </p:nvPicPr>
        <p:blipFill rotWithShape="1">
          <a:blip r:embed="rId3">
            <a:alphaModFix/>
          </a:blip>
          <a:srcRect/>
          <a:stretch/>
        </p:blipFill>
        <p:spPr>
          <a:xfrm>
            <a:off x="628650" y="1504171"/>
            <a:ext cx="4857600" cy="3086100"/>
          </a:xfrm>
          <a:prstGeom prst="rect">
            <a:avLst/>
          </a:prstGeom>
          <a:noFill/>
          <a:ln>
            <a:noFill/>
          </a:ln>
        </p:spPr>
      </p:pic>
      <p:grpSp>
        <p:nvGrpSpPr>
          <p:cNvPr id="586" name="Google Shape;586;p78" descr="picture of someone grabbing fruit at stand"/>
          <p:cNvGrpSpPr/>
          <p:nvPr/>
        </p:nvGrpSpPr>
        <p:grpSpPr>
          <a:xfrm>
            <a:off x="5627489" y="1714582"/>
            <a:ext cx="2503173" cy="2497705"/>
            <a:chOff x="6306245" y="3294338"/>
            <a:chExt cx="1753291" cy="1872062"/>
          </a:xfrm>
        </p:grpSpPr>
        <p:pic>
          <p:nvPicPr>
            <p:cNvPr id="587" name="Google Shape;587;p78"/>
            <p:cNvPicPr preferRelativeResize="0"/>
            <p:nvPr/>
          </p:nvPicPr>
          <p:blipFill rotWithShape="1">
            <a:blip r:embed="rId4">
              <a:alphaModFix/>
            </a:blip>
            <a:srcRect/>
            <a:stretch/>
          </p:blipFill>
          <p:spPr>
            <a:xfrm>
              <a:off x="6306245" y="4293248"/>
              <a:ext cx="1748965" cy="873152"/>
            </a:xfrm>
            <a:prstGeom prst="rect">
              <a:avLst/>
            </a:prstGeom>
            <a:noFill/>
            <a:ln>
              <a:noFill/>
            </a:ln>
          </p:spPr>
        </p:pic>
        <p:pic>
          <p:nvPicPr>
            <p:cNvPr id="588" name="Google Shape;588;p78"/>
            <p:cNvPicPr preferRelativeResize="0"/>
            <p:nvPr/>
          </p:nvPicPr>
          <p:blipFill rotWithShape="1">
            <a:blip r:embed="rId5">
              <a:alphaModFix/>
            </a:blip>
            <a:srcRect/>
            <a:stretch/>
          </p:blipFill>
          <p:spPr>
            <a:xfrm>
              <a:off x="6306245" y="3294338"/>
              <a:ext cx="1753291" cy="906426"/>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9"/>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chemeClr val="dk1"/>
              </a:buClr>
              <a:buSzPts val="3000"/>
              <a:buFont typeface="Trebuchet MS"/>
              <a:buNone/>
            </a:pPr>
            <a:r>
              <a:rPr lang="en">
                <a:solidFill>
                  <a:schemeClr val="dk1"/>
                </a:solidFill>
              </a:rPr>
              <a:t>What’s next for taxes?</a:t>
            </a:r>
            <a:endParaRPr sz="2400">
              <a:solidFill>
                <a:schemeClr val="dk1"/>
              </a:solidFill>
            </a:endParaRPr>
          </a:p>
        </p:txBody>
      </p:sp>
      <p:sp>
        <p:nvSpPr>
          <p:cNvPr id="601" name="Google Shape;601;p79"/>
          <p:cNvSpPr txBox="1"/>
          <p:nvPr/>
        </p:nvSpPr>
        <p:spPr>
          <a:xfrm>
            <a:off x="1356884" y="1602413"/>
            <a:ext cx="28905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b="1">
                <a:solidFill>
                  <a:schemeClr val="dk1"/>
                </a:solidFill>
                <a:latin typeface="Calibri"/>
                <a:ea typeface="Calibri"/>
                <a:cs typeface="Calibri"/>
                <a:sym typeface="Calibri"/>
              </a:rPr>
              <a:t>Santa Cruz</a:t>
            </a:r>
            <a:endParaRPr sz="1100"/>
          </a:p>
          <a:p>
            <a:pPr marL="0" marR="0" lvl="0" indent="0" algn="ctr" rtl="0">
              <a:spcBef>
                <a:spcPts val="0"/>
              </a:spcBef>
              <a:spcAft>
                <a:spcPts val="0"/>
              </a:spcAft>
              <a:buNone/>
            </a:pPr>
            <a:r>
              <a:rPr lang="en" sz="1800" b="1">
                <a:solidFill>
                  <a:schemeClr val="dk1"/>
                </a:solidFill>
                <a:latin typeface="Calibri"/>
                <a:ea typeface="Calibri"/>
                <a:cs typeface="Calibri"/>
                <a:sym typeface="Calibri"/>
              </a:rPr>
              <a:t>Preemption goes to court</a:t>
            </a:r>
            <a:endParaRPr sz="1100"/>
          </a:p>
        </p:txBody>
      </p:sp>
      <p:pic>
        <p:nvPicPr>
          <p:cNvPr id="600" name="Google Shape;600;p79" descr="A close-up of a building"/>
          <p:cNvPicPr preferRelativeResize="0"/>
          <p:nvPr/>
        </p:nvPicPr>
        <p:blipFill rotWithShape="1">
          <a:blip r:embed="rId3">
            <a:alphaModFix/>
          </a:blip>
          <a:srcRect/>
          <a:stretch/>
        </p:blipFill>
        <p:spPr>
          <a:xfrm>
            <a:off x="1576780" y="2460209"/>
            <a:ext cx="2348629" cy="1381968"/>
          </a:xfrm>
          <a:prstGeom prst="rect">
            <a:avLst/>
          </a:prstGeom>
          <a:noFill/>
          <a:ln>
            <a:noFill/>
          </a:ln>
        </p:spPr>
      </p:pic>
      <p:sp>
        <p:nvSpPr>
          <p:cNvPr id="599" name="Google Shape;599;p79"/>
          <p:cNvSpPr txBox="1"/>
          <p:nvPr/>
        </p:nvSpPr>
        <p:spPr>
          <a:xfrm>
            <a:off x="5738186" y="1747981"/>
            <a:ext cx="2557200" cy="6234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800" b="1" dirty="0">
                <a:solidFill>
                  <a:schemeClr val="dk1"/>
                </a:solidFill>
                <a:latin typeface="Calibri"/>
                <a:ea typeface="Calibri"/>
                <a:cs typeface="Calibri"/>
                <a:sym typeface="Calibri"/>
              </a:rPr>
              <a:t>Non-Sugar Sweetened Beverages</a:t>
            </a:r>
            <a:endParaRPr sz="1100" dirty="0"/>
          </a:p>
        </p:txBody>
      </p:sp>
      <p:pic>
        <p:nvPicPr>
          <p:cNvPr id="598" name="Google Shape;598;p79" descr="A label of a fruit punch"/>
          <p:cNvPicPr preferRelativeResize="0"/>
          <p:nvPr/>
        </p:nvPicPr>
        <p:blipFill rotWithShape="1">
          <a:blip r:embed="rId4">
            <a:alphaModFix/>
          </a:blip>
          <a:srcRect/>
          <a:stretch/>
        </p:blipFill>
        <p:spPr>
          <a:xfrm>
            <a:off x="5696335" y="2662070"/>
            <a:ext cx="1677363" cy="1178244"/>
          </a:xfrm>
          <a:prstGeom prst="rect">
            <a:avLst/>
          </a:prstGeom>
          <a:noFill/>
          <a:ln>
            <a:noFill/>
          </a:ln>
        </p:spPr>
      </p:pic>
      <p:pic>
        <p:nvPicPr>
          <p:cNvPr id="597" name="Google Shape;597;p79" descr="A can of diet coke"/>
          <p:cNvPicPr preferRelativeResize="0"/>
          <p:nvPr/>
        </p:nvPicPr>
        <p:blipFill rotWithShape="1">
          <a:blip r:embed="rId5">
            <a:alphaModFix/>
          </a:blip>
          <a:srcRect/>
          <a:stretch/>
        </p:blipFill>
        <p:spPr>
          <a:xfrm>
            <a:off x="7301628" y="2571750"/>
            <a:ext cx="1303934" cy="130393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8" name="Google Shape;608;p80">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10" name="Google Shape;610;p80">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FFFFFF"/>
              </a:buClr>
              <a:buSzPts val="2700"/>
              <a:buFont typeface="Calibri"/>
              <a:buNone/>
            </a:pPr>
            <a:endParaRPr sz="2700" b="1" i="0" u="none" strike="noStrike" cap="none">
              <a:solidFill>
                <a:srgbClr val="FFFFFF"/>
              </a:solidFill>
              <a:latin typeface="Calibri"/>
              <a:ea typeface="Calibri"/>
              <a:cs typeface="Calibri"/>
              <a:sym typeface="Calibri"/>
            </a:endParaRPr>
          </a:p>
        </p:txBody>
      </p:sp>
      <p:sp>
        <p:nvSpPr>
          <p:cNvPr id="612" name="Google Shape;612;p80"/>
          <p:cNvSpPr txBox="1">
            <a:spLocks noGrp="1"/>
          </p:cNvSpPr>
          <p:nvPr>
            <p:ph type="title"/>
          </p:nvPr>
        </p:nvSpPr>
        <p:spPr>
          <a:xfrm>
            <a:off x="0" y="1"/>
            <a:ext cx="9144000" cy="514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2400" b="1">
                <a:solidFill>
                  <a:srgbClr val="EDEDED"/>
                </a:solidFill>
                <a:latin typeface="Century Gothic"/>
                <a:ea typeface="Century Gothic"/>
                <a:cs typeface="Century Gothic"/>
                <a:sym typeface="Century Gothic"/>
              </a:rPr>
              <a:t>Front-of-Package Labels (FOPLs)</a:t>
            </a:r>
            <a:endParaRPr/>
          </a:p>
        </p:txBody>
      </p:sp>
      <p:pic>
        <p:nvPicPr>
          <p:cNvPr id="613" name="Google Shape;613;p8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053295" y="4652844"/>
            <a:ext cx="3964132" cy="305645"/>
          </a:xfrm>
          <a:prstGeom prst="rect">
            <a:avLst/>
          </a:prstGeom>
          <a:noFill/>
          <a:ln>
            <a:noFill/>
          </a:ln>
        </p:spPr>
      </p:pic>
      <p:pic>
        <p:nvPicPr>
          <p:cNvPr id="614" name="Google Shape;614;p80" descr="A map of the world with different colored icons"/>
          <p:cNvPicPr preferRelativeResize="0"/>
          <p:nvPr/>
        </p:nvPicPr>
        <p:blipFill rotWithShape="1">
          <a:blip r:embed="rId4">
            <a:alphaModFix/>
          </a:blip>
          <a:srcRect/>
          <a:stretch/>
        </p:blipFill>
        <p:spPr>
          <a:xfrm>
            <a:off x="676072" y="791418"/>
            <a:ext cx="8249055" cy="3577858"/>
          </a:xfrm>
          <a:prstGeom prst="rect">
            <a:avLst/>
          </a:prstGeom>
          <a:noFill/>
          <a:ln>
            <a:noFill/>
          </a:ln>
        </p:spPr>
      </p:pic>
      <p:pic>
        <p:nvPicPr>
          <p:cNvPr id="611" name="Google Shape;611;p80" descr="A picture containing text, bottle"/>
          <p:cNvPicPr preferRelativeResize="0"/>
          <p:nvPr/>
        </p:nvPicPr>
        <p:blipFill rotWithShape="1">
          <a:blip r:embed="rId5">
            <a:alphaModFix/>
          </a:blip>
          <a:srcRect/>
          <a:stretch/>
        </p:blipFill>
        <p:spPr>
          <a:xfrm>
            <a:off x="48927" y="4403276"/>
            <a:ext cx="987748" cy="670923"/>
          </a:xfrm>
          <a:prstGeom prst="rect">
            <a:avLst/>
          </a:prstGeom>
          <a:noFill/>
          <a:ln>
            <a:noFill/>
          </a:ln>
        </p:spPr>
      </p:pic>
      <p:pic>
        <p:nvPicPr>
          <p:cNvPr id="609" name="Google Shape;609;p80" descr="Blue text on a white background"/>
          <p:cNvPicPr preferRelativeResize="0"/>
          <p:nvPr/>
        </p:nvPicPr>
        <p:blipFill rotWithShape="1">
          <a:blip r:embed="rId6">
            <a:alphaModFix/>
          </a:blip>
          <a:srcRect/>
          <a:stretch/>
        </p:blipFill>
        <p:spPr>
          <a:xfrm>
            <a:off x="7226124" y="4467834"/>
            <a:ext cx="1868950" cy="67566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81">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22" name="Google Shape;622;p81">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FFFFFF"/>
              </a:buClr>
              <a:buSzPts val="2700"/>
              <a:buFont typeface="Calibri"/>
              <a:buNone/>
            </a:pPr>
            <a:endParaRPr sz="2700" b="1" i="0" u="none" strike="noStrike" cap="none">
              <a:solidFill>
                <a:srgbClr val="FFFFFF"/>
              </a:solidFill>
              <a:latin typeface="Calibri"/>
              <a:ea typeface="Calibri"/>
              <a:cs typeface="Calibri"/>
              <a:sym typeface="Calibri"/>
            </a:endParaRPr>
          </a:p>
        </p:txBody>
      </p:sp>
      <p:sp>
        <p:nvSpPr>
          <p:cNvPr id="624" name="Google Shape;624;p81"/>
          <p:cNvSpPr txBox="1">
            <a:spLocks noGrp="1"/>
          </p:cNvSpPr>
          <p:nvPr>
            <p:ph type="title"/>
          </p:nvPr>
        </p:nvSpPr>
        <p:spPr>
          <a:xfrm>
            <a:off x="0" y="1"/>
            <a:ext cx="9144000" cy="514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2400">
                <a:solidFill>
                  <a:srgbClr val="EDEDED"/>
                </a:solidFill>
                <a:latin typeface="Century Gothic"/>
                <a:ea typeface="Century Gothic"/>
                <a:cs typeface="Century Gothic"/>
                <a:sym typeface="Century Gothic"/>
              </a:rPr>
              <a:t>Types of interpretive FOPLs</a:t>
            </a:r>
            <a:endParaRPr/>
          </a:p>
        </p:txBody>
      </p:sp>
      <p:pic>
        <p:nvPicPr>
          <p:cNvPr id="629" name="Google Shape;629;p81" descr="A couple of signs with white text"/>
          <p:cNvPicPr preferRelativeResize="0"/>
          <p:nvPr/>
        </p:nvPicPr>
        <p:blipFill rotWithShape="1">
          <a:blip r:embed="rId3">
            <a:alphaModFix/>
          </a:blip>
          <a:srcRect/>
          <a:stretch/>
        </p:blipFill>
        <p:spPr>
          <a:xfrm>
            <a:off x="3904437" y="846283"/>
            <a:ext cx="2006034" cy="474083"/>
          </a:xfrm>
          <a:prstGeom prst="rect">
            <a:avLst/>
          </a:prstGeom>
          <a:noFill/>
          <a:ln>
            <a:noFill/>
          </a:ln>
        </p:spPr>
      </p:pic>
      <p:pic>
        <p:nvPicPr>
          <p:cNvPr id="628" name="Google Shape;628;p81" descr="Canadian Front-Of-Package Labeling Requirements"/>
          <p:cNvPicPr preferRelativeResize="0"/>
          <p:nvPr/>
        </p:nvPicPr>
        <p:blipFill rotWithShape="1">
          <a:blip r:embed="rId4">
            <a:alphaModFix/>
          </a:blip>
          <a:srcRect l="19789" t="40041" r="19783" b="18053"/>
          <a:stretch/>
        </p:blipFill>
        <p:spPr>
          <a:xfrm>
            <a:off x="3145787" y="1391259"/>
            <a:ext cx="952397" cy="495385"/>
          </a:xfrm>
          <a:prstGeom prst="rect">
            <a:avLst/>
          </a:prstGeom>
          <a:noFill/>
          <a:ln>
            <a:noFill/>
          </a:ln>
        </p:spPr>
      </p:pic>
      <p:pic>
        <p:nvPicPr>
          <p:cNvPr id="634" name="Google Shape;634;p81" descr="Health warning labels may deter parents from purchasing sugar-sweetened  beverages for kids"/>
          <p:cNvPicPr preferRelativeResize="0"/>
          <p:nvPr/>
        </p:nvPicPr>
        <p:blipFill rotWithShape="1">
          <a:blip r:embed="rId5">
            <a:alphaModFix/>
          </a:blip>
          <a:srcRect l="2582" t="63886" r="2115" b="16879"/>
          <a:stretch/>
        </p:blipFill>
        <p:spPr>
          <a:xfrm>
            <a:off x="4264366" y="1477572"/>
            <a:ext cx="2517026" cy="336554"/>
          </a:xfrm>
          <a:prstGeom prst="rect">
            <a:avLst/>
          </a:prstGeom>
          <a:noFill/>
          <a:ln>
            <a:noFill/>
          </a:ln>
        </p:spPr>
      </p:pic>
      <p:sp>
        <p:nvSpPr>
          <p:cNvPr id="625" name="Google Shape;625;p81"/>
          <p:cNvSpPr txBox="1"/>
          <p:nvPr/>
        </p:nvSpPr>
        <p:spPr>
          <a:xfrm>
            <a:off x="557978" y="1829973"/>
            <a:ext cx="4989900" cy="13947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800" b="1" i="0" u="none" strike="noStrike" cap="none" dirty="0">
                <a:solidFill>
                  <a:schemeClr val="dk1"/>
                </a:solidFill>
                <a:latin typeface="Century Gothic"/>
                <a:ea typeface="Century Gothic"/>
                <a:cs typeface="Century Gothic"/>
                <a:sym typeface="Century Gothic"/>
              </a:rPr>
              <a:t>Negative framing only:</a:t>
            </a:r>
            <a:endParaRPr sz="1100" dirty="0"/>
          </a:p>
          <a:p>
            <a:pPr marL="254000" marR="0" lvl="0" indent="-260350" algn="l" rtl="0">
              <a:lnSpc>
                <a:spcPct val="100000"/>
              </a:lnSpc>
              <a:spcBef>
                <a:spcPts val="500"/>
              </a:spcBef>
              <a:spcAft>
                <a:spcPts val="0"/>
              </a:spcAft>
              <a:buClr>
                <a:srgbClr val="000000"/>
              </a:buClr>
              <a:buSzPts val="1100"/>
              <a:buFont typeface="Arial"/>
              <a:buChar char="•"/>
            </a:pPr>
            <a:r>
              <a:rPr lang="en" sz="1800" b="0" i="0" u="none" strike="noStrike" cap="none" dirty="0">
                <a:solidFill>
                  <a:schemeClr val="dk1"/>
                </a:solidFill>
                <a:latin typeface="Century Gothic"/>
                <a:ea typeface="Century Gothic"/>
                <a:cs typeface="Century Gothic"/>
                <a:sym typeface="Century Gothic"/>
              </a:rPr>
              <a:t>Nutrient warnings</a:t>
            </a:r>
            <a:endParaRPr sz="1100" dirty="0"/>
          </a:p>
          <a:p>
            <a:pPr marL="254000" marR="0" lvl="0" indent="-260350" algn="l" rtl="0">
              <a:lnSpc>
                <a:spcPct val="100000"/>
              </a:lnSpc>
              <a:spcBef>
                <a:spcPts val="500"/>
              </a:spcBef>
              <a:spcAft>
                <a:spcPts val="0"/>
              </a:spcAft>
              <a:buClr>
                <a:srgbClr val="000000"/>
              </a:buClr>
              <a:buSzPts val="1100"/>
              <a:buFont typeface="Arial"/>
              <a:buChar char="•"/>
            </a:pPr>
            <a:r>
              <a:rPr lang="en" sz="1800" b="0" i="0" u="none" strike="noStrike" cap="none" dirty="0">
                <a:solidFill>
                  <a:schemeClr val="dk1"/>
                </a:solidFill>
                <a:latin typeface="Century Gothic"/>
                <a:ea typeface="Century Gothic"/>
                <a:cs typeface="Century Gothic"/>
                <a:sym typeface="Century Gothic"/>
              </a:rPr>
              <a:t>Health warnings</a:t>
            </a:r>
            <a:endParaRPr sz="15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500"/>
              </a:spcBef>
              <a:spcAft>
                <a:spcPts val="0"/>
              </a:spcAft>
              <a:buClr>
                <a:srgbClr val="000000"/>
              </a:buClr>
              <a:buSzPts val="1100"/>
              <a:buFont typeface="Arial"/>
              <a:buNone/>
            </a:pPr>
            <a:endParaRPr sz="15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500"/>
              </a:spcBef>
              <a:spcAft>
                <a:spcPts val="0"/>
              </a:spcAft>
              <a:buClr>
                <a:srgbClr val="000000"/>
              </a:buClr>
              <a:buSzPts val="1100"/>
              <a:buFont typeface="Arial"/>
              <a:buNone/>
            </a:pPr>
            <a:r>
              <a:rPr lang="en" sz="1800" b="1" i="0" u="none" strike="noStrike" cap="none" dirty="0">
                <a:solidFill>
                  <a:schemeClr val="dk1"/>
                </a:solidFill>
                <a:latin typeface="Century Gothic"/>
                <a:ea typeface="Century Gothic"/>
                <a:cs typeface="Century Gothic"/>
                <a:sym typeface="Century Gothic"/>
              </a:rPr>
              <a:t>Negative and positive framing:</a:t>
            </a:r>
            <a:endParaRPr sz="1100" dirty="0"/>
          </a:p>
          <a:p>
            <a:pPr marL="254000" marR="0" lvl="0" indent="-260350" algn="l" rtl="0">
              <a:lnSpc>
                <a:spcPct val="100000"/>
              </a:lnSpc>
              <a:spcBef>
                <a:spcPts val="500"/>
              </a:spcBef>
              <a:spcAft>
                <a:spcPts val="0"/>
              </a:spcAft>
              <a:buClr>
                <a:srgbClr val="000000"/>
              </a:buClr>
              <a:buSzPts val="1100"/>
              <a:buFont typeface="Arial"/>
              <a:buChar char="•"/>
            </a:pPr>
            <a:r>
              <a:rPr lang="en" sz="1800" b="0" i="0" u="none" strike="noStrike" cap="none" dirty="0">
                <a:solidFill>
                  <a:schemeClr val="dk1"/>
                </a:solidFill>
                <a:latin typeface="Century Gothic"/>
                <a:ea typeface="Century Gothic"/>
                <a:cs typeface="Century Gothic"/>
                <a:sym typeface="Century Gothic"/>
              </a:rPr>
              <a:t>Summary labels/single traffic light</a:t>
            </a:r>
            <a:endParaRPr sz="1100" dirty="0"/>
          </a:p>
          <a:p>
            <a:pPr marL="254000" marR="0" lvl="0" indent="-260350" algn="l" rtl="0">
              <a:lnSpc>
                <a:spcPct val="100000"/>
              </a:lnSpc>
              <a:spcBef>
                <a:spcPts val="500"/>
              </a:spcBef>
              <a:spcAft>
                <a:spcPts val="0"/>
              </a:spcAft>
              <a:buClr>
                <a:srgbClr val="000000"/>
              </a:buClr>
              <a:buSzPts val="1100"/>
              <a:buFont typeface="Arial"/>
              <a:buChar char="•"/>
            </a:pPr>
            <a:r>
              <a:rPr lang="en" sz="1800" b="0" i="0" u="none" strike="noStrike" cap="none" dirty="0">
                <a:solidFill>
                  <a:schemeClr val="dk1"/>
                </a:solidFill>
                <a:latin typeface="Century Gothic"/>
                <a:ea typeface="Century Gothic"/>
                <a:cs typeface="Century Gothic"/>
                <a:sym typeface="Century Gothic"/>
              </a:rPr>
              <a:t>Multiple traffic lights</a:t>
            </a:r>
            <a:endParaRPr sz="15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500"/>
              </a:spcBef>
              <a:spcAft>
                <a:spcPts val="0"/>
              </a:spcAft>
              <a:buClr>
                <a:srgbClr val="000000"/>
              </a:buClr>
              <a:buSzPts val="1100"/>
              <a:buFont typeface="Arial"/>
              <a:buNone/>
            </a:pPr>
            <a:endParaRPr sz="15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500"/>
              </a:spcBef>
              <a:spcAft>
                <a:spcPts val="0"/>
              </a:spcAft>
              <a:buClr>
                <a:srgbClr val="000000"/>
              </a:buClr>
              <a:buSzPts val="1100"/>
              <a:buFont typeface="Arial"/>
              <a:buNone/>
            </a:pPr>
            <a:r>
              <a:rPr lang="en" sz="1800" b="1" i="0" u="none" strike="noStrike" cap="none" dirty="0">
                <a:solidFill>
                  <a:schemeClr val="dk1"/>
                </a:solidFill>
                <a:latin typeface="Century Gothic"/>
                <a:ea typeface="Century Gothic"/>
                <a:cs typeface="Century Gothic"/>
                <a:sym typeface="Century Gothic"/>
              </a:rPr>
              <a:t>Positive framing only:</a:t>
            </a:r>
            <a:endParaRPr sz="1100" dirty="0"/>
          </a:p>
          <a:p>
            <a:pPr marL="254000" marR="0" lvl="0" indent="-260350" algn="l" rtl="0">
              <a:lnSpc>
                <a:spcPct val="100000"/>
              </a:lnSpc>
              <a:spcBef>
                <a:spcPts val="500"/>
              </a:spcBef>
              <a:spcAft>
                <a:spcPts val="500"/>
              </a:spcAft>
              <a:buClr>
                <a:srgbClr val="000000"/>
              </a:buClr>
              <a:buSzPts val="1100"/>
              <a:buFont typeface="Arial"/>
              <a:buChar char="•"/>
            </a:pPr>
            <a:r>
              <a:rPr lang="en" sz="1800" b="0" i="0" u="none" strike="noStrike" cap="none" dirty="0">
                <a:solidFill>
                  <a:schemeClr val="dk1"/>
                </a:solidFill>
                <a:latin typeface="Century Gothic"/>
                <a:ea typeface="Century Gothic"/>
                <a:cs typeface="Century Gothic"/>
                <a:sym typeface="Century Gothic"/>
              </a:rPr>
              <a:t>Endorsement labels</a:t>
            </a:r>
            <a:endParaRPr sz="1100" dirty="0"/>
          </a:p>
        </p:txBody>
      </p:sp>
      <p:pic>
        <p:nvPicPr>
          <p:cNvPr id="626" name="Google Shape;626;p81" descr="Health Star Rating - Australian Beverages"/>
          <p:cNvPicPr preferRelativeResize="0"/>
          <p:nvPr/>
        </p:nvPicPr>
        <p:blipFill rotWithShape="1">
          <a:blip r:embed="rId6">
            <a:alphaModFix/>
          </a:blip>
          <a:srcRect l="4785" t="8136" r="3184" b="33070"/>
          <a:stretch/>
        </p:blipFill>
        <p:spPr>
          <a:xfrm>
            <a:off x="4711541" y="2048245"/>
            <a:ext cx="2021524" cy="610861"/>
          </a:xfrm>
          <a:prstGeom prst="rect">
            <a:avLst/>
          </a:prstGeom>
          <a:noFill/>
          <a:ln>
            <a:noFill/>
          </a:ln>
        </p:spPr>
      </p:pic>
      <p:pic>
        <p:nvPicPr>
          <p:cNvPr id="627" name="Google Shape;627;p81" descr="Evaluation of Nutri-Score in Relation to Dietary Guidelines and Food  Reformulation in The Netherlands"/>
          <p:cNvPicPr preferRelativeResize="0"/>
          <p:nvPr/>
        </p:nvPicPr>
        <p:blipFill rotWithShape="1">
          <a:blip r:embed="rId7">
            <a:alphaModFix/>
          </a:blip>
          <a:srcRect/>
          <a:stretch/>
        </p:blipFill>
        <p:spPr>
          <a:xfrm>
            <a:off x="6835293" y="2010791"/>
            <a:ext cx="1247180" cy="743773"/>
          </a:xfrm>
          <a:prstGeom prst="rect">
            <a:avLst/>
          </a:prstGeom>
          <a:noFill/>
          <a:ln>
            <a:noFill/>
          </a:ln>
        </p:spPr>
      </p:pic>
      <p:pic>
        <p:nvPicPr>
          <p:cNvPr id="632" name="Google Shape;632;p81" descr="Commission opens proceedings against UK's 'traffic light' label"/>
          <p:cNvPicPr preferRelativeResize="0"/>
          <p:nvPr/>
        </p:nvPicPr>
        <p:blipFill rotWithShape="1">
          <a:blip r:embed="rId8">
            <a:alphaModFix/>
          </a:blip>
          <a:srcRect t="12879" b="17312"/>
          <a:stretch/>
        </p:blipFill>
        <p:spPr>
          <a:xfrm>
            <a:off x="4827966" y="2785956"/>
            <a:ext cx="1788674" cy="610861"/>
          </a:xfrm>
          <a:prstGeom prst="rect">
            <a:avLst/>
          </a:prstGeom>
          <a:noFill/>
          <a:ln>
            <a:noFill/>
          </a:ln>
        </p:spPr>
      </p:pic>
      <p:pic>
        <p:nvPicPr>
          <p:cNvPr id="633" name="Google Shape;633;p81" descr="Some examples of Ecuadorian traffic light labelling. Alto, medio, and... |  Download Scientific Diagram"/>
          <p:cNvPicPr preferRelativeResize="0"/>
          <p:nvPr/>
        </p:nvPicPr>
        <p:blipFill rotWithShape="1">
          <a:blip r:embed="rId9">
            <a:alphaModFix/>
          </a:blip>
          <a:srcRect l="50886" b="51746"/>
          <a:stretch/>
        </p:blipFill>
        <p:spPr>
          <a:xfrm>
            <a:off x="6669356" y="2761251"/>
            <a:ext cx="826850" cy="937591"/>
          </a:xfrm>
          <a:prstGeom prst="rect">
            <a:avLst/>
          </a:prstGeom>
          <a:noFill/>
          <a:ln>
            <a:noFill/>
          </a:ln>
        </p:spPr>
      </p:pic>
      <p:pic>
        <p:nvPicPr>
          <p:cNvPr id="630" name="Google Shape;630;p81" descr="What Makes a Front-of-Pack Nutritional Labelling System Effective: The  Impact of Key Design Components on Food Purchases"/>
          <p:cNvPicPr preferRelativeResize="0"/>
          <p:nvPr/>
        </p:nvPicPr>
        <p:blipFill rotWithShape="1">
          <a:blip r:embed="rId10">
            <a:alphaModFix/>
          </a:blip>
          <a:srcRect l="3333" t="4515" r="4321" b="4068"/>
          <a:stretch/>
        </p:blipFill>
        <p:spPr>
          <a:xfrm>
            <a:off x="3246977" y="3436293"/>
            <a:ext cx="826851" cy="794707"/>
          </a:xfrm>
          <a:prstGeom prst="rect">
            <a:avLst/>
          </a:prstGeom>
          <a:noFill/>
          <a:ln>
            <a:noFill/>
          </a:ln>
        </p:spPr>
      </p:pic>
      <p:pic>
        <p:nvPicPr>
          <p:cNvPr id="631" name="Google Shape;631;p81" descr="New guidelines make the Keyhole even greener"/>
          <p:cNvPicPr preferRelativeResize="0"/>
          <p:nvPr/>
        </p:nvPicPr>
        <p:blipFill rotWithShape="1">
          <a:blip r:embed="rId11">
            <a:alphaModFix/>
          </a:blip>
          <a:srcRect/>
          <a:stretch/>
        </p:blipFill>
        <p:spPr>
          <a:xfrm>
            <a:off x="4182048" y="3470629"/>
            <a:ext cx="742950" cy="742950"/>
          </a:xfrm>
          <a:prstGeom prst="rect">
            <a:avLst/>
          </a:prstGeom>
          <a:noFill/>
          <a:ln>
            <a:noFill/>
          </a:ln>
        </p:spPr>
      </p:pic>
      <p:pic>
        <p:nvPicPr>
          <p:cNvPr id="623" name="Google Shape;623;p81" descr="A picture containing text, bottle"/>
          <p:cNvPicPr preferRelativeResize="0"/>
          <p:nvPr/>
        </p:nvPicPr>
        <p:blipFill rotWithShape="1">
          <a:blip r:embed="rId12">
            <a:alphaModFix/>
          </a:blip>
          <a:srcRect/>
          <a:stretch/>
        </p:blipFill>
        <p:spPr>
          <a:xfrm>
            <a:off x="48927" y="4403276"/>
            <a:ext cx="987748" cy="670923"/>
          </a:xfrm>
          <a:prstGeom prst="rect">
            <a:avLst/>
          </a:prstGeom>
          <a:noFill/>
          <a:ln>
            <a:noFill/>
          </a:ln>
        </p:spPr>
      </p:pic>
      <p:pic>
        <p:nvPicPr>
          <p:cNvPr id="621" name="Google Shape;621;p81" descr="Blue text on a white background"/>
          <p:cNvPicPr preferRelativeResize="0"/>
          <p:nvPr/>
        </p:nvPicPr>
        <p:blipFill rotWithShape="1">
          <a:blip r:embed="rId13">
            <a:alphaModFix/>
          </a:blip>
          <a:srcRect/>
          <a:stretch/>
        </p:blipFill>
        <p:spPr>
          <a:xfrm>
            <a:off x="7226124" y="4467834"/>
            <a:ext cx="1868950" cy="6756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3" name="Google Shape;333;p55">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34" name="Google Shape;334;p5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335" name="Google Shape;335;p55"/>
          <p:cNvSpPr>
            <a:spLocks noGrp="1"/>
          </p:cNvSpPr>
          <p:nvPr>
            <p:ph type="title" idx="4294967295"/>
          </p:nvPr>
        </p:nvSpPr>
        <p:spPr>
          <a:xfrm>
            <a:off x="0" y="0"/>
            <a:ext cx="9144000" cy="514500"/>
          </a:xfrm>
          <a:prstGeom prst="rect">
            <a:avLst/>
          </a:prstGeom>
          <a:solidFill>
            <a:srgbClr val="5EB446"/>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tx1"/>
                </a:solidFill>
                <a:effectLst/>
                <a:uLnTx/>
                <a:uFillTx/>
                <a:latin typeface="Calibri"/>
                <a:ea typeface="Calibri"/>
                <a:cs typeface="Calibri"/>
                <a:sym typeface="Calibri"/>
              </a:rPr>
              <a:t>NOPREN HER Summer Series for Students</a:t>
            </a:r>
            <a:endParaRPr kumimoji="0" lang="en-US" sz="1100" b="1" i="0" u="none" strike="noStrike" kern="0" cap="none" spc="0" normalizeH="0" baseline="0" noProof="0" dirty="0">
              <a:ln>
                <a:noFill/>
              </a:ln>
              <a:solidFill>
                <a:schemeClr val="tx1"/>
              </a:solidFill>
              <a:effectLst/>
              <a:uLnTx/>
              <a:uFillTx/>
              <a:latin typeface="Calibri"/>
              <a:ea typeface="Calibri"/>
              <a:cs typeface="Calibri"/>
              <a:sym typeface="Calibri"/>
            </a:endParaRPr>
          </a:p>
        </p:txBody>
      </p:sp>
      <p:sp>
        <p:nvSpPr>
          <p:cNvPr id="336" name="Google Shape;336;p55"/>
          <p:cNvSpPr txBox="1"/>
          <p:nvPr/>
        </p:nvSpPr>
        <p:spPr>
          <a:xfrm>
            <a:off x="248855" y="1024299"/>
            <a:ext cx="8646300" cy="2708400"/>
          </a:xfrm>
          <a:prstGeom prst="rect">
            <a:avLst/>
          </a:prstGeom>
          <a:noFill/>
          <a:ln>
            <a:noFill/>
          </a:ln>
        </p:spPr>
        <p:txBody>
          <a:bodyPr spcFirstLastPara="1" wrap="square" lIns="68575" tIns="34275" rIns="68575" bIns="34275" anchor="t" anchorCtr="0">
            <a:spAutoFit/>
          </a:bodyPr>
          <a:lstStyle/>
          <a:p>
            <a:pPr marL="254000" marR="0" lvl="0" indent="-247650" algn="l" rtl="0">
              <a:lnSpc>
                <a:spcPct val="100000"/>
              </a:lnSpc>
              <a:spcBef>
                <a:spcPts val="0"/>
              </a:spcBef>
              <a:spcAft>
                <a:spcPts val="0"/>
              </a:spcAft>
              <a:buClr>
                <a:schemeClr val="dk1"/>
              </a:buClr>
              <a:buSzPts val="2100"/>
              <a:buFont typeface="Arial"/>
              <a:buChar char="•"/>
            </a:pPr>
            <a:r>
              <a:rPr lang="en" sz="2100" b="0" i="0" u="none" strike="noStrike" cap="none">
                <a:solidFill>
                  <a:schemeClr val="dk1"/>
                </a:solidFill>
                <a:latin typeface="Calibri"/>
                <a:ea typeface="Calibri"/>
                <a:cs typeface="Calibri"/>
                <a:sym typeface="Calibri"/>
              </a:rPr>
              <a:t>Explore various public health topics related to:</a:t>
            </a:r>
            <a:endParaRPr sz="2100" b="0" i="0" u="none" strike="noStrike" cap="none">
              <a:solidFill>
                <a:schemeClr val="dk1"/>
              </a:solidFill>
              <a:latin typeface="Calibri"/>
              <a:ea typeface="Calibri"/>
              <a:cs typeface="Calibri"/>
              <a:sym typeface="Calibri"/>
            </a:endParaRPr>
          </a:p>
          <a:p>
            <a:pPr marL="685800" marR="0" lvl="1" indent="-298450" algn="l" rtl="0">
              <a:lnSpc>
                <a:spcPct val="100000"/>
              </a:lnSpc>
              <a:spcBef>
                <a:spcPts val="0"/>
              </a:spcBef>
              <a:spcAft>
                <a:spcPts val="0"/>
              </a:spcAft>
              <a:buClr>
                <a:schemeClr val="dk1"/>
              </a:buClr>
              <a:buSzPts val="2100"/>
              <a:buFont typeface="Arial"/>
              <a:buChar char="○"/>
            </a:pPr>
            <a:r>
              <a:rPr lang="en" sz="2100" b="0" i="0" u="none" strike="noStrike" cap="none">
                <a:solidFill>
                  <a:schemeClr val="dk1"/>
                </a:solidFill>
                <a:latin typeface="Calibri"/>
                <a:ea typeface="Calibri"/>
                <a:cs typeface="Calibri"/>
                <a:sym typeface="Calibri"/>
              </a:rPr>
              <a:t>Food and nutrition security</a:t>
            </a:r>
            <a:endParaRPr sz="2100" b="0" i="0" u="none" strike="noStrike" cap="none">
              <a:solidFill>
                <a:schemeClr val="dk1"/>
              </a:solidFill>
              <a:latin typeface="Calibri"/>
              <a:ea typeface="Calibri"/>
              <a:cs typeface="Calibri"/>
              <a:sym typeface="Calibri"/>
            </a:endParaRPr>
          </a:p>
          <a:p>
            <a:pPr marL="685800" lvl="1" indent="-298450" algn="l" rtl="0">
              <a:lnSpc>
                <a:spcPct val="115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Federal, state, and local policy</a:t>
            </a:r>
            <a:endParaRPr sz="2100">
              <a:solidFill>
                <a:schemeClr val="dk1"/>
              </a:solidFill>
              <a:latin typeface="Calibri"/>
              <a:ea typeface="Calibri"/>
              <a:cs typeface="Calibri"/>
              <a:sym typeface="Calibri"/>
            </a:endParaRPr>
          </a:p>
          <a:p>
            <a:pPr marL="685800" lvl="1" indent="-298450" algn="l" rtl="0">
              <a:lnSpc>
                <a:spcPct val="115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Strategies to support young children’s health</a:t>
            </a:r>
            <a:endParaRPr sz="2100">
              <a:solidFill>
                <a:schemeClr val="dk1"/>
              </a:solidFill>
              <a:latin typeface="Calibri"/>
              <a:ea typeface="Calibri"/>
              <a:cs typeface="Calibri"/>
              <a:sym typeface="Calibri"/>
            </a:endParaRPr>
          </a:p>
          <a:p>
            <a:pPr marL="685800" lvl="1" indent="-298450" algn="l" rtl="0">
              <a:lnSpc>
                <a:spcPct val="115000"/>
              </a:lnSpc>
              <a:spcBef>
                <a:spcPts val="0"/>
              </a:spcBef>
              <a:spcAft>
                <a:spcPts val="0"/>
              </a:spcAft>
              <a:buClr>
                <a:schemeClr val="dk1"/>
              </a:buClr>
              <a:buSzPts val="2100"/>
              <a:buFont typeface="Calibri"/>
              <a:buChar char="○"/>
            </a:pPr>
            <a:r>
              <a:rPr lang="en" sz="2100" b="1" i="1">
                <a:solidFill>
                  <a:schemeClr val="dk1"/>
                </a:solidFill>
                <a:latin typeface="Calibri"/>
                <a:ea typeface="Calibri"/>
                <a:cs typeface="Calibri"/>
                <a:sym typeface="Calibri"/>
              </a:rPr>
              <a:t>And more!</a:t>
            </a:r>
            <a:endParaRPr sz="2100" b="1" i="1">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Calibri"/>
              <a:ea typeface="Calibri"/>
              <a:cs typeface="Calibri"/>
              <a:sym typeface="Calibri"/>
            </a:endParaRPr>
          </a:p>
          <a:p>
            <a:pPr marL="254000" marR="0" lvl="0" indent="-247650" algn="l" rtl="0">
              <a:lnSpc>
                <a:spcPct val="100000"/>
              </a:lnSpc>
              <a:spcBef>
                <a:spcPts val="0"/>
              </a:spcBef>
              <a:spcAft>
                <a:spcPts val="0"/>
              </a:spcAft>
              <a:buClr>
                <a:schemeClr val="dk1"/>
              </a:buClr>
              <a:buSzPts val="2100"/>
              <a:buFont typeface="Arial"/>
              <a:buChar char="•"/>
            </a:pPr>
            <a:r>
              <a:rPr lang="en" sz="2100" b="0" i="0" u="none" strike="noStrike" cap="none">
                <a:solidFill>
                  <a:schemeClr val="dk1"/>
                </a:solidFill>
                <a:latin typeface="Calibri"/>
                <a:ea typeface="Calibri"/>
                <a:cs typeface="Calibri"/>
                <a:sym typeface="Calibri"/>
              </a:rPr>
              <a:t>This series is a collaborative effort of Healthy Eating Research (HER) and Nutrition and Obesity Policy Research and Evaluation Network (NOPREN).</a:t>
            </a:r>
            <a:r>
              <a:rPr lang="en" sz="1800" b="1"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337" name="Google Shape;337;p55" descr="A picture containing text, bottle"/>
          <p:cNvPicPr preferRelativeResize="0"/>
          <p:nvPr/>
        </p:nvPicPr>
        <p:blipFill rotWithShape="1">
          <a:blip r:embed="rId4">
            <a:alphaModFix/>
          </a:blip>
          <a:srcRect/>
          <a:stretch/>
        </p:blipFill>
        <p:spPr>
          <a:xfrm>
            <a:off x="48927" y="4403276"/>
            <a:ext cx="987748" cy="67092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82">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42" name="Google Shape;642;p82">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FFFFFF"/>
              </a:buClr>
              <a:buSzPts val="2700"/>
              <a:buFont typeface="Calibri"/>
              <a:buNone/>
            </a:pPr>
            <a:endParaRPr sz="2700" b="1" i="0" u="none" strike="noStrike" cap="none">
              <a:solidFill>
                <a:srgbClr val="FFFFFF"/>
              </a:solidFill>
              <a:latin typeface="Calibri"/>
              <a:ea typeface="Calibri"/>
              <a:cs typeface="Calibri"/>
              <a:sym typeface="Calibri"/>
            </a:endParaRPr>
          </a:p>
        </p:txBody>
      </p:sp>
      <p:grpSp>
        <p:nvGrpSpPr>
          <p:cNvPr id="646" name="Google Shape;646;p82">
            <a:extLst>
              <a:ext uri="{C183D7F6-B498-43B3-948B-1728B52AA6E4}">
                <adec:decorative xmlns:adec="http://schemas.microsoft.com/office/drawing/2017/decorative" val="1"/>
              </a:ext>
            </a:extLst>
          </p:cNvPr>
          <p:cNvGrpSpPr/>
          <p:nvPr/>
        </p:nvGrpSpPr>
        <p:grpSpPr>
          <a:xfrm>
            <a:off x="169856" y="799954"/>
            <a:ext cx="8813301" cy="2264991"/>
            <a:chOff x="375629" y="886036"/>
            <a:chExt cx="11751068" cy="3019988"/>
          </a:xfrm>
        </p:grpSpPr>
        <p:pic>
          <p:nvPicPr>
            <p:cNvPr id="647" name="Google Shape;647;p82"/>
            <p:cNvPicPr preferRelativeResize="0"/>
            <p:nvPr/>
          </p:nvPicPr>
          <p:blipFill rotWithShape="1">
            <a:blip r:embed="rId3">
              <a:alphaModFix/>
            </a:blip>
            <a:srcRect/>
            <a:stretch/>
          </p:blipFill>
          <p:spPr>
            <a:xfrm>
              <a:off x="375629" y="2228306"/>
              <a:ext cx="3643551" cy="861074"/>
            </a:xfrm>
            <a:prstGeom prst="rect">
              <a:avLst/>
            </a:prstGeom>
            <a:noFill/>
            <a:ln>
              <a:noFill/>
            </a:ln>
          </p:spPr>
        </p:pic>
        <p:grpSp>
          <p:nvGrpSpPr>
            <p:cNvPr id="648" name="Google Shape;648;p82"/>
            <p:cNvGrpSpPr/>
            <p:nvPr/>
          </p:nvGrpSpPr>
          <p:grpSpPr>
            <a:xfrm>
              <a:off x="4037255" y="886036"/>
              <a:ext cx="8089442" cy="3019988"/>
              <a:chOff x="2065606" y="1865524"/>
              <a:chExt cx="8089442" cy="3019988"/>
            </a:xfrm>
          </p:grpSpPr>
          <p:grpSp>
            <p:nvGrpSpPr>
              <p:cNvPr id="649" name="Google Shape;649;p82"/>
              <p:cNvGrpSpPr/>
              <p:nvPr/>
            </p:nvGrpSpPr>
            <p:grpSpPr>
              <a:xfrm>
                <a:off x="2065606" y="1865524"/>
                <a:ext cx="8089442" cy="3019988"/>
                <a:chOff x="1460142" y="1534072"/>
                <a:chExt cx="8089442" cy="3019988"/>
              </a:xfrm>
            </p:grpSpPr>
            <p:grpSp>
              <p:nvGrpSpPr>
                <p:cNvPr id="650" name="Google Shape;650;p82"/>
                <p:cNvGrpSpPr/>
                <p:nvPr/>
              </p:nvGrpSpPr>
              <p:grpSpPr>
                <a:xfrm>
                  <a:off x="1460142" y="1534072"/>
                  <a:ext cx="8089442" cy="2665988"/>
                  <a:chOff x="730646" y="362033"/>
                  <a:chExt cx="8089442" cy="2665988"/>
                </a:xfrm>
              </p:grpSpPr>
              <p:sp>
                <p:nvSpPr>
                  <p:cNvPr id="651" name="Google Shape;651;p82"/>
                  <p:cNvSpPr txBox="1"/>
                  <p:nvPr/>
                </p:nvSpPr>
                <p:spPr>
                  <a:xfrm>
                    <a:off x="6760888" y="1728071"/>
                    <a:ext cx="2059200" cy="7080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500" b="0" i="0" u="none" strike="noStrike" cap="none">
                        <a:solidFill>
                          <a:srgbClr val="000000"/>
                        </a:solidFill>
                        <a:latin typeface="Century Gothic"/>
                        <a:ea typeface="Century Gothic"/>
                        <a:cs typeface="Century Gothic"/>
                        <a:sym typeface="Century Gothic"/>
                      </a:rPr>
                      <a:t>improved dietary behavior</a:t>
                    </a:r>
                    <a:endParaRPr sz="1100"/>
                  </a:p>
                </p:txBody>
              </p:sp>
              <p:grpSp>
                <p:nvGrpSpPr>
                  <p:cNvPr id="652" name="Google Shape;652;p82"/>
                  <p:cNvGrpSpPr/>
                  <p:nvPr/>
                </p:nvGrpSpPr>
                <p:grpSpPr>
                  <a:xfrm>
                    <a:off x="730646" y="362033"/>
                    <a:ext cx="4941600" cy="2125721"/>
                    <a:chOff x="730646" y="608216"/>
                    <a:chExt cx="4941600" cy="2125721"/>
                  </a:xfrm>
                </p:grpSpPr>
                <p:cxnSp>
                  <p:nvCxnSpPr>
                    <p:cNvPr id="653" name="Google Shape;653;p82"/>
                    <p:cNvCxnSpPr>
                      <a:endCxn id="654" idx="1"/>
                    </p:cNvCxnSpPr>
                    <p:nvPr/>
                  </p:nvCxnSpPr>
                  <p:spPr>
                    <a:xfrm rot="10800000" flipH="1">
                      <a:off x="730646" y="1239266"/>
                      <a:ext cx="1199100" cy="1177200"/>
                    </a:xfrm>
                    <a:prstGeom prst="straightConnector1">
                      <a:avLst/>
                    </a:prstGeom>
                    <a:noFill/>
                    <a:ln w="9525" cap="flat" cmpd="sng">
                      <a:solidFill>
                        <a:schemeClr val="dk1"/>
                      </a:solidFill>
                      <a:prstDash val="solid"/>
                      <a:round/>
                      <a:headEnd type="none" w="sm" len="sm"/>
                      <a:tailEnd type="triangle" w="med" len="med"/>
                    </a:ln>
                  </p:spPr>
                </p:cxnSp>
                <p:sp>
                  <p:nvSpPr>
                    <p:cNvPr id="654" name="Google Shape;654;p82"/>
                    <p:cNvSpPr txBox="1"/>
                    <p:nvPr/>
                  </p:nvSpPr>
                  <p:spPr>
                    <a:xfrm>
                      <a:off x="1929746" y="608216"/>
                      <a:ext cx="3742500" cy="12621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500" b="1" i="0" u="none" strike="noStrike" cap="none">
                          <a:solidFill>
                            <a:srgbClr val="000000"/>
                          </a:solidFill>
                          <a:latin typeface="Century Gothic"/>
                          <a:ea typeface="Century Gothic"/>
                          <a:cs typeface="Century Gothic"/>
                          <a:sym typeface="Century Gothic"/>
                        </a:rPr>
                        <a:t>cognitive responses</a:t>
                      </a:r>
                      <a:endParaRPr sz="1500" b="1" i="0" u="none" strike="noStrike" cap="none" baseline="30000">
                        <a:solidFill>
                          <a:srgbClr val="000000"/>
                        </a:solidFill>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 sz="1400" b="0" i="0" u="none" strike="noStrike" cap="none">
                          <a:solidFill>
                            <a:srgbClr val="000000"/>
                          </a:solidFill>
                          <a:latin typeface="Century Gothic"/>
                          <a:ea typeface="Century Gothic"/>
                          <a:cs typeface="Century Gothic"/>
                          <a:sym typeface="Century Gothic"/>
                        </a:rPr>
                        <a:t>(e.g., changes in healthfulness perceptions, reminder of health goals)</a:t>
                      </a:r>
                      <a:endParaRPr sz="1500" b="0" i="0" u="none" strike="noStrike" cap="none">
                        <a:solidFill>
                          <a:srgbClr val="000000"/>
                        </a:solidFill>
                        <a:latin typeface="Century Gothic"/>
                        <a:ea typeface="Century Gothic"/>
                        <a:cs typeface="Century Gothic"/>
                        <a:sym typeface="Century Gothic"/>
                      </a:endParaRPr>
                    </a:p>
                  </p:txBody>
                </p:sp>
                <p:sp>
                  <p:nvSpPr>
                    <p:cNvPr id="655" name="Google Shape;655;p82"/>
                    <p:cNvSpPr txBox="1"/>
                    <p:nvPr/>
                  </p:nvSpPr>
                  <p:spPr>
                    <a:xfrm>
                      <a:off x="1929746" y="2046337"/>
                      <a:ext cx="3742500" cy="6876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500" b="1" i="0" u="none" strike="noStrike" cap="none">
                          <a:solidFill>
                            <a:srgbClr val="000000"/>
                          </a:solidFill>
                          <a:latin typeface="Century Gothic"/>
                          <a:ea typeface="Century Gothic"/>
                          <a:cs typeface="Century Gothic"/>
                          <a:sym typeface="Century Gothic"/>
                        </a:rPr>
                        <a:t>emotional responses</a:t>
                      </a:r>
                      <a:endParaRPr sz="1100"/>
                    </a:p>
                    <a:p>
                      <a:pPr marL="0" marR="0" lvl="0" indent="0" algn="ctr" rtl="0">
                        <a:lnSpc>
                          <a:spcPct val="100000"/>
                        </a:lnSpc>
                        <a:spcBef>
                          <a:spcPts val="0"/>
                        </a:spcBef>
                        <a:spcAft>
                          <a:spcPts val="0"/>
                        </a:spcAft>
                        <a:buNone/>
                      </a:pPr>
                      <a:r>
                        <a:rPr lang="en" sz="1400" b="0" i="0" u="none" strike="noStrike" cap="none">
                          <a:solidFill>
                            <a:srgbClr val="000000"/>
                          </a:solidFill>
                          <a:latin typeface="Century Gothic"/>
                          <a:ea typeface="Century Gothic"/>
                          <a:cs typeface="Century Gothic"/>
                          <a:sym typeface="Century Gothic"/>
                        </a:rPr>
                        <a:t>(e.g., fear, discomfort)</a:t>
                      </a:r>
                      <a:endParaRPr sz="1500" b="0" i="0" u="none" strike="noStrike" cap="none">
                        <a:solidFill>
                          <a:srgbClr val="000000"/>
                        </a:solidFill>
                        <a:latin typeface="Century Gothic"/>
                        <a:ea typeface="Century Gothic"/>
                        <a:cs typeface="Century Gothic"/>
                        <a:sym typeface="Century Gothic"/>
                      </a:endParaRPr>
                    </a:p>
                  </p:txBody>
                </p:sp>
                <p:cxnSp>
                  <p:nvCxnSpPr>
                    <p:cNvPr id="656" name="Google Shape;656;p82"/>
                    <p:cNvCxnSpPr/>
                    <p:nvPr/>
                  </p:nvCxnSpPr>
                  <p:spPr>
                    <a:xfrm>
                      <a:off x="730763" y="2392088"/>
                      <a:ext cx="1199100" cy="0"/>
                    </a:xfrm>
                    <a:prstGeom prst="straightConnector1">
                      <a:avLst/>
                    </a:prstGeom>
                    <a:noFill/>
                    <a:ln w="9525" cap="flat" cmpd="sng">
                      <a:solidFill>
                        <a:schemeClr val="dk1"/>
                      </a:solidFill>
                      <a:prstDash val="solid"/>
                      <a:round/>
                      <a:headEnd type="none" w="sm" len="sm"/>
                      <a:tailEnd type="triangle" w="med" len="med"/>
                    </a:ln>
                  </p:spPr>
                </p:cxnSp>
              </p:grpSp>
              <p:cxnSp>
                <p:nvCxnSpPr>
                  <p:cNvPr id="657" name="Google Shape;657;p82"/>
                  <p:cNvCxnSpPr>
                    <a:endCxn id="658" idx="1"/>
                  </p:cNvCxnSpPr>
                  <p:nvPr/>
                </p:nvCxnSpPr>
                <p:spPr>
                  <a:xfrm>
                    <a:off x="730646" y="2154721"/>
                    <a:ext cx="1199100" cy="873300"/>
                  </a:xfrm>
                  <a:prstGeom prst="straightConnector1">
                    <a:avLst/>
                  </a:prstGeom>
                  <a:noFill/>
                  <a:ln w="9525" cap="flat" cmpd="sng">
                    <a:solidFill>
                      <a:schemeClr val="dk1"/>
                    </a:solidFill>
                    <a:prstDash val="solid"/>
                    <a:round/>
                    <a:headEnd type="none" w="sm" len="sm"/>
                    <a:tailEnd type="triangle" w="med" len="med"/>
                  </a:ln>
                </p:spPr>
              </p:cxnSp>
              <p:cxnSp>
                <p:nvCxnSpPr>
                  <p:cNvPr id="659" name="Google Shape;659;p82"/>
                  <p:cNvCxnSpPr/>
                  <p:nvPr/>
                </p:nvCxnSpPr>
                <p:spPr>
                  <a:xfrm>
                    <a:off x="5672218" y="827944"/>
                    <a:ext cx="1088700" cy="1239600"/>
                  </a:xfrm>
                  <a:prstGeom prst="straightConnector1">
                    <a:avLst/>
                  </a:prstGeom>
                  <a:noFill/>
                  <a:ln w="9525" cap="flat" cmpd="sng">
                    <a:solidFill>
                      <a:schemeClr val="dk1"/>
                    </a:solidFill>
                    <a:prstDash val="solid"/>
                    <a:round/>
                    <a:headEnd type="none" w="sm" len="sm"/>
                    <a:tailEnd type="triangle" w="med" len="med"/>
                  </a:ln>
                </p:spPr>
              </p:cxnSp>
            </p:grpSp>
            <p:sp>
              <p:nvSpPr>
                <p:cNvPr id="658" name="Google Shape;658;p82"/>
                <p:cNvSpPr txBox="1"/>
                <p:nvPr/>
              </p:nvSpPr>
              <p:spPr>
                <a:xfrm>
                  <a:off x="2659242" y="3846060"/>
                  <a:ext cx="3742500" cy="7080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500" b="1" i="0" u="none" strike="noStrike" cap="none">
                      <a:solidFill>
                        <a:srgbClr val="000000"/>
                      </a:solidFill>
                      <a:latin typeface="Century Gothic"/>
                      <a:ea typeface="Century Gothic"/>
                      <a:cs typeface="Century Gothic"/>
                      <a:sym typeface="Century Gothic"/>
                    </a:rPr>
                    <a:t>social interactions and injunctive social norms</a:t>
                  </a:r>
                  <a:endParaRPr sz="1100"/>
                </a:p>
              </p:txBody>
            </p:sp>
          </p:grpSp>
          <p:cxnSp>
            <p:nvCxnSpPr>
              <p:cNvPr id="660" name="Google Shape;660;p82"/>
              <p:cNvCxnSpPr/>
              <p:nvPr/>
            </p:nvCxnSpPr>
            <p:spPr>
              <a:xfrm>
                <a:off x="7007178" y="3658268"/>
                <a:ext cx="1088700" cy="0"/>
              </a:xfrm>
              <a:prstGeom prst="straightConnector1">
                <a:avLst/>
              </a:prstGeom>
              <a:noFill/>
              <a:ln w="9525" cap="flat" cmpd="sng">
                <a:solidFill>
                  <a:schemeClr val="dk1"/>
                </a:solidFill>
                <a:prstDash val="solid"/>
                <a:round/>
                <a:headEnd type="none" w="sm" len="sm"/>
                <a:tailEnd type="triangle" w="med" len="med"/>
              </a:ln>
            </p:spPr>
          </p:cxnSp>
        </p:grpSp>
        <p:cxnSp>
          <p:nvCxnSpPr>
            <p:cNvPr id="661" name="Google Shape;661;p82"/>
            <p:cNvCxnSpPr>
              <a:stCxn id="658" idx="3"/>
            </p:cNvCxnSpPr>
            <p:nvPr/>
          </p:nvCxnSpPr>
          <p:spPr>
            <a:xfrm rot="10800000" flipH="1">
              <a:off x="8978855" y="2773224"/>
              <a:ext cx="1088700" cy="778800"/>
            </a:xfrm>
            <a:prstGeom prst="straightConnector1">
              <a:avLst/>
            </a:prstGeom>
            <a:noFill/>
            <a:ln w="9525" cap="flat" cmpd="sng">
              <a:solidFill>
                <a:schemeClr val="dk1"/>
              </a:solidFill>
              <a:prstDash val="solid"/>
              <a:round/>
              <a:headEnd type="none" w="sm" len="sm"/>
              <a:tailEnd type="triangle" w="med" len="med"/>
            </a:ln>
          </p:spPr>
        </p:cxnSp>
      </p:grpSp>
      <p:sp>
        <p:nvSpPr>
          <p:cNvPr id="644" name="Google Shape;644;p82"/>
          <p:cNvSpPr txBox="1">
            <a:spLocks noGrp="1"/>
          </p:cNvSpPr>
          <p:nvPr>
            <p:ph type="title"/>
          </p:nvPr>
        </p:nvSpPr>
        <p:spPr>
          <a:xfrm>
            <a:off x="0" y="1"/>
            <a:ext cx="9144000" cy="514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2400">
                <a:solidFill>
                  <a:schemeClr val="lt1"/>
                </a:solidFill>
                <a:latin typeface="Century Gothic"/>
                <a:ea typeface="Century Gothic"/>
                <a:cs typeface="Century Gothic"/>
                <a:sym typeface="Century Gothic"/>
              </a:rPr>
              <a:t>How do warning FOPLs work?</a:t>
            </a:r>
            <a:endParaRPr sz="2400" b="1">
              <a:solidFill>
                <a:schemeClr val="lt1"/>
              </a:solidFill>
              <a:latin typeface="Century Gothic"/>
              <a:ea typeface="Century Gothic"/>
              <a:cs typeface="Century Gothic"/>
              <a:sym typeface="Century Gothic"/>
            </a:endParaRPr>
          </a:p>
        </p:txBody>
      </p:sp>
      <p:sp>
        <p:nvSpPr>
          <p:cNvPr id="645" name="Google Shape;645;p82"/>
          <p:cNvSpPr txBox="1"/>
          <p:nvPr/>
        </p:nvSpPr>
        <p:spPr>
          <a:xfrm>
            <a:off x="117299" y="1534955"/>
            <a:ext cx="4989900" cy="13947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 sz="1800" b="1" i="0" u="none" strike="noStrike" cap="none">
                <a:solidFill>
                  <a:schemeClr val="dk1"/>
                </a:solidFill>
                <a:latin typeface="Century Gothic"/>
                <a:ea typeface="Century Gothic"/>
                <a:cs typeface="Century Gothic"/>
                <a:sym typeface="Century Gothic"/>
              </a:rPr>
              <a:t>Individual level:</a:t>
            </a:r>
            <a:endParaRPr sz="1100"/>
          </a:p>
          <a:p>
            <a:pPr marL="0" marR="0" lvl="0" indent="0" algn="l" rtl="0">
              <a:lnSpc>
                <a:spcPct val="100000"/>
              </a:lnSpc>
              <a:spcBef>
                <a:spcPts val="500"/>
              </a:spcBef>
              <a:spcAft>
                <a:spcPts val="0"/>
              </a:spcAft>
              <a:buClr>
                <a:srgbClr val="000000"/>
              </a:buClr>
              <a:buSzPts val="1100"/>
              <a:buFont typeface="Arial"/>
              <a:buNone/>
            </a:pPr>
            <a:endParaRPr sz="15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500"/>
              </a:spcBef>
              <a:spcAft>
                <a:spcPts val="0"/>
              </a:spcAft>
              <a:buClr>
                <a:srgbClr val="000000"/>
              </a:buClr>
              <a:buSzPts val="1100"/>
              <a:buFont typeface="Arial"/>
              <a:buNone/>
            </a:pP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500"/>
              </a:spcBef>
              <a:spcAft>
                <a:spcPts val="0"/>
              </a:spcAft>
              <a:buClr>
                <a:srgbClr val="000000"/>
              </a:buClr>
              <a:buSzPts val="1100"/>
              <a:buFont typeface="Arial"/>
              <a:buNone/>
            </a:pP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500"/>
              </a:spcBef>
              <a:spcAft>
                <a:spcPts val="0"/>
              </a:spcAft>
              <a:buClr>
                <a:srgbClr val="000000"/>
              </a:buClr>
              <a:buSzPts val="1100"/>
              <a:buFont typeface="Arial"/>
              <a:buNone/>
            </a:pP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500"/>
              </a:spcBef>
              <a:spcAft>
                <a:spcPts val="0"/>
              </a:spcAft>
              <a:buClr>
                <a:srgbClr val="000000"/>
              </a:buClr>
              <a:buSzPts val="1100"/>
              <a:buFont typeface="Arial"/>
              <a:buNone/>
            </a:pP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500"/>
              </a:spcBef>
              <a:spcAft>
                <a:spcPts val="0"/>
              </a:spcAft>
              <a:buClr>
                <a:srgbClr val="000000"/>
              </a:buClr>
              <a:buSzPts val="1100"/>
              <a:buFont typeface="Arial"/>
              <a:buNone/>
            </a:pPr>
            <a:endParaRPr sz="1800" b="1"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500"/>
              </a:spcBef>
              <a:spcAft>
                <a:spcPts val="0"/>
              </a:spcAft>
              <a:buClr>
                <a:srgbClr val="000000"/>
              </a:buClr>
              <a:buSzPts val="1100"/>
              <a:buFont typeface="Arial"/>
              <a:buNone/>
            </a:pPr>
            <a:r>
              <a:rPr lang="en" sz="1800" b="1" i="0" u="none" strike="noStrike" cap="none">
                <a:solidFill>
                  <a:schemeClr val="dk1"/>
                </a:solidFill>
                <a:latin typeface="Century Gothic"/>
                <a:ea typeface="Century Gothic"/>
                <a:cs typeface="Century Gothic"/>
                <a:sym typeface="Century Gothic"/>
              </a:rPr>
              <a:t>Structural level:</a:t>
            </a:r>
            <a:endParaRPr sz="1100"/>
          </a:p>
          <a:p>
            <a:pPr marL="0" marR="0" lvl="0" indent="0" algn="l" rtl="0">
              <a:lnSpc>
                <a:spcPct val="100000"/>
              </a:lnSpc>
              <a:spcBef>
                <a:spcPts val="500"/>
              </a:spcBef>
              <a:spcAft>
                <a:spcPts val="500"/>
              </a:spcAft>
              <a:buClr>
                <a:srgbClr val="000000"/>
              </a:buClr>
              <a:buSzPts val="1100"/>
              <a:buFont typeface="Arial"/>
              <a:buNone/>
            </a:pPr>
            <a:endParaRPr sz="1800" b="1" i="0" u="none" strike="noStrike" cap="none">
              <a:solidFill>
                <a:schemeClr val="dk1"/>
              </a:solidFill>
              <a:latin typeface="Century Gothic"/>
              <a:ea typeface="Century Gothic"/>
              <a:cs typeface="Century Gothic"/>
              <a:sym typeface="Century Gothic"/>
            </a:endParaRPr>
          </a:p>
        </p:txBody>
      </p:sp>
      <p:grpSp>
        <p:nvGrpSpPr>
          <p:cNvPr id="662" name="Google Shape;662;p82" descr="structural level"/>
          <p:cNvGrpSpPr/>
          <p:nvPr/>
        </p:nvGrpSpPr>
        <p:grpSpPr>
          <a:xfrm>
            <a:off x="146454" y="3479250"/>
            <a:ext cx="8841561" cy="645806"/>
            <a:chOff x="337942" y="4723305"/>
            <a:chExt cx="11788748" cy="861074"/>
          </a:xfrm>
        </p:grpSpPr>
        <p:grpSp>
          <p:nvGrpSpPr>
            <p:cNvPr id="663" name="Google Shape;663;p82"/>
            <p:cNvGrpSpPr/>
            <p:nvPr/>
          </p:nvGrpSpPr>
          <p:grpSpPr>
            <a:xfrm>
              <a:off x="4038535" y="4762532"/>
              <a:ext cx="8088155" cy="708000"/>
              <a:chOff x="2337453" y="3260405"/>
              <a:chExt cx="8088155" cy="708000"/>
            </a:xfrm>
          </p:grpSpPr>
          <p:grpSp>
            <p:nvGrpSpPr>
              <p:cNvPr id="664" name="Google Shape;664;p82"/>
              <p:cNvGrpSpPr/>
              <p:nvPr/>
            </p:nvGrpSpPr>
            <p:grpSpPr>
              <a:xfrm>
                <a:off x="2337453" y="3260405"/>
                <a:ext cx="8088155" cy="708000"/>
                <a:chOff x="1002493" y="1756914"/>
                <a:chExt cx="8088155" cy="708000"/>
              </a:xfrm>
            </p:grpSpPr>
            <p:sp>
              <p:nvSpPr>
                <p:cNvPr id="665" name="Google Shape;665;p82"/>
                <p:cNvSpPr txBox="1"/>
                <p:nvPr/>
              </p:nvSpPr>
              <p:spPr>
                <a:xfrm>
                  <a:off x="7254648" y="1756914"/>
                  <a:ext cx="1836000" cy="7080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500" b="0" i="0" u="none" strike="noStrike" cap="none">
                      <a:solidFill>
                        <a:srgbClr val="000000"/>
                      </a:solidFill>
                      <a:latin typeface="Century Gothic"/>
                      <a:ea typeface="Century Gothic"/>
                      <a:cs typeface="Century Gothic"/>
                      <a:sym typeface="Century Gothic"/>
                    </a:rPr>
                    <a:t>improved food supply</a:t>
                  </a:r>
                  <a:endParaRPr sz="1100"/>
                </a:p>
              </p:txBody>
            </p:sp>
            <p:grpSp>
              <p:nvGrpSpPr>
                <p:cNvPr id="666" name="Google Shape;666;p82"/>
                <p:cNvGrpSpPr/>
                <p:nvPr/>
              </p:nvGrpSpPr>
              <p:grpSpPr>
                <a:xfrm>
                  <a:off x="1002493" y="1942757"/>
                  <a:ext cx="5015400" cy="400200"/>
                  <a:chOff x="1002493" y="2188940"/>
                  <a:chExt cx="5015400" cy="400200"/>
                </a:xfrm>
              </p:grpSpPr>
              <p:sp>
                <p:nvSpPr>
                  <p:cNvPr id="667" name="Google Shape;667;p82"/>
                  <p:cNvSpPr txBox="1"/>
                  <p:nvPr/>
                </p:nvSpPr>
                <p:spPr>
                  <a:xfrm>
                    <a:off x="2201593" y="2188940"/>
                    <a:ext cx="3816300" cy="4002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500" b="1" i="0" u="none" strike="noStrike" cap="none">
                        <a:solidFill>
                          <a:srgbClr val="000000"/>
                        </a:solidFill>
                        <a:latin typeface="Century Gothic"/>
                        <a:ea typeface="Century Gothic"/>
                        <a:cs typeface="Century Gothic"/>
                        <a:sym typeface="Century Gothic"/>
                      </a:rPr>
                      <a:t>product reformulation</a:t>
                    </a:r>
                    <a:endParaRPr sz="1500" b="1" i="0" u="none" strike="noStrike" cap="none" baseline="30000">
                      <a:solidFill>
                        <a:srgbClr val="000000"/>
                      </a:solidFill>
                      <a:latin typeface="Century Gothic"/>
                      <a:ea typeface="Century Gothic"/>
                      <a:cs typeface="Century Gothic"/>
                      <a:sym typeface="Century Gothic"/>
                    </a:endParaRPr>
                  </a:p>
                </p:txBody>
              </p:sp>
              <p:cxnSp>
                <p:nvCxnSpPr>
                  <p:cNvPr id="668" name="Google Shape;668;p82"/>
                  <p:cNvCxnSpPr>
                    <a:endCxn id="667" idx="1"/>
                  </p:cNvCxnSpPr>
                  <p:nvPr/>
                </p:nvCxnSpPr>
                <p:spPr>
                  <a:xfrm>
                    <a:off x="1002493" y="2389040"/>
                    <a:ext cx="1199100" cy="0"/>
                  </a:xfrm>
                  <a:prstGeom prst="straightConnector1">
                    <a:avLst/>
                  </a:prstGeom>
                  <a:noFill/>
                  <a:ln w="9525" cap="flat" cmpd="sng">
                    <a:solidFill>
                      <a:schemeClr val="dk1"/>
                    </a:solidFill>
                    <a:prstDash val="solid"/>
                    <a:round/>
                    <a:headEnd type="none" w="sm" len="sm"/>
                    <a:tailEnd type="triangle" w="med" len="med"/>
                  </a:ln>
                </p:spPr>
              </p:cxnSp>
            </p:grpSp>
          </p:grpSp>
          <p:cxnSp>
            <p:nvCxnSpPr>
              <p:cNvPr id="669" name="Google Shape;669;p82"/>
              <p:cNvCxnSpPr>
                <a:stCxn id="667" idx="3"/>
                <a:endCxn id="665" idx="1"/>
              </p:cNvCxnSpPr>
              <p:nvPr/>
            </p:nvCxnSpPr>
            <p:spPr>
              <a:xfrm rot="10800000" flipH="1">
                <a:off x="7352853" y="3614548"/>
                <a:ext cx="1236900" cy="31800"/>
              </a:xfrm>
              <a:prstGeom prst="straightConnector1">
                <a:avLst/>
              </a:prstGeom>
              <a:noFill/>
              <a:ln w="9525" cap="flat" cmpd="sng">
                <a:solidFill>
                  <a:schemeClr val="dk1"/>
                </a:solidFill>
                <a:prstDash val="solid"/>
                <a:round/>
                <a:headEnd type="none" w="sm" len="sm"/>
                <a:tailEnd type="triangle" w="med" len="med"/>
              </a:ln>
            </p:spPr>
          </p:cxnSp>
        </p:grpSp>
        <p:pic>
          <p:nvPicPr>
            <p:cNvPr id="670" name="Google Shape;670;p82"/>
            <p:cNvPicPr preferRelativeResize="0"/>
            <p:nvPr/>
          </p:nvPicPr>
          <p:blipFill rotWithShape="1">
            <a:blip r:embed="rId3">
              <a:alphaModFix/>
            </a:blip>
            <a:srcRect/>
            <a:stretch/>
          </p:blipFill>
          <p:spPr>
            <a:xfrm>
              <a:off x="337942" y="4723305"/>
              <a:ext cx="3643551" cy="861074"/>
            </a:xfrm>
            <a:prstGeom prst="rect">
              <a:avLst/>
            </a:prstGeom>
            <a:noFill/>
            <a:ln>
              <a:noFill/>
            </a:ln>
          </p:spPr>
        </p:pic>
      </p:grpSp>
      <p:sp>
        <p:nvSpPr>
          <p:cNvPr id="671" name="Google Shape;671;p82"/>
          <p:cNvSpPr txBox="1"/>
          <p:nvPr/>
        </p:nvSpPr>
        <p:spPr>
          <a:xfrm>
            <a:off x="1328058" y="4608563"/>
            <a:ext cx="5671500" cy="3120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1200"/>
              <a:buFont typeface="Arial"/>
              <a:buNone/>
            </a:pPr>
            <a:r>
              <a:rPr lang="en" sz="1200" b="0" i="0" u="none" strike="noStrike" cap="none">
                <a:solidFill>
                  <a:schemeClr val="dk1"/>
                </a:solidFill>
                <a:latin typeface="Century Gothic"/>
                <a:ea typeface="Century Gothic"/>
                <a:cs typeface="Century Gothic"/>
                <a:sym typeface="Century Gothic"/>
              </a:rPr>
              <a:t>Roberto at al. (2021), Rebolledo et al. (2025), Saavedra-Garcia et al. (2023)  </a:t>
            </a:r>
            <a:endParaRPr sz="1100"/>
          </a:p>
        </p:txBody>
      </p:sp>
      <p:pic>
        <p:nvPicPr>
          <p:cNvPr id="643" name="Google Shape;643;p8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8927" y="4403276"/>
            <a:ext cx="987748" cy="670923"/>
          </a:xfrm>
          <a:prstGeom prst="rect">
            <a:avLst/>
          </a:prstGeom>
          <a:noFill/>
          <a:ln>
            <a:noFill/>
          </a:ln>
        </p:spPr>
      </p:pic>
      <p:pic>
        <p:nvPicPr>
          <p:cNvPr id="641" name="Google Shape;641;p8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226124" y="4467834"/>
            <a:ext cx="1868950" cy="67566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8" name="Google Shape;678;p83">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679" name="Google Shape;679;p8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680" name="Google Shape;680;p83">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FFFFFF"/>
              </a:buClr>
              <a:buSzPts val="2700"/>
              <a:buFont typeface="Calibri"/>
              <a:buNone/>
            </a:pPr>
            <a:endParaRPr sz="2700" b="1" i="0" u="none" strike="noStrike" cap="none">
              <a:solidFill>
                <a:srgbClr val="FFFFFF"/>
              </a:solidFill>
              <a:latin typeface="Calibri"/>
              <a:ea typeface="Calibri"/>
              <a:cs typeface="Calibri"/>
              <a:sym typeface="Calibri"/>
            </a:endParaRPr>
          </a:p>
        </p:txBody>
      </p:sp>
      <p:sp>
        <p:nvSpPr>
          <p:cNvPr id="682" name="Google Shape;682;p83"/>
          <p:cNvSpPr txBox="1">
            <a:spLocks noGrp="1"/>
          </p:cNvSpPr>
          <p:nvPr>
            <p:ph type="title"/>
          </p:nvPr>
        </p:nvSpPr>
        <p:spPr>
          <a:xfrm>
            <a:off x="0" y="1"/>
            <a:ext cx="9144000" cy="514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3000">
                <a:solidFill>
                  <a:srgbClr val="EDEDED"/>
                </a:solidFill>
                <a:latin typeface="Century Gothic"/>
                <a:ea typeface="Century Gothic"/>
                <a:cs typeface="Century Gothic"/>
                <a:sym typeface="Century Gothic"/>
              </a:rPr>
              <a:t>Chile</a:t>
            </a:r>
            <a:endParaRPr/>
          </a:p>
        </p:txBody>
      </p:sp>
      <p:sp>
        <p:nvSpPr>
          <p:cNvPr id="683" name="Google Shape;683;p83"/>
          <p:cNvSpPr txBox="1"/>
          <p:nvPr/>
        </p:nvSpPr>
        <p:spPr>
          <a:xfrm>
            <a:off x="152101" y="863401"/>
            <a:ext cx="8839800" cy="7278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500"/>
              </a:spcAft>
              <a:buClr>
                <a:srgbClr val="000000"/>
              </a:buClr>
              <a:buSzPts val="1100"/>
              <a:buFont typeface="Arial"/>
              <a:buNone/>
            </a:pPr>
            <a:r>
              <a:rPr lang="en" sz="1700" b="0" i="0" u="none" strike="noStrike" cap="none">
                <a:solidFill>
                  <a:schemeClr val="dk1"/>
                </a:solidFill>
                <a:latin typeface="Century Gothic"/>
                <a:ea typeface="Century Gothic"/>
                <a:cs typeface="Century Gothic"/>
                <a:sym typeface="Century Gothic"/>
              </a:rPr>
              <a:t>2016 Law of Food Labeling and Advertising: front-of-package nutrient warning labels + restrictions to child-directed marketing of labeled foods + prohibited sale of labeled foods in schools</a:t>
            </a:r>
            <a:endParaRPr sz="1100"/>
          </a:p>
        </p:txBody>
      </p:sp>
      <p:grpSp>
        <p:nvGrpSpPr>
          <p:cNvPr id="684" name="Google Shape;684;p83" descr="food labeling - frosted flakes&#10;"/>
          <p:cNvGrpSpPr/>
          <p:nvPr/>
        </p:nvGrpSpPr>
        <p:grpSpPr>
          <a:xfrm>
            <a:off x="437524" y="1940287"/>
            <a:ext cx="3308727" cy="1972684"/>
            <a:chOff x="1108658" y="3204064"/>
            <a:chExt cx="4411637" cy="2630246"/>
          </a:xfrm>
        </p:grpSpPr>
        <p:pic>
          <p:nvPicPr>
            <p:cNvPr id="685" name="Google Shape;685;p83" descr="Kellogg's Zucaritas Cold Breakfast Cereal, 6 Vitamins and Minerals, Kids  Snacks, Original, 25oz Box (1 Box)"/>
            <p:cNvPicPr preferRelativeResize="0"/>
            <p:nvPr/>
          </p:nvPicPr>
          <p:blipFill rotWithShape="1">
            <a:blip r:embed="rId4">
              <a:alphaModFix/>
            </a:blip>
            <a:srcRect l="12680" r="12948"/>
            <a:stretch/>
          </p:blipFill>
          <p:spPr>
            <a:xfrm>
              <a:off x="1108658" y="3204064"/>
              <a:ext cx="1956224" cy="2630243"/>
            </a:xfrm>
            <a:prstGeom prst="rect">
              <a:avLst/>
            </a:prstGeom>
            <a:noFill/>
            <a:ln>
              <a:noFill/>
            </a:ln>
          </p:spPr>
        </p:pic>
        <p:pic>
          <p:nvPicPr>
            <p:cNvPr id="686" name="Google Shape;686;p83"/>
            <p:cNvPicPr preferRelativeResize="0"/>
            <p:nvPr/>
          </p:nvPicPr>
          <p:blipFill rotWithShape="1">
            <a:blip r:embed="rId5">
              <a:alphaModFix/>
            </a:blip>
            <a:srcRect l="21268" t="13019" r="22762" b="6360"/>
            <a:stretch/>
          </p:blipFill>
          <p:spPr>
            <a:xfrm>
              <a:off x="3694298" y="3204064"/>
              <a:ext cx="1825997" cy="2630246"/>
            </a:xfrm>
            <a:prstGeom prst="rect">
              <a:avLst/>
            </a:prstGeom>
            <a:noFill/>
            <a:ln>
              <a:noFill/>
            </a:ln>
          </p:spPr>
        </p:pic>
        <p:sp>
          <p:nvSpPr>
            <p:cNvPr id="687" name="Google Shape;687;p83"/>
            <p:cNvSpPr/>
            <p:nvPr/>
          </p:nvSpPr>
          <p:spPr>
            <a:xfrm>
              <a:off x="3149065" y="4221474"/>
              <a:ext cx="461100" cy="595500"/>
            </a:xfrm>
            <a:prstGeom prst="rightArrow">
              <a:avLst>
                <a:gd name="adj1" fmla="val 50000"/>
                <a:gd name="adj2" fmla="val 50000"/>
              </a:avLst>
            </a:prstGeom>
            <a:solidFill>
              <a:srgbClr val="C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grpSp>
      <p:sp>
        <p:nvSpPr>
          <p:cNvPr id="692" name="Google Shape;692;p83"/>
          <p:cNvSpPr txBox="1"/>
          <p:nvPr/>
        </p:nvSpPr>
        <p:spPr>
          <a:xfrm>
            <a:off x="4057651" y="1849559"/>
            <a:ext cx="6501000" cy="591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1400"/>
              <a:buFont typeface="Arial"/>
              <a:buNone/>
            </a:pPr>
            <a:r>
              <a:rPr lang="en" sz="1400" b="1" i="0" u="none" strike="noStrike" cap="none">
                <a:solidFill>
                  <a:schemeClr val="dk1"/>
                </a:solidFill>
                <a:latin typeface="Century Gothic"/>
                <a:ea typeface="Century Gothic"/>
                <a:cs typeface="Century Gothic"/>
                <a:sym typeface="Century Gothic"/>
              </a:rPr>
              <a:t>Changes in the packaged food supply:</a:t>
            </a:r>
            <a:endParaRPr sz="1100"/>
          </a:p>
          <a:p>
            <a:pPr marL="0" marR="0" lvl="0" indent="0" algn="l" rtl="0">
              <a:lnSpc>
                <a:spcPct val="90000"/>
              </a:lnSpc>
              <a:spcBef>
                <a:spcPts val="0"/>
              </a:spcBef>
              <a:spcAft>
                <a:spcPts val="0"/>
              </a:spcAft>
              <a:buClr>
                <a:schemeClr val="accent1"/>
              </a:buClr>
              <a:buSzPts val="1100"/>
              <a:buFont typeface="Arial"/>
              <a:buNone/>
            </a:pPr>
            <a:r>
              <a:rPr lang="en" sz="1100" b="0" i="0" u="none" strike="noStrike" cap="none">
                <a:solidFill>
                  <a:schemeClr val="dk1"/>
                </a:solidFill>
                <a:latin typeface="Century Gothic"/>
                <a:ea typeface="Century Gothic"/>
                <a:cs typeface="Century Gothic"/>
                <a:sym typeface="Century Gothic"/>
              </a:rPr>
              <a:t>(from product reformulations and introduction of new products)</a:t>
            </a:r>
            <a:endParaRPr sz="1500" b="1" i="0" u="none" strike="noStrike" cap="none">
              <a:solidFill>
                <a:schemeClr val="dk1"/>
              </a:solidFill>
              <a:latin typeface="Century Gothic"/>
              <a:ea typeface="Century Gothic"/>
              <a:cs typeface="Century Gothic"/>
              <a:sym typeface="Century Gothic"/>
            </a:endParaRPr>
          </a:p>
        </p:txBody>
      </p:sp>
      <p:grpSp>
        <p:nvGrpSpPr>
          <p:cNvPr id="688" name="Google Shape;688;p83" descr="graph of changes in packaged food supply"/>
          <p:cNvGrpSpPr/>
          <p:nvPr/>
        </p:nvGrpSpPr>
        <p:grpSpPr>
          <a:xfrm>
            <a:off x="4057662" y="2288291"/>
            <a:ext cx="4934493" cy="1798448"/>
            <a:chOff x="280723" y="2490322"/>
            <a:chExt cx="6362162" cy="2277958"/>
          </a:xfrm>
        </p:grpSpPr>
        <p:pic>
          <p:nvPicPr>
            <p:cNvPr id="689" name="Google Shape;689;p83"/>
            <p:cNvPicPr preferRelativeResize="0"/>
            <p:nvPr/>
          </p:nvPicPr>
          <p:blipFill rotWithShape="1">
            <a:blip r:embed="rId6">
              <a:alphaModFix/>
            </a:blip>
            <a:srcRect r="68585"/>
            <a:stretch/>
          </p:blipFill>
          <p:spPr>
            <a:xfrm>
              <a:off x="280723" y="2490322"/>
              <a:ext cx="3136928" cy="2277958"/>
            </a:xfrm>
            <a:prstGeom prst="rect">
              <a:avLst/>
            </a:prstGeom>
            <a:noFill/>
            <a:ln>
              <a:noFill/>
            </a:ln>
          </p:spPr>
        </p:pic>
        <p:pic>
          <p:nvPicPr>
            <p:cNvPr id="690" name="Google Shape;690;p83"/>
            <p:cNvPicPr preferRelativeResize="0"/>
            <p:nvPr/>
          </p:nvPicPr>
          <p:blipFill rotWithShape="1">
            <a:blip r:embed="rId6">
              <a:alphaModFix/>
            </a:blip>
            <a:srcRect l="57654" r="10028"/>
            <a:stretch/>
          </p:blipFill>
          <p:spPr>
            <a:xfrm>
              <a:off x="3415872" y="2490322"/>
              <a:ext cx="3227013" cy="2277958"/>
            </a:xfrm>
            <a:prstGeom prst="rect">
              <a:avLst/>
            </a:prstGeom>
            <a:noFill/>
            <a:ln>
              <a:noFill/>
            </a:ln>
          </p:spPr>
        </p:pic>
      </p:grpSp>
      <p:sp>
        <p:nvSpPr>
          <p:cNvPr id="691" name="Google Shape;691;p83"/>
          <p:cNvSpPr txBox="1"/>
          <p:nvPr/>
        </p:nvSpPr>
        <p:spPr>
          <a:xfrm>
            <a:off x="7385449" y="4203877"/>
            <a:ext cx="16065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chemeClr val="dk1"/>
                </a:solidFill>
                <a:latin typeface="Century Gothic"/>
                <a:ea typeface="Century Gothic"/>
                <a:cs typeface="Century Gothic"/>
                <a:sym typeface="Century Gothic"/>
              </a:rPr>
              <a:t>Rebolledo et al. (2025)</a:t>
            </a:r>
            <a:endParaRPr sz="1200" b="0" i="0" u="none" strike="noStrike" cap="none">
              <a:solidFill>
                <a:schemeClr val="dk1"/>
              </a:solidFill>
              <a:latin typeface="Century Gothic"/>
              <a:ea typeface="Century Gothic"/>
              <a:cs typeface="Century Gothic"/>
              <a:sym typeface="Century Gothic"/>
            </a:endParaRPr>
          </a:p>
        </p:txBody>
      </p:sp>
      <p:pic>
        <p:nvPicPr>
          <p:cNvPr id="681" name="Google Shape;681;p83" descr="A picture containing text, bottle"/>
          <p:cNvPicPr preferRelativeResize="0"/>
          <p:nvPr/>
        </p:nvPicPr>
        <p:blipFill rotWithShape="1">
          <a:blip r:embed="rId7">
            <a:alphaModFix/>
          </a:blip>
          <a:srcRect/>
          <a:stretch/>
        </p:blipFill>
        <p:spPr>
          <a:xfrm>
            <a:off x="48927" y="4403276"/>
            <a:ext cx="987748" cy="67092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9" name="Google Shape;699;p84">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00" name="Google Shape;700;p8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701" name="Google Shape;701;p84">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FFFFFF"/>
              </a:buClr>
              <a:buSzPts val="2700"/>
              <a:buFont typeface="Calibri"/>
              <a:buNone/>
            </a:pPr>
            <a:endParaRPr sz="2700" b="1" i="0" u="none" strike="noStrike" cap="none">
              <a:solidFill>
                <a:srgbClr val="FFFFFF"/>
              </a:solidFill>
              <a:latin typeface="Calibri"/>
              <a:ea typeface="Calibri"/>
              <a:cs typeface="Calibri"/>
              <a:sym typeface="Calibri"/>
            </a:endParaRPr>
          </a:p>
        </p:txBody>
      </p:sp>
      <p:sp>
        <p:nvSpPr>
          <p:cNvPr id="703" name="Google Shape;703;p84"/>
          <p:cNvSpPr txBox="1">
            <a:spLocks noGrp="1"/>
          </p:cNvSpPr>
          <p:nvPr>
            <p:ph type="title"/>
          </p:nvPr>
        </p:nvSpPr>
        <p:spPr>
          <a:xfrm>
            <a:off x="0" y="1"/>
            <a:ext cx="9144000" cy="514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2400" dirty="0">
                <a:solidFill>
                  <a:srgbClr val="EDEDED"/>
                </a:solidFill>
                <a:latin typeface="Century Gothic"/>
                <a:ea typeface="Century Gothic"/>
                <a:cs typeface="Century Gothic"/>
                <a:sym typeface="Century Gothic"/>
              </a:rPr>
              <a:t>Chile cont.</a:t>
            </a:r>
            <a:endParaRPr sz="3000" dirty="0">
              <a:solidFill>
                <a:srgbClr val="EDEDED"/>
              </a:solidFill>
              <a:latin typeface="Century Gothic"/>
              <a:ea typeface="Century Gothic"/>
              <a:cs typeface="Century Gothic"/>
              <a:sym typeface="Century Gothic"/>
            </a:endParaRPr>
          </a:p>
        </p:txBody>
      </p:sp>
      <p:sp>
        <p:nvSpPr>
          <p:cNvPr id="704" name="Google Shape;704;p84"/>
          <p:cNvSpPr txBox="1"/>
          <p:nvPr/>
        </p:nvSpPr>
        <p:spPr>
          <a:xfrm>
            <a:off x="0" y="808101"/>
            <a:ext cx="9144000" cy="3414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chemeClr val="accent1"/>
              </a:buClr>
              <a:buSzPts val="1500"/>
              <a:buFont typeface="Arial"/>
              <a:buNone/>
            </a:pPr>
            <a:r>
              <a:rPr lang="en" sz="1500" b="1" i="0" u="none" strike="noStrike" cap="none">
                <a:solidFill>
                  <a:schemeClr val="dk1"/>
                </a:solidFill>
                <a:latin typeface="Century Gothic"/>
                <a:ea typeface="Century Gothic"/>
                <a:cs typeface="Century Gothic"/>
                <a:sym typeface="Century Gothic"/>
              </a:rPr>
              <a:t>Changes in ready-to-drink beverage marketing on television</a:t>
            </a:r>
            <a:endParaRPr sz="1800" b="1" i="0" u="none" strike="noStrike" cap="none">
              <a:solidFill>
                <a:schemeClr val="dk1"/>
              </a:solidFill>
              <a:latin typeface="Century Gothic"/>
              <a:ea typeface="Century Gothic"/>
              <a:cs typeface="Century Gothic"/>
              <a:sym typeface="Century Gothic"/>
            </a:endParaRPr>
          </a:p>
        </p:txBody>
      </p:sp>
      <p:pic>
        <p:nvPicPr>
          <p:cNvPr id="706" name="Google Shape;706;p84" descr="graph of changes in ready to drink beverage marketing on television"/>
          <p:cNvPicPr preferRelativeResize="0"/>
          <p:nvPr/>
        </p:nvPicPr>
        <p:blipFill rotWithShape="1">
          <a:blip r:embed="rId4">
            <a:alphaModFix/>
          </a:blip>
          <a:srcRect l="823"/>
          <a:stretch/>
        </p:blipFill>
        <p:spPr>
          <a:xfrm>
            <a:off x="1681431" y="1330608"/>
            <a:ext cx="5781138" cy="2842830"/>
          </a:xfrm>
          <a:prstGeom prst="rect">
            <a:avLst/>
          </a:prstGeom>
          <a:noFill/>
          <a:ln>
            <a:noFill/>
          </a:ln>
        </p:spPr>
      </p:pic>
      <p:sp>
        <p:nvSpPr>
          <p:cNvPr id="705" name="Google Shape;705;p84"/>
          <p:cNvSpPr txBox="1"/>
          <p:nvPr/>
        </p:nvSpPr>
        <p:spPr>
          <a:xfrm>
            <a:off x="3935509" y="4352417"/>
            <a:ext cx="13551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Century Gothic"/>
                <a:ea typeface="Century Gothic"/>
                <a:cs typeface="Century Gothic"/>
                <a:sym typeface="Century Gothic"/>
              </a:rPr>
              <a:t>Stoltze et al. (2023)</a:t>
            </a:r>
            <a:endParaRPr sz="1200" b="0" i="0" u="none" strike="noStrike" cap="none">
              <a:solidFill>
                <a:srgbClr val="7B7B7B"/>
              </a:solidFill>
              <a:latin typeface="Century Gothic"/>
              <a:ea typeface="Century Gothic"/>
              <a:cs typeface="Century Gothic"/>
              <a:sym typeface="Century Gothic"/>
            </a:endParaRPr>
          </a:p>
        </p:txBody>
      </p:sp>
      <p:pic>
        <p:nvPicPr>
          <p:cNvPr id="702" name="Google Shape;702;p8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8927" y="4403276"/>
            <a:ext cx="987748" cy="67092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3" name="Google Shape;713;p85">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14" name="Google Shape;714;p8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715" name="Google Shape;715;p85">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FFFFFF"/>
              </a:buClr>
              <a:buSzPts val="2700"/>
              <a:buFont typeface="Calibri"/>
              <a:buNone/>
            </a:pPr>
            <a:endParaRPr sz="2700" b="1" i="0" u="none" strike="noStrike" cap="none">
              <a:solidFill>
                <a:srgbClr val="FFFFFF"/>
              </a:solidFill>
              <a:latin typeface="Calibri"/>
              <a:ea typeface="Calibri"/>
              <a:cs typeface="Calibri"/>
              <a:sym typeface="Calibri"/>
            </a:endParaRPr>
          </a:p>
        </p:txBody>
      </p:sp>
      <p:sp>
        <p:nvSpPr>
          <p:cNvPr id="717" name="Google Shape;717;p85"/>
          <p:cNvSpPr txBox="1">
            <a:spLocks noGrp="1"/>
          </p:cNvSpPr>
          <p:nvPr>
            <p:ph type="title"/>
          </p:nvPr>
        </p:nvSpPr>
        <p:spPr>
          <a:xfrm>
            <a:off x="0" y="1"/>
            <a:ext cx="9144000" cy="514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2400" dirty="0">
                <a:solidFill>
                  <a:srgbClr val="EDEDED"/>
                </a:solidFill>
                <a:latin typeface="Century Gothic"/>
                <a:ea typeface="Century Gothic"/>
                <a:cs typeface="Century Gothic"/>
                <a:sym typeface="Century Gothic"/>
              </a:rPr>
              <a:t>Chile – Changes in intake of nutrients of concern</a:t>
            </a:r>
            <a:endParaRPr sz="3000" dirty="0">
              <a:solidFill>
                <a:srgbClr val="EDEDED"/>
              </a:solidFill>
              <a:latin typeface="Century Gothic"/>
              <a:ea typeface="Century Gothic"/>
              <a:cs typeface="Century Gothic"/>
              <a:sym typeface="Century Gothic"/>
            </a:endParaRPr>
          </a:p>
        </p:txBody>
      </p:sp>
      <p:sp>
        <p:nvSpPr>
          <p:cNvPr id="718" name="Google Shape;718;p85"/>
          <p:cNvSpPr txBox="1"/>
          <p:nvPr/>
        </p:nvSpPr>
        <p:spPr>
          <a:xfrm>
            <a:off x="355549" y="751488"/>
            <a:ext cx="6501000" cy="591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1800"/>
              <a:buFont typeface="Arial"/>
              <a:buNone/>
            </a:pPr>
            <a:r>
              <a:rPr lang="en" sz="1800" b="1" i="0" u="none" strike="noStrike" cap="none">
                <a:solidFill>
                  <a:schemeClr val="dk1"/>
                </a:solidFill>
                <a:latin typeface="Century Gothic"/>
                <a:ea typeface="Century Gothic"/>
                <a:cs typeface="Century Gothic"/>
                <a:sym typeface="Century Gothic"/>
              </a:rPr>
              <a:t>Changes in intake of nutrients of concern</a:t>
            </a:r>
            <a:endParaRPr sz="1100"/>
          </a:p>
          <a:p>
            <a:pPr marL="0" marR="0" lvl="0" indent="0" algn="l" rtl="0">
              <a:lnSpc>
                <a:spcPct val="90000"/>
              </a:lnSpc>
              <a:spcBef>
                <a:spcPts val="0"/>
              </a:spcBef>
              <a:spcAft>
                <a:spcPts val="0"/>
              </a:spcAft>
              <a:buClr>
                <a:schemeClr val="accent1"/>
              </a:buClr>
              <a:buSzPts val="1400"/>
              <a:buFont typeface="Arial"/>
              <a:buNone/>
            </a:pPr>
            <a:r>
              <a:rPr lang="en" sz="1400" b="0" i="0" u="none" strike="noStrike" cap="none">
                <a:solidFill>
                  <a:schemeClr val="dk1"/>
                </a:solidFill>
                <a:latin typeface="Century Gothic"/>
                <a:ea typeface="Century Gothic"/>
                <a:cs typeface="Century Gothic"/>
                <a:sym typeface="Century Gothic"/>
              </a:rPr>
              <a:t>(per person per day)</a:t>
            </a:r>
            <a:endParaRPr sz="1100"/>
          </a:p>
        </p:txBody>
      </p:sp>
      <p:pic>
        <p:nvPicPr>
          <p:cNvPr id="719" name="Google Shape;719;p85" descr="graph of changes in intake of nutrients of concern"/>
          <p:cNvPicPr preferRelativeResize="0"/>
          <p:nvPr/>
        </p:nvPicPr>
        <p:blipFill rotWithShape="1">
          <a:blip r:embed="rId4">
            <a:alphaModFix/>
          </a:blip>
          <a:srcRect/>
          <a:stretch/>
        </p:blipFill>
        <p:spPr>
          <a:xfrm>
            <a:off x="448146" y="1343468"/>
            <a:ext cx="3943891" cy="2860886"/>
          </a:xfrm>
          <a:prstGeom prst="rect">
            <a:avLst/>
          </a:prstGeom>
          <a:noFill/>
          <a:ln>
            <a:noFill/>
          </a:ln>
        </p:spPr>
      </p:pic>
      <p:sp>
        <p:nvSpPr>
          <p:cNvPr id="720" name="Google Shape;720;p85"/>
          <p:cNvSpPr txBox="1"/>
          <p:nvPr/>
        </p:nvSpPr>
        <p:spPr>
          <a:xfrm>
            <a:off x="4618521" y="1286095"/>
            <a:ext cx="4239600" cy="1963800"/>
          </a:xfrm>
          <a:prstGeom prst="rect">
            <a:avLst/>
          </a:prstGeom>
          <a:noFill/>
          <a:ln>
            <a:noFill/>
          </a:ln>
        </p:spPr>
        <p:txBody>
          <a:bodyPr spcFirstLastPara="1" wrap="square" lIns="68575" tIns="34275" rIns="68575" bIns="34275" anchor="t" anchorCtr="0">
            <a:noAutofit/>
          </a:bodyPr>
          <a:lstStyle/>
          <a:p>
            <a:pPr marL="177800" marR="0" lvl="0" indent="-184150" algn="l" rtl="0">
              <a:lnSpc>
                <a:spcPct val="90000"/>
              </a:lnSpc>
              <a:spcBef>
                <a:spcPts val="0"/>
              </a:spcBef>
              <a:spcAft>
                <a:spcPts val="0"/>
              </a:spcAft>
              <a:buClr>
                <a:schemeClr val="accent1"/>
              </a:buClr>
              <a:buSzPts val="1700"/>
              <a:buFont typeface="Arial"/>
              <a:buChar char="•"/>
            </a:pPr>
            <a:r>
              <a:rPr lang="en" sz="1700" b="0" i="0" u="none" strike="noStrike" cap="none">
                <a:solidFill>
                  <a:schemeClr val="dk1"/>
                </a:solidFill>
                <a:latin typeface="Century Gothic"/>
                <a:ea typeface="Century Gothic"/>
                <a:cs typeface="Century Gothic"/>
                <a:sym typeface="Century Gothic"/>
              </a:rPr>
              <a:t>8% reduction in energy intake</a:t>
            </a:r>
            <a:endParaRPr sz="1100"/>
          </a:p>
          <a:p>
            <a:pPr marL="177800" marR="0" lvl="0" indent="-184150" algn="l" rtl="0">
              <a:lnSpc>
                <a:spcPct val="90000"/>
              </a:lnSpc>
              <a:spcBef>
                <a:spcPts val="1200"/>
              </a:spcBef>
              <a:spcAft>
                <a:spcPts val="0"/>
              </a:spcAft>
              <a:buClr>
                <a:schemeClr val="accent1"/>
              </a:buClr>
              <a:buSzPts val="1700"/>
              <a:buFont typeface="Arial"/>
              <a:buChar char="•"/>
            </a:pPr>
            <a:r>
              <a:rPr lang="en" sz="1700" b="0" i="0" u="none" strike="noStrike" cap="none">
                <a:solidFill>
                  <a:schemeClr val="dk1"/>
                </a:solidFill>
                <a:latin typeface="Century Gothic"/>
                <a:ea typeface="Century Gothic"/>
                <a:cs typeface="Century Gothic"/>
                <a:sym typeface="Century Gothic"/>
              </a:rPr>
              <a:t>20% reduction in sugar intake</a:t>
            </a:r>
            <a:endParaRPr sz="1100"/>
          </a:p>
          <a:p>
            <a:pPr marL="177800" marR="0" lvl="0" indent="-184150" algn="l" rtl="0">
              <a:lnSpc>
                <a:spcPct val="90000"/>
              </a:lnSpc>
              <a:spcBef>
                <a:spcPts val="1200"/>
              </a:spcBef>
              <a:spcAft>
                <a:spcPts val="0"/>
              </a:spcAft>
              <a:buClr>
                <a:schemeClr val="accent1"/>
              </a:buClr>
              <a:buSzPts val="1700"/>
              <a:buFont typeface="Arial"/>
              <a:buChar char="•"/>
            </a:pPr>
            <a:r>
              <a:rPr lang="en" sz="1700" b="0" i="0" u="none" strike="noStrike" cap="none">
                <a:solidFill>
                  <a:schemeClr val="dk1"/>
                </a:solidFill>
                <a:latin typeface="Century Gothic"/>
                <a:ea typeface="Century Gothic"/>
                <a:cs typeface="Century Gothic"/>
                <a:sym typeface="Century Gothic"/>
              </a:rPr>
              <a:t>14% reduction in sodium intake</a:t>
            </a:r>
            <a:endParaRPr sz="1100"/>
          </a:p>
          <a:p>
            <a:pPr marL="177800" marR="0" lvl="0" indent="-184150" algn="l" rtl="0">
              <a:lnSpc>
                <a:spcPct val="90000"/>
              </a:lnSpc>
              <a:spcBef>
                <a:spcPts val="1200"/>
              </a:spcBef>
              <a:spcAft>
                <a:spcPts val="0"/>
              </a:spcAft>
              <a:buClr>
                <a:schemeClr val="accent1"/>
              </a:buClr>
              <a:buSzPts val="1700"/>
              <a:buFont typeface="Arial"/>
              <a:buChar char="•"/>
            </a:pPr>
            <a:r>
              <a:rPr lang="en" sz="1700" b="0" i="0" u="none" strike="noStrike" cap="none">
                <a:solidFill>
                  <a:schemeClr val="dk1"/>
                </a:solidFill>
                <a:latin typeface="Century Gothic"/>
                <a:ea typeface="Century Gothic"/>
                <a:cs typeface="Century Gothic"/>
                <a:sym typeface="Century Gothic"/>
              </a:rPr>
              <a:t>10% reduction in saturated fat intake</a:t>
            </a:r>
            <a:endParaRPr sz="1100"/>
          </a:p>
          <a:p>
            <a:pPr marL="177800" marR="0" lvl="0" indent="-184150" algn="l" rtl="0">
              <a:lnSpc>
                <a:spcPct val="90000"/>
              </a:lnSpc>
              <a:spcBef>
                <a:spcPts val="1200"/>
              </a:spcBef>
              <a:spcAft>
                <a:spcPts val="0"/>
              </a:spcAft>
              <a:buClr>
                <a:schemeClr val="accent1"/>
              </a:buClr>
              <a:buSzPts val="1700"/>
              <a:buFont typeface="Arial"/>
              <a:buChar char="•"/>
            </a:pPr>
            <a:r>
              <a:rPr lang="en" sz="1700" b="0" i="0" u="none" strike="noStrike" cap="none">
                <a:solidFill>
                  <a:schemeClr val="dk1"/>
                </a:solidFill>
                <a:latin typeface="Century Gothic"/>
                <a:ea typeface="Century Gothic"/>
                <a:cs typeface="Century Gothic"/>
                <a:sym typeface="Century Gothic"/>
              </a:rPr>
              <a:t>Phase 1 results driven by immediate reduction in purchases, phase 2 results driven by declining trends</a:t>
            </a:r>
            <a:endParaRPr sz="1100"/>
          </a:p>
          <a:p>
            <a:pPr marL="177800" marR="0" lvl="0" indent="-184150" algn="l" rtl="0">
              <a:lnSpc>
                <a:spcPct val="90000"/>
              </a:lnSpc>
              <a:spcBef>
                <a:spcPts val="1200"/>
              </a:spcBef>
              <a:spcAft>
                <a:spcPts val="0"/>
              </a:spcAft>
              <a:buClr>
                <a:schemeClr val="accent1"/>
              </a:buClr>
              <a:buSzPts val="1700"/>
              <a:buFont typeface="Arial"/>
              <a:buChar char="•"/>
            </a:pPr>
            <a:r>
              <a:rPr lang="en" sz="1700" b="0" i="0" u="none" strike="noStrike" cap="none">
                <a:solidFill>
                  <a:schemeClr val="dk1"/>
                </a:solidFill>
                <a:latin typeface="Century Gothic"/>
                <a:ea typeface="Century Gothic"/>
                <a:cs typeface="Century Gothic"/>
                <a:sym typeface="Century Gothic"/>
              </a:rPr>
              <a:t>Small differences by SES (slightly larger effects for high-SES households)</a:t>
            </a:r>
            <a:endParaRPr sz="1100"/>
          </a:p>
        </p:txBody>
      </p:sp>
      <p:sp>
        <p:nvSpPr>
          <p:cNvPr id="721" name="Google Shape;721;p85"/>
          <p:cNvSpPr txBox="1"/>
          <p:nvPr/>
        </p:nvSpPr>
        <p:spPr>
          <a:xfrm>
            <a:off x="3521413" y="4352417"/>
            <a:ext cx="19383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Century Gothic"/>
                <a:ea typeface="Century Gothic"/>
                <a:cs typeface="Century Gothic"/>
                <a:sym typeface="Century Gothic"/>
              </a:rPr>
              <a:t>Tailiie et al. (2024)</a:t>
            </a:r>
            <a:endParaRPr sz="1100"/>
          </a:p>
        </p:txBody>
      </p:sp>
      <p:pic>
        <p:nvPicPr>
          <p:cNvPr id="716" name="Google Shape;716;p8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8927" y="4403276"/>
            <a:ext cx="987748" cy="67092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8" name="Google Shape;728;p86">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29" name="Google Shape;729;p8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730" name="Google Shape;730;p86">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FFFFFF"/>
              </a:buClr>
              <a:buSzPts val="2700"/>
              <a:buFont typeface="Calibri"/>
              <a:buNone/>
            </a:pPr>
            <a:endParaRPr sz="2700" b="1" i="0" u="none" strike="noStrike" cap="none">
              <a:solidFill>
                <a:srgbClr val="FFFFFF"/>
              </a:solidFill>
              <a:latin typeface="Calibri"/>
              <a:ea typeface="Calibri"/>
              <a:cs typeface="Calibri"/>
              <a:sym typeface="Calibri"/>
            </a:endParaRPr>
          </a:p>
        </p:txBody>
      </p:sp>
      <p:pic>
        <p:nvPicPr>
          <p:cNvPr id="731" name="Google Shape;731;p8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8927" y="4403276"/>
            <a:ext cx="987748" cy="670923"/>
          </a:xfrm>
          <a:prstGeom prst="rect">
            <a:avLst/>
          </a:prstGeom>
          <a:noFill/>
          <a:ln>
            <a:noFill/>
          </a:ln>
        </p:spPr>
      </p:pic>
      <p:sp>
        <p:nvSpPr>
          <p:cNvPr id="732" name="Google Shape;732;p86"/>
          <p:cNvSpPr txBox="1">
            <a:spLocks noGrp="1"/>
          </p:cNvSpPr>
          <p:nvPr>
            <p:ph type="title"/>
          </p:nvPr>
        </p:nvSpPr>
        <p:spPr>
          <a:xfrm>
            <a:off x="0" y="1"/>
            <a:ext cx="9144000" cy="514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2400" dirty="0">
                <a:solidFill>
                  <a:srgbClr val="EDEDED"/>
                </a:solidFill>
                <a:latin typeface="Century Gothic"/>
                <a:ea typeface="Century Gothic"/>
                <a:cs typeface="Century Gothic"/>
                <a:sym typeface="Century Gothic"/>
              </a:rPr>
              <a:t>Chile – Qualitative reports</a:t>
            </a:r>
            <a:endParaRPr sz="3000" dirty="0">
              <a:solidFill>
                <a:srgbClr val="EDEDED"/>
              </a:solidFill>
              <a:latin typeface="Century Gothic"/>
              <a:ea typeface="Century Gothic"/>
              <a:cs typeface="Century Gothic"/>
              <a:sym typeface="Century Gothic"/>
            </a:endParaRPr>
          </a:p>
        </p:txBody>
      </p:sp>
      <p:sp>
        <p:nvSpPr>
          <p:cNvPr id="733" name="Google Shape;733;p86"/>
          <p:cNvSpPr txBox="1"/>
          <p:nvPr/>
        </p:nvSpPr>
        <p:spPr>
          <a:xfrm>
            <a:off x="741949" y="1161071"/>
            <a:ext cx="6501000" cy="360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1800"/>
              <a:buFont typeface="Arial"/>
              <a:buNone/>
            </a:pPr>
            <a:r>
              <a:rPr lang="en" sz="1800" b="1" i="0" u="none" strike="noStrike" cap="none">
                <a:solidFill>
                  <a:schemeClr val="dk1"/>
                </a:solidFill>
                <a:latin typeface="Century Gothic"/>
                <a:ea typeface="Century Gothic"/>
                <a:cs typeface="Century Gothic"/>
                <a:sym typeface="Century Gothic"/>
              </a:rPr>
              <a:t>Qualitative reports from Chilean mothers</a:t>
            </a:r>
            <a:endParaRPr sz="1100"/>
          </a:p>
        </p:txBody>
      </p:sp>
      <p:sp>
        <p:nvSpPr>
          <p:cNvPr id="734" name="Google Shape;734;p86"/>
          <p:cNvSpPr txBox="1"/>
          <p:nvPr/>
        </p:nvSpPr>
        <p:spPr>
          <a:xfrm>
            <a:off x="741950" y="1668106"/>
            <a:ext cx="6912300" cy="1963800"/>
          </a:xfrm>
          <a:prstGeom prst="rect">
            <a:avLst/>
          </a:prstGeom>
          <a:noFill/>
          <a:ln>
            <a:noFill/>
          </a:ln>
        </p:spPr>
        <p:txBody>
          <a:bodyPr spcFirstLastPara="1" wrap="square" lIns="68575" tIns="34275" rIns="68575" bIns="34275" anchor="t" anchorCtr="0">
            <a:noAutofit/>
          </a:bodyPr>
          <a:lstStyle/>
          <a:p>
            <a:pPr marL="177800" marR="0" lvl="0" indent="-177800" algn="l" rtl="0">
              <a:lnSpc>
                <a:spcPct val="90000"/>
              </a:lnSpc>
              <a:spcBef>
                <a:spcPts val="0"/>
              </a:spcBef>
              <a:spcAft>
                <a:spcPts val="0"/>
              </a:spcAft>
              <a:buClr>
                <a:schemeClr val="accent1"/>
              </a:buClr>
              <a:buSzPts val="1800"/>
              <a:buFont typeface="Arial"/>
              <a:buChar char="•"/>
            </a:pPr>
            <a:r>
              <a:rPr lang="en" sz="1800" b="0" i="0" u="none" strike="noStrike" cap="none">
                <a:solidFill>
                  <a:schemeClr val="dk1"/>
                </a:solidFill>
                <a:latin typeface="Century Gothic"/>
                <a:ea typeface="Century Gothic"/>
                <a:cs typeface="Century Gothic"/>
                <a:sym typeface="Century Gothic"/>
              </a:rPr>
              <a:t>After a while, FOPLs “faded to the background,” but information learned about products has become ingrained</a:t>
            </a:r>
            <a:endParaRPr sz="1100"/>
          </a:p>
          <a:p>
            <a:pPr marL="177800" marR="0" lvl="0" indent="-177800" algn="l" rtl="0">
              <a:lnSpc>
                <a:spcPct val="90000"/>
              </a:lnSpc>
              <a:spcBef>
                <a:spcPts val="1700"/>
              </a:spcBef>
              <a:spcAft>
                <a:spcPts val="0"/>
              </a:spcAft>
              <a:buClr>
                <a:schemeClr val="accent1"/>
              </a:buClr>
              <a:buSzPts val="1800"/>
              <a:buFont typeface="Arial"/>
              <a:buChar char="•"/>
            </a:pPr>
            <a:r>
              <a:rPr lang="en" sz="1800" b="0" i="0" u="none" strike="noStrike" cap="none">
                <a:solidFill>
                  <a:schemeClr val="dk1"/>
                </a:solidFill>
                <a:latin typeface="Century Gothic"/>
                <a:ea typeface="Century Gothic"/>
                <a:cs typeface="Century Gothic"/>
                <a:sym typeface="Century Gothic"/>
              </a:rPr>
              <a:t>Mothers started valuing more “natural” foods due to label oversaturation</a:t>
            </a:r>
            <a:endParaRPr sz="1100"/>
          </a:p>
          <a:p>
            <a:pPr marL="177800" marR="0" lvl="0" indent="-177800" algn="l" rtl="0">
              <a:lnSpc>
                <a:spcPct val="90000"/>
              </a:lnSpc>
              <a:spcBef>
                <a:spcPts val="1700"/>
              </a:spcBef>
              <a:spcAft>
                <a:spcPts val="0"/>
              </a:spcAft>
              <a:buClr>
                <a:schemeClr val="accent1"/>
              </a:buClr>
              <a:buSzPts val="1800"/>
              <a:buFont typeface="Arial"/>
              <a:buChar char="•"/>
            </a:pPr>
            <a:r>
              <a:rPr lang="en" sz="1800" b="0" i="0" u="none" strike="noStrike" cap="none">
                <a:solidFill>
                  <a:schemeClr val="dk1"/>
                </a:solidFill>
                <a:latin typeface="Century Gothic"/>
                <a:ea typeface="Century Gothic"/>
                <a:cs typeface="Century Gothic"/>
                <a:sym typeface="Century Gothic"/>
              </a:rPr>
              <a:t>Lower-SES mothers report that healthier (unlabeled) foods are still less accessible, price remains an important barrier</a:t>
            </a:r>
            <a:endParaRPr sz="1100"/>
          </a:p>
        </p:txBody>
      </p:sp>
      <p:sp>
        <p:nvSpPr>
          <p:cNvPr id="735" name="Google Shape;735;p86"/>
          <p:cNvSpPr txBox="1"/>
          <p:nvPr/>
        </p:nvSpPr>
        <p:spPr>
          <a:xfrm>
            <a:off x="3873972" y="4122942"/>
            <a:ext cx="13962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Century Gothic"/>
                <a:ea typeface="Century Gothic"/>
                <a:cs typeface="Century Gothic"/>
                <a:sym typeface="Century Gothic"/>
              </a:rPr>
              <a:t>Correa et al. (2024)</a:t>
            </a:r>
            <a:endParaRPr sz="11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2" name="Google Shape;742;p87">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43" name="Google Shape;743;p8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744" name="Google Shape;744;p87">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FFFFFF"/>
              </a:buClr>
              <a:buSzPts val="2700"/>
              <a:buFont typeface="Calibri"/>
              <a:buNone/>
            </a:pPr>
            <a:endParaRPr sz="2700" b="1" i="0" u="none" strike="noStrike" cap="none">
              <a:solidFill>
                <a:srgbClr val="FFFFFF"/>
              </a:solidFill>
              <a:latin typeface="Calibri"/>
              <a:ea typeface="Calibri"/>
              <a:cs typeface="Calibri"/>
              <a:sym typeface="Calibri"/>
            </a:endParaRPr>
          </a:p>
        </p:txBody>
      </p:sp>
      <p:sp>
        <p:nvSpPr>
          <p:cNvPr id="746" name="Google Shape;746;p87"/>
          <p:cNvSpPr txBox="1">
            <a:spLocks noGrp="1"/>
          </p:cNvSpPr>
          <p:nvPr>
            <p:ph type="title"/>
          </p:nvPr>
        </p:nvSpPr>
        <p:spPr>
          <a:xfrm>
            <a:off x="0" y="1"/>
            <a:ext cx="9144000" cy="514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2400" dirty="0">
                <a:solidFill>
                  <a:srgbClr val="EDEDED"/>
                </a:solidFill>
                <a:latin typeface="Century Gothic"/>
                <a:ea typeface="Century Gothic"/>
                <a:cs typeface="Century Gothic"/>
                <a:sym typeface="Century Gothic"/>
              </a:rPr>
              <a:t>Chile – Future Directions</a:t>
            </a:r>
            <a:endParaRPr dirty="0"/>
          </a:p>
        </p:txBody>
      </p:sp>
      <p:sp>
        <p:nvSpPr>
          <p:cNvPr id="747" name="Google Shape;747;p87"/>
          <p:cNvSpPr txBox="1"/>
          <p:nvPr/>
        </p:nvSpPr>
        <p:spPr>
          <a:xfrm>
            <a:off x="296694" y="815439"/>
            <a:ext cx="6501000" cy="360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1800"/>
              <a:buFont typeface="Arial"/>
              <a:buNone/>
            </a:pPr>
            <a:r>
              <a:rPr lang="en" sz="1800" b="1" i="0" u="none" strike="noStrike" cap="none">
                <a:solidFill>
                  <a:schemeClr val="dk1"/>
                </a:solidFill>
                <a:latin typeface="Century Gothic"/>
                <a:ea typeface="Century Gothic"/>
                <a:cs typeface="Century Gothic"/>
                <a:sym typeface="Century Gothic"/>
              </a:rPr>
              <a:t>Unintended effects and future directions</a:t>
            </a:r>
            <a:endParaRPr sz="1100"/>
          </a:p>
        </p:txBody>
      </p:sp>
      <p:sp>
        <p:nvSpPr>
          <p:cNvPr id="748" name="Google Shape;748;p87"/>
          <p:cNvSpPr txBox="1"/>
          <p:nvPr/>
        </p:nvSpPr>
        <p:spPr>
          <a:xfrm>
            <a:off x="296693" y="1203352"/>
            <a:ext cx="5705400" cy="1344300"/>
          </a:xfrm>
          <a:prstGeom prst="rect">
            <a:avLst/>
          </a:prstGeom>
          <a:noFill/>
          <a:ln>
            <a:noFill/>
          </a:ln>
        </p:spPr>
        <p:txBody>
          <a:bodyPr spcFirstLastPara="1" wrap="square" lIns="68575" tIns="34275" rIns="68575" bIns="34275" anchor="t" anchorCtr="0">
            <a:noAutofit/>
          </a:bodyPr>
          <a:lstStyle/>
          <a:p>
            <a:pPr marL="177800" marR="0" lvl="0" indent="-177800" algn="l" rtl="0">
              <a:lnSpc>
                <a:spcPct val="90000"/>
              </a:lnSpc>
              <a:spcBef>
                <a:spcPts val="0"/>
              </a:spcBef>
              <a:spcAft>
                <a:spcPts val="0"/>
              </a:spcAft>
              <a:buClr>
                <a:schemeClr val="accent1"/>
              </a:buClr>
              <a:buSzPts val="1800"/>
              <a:buFont typeface="Arial"/>
              <a:buChar char="•"/>
            </a:pPr>
            <a:r>
              <a:rPr lang="en" sz="1800" b="0" i="0" u="none" strike="noStrike" cap="none">
                <a:solidFill>
                  <a:schemeClr val="dk1"/>
                </a:solidFill>
                <a:latin typeface="Century Gothic"/>
                <a:ea typeface="Century Gothic"/>
                <a:cs typeface="Century Gothic"/>
                <a:sym typeface="Century Gothic"/>
              </a:rPr>
              <a:t>11 p.p. increase in share of products containing non-nutritive sweeteners (NNS) in the food supply</a:t>
            </a:r>
            <a:endParaRPr sz="1100"/>
          </a:p>
          <a:p>
            <a:pPr marL="177800" marR="0" lvl="0" indent="-177800" algn="l" rtl="0">
              <a:lnSpc>
                <a:spcPct val="90000"/>
              </a:lnSpc>
              <a:spcBef>
                <a:spcPts val="1200"/>
              </a:spcBef>
              <a:spcAft>
                <a:spcPts val="0"/>
              </a:spcAft>
              <a:buClr>
                <a:schemeClr val="accent1"/>
              </a:buClr>
              <a:buSzPts val="1800"/>
              <a:buFont typeface="Arial"/>
              <a:buChar char="•"/>
            </a:pPr>
            <a:r>
              <a:rPr lang="en" sz="1800" b="0" i="0" u="none" strike="noStrike" cap="none">
                <a:solidFill>
                  <a:schemeClr val="dk1"/>
                </a:solidFill>
                <a:latin typeface="Century Gothic"/>
                <a:ea typeface="Century Gothic"/>
                <a:cs typeface="Century Gothic"/>
                <a:sym typeface="Century Gothic"/>
              </a:rPr>
              <a:t>12 p.p. increase in share of households purchasing only NNS-only beverages, 5 p.p. increase in NNS+sugar </a:t>
            </a:r>
            <a:endParaRPr sz="1100"/>
          </a:p>
          <a:p>
            <a:pPr marL="177800" marR="0" lvl="0" indent="-177800" algn="l" rtl="0">
              <a:lnSpc>
                <a:spcPct val="90000"/>
              </a:lnSpc>
              <a:spcBef>
                <a:spcPts val="1200"/>
              </a:spcBef>
              <a:spcAft>
                <a:spcPts val="0"/>
              </a:spcAft>
              <a:buClr>
                <a:schemeClr val="accent1"/>
              </a:buClr>
              <a:buSzPts val="1800"/>
              <a:buFont typeface="Arial"/>
              <a:buChar char="•"/>
            </a:pPr>
            <a:r>
              <a:rPr lang="en" sz="1800" b="0" i="0" u="none" strike="noStrike" cap="none">
                <a:solidFill>
                  <a:schemeClr val="dk1"/>
                </a:solidFill>
                <a:latin typeface="Century Gothic"/>
                <a:ea typeface="Century Gothic"/>
                <a:cs typeface="Century Gothic"/>
                <a:sym typeface="Century Gothic"/>
              </a:rPr>
              <a:t>NNS intake increased by 15%-84% (depending on type) per person per day</a:t>
            </a:r>
            <a:endParaRPr sz="1100"/>
          </a:p>
          <a:p>
            <a:pPr marL="177800" marR="0" lvl="0" indent="-177800" algn="l" rtl="0">
              <a:lnSpc>
                <a:spcPct val="90000"/>
              </a:lnSpc>
              <a:spcBef>
                <a:spcPts val="1200"/>
              </a:spcBef>
              <a:spcAft>
                <a:spcPts val="0"/>
              </a:spcAft>
              <a:buClr>
                <a:schemeClr val="accent1"/>
              </a:buClr>
              <a:buSzPts val="1800"/>
              <a:buFont typeface="Arial"/>
              <a:buChar char="•"/>
            </a:pPr>
            <a:r>
              <a:rPr lang="en" sz="1800" b="0" i="1" u="none" strike="noStrike" cap="none">
                <a:solidFill>
                  <a:schemeClr val="dk1"/>
                </a:solidFill>
                <a:latin typeface="Century Gothic"/>
                <a:ea typeface="Century Gothic"/>
                <a:cs typeface="Century Gothic"/>
                <a:sym typeface="Century Gothic"/>
              </a:rPr>
              <a:t>15 p.p. increase in share of preschoolers who consume NNS</a:t>
            </a:r>
            <a:endParaRPr sz="300" b="0" i="0" u="none" strike="noStrike" cap="none">
              <a:solidFill>
                <a:schemeClr val="dk1"/>
              </a:solidFill>
              <a:latin typeface="Century Gothic"/>
              <a:ea typeface="Century Gothic"/>
              <a:cs typeface="Century Gothic"/>
              <a:sym typeface="Century Gothic"/>
            </a:endParaRPr>
          </a:p>
          <a:p>
            <a:pPr marL="0" marR="0" lvl="0" indent="0" algn="r" rtl="0">
              <a:lnSpc>
                <a:spcPct val="90000"/>
              </a:lnSpc>
              <a:spcBef>
                <a:spcPts val="1400"/>
              </a:spcBef>
              <a:spcAft>
                <a:spcPts val="0"/>
              </a:spcAft>
              <a:buClr>
                <a:schemeClr val="accent1"/>
              </a:buClr>
              <a:buSzPts val="1100"/>
              <a:buFont typeface="Arial"/>
              <a:buNone/>
            </a:pPr>
            <a:r>
              <a:rPr lang="en" sz="1100" b="0" i="0" u="none" strike="noStrike" cap="none">
                <a:solidFill>
                  <a:schemeClr val="dk1"/>
                </a:solidFill>
                <a:latin typeface="Century Gothic"/>
                <a:ea typeface="Century Gothic"/>
                <a:cs typeface="Century Gothic"/>
                <a:sym typeface="Century Gothic"/>
              </a:rPr>
              <a:t>Ricardo et al. (2021)</a:t>
            </a:r>
            <a:r>
              <a:rPr lang="en" sz="1200" b="0" i="0" u="none" strike="noStrike" cap="none">
                <a:solidFill>
                  <a:schemeClr val="dk1"/>
                </a:solidFill>
                <a:latin typeface="Century Gothic"/>
                <a:ea typeface="Century Gothic"/>
                <a:cs typeface="Century Gothic"/>
                <a:sym typeface="Century Gothic"/>
              </a:rPr>
              <a:t>, </a:t>
            </a:r>
            <a:r>
              <a:rPr lang="en" sz="1100" b="0" i="0" u="none" strike="noStrike" cap="none">
                <a:solidFill>
                  <a:schemeClr val="dk1"/>
                </a:solidFill>
                <a:latin typeface="Century Gothic"/>
                <a:ea typeface="Century Gothic"/>
                <a:cs typeface="Century Gothic"/>
                <a:sym typeface="Century Gothic"/>
              </a:rPr>
              <a:t>Rebolledo et al. (2022, 2023)</a:t>
            </a:r>
            <a:endParaRPr sz="1100"/>
          </a:p>
        </p:txBody>
      </p:sp>
      <p:pic>
        <p:nvPicPr>
          <p:cNvPr id="749" name="Google Shape;749;p87" descr="Marcas y retailers se preparan para cumplir con la nueva norma de etiquetado  | Blog Storecheck"/>
          <p:cNvPicPr preferRelativeResize="0"/>
          <p:nvPr/>
        </p:nvPicPr>
        <p:blipFill rotWithShape="1">
          <a:blip r:embed="rId4">
            <a:alphaModFix/>
          </a:blip>
          <a:srcRect l="18071" t="71851" r="17776" b="2537"/>
          <a:stretch/>
        </p:blipFill>
        <p:spPr>
          <a:xfrm>
            <a:off x="5943600" y="1663430"/>
            <a:ext cx="2816160" cy="635090"/>
          </a:xfrm>
          <a:prstGeom prst="rect">
            <a:avLst/>
          </a:prstGeom>
          <a:noFill/>
          <a:ln>
            <a:noFill/>
          </a:ln>
        </p:spPr>
      </p:pic>
      <p:pic>
        <p:nvPicPr>
          <p:cNvPr id="750" name="Google Shape;750;p87" descr="Quatro Toronja sin azúcar 1,5 L - No Coma Más Mentiras - No Coma Más  Mentiras"/>
          <p:cNvPicPr preferRelativeResize="0"/>
          <p:nvPr/>
        </p:nvPicPr>
        <p:blipFill rotWithShape="1">
          <a:blip r:embed="rId5">
            <a:alphaModFix/>
          </a:blip>
          <a:srcRect/>
          <a:stretch/>
        </p:blipFill>
        <p:spPr>
          <a:xfrm>
            <a:off x="6629447" y="2448888"/>
            <a:ext cx="1444463" cy="1393537"/>
          </a:xfrm>
          <a:prstGeom prst="rect">
            <a:avLst/>
          </a:prstGeom>
          <a:noFill/>
          <a:ln>
            <a:noFill/>
          </a:ln>
        </p:spPr>
      </p:pic>
      <p:pic>
        <p:nvPicPr>
          <p:cNvPr id="745" name="Google Shape;745;p87">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48927" y="4403276"/>
            <a:ext cx="987748" cy="67092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7" name="Google Shape;757;p88">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58" name="Google Shape;758;p8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759" name="Google Shape;759;p88">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FFFFFF"/>
              </a:buClr>
              <a:buSzPts val="2700"/>
              <a:buFont typeface="Calibri"/>
              <a:buNone/>
            </a:pPr>
            <a:endParaRPr sz="2700" b="1" i="0" u="none" strike="noStrike" cap="none">
              <a:solidFill>
                <a:srgbClr val="FFFFFF"/>
              </a:solidFill>
              <a:latin typeface="Calibri"/>
              <a:ea typeface="Calibri"/>
              <a:cs typeface="Calibri"/>
              <a:sym typeface="Calibri"/>
            </a:endParaRPr>
          </a:p>
        </p:txBody>
      </p:sp>
      <p:sp>
        <p:nvSpPr>
          <p:cNvPr id="761" name="Google Shape;761;p88"/>
          <p:cNvSpPr txBox="1">
            <a:spLocks noGrp="1"/>
          </p:cNvSpPr>
          <p:nvPr>
            <p:ph type="title"/>
          </p:nvPr>
        </p:nvSpPr>
        <p:spPr>
          <a:xfrm>
            <a:off x="0" y="1"/>
            <a:ext cx="9144000" cy="514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2400">
                <a:solidFill>
                  <a:srgbClr val="EDEDED"/>
                </a:solidFill>
                <a:latin typeface="Century Gothic"/>
                <a:ea typeface="Century Gothic"/>
                <a:cs typeface="Century Gothic"/>
                <a:sym typeface="Century Gothic"/>
              </a:rPr>
              <a:t>Other countries</a:t>
            </a:r>
            <a:endParaRPr/>
          </a:p>
        </p:txBody>
      </p:sp>
      <p:sp>
        <p:nvSpPr>
          <p:cNvPr id="762" name="Google Shape;762;p88"/>
          <p:cNvSpPr txBox="1"/>
          <p:nvPr/>
        </p:nvSpPr>
        <p:spPr>
          <a:xfrm>
            <a:off x="481750" y="859862"/>
            <a:ext cx="7454100" cy="1344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chemeClr val="accent1"/>
              </a:buClr>
              <a:buSzPts val="1500"/>
              <a:buFont typeface="Arial"/>
              <a:buNone/>
            </a:pPr>
            <a:r>
              <a:rPr lang="en" sz="1500" b="1" i="0" u="none" strike="noStrike" cap="none">
                <a:solidFill>
                  <a:schemeClr val="dk1"/>
                </a:solidFill>
                <a:latin typeface="Century Gothic"/>
                <a:ea typeface="Century Gothic"/>
                <a:cs typeface="Century Gothic"/>
                <a:sym typeface="Century Gothic"/>
              </a:rPr>
              <a:t>Peru, changes in the packaged food supply:</a:t>
            </a:r>
            <a:endParaRPr sz="1500" b="0" i="0" u="none" strike="noStrike" cap="none">
              <a:solidFill>
                <a:schemeClr val="dk1"/>
              </a:solidFill>
              <a:latin typeface="Century Gothic"/>
              <a:ea typeface="Century Gothic"/>
              <a:cs typeface="Century Gothic"/>
              <a:sym typeface="Century Gothic"/>
            </a:endParaRPr>
          </a:p>
          <a:p>
            <a:pPr marL="177800" marR="0" lvl="0" indent="-171450" algn="l" rtl="0">
              <a:lnSpc>
                <a:spcPct val="100000"/>
              </a:lnSpc>
              <a:spcBef>
                <a:spcPts val="200"/>
              </a:spcBef>
              <a:spcAft>
                <a:spcPts val="0"/>
              </a:spcAft>
              <a:buClr>
                <a:schemeClr val="accent1"/>
              </a:buClr>
              <a:buSzPts val="1500"/>
              <a:buFont typeface="Arial"/>
              <a:buChar char="•"/>
            </a:pPr>
            <a:r>
              <a:rPr lang="en" sz="1500" b="0" i="0" u="none" strike="noStrike" cap="none">
                <a:solidFill>
                  <a:schemeClr val="dk1"/>
                </a:solidFill>
                <a:latin typeface="Century Gothic"/>
                <a:ea typeface="Century Gothic"/>
                <a:cs typeface="Century Gothic"/>
                <a:sym typeface="Century Gothic"/>
              </a:rPr>
              <a:t>Beverages, high in sugar : 28 p.p. decline</a:t>
            </a:r>
            <a:endParaRPr sz="1100"/>
          </a:p>
          <a:p>
            <a:pPr marL="177800" marR="0" lvl="0" indent="-171450" algn="l" rtl="0">
              <a:lnSpc>
                <a:spcPct val="100000"/>
              </a:lnSpc>
              <a:spcBef>
                <a:spcPts val="200"/>
              </a:spcBef>
              <a:spcAft>
                <a:spcPts val="0"/>
              </a:spcAft>
              <a:buClr>
                <a:schemeClr val="accent1"/>
              </a:buClr>
              <a:buSzPts val="1500"/>
              <a:buFont typeface="Arial"/>
              <a:buChar char="•"/>
            </a:pPr>
            <a:r>
              <a:rPr lang="en" sz="1500" b="0" i="0" u="none" strike="noStrike" cap="none">
                <a:solidFill>
                  <a:schemeClr val="dk1"/>
                </a:solidFill>
                <a:latin typeface="Century Gothic"/>
                <a:ea typeface="Century Gothic"/>
                <a:cs typeface="Century Gothic"/>
                <a:sym typeface="Century Gothic"/>
              </a:rPr>
              <a:t>Foods, any label: 20 p.p. decline</a:t>
            </a:r>
            <a:endParaRPr sz="1100"/>
          </a:p>
          <a:p>
            <a:pPr marL="0" marR="0" lvl="0" indent="0" algn="l" rtl="0">
              <a:lnSpc>
                <a:spcPct val="100000"/>
              </a:lnSpc>
              <a:spcBef>
                <a:spcPts val="200"/>
              </a:spcBef>
              <a:spcAft>
                <a:spcPts val="0"/>
              </a:spcAft>
              <a:buClr>
                <a:schemeClr val="accent1"/>
              </a:buClr>
              <a:buSzPts val="1100"/>
              <a:buFont typeface="Arial"/>
              <a:buNone/>
            </a:pPr>
            <a:endParaRPr sz="1100" b="0" i="0" u="none" strike="noStrike" cap="none">
              <a:solidFill>
                <a:schemeClr val="dk1"/>
              </a:solidFill>
              <a:latin typeface="Century Gothic"/>
              <a:ea typeface="Century Gothic"/>
              <a:cs typeface="Century Gothic"/>
              <a:sym typeface="Century Gothic"/>
            </a:endParaRPr>
          </a:p>
          <a:p>
            <a:pPr marL="12700" marR="0" lvl="0" indent="0" algn="l" rtl="0">
              <a:lnSpc>
                <a:spcPct val="100000"/>
              </a:lnSpc>
              <a:spcBef>
                <a:spcPts val="200"/>
              </a:spcBef>
              <a:spcAft>
                <a:spcPts val="0"/>
              </a:spcAft>
              <a:buClr>
                <a:schemeClr val="accent1"/>
              </a:buClr>
              <a:buSzPts val="1500"/>
              <a:buFont typeface="Arial"/>
              <a:buNone/>
            </a:pPr>
            <a:r>
              <a:rPr lang="en" sz="1500" b="1" i="0" u="none" strike="noStrike" cap="none">
                <a:solidFill>
                  <a:schemeClr val="dk1"/>
                </a:solidFill>
                <a:latin typeface="Century Gothic"/>
                <a:ea typeface="Century Gothic"/>
                <a:cs typeface="Century Gothic"/>
                <a:sym typeface="Century Gothic"/>
              </a:rPr>
              <a:t>Uruguay</a:t>
            </a:r>
            <a:endParaRPr sz="1100"/>
          </a:p>
          <a:p>
            <a:pPr marL="266700" marR="0" lvl="0" indent="-260350" algn="l" rtl="0">
              <a:lnSpc>
                <a:spcPct val="100000"/>
              </a:lnSpc>
              <a:spcBef>
                <a:spcPts val="200"/>
              </a:spcBef>
              <a:spcAft>
                <a:spcPts val="0"/>
              </a:spcAft>
              <a:buClr>
                <a:schemeClr val="accent1"/>
              </a:buClr>
              <a:buSzPts val="1500"/>
              <a:buFont typeface="Arial"/>
              <a:buChar char="•"/>
            </a:pPr>
            <a:r>
              <a:rPr lang="en" sz="1500" b="0" i="0" u="none" strike="noStrike" cap="none">
                <a:solidFill>
                  <a:schemeClr val="dk1"/>
                </a:solidFill>
                <a:latin typeface="Century Gothic"/>
                <a:ea typeface="Century Gothic"/>
                <a:cs typeface="Century Gothic"/>
                <a:sym typeface="Century Gothic"/>
              </a:rPr>
              <a:t>Eye-tracking technology revealed that consumers used FOPLs more often than back-of-package nutrition info or ingredients lists</a:t>
            </a:r>
            <a:endParaRPr sz="1500" b="1" i="0" u="none" strike="noStrike" cap="none">
              <a:solidFill>
                <a:schemeClr val="dk1"/>
              </a:solidFill>
              <a:latin typeface="Century Gothic"/>
              <a:ea typeface="Century Gothic"/>
              <a:cs typeface="Century Gothic"/>
              <a:sym typeface="Century Gothic"/>
            </a:endParaRPr>
          </a:p>
          <a:p>
            <a:pPr marL="12700" marR="0" lvl="0" indent="0" algn="l" rtl="0">
              <a:lnSpc>
                <a:spcPct val="100000"/>
              </a:lnSpc>
              <a:spcBef>
                <a:spcPts val="200"/>
              </a:spcBef>
              <a:spcAft>
                <a:spcPts val="0"/>
              </a:spcAft>
              <a:buClr>
                <a:schemeClr val="accent1"/>
              </a:buClr>
              <a:buSzPts val="1100"/>
              <a:buFont typeface="Arial"/>
              <a:buNone/>
            </a:pPr>
            <a:endParaRPr sz="1100" b="1" i="0" u="none" strike="noStrike" cap="none">
              <a:solidFill>
                <a:schemeClr val="dk1"/>
              </a:solidFill>
              <a:latin typeface="Century Gothic"/>
              <a:ea typeface="Century Gothic"/>
              <a:cs typeface="Century Gothic"/>
              <a:sym typeface="Century Gothic"/>
            </a:endParaRPr>
          </a:p>
          <a:p>
            <a:pPr marL="12700" marR="0" lvl="0" indent="0" algn="l" rtl="0">
              <a:lnSpc>
                <a:spcPct val="100000"/>
              </a:lnSpc>
              <a:spcBef>
                <a:spcPts val="200"/>
              </a:spcBef>
              <a:spcAft>
                <a:spcPts val="0"/>
              </a:spcAft>
              <a:buClr>
                <a:schemeClr val="accent1"/>
              </a:buClr>
              <a:buSzPts val="1500"/>
              <a:buFont typeface="Arial"/>
              <a:buNone/>
            </a:pPr>
            <a:r>
              <a:rPr lang="en" sz="1500" b="1" i="0" u="none" strike="noStrike" cap="none">
                <a:solidFill>
                  <a:schemeClr val="dk1"/>
                </a:solidFill>
                <a:latin typeface="Century Gothic"/>
                <a:ea typeface="Century Gothic"/>
                <a:cs typeface="Century Gothic"/>
                <a:sym typeface="Century Gothic"/>
              </a:rPr>
              <a:t>Mexico, changes in the packaged food supply:</a:t>
            </a:r>
            <a:endParaRPr sz="1500" b="0" i="0" u="none" strike="noStrike" cap="none">
              <a:solidFill>
                <a:schemeClr val="dk1"/>
              </a:solidFill>
              <a:latin typeface="Century Gothic"/>
              <a:ea typeface="Century Gothic"/>
              <a:cs typeface="Century Gothic"/>
              <a:sym typeface="Century Gothic"/>
            </a:endParaRPr>
          </a:p>
          <a:p>
            <a:pPr marL="266700" marR="0" lvl="0" indent="-260350" algn="l" rtl="0">
              <a:lnSpc>
                <a:spcPct val="100000"/>
              </a:lnSpc>
              <a:spcBef>
                <a:spcPts val="200"/>
              </a:spcBef>
              <a:spcAft>
                <a:spcPts val="0"/>
              </a:spcAft>
              <a:buClr>
                <a:schemeClr val="accent1"/>
              </a:buClr>
              <a:buSzPts val="1500"/>
              <a:buFont typeface="Arial"/>
              <a:buChar char="•"/>
            </a:pPr>
            <a:r>
              <a:rPr lang="en" sz="1500" b="0" i="0" u="none" strike="noStrike" cap="none">
                <a:solidFill>
                  <a:schemeClr val="dk1"/>
                </a:solidFill>
                <a:latin typeface="Century Gothic"/>
                <a:ea typeface="Century Gothic"/>
                <a:cs typeface="Century Gothic"/>
                <a:sym typeface="Century Gothic"/>
              </a:rPr>
              <a:t>Products containing NNS:</a:t>
            </a:r>
            <a:endParaRPr sz="1100"/>
          </a:p>
          <a:p>
            <a:pPr marL="508000" marR="0" lvl="1" indent="-247650" algn="l" rtl="0">
              <a:lnSpc>
                <a:spcPct val="100000"/>
              </a:lnSpc>
              <a:spcBef>
                <a:spcPts val="200"/>
              </a:spcBef>
              <a:spcAft>
                <a:spcPts val="0"/>
              </a:spcAft>
              <a:buClr>
                <a:schemeClr val="accent1"/>
              </a:buClr>
              <a:buSzPts val="1500"/>
              <a:buFont typeface="Noto Sans Symbols"/>
              <a:buChar char="⮚"/>
            </a:pPr>
            <a:r>
              <a:rPr lang="en" sz="1500" b="0" i="0" u="none" strike="noStrike" cap="none">
                <a:solidFill>
                  <a:schemeClr val="dk1"/>
                </a:solidFill>
                <a:latin typeface="Century Gothic"/>
                <a:ea typeface="Century Gothic"/>
                <a:cs typeface="Century Gothic"/>
                <a:sym typeface="Century Gothic"/>
              </a:rPr>
              <a:t>Desserts: 11 p.p. decline</a:t>
            </a:r>
            <a:endParaRPr sz="1100"/>
          </a:p>
          <a:p>
            <a:pPr marL="508000" marR="0" lvl="1" indent="-247650" algn="l" rtl="0">
              <a:lnSpc>
                <a:spcPct val="100000"/>
              </a:lnSpc>
              <a:spcBef>
                <a:spcPts val="200"/>
              </a:spcBef>
              <a:spcAft>
                <a:spcPts val="0"/>
              </a:spcAft>
              <a:buClr>
                <a:schemeClr val="accent1"/>
              </a:buClr>
              <a:buSzPts val="1500"/>
              <a:buFont typeface="Noto Sans Symbols"/>
              <a:buChar char="⮚"/>
            </a:pPr>
            <a:r>
              <a:rPr lang="en" sz="1500" b="0" i="0" u="none" strike="noStrike" cap="none">
                <a:solidFill>
                  <a:schemeClr val="dk1"/>
                </a:solidFill>
                <a:latin typeface="Century Gothic"/>
                <a:ea typeface="Century Gothic"/>
                <a:cs typeface="Century Gothic"/>
                <a:sym typeface="Century Gothic"/>
              </a:rPr>
              <a:t>Dairy beverages: 14 p.p. decline</a:t>
            </a:r>
            <a:endParaRPr sz="1100"/>
          </a:p>
          <a:p>
            <a:pPr marL="508000" marR="0" lvl="1" indent="-247650" algn="l" rtl="0">
              <a:lnSpc>
                <a:spcPct val="100000"/>
              </a:lnSpc>
              <a:spcBef>
                <a:spcPts val="200"/>
              </a:spcBef>
              <a:spcAft>
                <a:spcPts val="0"/>
              </a:spcAft>
              <a:buClr>
                <a:schemeClr val="accent1"/>
              </a:buClr>
              <a:buSzPts val="1500"/>
              <a:buFont typeface="Noto Sans Symbols"/>
              <a:buChar char="⮚"/>
            </a:pPr>
            <a:r>
              <a:rPr lang="en" sz="1500" b="0" i="0" u="none" strike="noStrike" cap="none">
                <a:solidFill>
                  <a:schemeClr val="dk1"/>
                </a:solidFill>
                <a:latin typeface="Century Gothic"/>
                <a:ea typeface="Century Gothic"/>
                <a:cs typeface="Century Gothic"/>
                <a:sym typeface="Century Gothic"/>
              </a:rPr>
              <a:t>Dairy foods: 29 p.p. decline</a:t>
            </a:r>
            <a:endParaRPr sz="1100"/>
          </a:p>
          <a:p>
            <a:pPr marL="508000" marR="0" lvl="1" indent="-247650" algn="l" rtl="0">
              <a:lnSpc>
                <a:spcPct val="100000"/>
              </a:lnSpc>
              <a:spcBef>
                <a:spcPts val="200"/>
              </a:spcBef>
              <a:spcAft>
                <a:spcPts val="0"/>
              </a:spcAft>
              <a:buClr>
                <a:schemeClr val="accent1"/>
              </a:buClr>
              <a:buSzPts val="1500"/>
              <a:buFont typeface="Noto Sans Symbols"/>
              <a:buChar char="⮚"/>
            </a:pPr>
            <a:r>
              <a:rPr lang="en" sz="1500" b="0" i="0" u="none" strike="noStrike" cap="none">
                <a:solidFill>
                  <a:schemeClr val="dk1"/>
                </a:solidFill>
                <a:latin typeface="Century Gothic"/>
                <a:ea typeface="Century Gothic"/>
                <a:cs typeface="Century Gothic"/>
                <a:sym typeface="Century Gothic"/>
              </a:rPr>
              <a:t>Candies: 6.6 p.p, decline</a:t>
            </a:r>
            <a:endParaRPr sz="1100"/>
          </a:p>
          <a:p>
            <a:pPr marL="12700" marR="0" lvl="0" indent="0" algn="l" rtl="0">
              <a:lnSpc>
                <a:spcPct val="100000"/>
              </a:lnSpc>
              <a:spcBef>
                <a:spcPts val="200"/>
              </a:spcBef>
              <a:spcAft>
                <a:spcPts val="0"/>
              </a:spcAft>
              <a:buClr>
                <a:schemeClr val="accent1"/>
              </a:buClr>
              <a:buSzPts val="1100"/>
              <a:buFont typeface="Arial"/>
              <a:buNone/>
            </a:pPr>
            <a:endParaRPr sz="1100" b="0" i="0" u="none" strike="noStrike" cap="none">
              <a:solidFill>
                <a:schemeClr val="dk1"/>
              </a:solidFill>
              <a:latin typeface="Century Gothic"/>
              <a:ea typeface="Century Gothic"/>
              <a:cs typeface="Century Gothic"/>
              <a:sym typeface="Century Gothic"/>
            </a:endParaRPr>
          </a:p>
          <a:p>
            <a:pPr marL="12700" marR="0" lvl="0" indent="0" algn="l" rtl="0">
              <a:lnSpc>
                <a:spcPct val="100000"/>
              </a:lnSpc>
              <a:spcBef>
                <a:spcPts val="200"/>
              </a:spcBef>
              <a:spcAft>
                <a:spcPts val="0"/>
              </a:spcAft>
              <a:buClr>
                <a:schemeClr val="accent1"/>
              </a:buClr>
              <a:buSzPts val="1500"/>
              <a:buFont typeface="Arial"/>
              <a:buNone/>
            </a:pPr>
            <a:endParaRPr sz="1500" b="0" i="0" u="none" strike="noStrike" cap="none">
              <a:solidFill>
                <a:schemeClr val="dk1"/>
              </a:solidFill>
              <a:latin typeface="Century Gothic"/>
              <a:ea typeface="Century Gothic"/>
              <a:cs typeface="Century Gothic"/>
              <a:sym typeface="Century Gothic"/>
            </a:endParaRPr>
          </a:p>
          <a:p>
            <a:pPr marL="508000" marR="0" lvl="1" indent="-152400" algn="l" rtl="0">
              <a:lnSpc>
                <a:spcPct val="90000"/>
              </a:lnSpc>
              <a:spcBef>
                <a:spcPts val="600"/>
              </a:spcBef>
              <a:spcAft>
                <a:spcPts val="0"/>
              </a:spcAft>
              <a:buClr>
                <a:schemeClr val="accent1"/>
              </a:buClr>
              <a:buSzPts val="1500"/>
              <a:buFont typeface="Noto Sans Symbols"/>
              <a:buNone/>
            </a:pPr>
            <a:endParaRPr sz="1500" b="0" i="0" u="none" strike="noStrike" cap="none">
              <a:solidFill>
                <a:schemeClr val="dk1"/>
              </a:solidFill>
              <a:latin typeface="Century Gothic"/>
              <a:ea typeface="Century Gothic"/>
              <a:cs typeface="Century Gothic"/>
              <a:sym typeface="Century Gothic"/>
            </a:endParaRPr>
          </a:p>
        </p:txBody>
      </p:sp>
      <p:sp>
        <p:nvSpPr>
          <p:cNvPr id="763" name="Google Shape;763;p88"/>
          <p:cNvSpPr txBox="1"/>
          <p:nvPr/>
        </p:nvSpPr>
        <p:spPr>
          <a:xfrm>
            <a:off x="1328058" y="4608563"/>
            <a:ext cx="5671500" cy="3120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accent1"/>
              </a:buClr>
              <a:buSzPts val="1200"/>
              <a:buFont typeface="Arial"/>
              <a:buNone/>
            </a:pPr>
            <a:r>
              <a:rPr lang="en" sz="1200" b="0" i="0" u="none" strike="noStrike" cap="none">
                <a:solidFill>
                  <a:schemeClr val="dk1"/>
                </a:solidFill>
                <a:latin typeface="Century Gothic"/>
                <a:ea typeface="Century Gothic"/>
                <a:cs typeface="Century Gothic"/>
                <a:sym typeface="Century Gothic"/>
              </a:rPr>
              <a:t>Saavedra-Garcia et al. (2023), Manchín et al. (2023), Salgado et al. (2025)</a:t>
            </a:r>
            <a:endParaRPr sz="1100"/>
          </a:p>
        </p:txBody>
      </p:sp>
      <p:pic>
        <p:nvPicPr>
          <p:cNvPr id="760" name="Google Shape;760;p8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8927" y="4403276"/>
            <a:ext cx="987748" cy="67092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70" name="Google Shape;770;p89">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771" name="Google Shape;771;p8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772" name="Google Shape;772;p89">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FFFFFF"/>
              </a:buClr>
              <a:buSzPts val="2700"/>
              <a:buFont typeface="Calibri"/>
              <a:buNone/>
            </a:pPr>
            <a:endParaRPr sz="2700" b="1" i="0" u="none" strike="noStrike" cap="none">
              <a:solidFill>
                <a:srgbClr val="FFFFFF"/>
              </a:solidFill>
              <a:latin typeface="Calibri"/>
              <a:ea typeface="Calibri"/>
              <a:cs typeface="Calibri"/>
              <a:sym typeface="Calibri"/>
            </a:endParaRPr>
          </a:p>
        </p:txBody>
      </p:sp>
      <p:pic>
        <p:nvPicPr>
          <p:cNvPr id="773" name="Google Shape;773;p8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8927" y="4403276"/>
            <a:ext cx="987748" cy="670923"/>
          </a:xfrm>
          <a:prstGeom prst="rect">
            <a:avLst/>
          </a:prstGeom>
          <a:noFill/>
          <a:ln>
            <a:noFill/>
          </a:ln>
        </p:spPr>
      </p:pic>
      <p:sp>
        <p:nvSpPr>
          <p:cNvPr id="779" name="Google Shape;779;p89"/>
          <p:cNvSpPr txBox="1">
            <a:spLocks noGrp="1"/>
          </p:cNvSpPr>
          <p:nvPr>
            <p:ph type="title"/>
          </p:nvPr>
        </p:nvSpPr>
        <p:spPr>
          <a:xfrm>
            <a:off x="0" y="1"/>
            <a:ext cx="9144000" cy="514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2400">
                <a:solidFill>
                  <a:srgbClr val="EDEDED"/>
                </a:solidFill>
                <a:latin typeface="Century Gothic"/>
                <a:ea typeface="Century Gothic"/>
                <a:cs typeface="Century Gothic"/>
                <a:sym typeface="Century Gothic"/>
              </a:rPr>
              <a:t>New FOPL policies under development</a:t>
            </a:r>
            <a:endParaRPr/>
          </a:p>
        </p:txBody>
      </p:sp>
      <p:pic>
        <p:nvPicPr>
          <p:cNvPr id="774" name="Google Shape;774;p89" descr="graph of world and countries with new FOPL policies "/>
          <p:cNvPicPr preferRelativeResize="0"/>
          <p:nvPr/>
        </p:nvPicPr>
        <p:blipFill rotWithShape="1">
          <a:blip r:embed="rId5">
            <a:alphaModFix/>
          </a:blip>
          <a:srcRect b="1671"/>
          <a:stretch/>
        </p:blipFill>
        <p:spPr>
          <a:xfrm>
            <a:off x="840470" y="901864"/>
            <a:ext cx="7698696" cy="3476147"/>
          </a:xfrm>
          <a:prstGeom prst="rect">
            <a:avLst/>
          </a:prstGeom>
          <a:noFill/>
          <a:ln>
            <a:noFill/>
          </a:ln>
        </p:spPr>
      </p:pic>
      <p:pic>
        <p:nvPicPr>
          <p:cNvPr id="775" name="Google Shape;775;p89">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177120" y="4652844"/>
            <a:ext cx="3964132" cy="305645"/>
          </a:xfrm>
          <a:prstGeom prst="rect">
            <a:avLst/>
          </a:prstGeom>
          <a:noFill/>
          <a:ln>
            <a:noFill/>
          </a:ln>
        </p:spPr>
      </p:pic>
      <p:pic>
        <p:nvPicPr>
          <p:cNvPr id="776" name="Google Shape;776;p89" descr="Front-of-Package Nutrition Labeling | FDA"/>
          <p:cNvPicPr preferRelativeResize="0"/>
          <p:nvPr/>
        </p:nvPicPr>
        <p:blipFill rotWithShape="1">
          <a:blip r:embed="rId7">
            <a:alphaModFix/>
          </a:blip>
          <a:srcRect l="19521" t="8602" r="19625" b="9544"/>
          <a:stretch/>
        </p:blipFill>
        <p:spPr>
          <a:xfrm>
            <a:off x="296694" y="2190944"/>
            <a:ext cx="1186776" cy="897988"/>
          </a:xfrm>
          <a:prstGeom prst="rect">
            <a:avLst/>
          </a:prstGeom>
          <a:noFill/>
          <a:ln>
            <a:noFill/>
          </a:ln>
        </p:spPr>
      </p:pic>
      <p:sp>
        <p:nvSpPr>
          <p:cNvPr id="777" name="Google Shape;777;p89"/>
          <p:cNvSpPr txBox="1"/>
          <p:nvPr/>
        </p:nvSpPr>
        <p:spPr>
          <a:xfrm>
            <a:off x="199417" y="3173835"/>
            <a:ext cx="2441700" cy="1144500"/>
          </a:xfrm>
          <a:prstGeom prst="rect">
            <a:avLst/>
          </a:prstGeom>
          <a:noFill/>
          <a:ln>
            <a:noFill/>
          </a:ln>
        </p:spPr>
        <p:txBody>
          <a:bodyPr spcFirstLastPara="1" wrap="square" lIns="68575" tIns="34275" rIns="68575" bIns="34275" anchor="t" anchorCtr="0">
            <a:noAutofit/>
          </a:bodyPr>
          <a:lstStyle/>
          <a:p>
            <a:pPr marL="177800" marR="0" lvl="0" indent="-177800" algn="l" rtl="0">
              <a:lnSpc>
                <a:spcPct val="90000"/>
              </a:lnSpc>
              <a:spcBef>
                <a:spcPts val="0"/>
              </a:spcBef>
              <a:spcAft>
                <a:spcPts val="0"/>
              </a:spcAft>
              <a:buClr>
                <a:schemeClr val="accent1"/>
              </a:buClr>
              <a:buSzPts val="1200"/>
              <a:buFont typeface="Arial"/>
              <a:buChar char="•"/>
            </a:pPr>
            <a:r>
              <a:rPr lang="en" sz="1200" b="0" i="0" u="none" strike="noStrike" cap="none">
                <a:solidFill>
                  <a:schemeClr val="dk1"/>
                </a:solidFill>
                <a:latin typeface="Century Gothic"/>
                <a:ea typeface="Century Gothic"/>
                <a:cs typeface="Century Gothic"/>
                <a:sym typeface="Century Gothic"/>
              </a:rPr>
              <a:t>Lacking interpretive shapes, icons, or colors</a:t>
            </a:r>
            <a:endParaRPr sz="1100"/>
          </a:p>
          <a:p>
            <a:pPr marL="177800" marR="0" lvl="0" indent="-177800" algn="l" rtl="0">
              <a:lnSpc>
                <a:spcPct val="90000"/>
              </a:lnSpc>
              <a:spcBef>
                <a:spcPts val="0"/>
              </a:spcBef>
              <a:spcAft>
                <a:spcPts val="0"/>
              </a:spcAft>
              <a:buClr>
                <a:schemeClr val="accent1"/>
              </a:buClr>
              <a:buSzPts val="1200"/>
              <a:buFont typeface="Arial"/>
              <a:buChar char="•"/>
            </a:pPr>
            <a:r>
              <a:rPr lang="en" sz="1200" b="0" i="0" u="none" strike="noStrike" cap="none">
                <a:solidFill>
                  <a:schemeClr val="dk1"/>
                </a:solidFill>
                <a:latin typeface="Century Gothic"/>
                <a:ea typeface="Century Gothic"/>
                <a:cs typeface="Century Gothic"/>
                <a:sym typeface="Century Gothic"/>
              </a:rPr>
              <a:t>Allows for conflicting information</a:t>
            </a:r>
            <a:endParaRPr sz="1100"/>
          </a:p>
          <a:p>
            <a:pPr marL="177800" marR="0" lvl="0" indent="-177800" algn="l" rtl="0">
              <a:lnSpc>
                <a:spcPct val="90000"/>
              </a:lnSpc>
              <a:spcBef>
                <a:spcPts val="0"/>
              </a:spcBef>
              <a:spcAft>
                <a:spcPts val="0"/>
              </a:spcAft>
              <a:buClr>
                <a:schemeClr val="accent1"/>
              </a:buClr>
              <a:buSzPts val="1200"/>
              <a:buFont typeface="Arial"/>
              <a:buChar char="•"/>
            </a:pPr>
            <a:r>
              <a:rPr lang="en" sz="1200" b="0" i="0" u="none" strike="noStrike" cap="none">
                <a:solidFill>
                  <a:schemeClr val="dk1"/>
                </a:solidFill>
                <a:latin typeface="Century Gothic"/>
                <a:ea typeface="Century Gothic"/>
                <a:cs typeface="Century Gothic"/>
                <a:sym typeface="Century Gothic"/>
              </a:rPr>
              <a:t>Numeric information</a:t>
            </a:r>
            <a:endParaRPr sz="1100"/>
          </a:p>
        </p:txBody>
      </p:sp>
      <p:cxnSp>
        <p:nvCxnSpPr>
          <p:cNvPr id="778" name="Google Shape;778;p89">
            <a:extLst>
              <a:ext uri="{C183D7F6-B498-43B3-948B-1728B52AA6E4}">
                <adec:decorative xmlns:adec="http://schemas.microsoft.com/office/drawing/2017/decorative" val="1"/>
              </a:ext>
            </a:extLst>
          </p:cNvPr>
          <p:cNvCxnSpPr/>
          <p:nvPr/>
        </p:nvCxnSpPr>
        <p:spPr>
          <a:xfrm rot="10800000" flipH="1">
            <a:off x="1483468" y="2013626"/>
            <a:ext cx="403800" cy="228600"/>
          </a:xfrm>
          <a:prstGeom prst="straightConnector1">
            <a:avLst/>
          </a:prstGeom>
          <a:noFill/>
          <a:ln w="9525" cap="flat" cmpd="sng">
            <a:solidFill>
              <a:schemeClr val="dk1"/>
            </a:solidFill>
            <a:prstDash val="solid"/>
            <a:round/>
            <a:headEnd type="none" w="sm" len="sm"/>
            <a:tailEnd type="none" w="sm" len="sm"/>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8" name="Google Shape;788;p90">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FFFFFF"/>
              </a:buClr>
              <a:buSzPts val="2700"/>
              <a:buFont typeface="Calibri"/>
              <a:buNone/>
            </a:pPr>
            <a:endParaRPr sz="2700" b="1" i="0" u="none" strike="noStrike" cap="none">
              <a:solidFill>
                <a:srgbClr val="FFFFFF"/>
              </a:solidFill>
              <a:latin typeface="Calibri"/>
              <a:ea typeface="Calibri"/>
              <a:cs typeface="Calibri"/>
              <a:sym typeface="Calibri"/>
            </a:endParaRPr>
          </a:p>
        </p:txBody>
      </p:sp>
      <p:sp>
        <p:nvSpPr>
          <p:cNvPr id="786" name="Google Shape;786;p90">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790" name="Google Shape;790;p90">
            <a:extLst>
              <a:ext uri="{C183D7F6-B498-43B3-948B-1728B52AA6E4}">
                <adec:decorative xmlns:adec="http://schemas.microsoft.com/office/drawing/2017/decorative" val="0"/>
              </a:ext>
            </a:extLst>
          </p:cNvPr>
          <p:cNvSpPr txBox="1">
            <a:spLocks noGrp="1"/>
          </p:cNvSpPr>
          <p:nvPr>
            <p:ph type="title"/>
          </p:nvPr>
        </p:nvSpPr>
        <p:spPr>
          <a:xfrm>
            <a:off x="0" y="1"/>
            <a:ext cx="9144000" cy="514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2400">
                <a:solidFill>
                  <a:srgbClr val="EDEDED"/>
                </a:solidFill>
                <a:latin typeface="Century Gothic"/>
                <a:ea typeface="Century Gothic"/>
                <a:cs typeface="Century Gothic"/>
                <a:sym typeface="Century Gothic"/>
              </a:rPr>
              <a:t>Subnational FOPLs policies in the US (current and proposed)</a:t>
            </a:r>
            <a:endParaRPr/>
          </a:p>
        </p:txBody>
      </p:sp>
      <p:pic>
        <p:nvPicPr>
          <p:cNvPr id="791" name="Google Shape;791;p90">
            <a:extLst>
              <a:ext uri="{C183D7F6-B498-43B3-948B-1728B52AA6E4}">
                <adec:decorative xmlns:adec="http://schemas.microsoft.com/office/drawing/2017/decorative" val="1"/>
              </a:ext>
            </a:extLst>
          </p:cNvPr>
          <p:cNvPicPr preferRelativeResize="0"/>
          <p:nvPr/>
        </p:nvPicPr>
        <p:blipFill rotWithShape="1">
          <a:blip r:embed="rId3">
            <a:alphaModFix/>
          </a:blip>
          <a:srcRect t="12799" b="11420"/>
          <a:stretch/>
        </p:blipFill>
        <p:spPr>
          <a:xfrm>
            <a:off x="1568201" y="973375"/>
            <a:ext cx="5269484" cy="2994796"/>
          </a:xfrm>
          <a:prstGeom prst="rect">
            <a:avLst/>
          </a:prstGeom>
          <a:noFill/>
          <a:ln>
            <a:noFill/>
          </a:ln>
        </p:spPr>
      </p:pic>
      <p:pic>
        <p:nvPicPr>
          <p:cNvPr id="796" name="Google Shape;796;p90">
            <a:extLst>
              <a:ext uri="{C183D7F6-B498-43B3-948B-1728B52AA6E4}">
                <adec:decorative xmlns:adec="http://schemas.microsoft.com/office/drawing/2017/decorative" val="1"/>
              </a:ext>
            </a:extLst>
          </p:cNvPr>
          <p:cNvPicPr preferRelativeResize="0"/>
          <p:nvPr/>
        </p:nvPicPr>
        <p:blipFill rotWithShape="1">
          <a:blip r:embed="rId4">
            <a:alphaModFix/>
          </a:blip>
          <a:srcRect l="2582" t="63886" r="2115" b="16879"/>
          <a:stretch/>
        </p:blipFill>
        <p:spPr>
          <a:xfrm>
            <a:off x="113944" y="2335737"/>
            <a:ext cx="2019836" cy="270075"/>
          </a:xfrm>
          <a:prstGeom prst="rect">
            <a:avLst/>
          </a:prstGeom>
          <a:noFill/>
          <a:ln>
            <a:noFill/>
          </a:ln>
        </p:spPr>
      </p:pic>
      <p:cxnSp>
        <p:nvCxnSpPr>
          <p:cNvPr id="798" name="Google Shape;798;p90">
            <a:extLst>
              <a:ext uri="{C183D7F6-B498-43B3-948B-1728B52AA6E4}">
                <adec:decorative xmlns:adec="http://schemas.microsoft.com/office/drawing/2017/decorative" val="1"/>
              </a:ext>
            </a:extLst>
          </p:cNvPr>
          <p:cNvCxnSpPr/>
          <p:nvPr/>
        </p:nvCxnSpPr>
        <p:spPr>
          <a:xfrm rot="10800000" flipH="1">
            <a:off x="2133779" y="1851883"/>
            <a:ext cx="3937500" cy="638400"/>
          </a:xfrm>
          <a:prstGeom prst="straightConnector1">
            <a:avLst/>
          </a:prstGeom>
          <a:noFill/>
          <a:ln w="9525" cap="flat" cmpd="sng">
            <a:solidFill>
              <a:schemeClr val="dk1"/>
            </a:solidFill>
            <a:prstDash val="solid"/>
            <a:round/>
            <a:headEnd type="none" w="sm" len="sm"/>
            <a:tailEnd type="none" w="sm" len="sm"/>
          </a:ln>
        </p:spPr>
      </p:cxnSp>
      <p:cxnSp>
        <p:nvCxnSpPr>
          <p:cNvPr id="792" name="Google Shape;792;p90">
            <a:extLst>
              <a:ext uri="{C183D7F6-B498-43B3-948B-1728B52AA6E4}">
                <adec:decorative xmlns:adec="http://schemas.microsoft.com/office/drawing/2017/decorative" val="1"/>
              </a:ext>
            </a:extLst>
          </p:cNvPr>
          <p:cNvCxnSpPr/>
          <p:nvPr/>
        </p:nvCxnSpPr>
        <p:spPr>
          <a:xfrm rot="10800000" flipH="1">
            <a:off x="2141390" y="2253807"/>
            <a:ext cx="327900" cy="180900"/>
          </a:xfrm>
          <a:prstGeom prst="straightConnector1">
            <a:avLst/>
          </a:prstGeom>
          <a:noFill/>
          <a:ln w="9525" cap="flat" cmpd="sng">
            <a:solidFill>
              <a:schemeClr val="dk1"/>
            </a:solidFill>
            <a:prstDash val="solid"/>
            <a:round/>
            <a:headEnd type="none" w="sm" len="sm"/>
            <a:tailEnd type="none" w="sm" len="sm"/>
          </a:ln>
        </p:spPr>
      </p:cxnSp>
      <p:cxnSp>
        <p:nvCxnSpPr>
          <p:cNvPr id="800" name="Google Shape;800;p90">
            <a:extLst>
              <a:ext uri="{C183D7F6-B498-43B3-948B-1728B52AA6E4}">
                <adec:decorative xmlns:adec="http://schemas.microsoft.com/office/drawing/2017/decorative" val="1"/>
              </a:ext>
            </a:extLst>
          </p:cNvPr>
          <p:cNvCxnSpPr/>
          <p:nvPr/>
        </p:nvCxnSpPr>
        <p:spPr>
          <a:xfrm rot="10800000" flipH="1">
            <a:off x="2133779" y="1717313"/>
            <a:ext cx="581400" cy="693000"/>
          </a:xfrm>
          <a:prstGeom prst="straightConnector1">
            <a:avLst/>
          </a:prstGeom>
          <a:noFill/>
          <a:ln w="9525" cap="flat" cmpd="sng">
            <a:solidFill>
              <a:schemeClr val="dk1"/>
            </a:solidFill>
            <a:prstDash val="solid"/>
            <a:round/>
            <a:headEnd type="none" w="sm" len="sm"/>
            <a:tailEnd type="none" w="sm" len="sm"/>
          </a:ln>
        </p:spPr>
      </p:cxnSp>
      <p:cxnSp>
        <p:nvCxnSpPr>
          <p:cNvPr id="801" name="Google Shape;801;p90">
            <a:extLst>
              <a:ext uri="{C183D7F6-B498-43B3-948B-1728B52AA6E4}">
                <adec:decorative xmlns:adec="http://schemas.microsoft.com/office/drawing/2017/decorative" val="1"/>
              </a:ext>
            </a:extLst>
          </p:cNvPr>
          <p:cNvCxnSpPr/>
          <p:nvPr/>
        </p:nvCxnSpPr>
        <p:spPr>
          <a:xfrm rot="10800000" flipH="1">
            <a:off x="2126168" y="1294288"/>
            <a:ext cx="686400" cy="1058400"/>
          </a:xfrm>
          <a:prstGeom prst="straightConnector1">
            <a:avLst/>
          </a:prstGeom>
          <a:noFill/>
          <a:ln w="9525" cap="flat" cmpd="sng">
            <a:solidFill>
              <a:schemeClr val="dk1"/>
            </a:solidFill>
            <a:prstDash val="solid"/>
            <a:round/>
            <a:headEnd type="none" w="sm" len="sm"/>
            <a:tailEnd type="none" w="sm" len="sm"/>
          </a:ln>
        </p:spPr>
      </p:cxnSp>
      <p:cxnSp>
        <p:nvCxnSpPr>
          <p:cNvPr id="802" name="Google Shape;802;p90">
            <a:extLst>
              <a:ext uri="{C183D7F6-B498-43B3-948B-1728B52AA6E4}">
                <adec:decorative xmlns:adec="http://schemas.microsoft.com/office/drawing/2017/decorative" val="1"/>
              </a:ext>
            </a:extLst>
          </p:cNvPr>
          <p:cNvCxnSpPr/>
          <p:nvPr/>
        </p:nvCxnSpPr>
        <p:spPr>
          <a:xfrm rot="10800000" flipH="1">
            <a:off x="2133779" y="1674806"/>
            <a:ext cx="4138500" cy="777900"/>
          </a:xfrm>
          <a:prstGeom prst="straightConnector1">
            <a:avLst/>
          </a:prstGeom>
          <a:noFill/>
          <a:ln w="9525" cap="flat" cmpd="sng">
            <a:solidFill>
              <a:schemeClr val="dk1"/>
            </a:solidFill>
            <a:prstDash val="solid"/>
            <a:round/>
            <a:headEnd type="none" w="sm" len="sm"/>
            <a:tailEnd type="none" w="sm" len="sm"/>
          </a:ln>
        </p:spPr>
      </p:cxnSp>
      <p:sp>
        <p:nvSpPr>
          <p:cNvPr id="797" name="Google Shape;797;p90">
            <a:extLst>
              <a:ext uri="{C183D7F6-B498-43B3-948B-1728B52AA6E4}">
                <adec:decorative xmlns:adec="http://schemas.microsoft.com/office/drawing/2017/decorative" val="1"/>
              </a:ext>
            </a:extLst>
          </p:cNvPr>
          <p:cNvSpPr txBox="1"/>
          <p:nvPr/>
        </p:nvSpPr>
        <p:spPr>
          <a:xfrm>
            <a:off x="87703" y="2596514"/>
            <a:ext cx="20538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900" b="0" i="0" u="none" strike="noStrike" cap="none">
                <a:solidFill>
                  <a:srgbClr val="000000"/>
                </a:solidFill>
                <a:latin typeface="Century Gothic"/>
                <a:ea typeface="Century Gothic"/>
                <a:cs typeface="Century Gothic"/>
                <a:sym typeface="Century Gothic"/>
              </a:rPr>
              <a:t>States: CA, OR, WA, MA, NY, VT, HI</a:t>
            </a:r>
            <a:endParaRPr sz="1100"/>
          </a:p>
          <a:p>
            <a:pPr marL="0" marR="0" lvl="0" indent="0" algn="l" rtl="0">
              <a:lnSpc>
                <a:spcPct val="100000"/>
              </a:lnSpc>
              <a:spcBef>
                <a:spcPts val="0"/>
              </a:spcBef>
              <a:spcAft>
                <a:spcPts val="0"/>
              </a:spcAft>
              <a:buNone/>
            </a:pPr>
            <a:r>
              <a:rPr lang="en" sz="900" b="0" i="0" u="none" strike="noStrike" cap="none">
                <a:solidFill>
                  <a:srgbClr val="000000"/>
                </a:solidFill>
                <a:latin typeface="Century Gothic"/>
                <a:ea typeface="Century Gothic"/>
                <a:cs typeface="Century Gothic"/>
                <a:sym typeface="Century Gothic"/>
              </a:rPr>
              <a:t>Cities: San Francisco, Baltimore</a:t>
            </a:r>
            <a:endParaRPr sz="1100"/>
          </a:p>
        </p:txBody>
      </p:sp>
      <p:cxnSp>
        <p:nvCxnSpPr>
          <p:cNvPr id="795" name="Google Shape;795;p90">
            <a:extLst>
              <a:ext uri="{C183D7F6-B498-43B3-948B-1728B52AA6E4}">
                <adec:decorative xmlns:adec="http://schemas.microsoft.com/office/drawing/2017/decorative" val="1"/>
              </a:ext>
            </a:extLst>
          </p:cNvPr>
          <p:cNvCxnSpPr/>
          <p:nvPr/>
        </p:nvCxnSpPr>
        <p:spPr>
          <a:xfrm rot="10800000">
            <a:off x="2141460" y="2592157"/>
            <a:ext cx="1196100" cy="809700"/>
          </a:xfrm>
          <a:prstGeom prst="straightConnector1">
            <a:avLst/>
          </a:prstGeom>
          <a:noFill/>
          <a:ln w="9525" cap="flat" cmpd="sng">
            <a:solidFill>
              <a:schemeClr val="dk1"/>
            </a:solidFill>
            <a:prstDash val="solid"/>
            <a:round/>
            <a:headEnd type="none" w="sm" len="sm"/>
            <a:tailEnd type="none" w="sm" len="sm"/>
          </a:ln>
        </p:spPr>
      </p:cxnSp>
      <p:cxnSp>
        <p:nvCxnSpPr>
          <p:cNvPr id="799" name="Google Shape;799;p90">
            <a:extLst>
              <a:ext uri="{C183D7F6-B498-43B3-948B-1728B52AA6E4}">
                <adec:decorative xmlns:adec="http://schemas.microsoft.com/office/drawing/2017/decorative" val="1"/>
              </a:ext>
            </a:extLst>
          </p:cNvPr>
          <p:cNvCxnSpPr/>
          <p:nvPr/>
        </p:nvCxnSpPr>
        <p:spPr>
          <a:xfrm rot="10800000" flipH="1">
            <a:off x="2159027" y="1814120"/>
            <a:ext cx="4215300" cy="747000"/>
          </a:xfrm>
          <a:prstGeom prst="straightConnector1">
            <a:avLst/>
          </a:prstGeom>
          <a:noFill/>
          <a:ln w="9525" cap="flat" cmpd="sng">
            <a:solidFill>
              <a:schemeClr val="dk1"/>
            </a:solidFill>
            <a:prstDash val="solid"/>
            <a:round/>
            <a:headEnd type="none" w="sm" len="sm"/>
            <a:tailEnd type="none" w="sm" len="sm"/>
          </a:ln>
        </p:spPr>
      </p:cxnSp>
      <p:sp>
        <p:nvSpPr>
          <p:cNvPr id="806" name="Google Shape;806;p90">
            <a:extLst>
              <a:ext uri="{C183D7F6-B498-43B3-948B-1728B52AA6E4}">
                <adec:decorative xmlns:adec="http://schemas.microsoft.com/office/drawing/2017/decorative" val="1"/>
              </a:ext>
            </a:extLst>
          </p:cNvPr>
          <p:cNvSpPr txBox="1"/>
          <p:nvPr/>
        </p:nvSpPr>
        <p:spPr>
          <a:xfrm>
            <a:off x="4493888" y="3861668"/>
            <a:ext cx="2140800" cy="4386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000000"/>
                </a:solidFill>
                <a:latin typeface="Arial"/>
                <a:ea typeface="Arial"/>
                <a:cs typeface="Arial"/>
                <a:sym typeface="Arial"/>
              </a:rPr>
              <a:t>WARNING: This product may expose you to [name of chemical], which is banned by [EU, UK, or Canada].</a:t>
            </a:r>
            <a:endParaRPr sz="1100" dirty="0"/>
          </a:p>
        </p:txBody>
      </p:sp>
      <p:cxnSp>
        <p:nvCxnSpPr>
          <p:cNvPr id="794" name="Google Shape;794;p90">
            <a:extLst>
              <a:ext uri="{C183D7F6-B498-43B3-948B-1728B52AA6E4}">
                <adec:decorative xmlns:adec="http://schemas.microsoft.com/office/drawing/2017/decorative" val="1"/>
              </a:ext>
            </a:extLst>
          </p:cNvPr>
          <p:cNvCxnSpPr/>
          <p:nvPr/>
        </p:nvCxnSpPr>
        <p:spPr>
          <a:xfrm>
            <a:off x="4405681" y="3396884"/>
            <a:ext cx="623400" cy="456900"/>
          </a:xfrm>
          <a:prstGeom prst="straightConnector1">
            <a:avLst/>
          </a:prstGeom>
          <a:noFill/>
          <a:ln w="9525" cap="flat" cmpd="sng">
            <a:solidFill>
              <a:schemeClr val="dk1"/>
            </a:solidFill>
            <a:prstDash val="solid"/>
            <a:round/>
            <a:headEnd type="none" w="sm" len="sm"/>
            <a:tailEnd type="none" w="sm" len="sm"/>
          </a:ln>
        </p:spPr>
      </p:cxnSp>
      <p:sp>
        <p:nvSpPr>
          <p:cNvPr id="805" name="Google Shape;805;p90">
            <a:extLst>
              <a:ext uri="{C183D7F6-B498-43B3-948B-1728B52AA6E4}">
                <adec:decorative xmlns:adec="http://schemas.microsoft.com/office/drawing/2017/decorative" val="1"/>
              </a:ext>
            </a:extLst>
          </p:cNvPr>
          <p:cNvSpPr txBox="1"/>
          <p:nvPr/>
        </p:nvSpPr>
        <p:spPr>
          <a:xfrm>
            <a:off x="6589388" y="2845813"/>
            <a:ext cx="2140800" cy="4386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000000"/>
                </a:solidFill>
                <a:latin typeface="Arial"/>
                <a:ea typeface="Arial"/>
                <a:cs typeface="Arial"/>
                <a:sym typeface="Arial"/>
              </a:rPr>
              <a:t>WARNING: This product contains synthetic colors, which may have an adverse effect on activity and attention in children.</a:t>
            </a:r>
            <a:endParaRPr sz="1100" dirty="0"/>
          </a:p>
        </p:txBody>
      </p:sp>
      <p:cxnSp>
        <p:nvCxnSpPr>
          <p:cNvPr id="793" name="Google Shape;793;p90">
            <a:extLst>
              <a:ext uri="{C183D7F6-B498-43B3-948B-1728B52AA6E4}">
                <adec:decorative xmlns:adec="http://schemas.microsoft.com/office/drawing/2017/decorative" val="1"/>
              </a:ext>
            </a:extLst>
          </p:cNvPr>
          <p:cNvCxnSpPr/>
          <p:nvPr/>
        </p:nvCxnSpPr>
        <p:spPr>
          <a:xfrm flipH="1">
            <a:off x="5943788" y="3053562"/>
            <a:ext cx="645600" cy="441900"/>
          </a:xfrm>
          <a:prstGeom prst="straightConnector1">
            <a:avLst/>
          </a:prstGeom>
          <a:noFill/>
          <a:ln w="9525" cap="flat" cmpd="sng">
            <a:solidFill>
              <a:schemeClr val="dk1"/>
            </a:solidFill>
            <a:prstDash val="solid"/>
            <a:round/>
            <a:headEnd type="none" w="sm" len="sm"/>
            <a:tailEnd type="none" w="sm" len="sm"/>
          </a:ln>
        </p:spPr>
      </p:cxnSp>
      <p:sp>
        <p:nvSpPr>
          <p:cNvPr id="804" name="Google Shape;804;p90">
            <a:extLst>
              <a:ext uri="{C183D7F6-B498-43B3-948B-1728B52AA6E4}">
                <adec:decorative xmlns:adec="http://schemas.microsoft.com/office/drawing/2017/decorative" val="1"/>
              </a:ext>
            </a:extLst>
          </p:cNvPr>
          <p:cNvSpPr txBox="1"/>
          <p:nvPr/>
        </p:nvSpPr>
        <p:spPr>
          <a:xfrm>
            <a:off x="6541487" y="1877681"/>
            <a:ext cx="2140800" cy="43860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800" b="0" i="0" u="none" strike="noStrike" cap="none" dirty="0">
                <a:solidFill>
                  <a:srgbClr val="000000"/>
                </a:solidFill>
                <a:latin typeface="Arial"/>
                <a:ea typeface="Arial"/>
                <a:cs typeface="Arial"/>
                <a:sym typeface="Arial"/>
              </a:rPr>
              <a:t>SAFETY WARNING: This beverage contains 100% or more of the FDA's recommended daily intake of added sugar.</a:t>
            </a:r>
            <a:endParaRPr sz="1100" dirty="0"/>
          </a:p>
        </p:txBody>
      </p:sp>
      <p:cxnSp>
        <p:nvCxnSpPr>
          <p:cNvPr id="803" name="Google Shape;803;p90">
            <a:extLst>
              <a:ext uri="{C183D7F6-B498-43B3-948B-1728B52AA6E4}">
                <adec:decorative xmlns:adec="http://schemas.microsoft.com/office/drawing/2017/decorative" val="1"/>
              </a:ext>
            </a:extLst>
          </p:cNvPr>
          <p:cNvCxnSpPr/>
          <p:nvPr/>
        </p:nvCxnSpPr>
        <p:spPr>
          <a:xfrm rot="10800000">
            <a:off x="6180887" y="1909638"/>
            <a:ext cx="360600" cy="180300"/>
          </a:xfrm>
          <a:prstGeom prst="straightConnector1">
            <a:avLst/>
          </a:prstGeom>
          <a:noFill/>
          <a:ln w="9525" cap="flat" cmpd="sng">
            <a:solidFill>
              <a:schemeClr val="dk1"/>
            </a:solidFill>
            <a:prstDash val="solid"/>
            <a:round/>
            <a:headEnd type="none" w="sm" len="sm"/>
            <a:tailEnd type="none" w="sm" len="sm"/>
          </a:ln>
        </p:spPr>
      </p:cxnSp>
      <p:pic>
        <p:nvPicPr>
          <p:cNvPr id="789" name="Google Shape;789;p9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8927" y="4403276"/>
            <a:ext cx="987748" cy="670923"/>
          </a:xfrm>
          <a:prstGeom prst="rect">
            <a:avLst/>
          </a:prstGeom>
          <a:noFill/>
          <a:ln>
            <a:noFill/>
          </a:ln>
        </p:spPr>
      </p:pic>
      <p:pic>
        <p:nvPicPr>
          <p:cNvPr id="787" name="Google Shape;787;p9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7226124" y="4467834"/>
            <a:ext cx="1868950" cy="67566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3" name="Google Shape;813;p91">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814" name="Google Shape;814;p9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815" name="Google Shape;815;p91">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FFFFFF"/>
              </a:buClr>
              <a:buSzPts val="2700"/>
              <a:buFont typeface="Calibri"/>
              <a:buNone/>
            </a:pPr>
            <a:endParaRPr sz="2700" b="1" i="0" u="none" strike="noStrike" cap="none">
              <a:solidFill>
                <a:srgbClr val="FFFFFF"/>
              </a:solidFill>
              <a:latin typeface="Calibri"/>
              <a:ea typeface="Calibri"/>
              <a:cs typeface="Calibri"/>
              <a:sym typeface="Calibri"/>
            </a:endParaRPr>
          </a:p>
        </p:txBody>
      </p:sp>
      <p:pic>
        <p:nvPicPr>
          <p:cNvPr id="817" name="Google Shape;817;p9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177120" y="4652844"/>
            <a:ext cx="3964132" cy="305645"/>
          </a:xfrm>
          <a:prstGeom prst="rect">
            <a:avLst/>
          </a:prstGeom>
          <a:noFill/>
          <a:ln>
            <a:noFill/>
          </a:ln>
        </p:spPr>
      </p:pic>
      <p:sp>
        <p:nvSpPr>
          <p:cNvPr id="819" name="Google Shape;819;p91"/>
          <p:cNvSpPr txBox="1">
            <a:spLocks noGrp="1"/>
          </p:cNvSpPr>
          <p:nvPr>
            <p:ph type="title"/>
          </p:nvPr>
        </p:nvSpPr>
        <p:spPr>
          <a:xfrm>
            <a:off x="0" y="1"/>
            <a:ext cx="9144000" cy="5145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2400">
                <a:solidFill>
                  <a:srgbClr val="EDEDED"/>
                </a:solidFill>
                <a:latin typeface="Century Gothic"/>
                <a:ea typeface="Century Gothic"/>
                <a:cs typeface="Century Gothic"/>
                <a:sym typeface="Century Gothic"/>
              </a:rPr>
              <a:t>References</a:t>
            </a:r>
            <a:endParaRPr/>
          </a:p>
        </p:txBody>
      </p:sp>
      <p:sp>
        <p:nvSpPr>
          <p:cNvPr id="818" name="Google Shape;818;p91"/>
          <p:cNvSpPr txBox="1"/>
          <p:nvPr/>
        </p:nvSpPr>
        <p:spPr>
          <a:xfrm>
            <a:off x="172238" y="804648"/>
            <a:ext cx="8586300" cy="3463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100" b="0" i="0" u="none" strike="noStrike" cap="none">
                <a:solidFill>
                  <a:srgbClr val="000000"/>
                </a:solidFill>
                <a:latin typeface="Century Gothic"/>
                <a:ea typeface="Century Gothic"/>
                <a:cs typeface="Century Gothic"/>
                <a:sym typeface="Century Gothic"/>
              </a:rPr>
              <a:t>Correa T, Fierro C, Reyes M, Taillie LS, Carpentier FRD, Corvalán C. Why Don’t You [Government] Help Us Make Healthier Foods More Affordable Instead of Bombarding Us with Labels? Maternal Knowledge, Perceptions, and Practices after Full Implementation of the Chilean Food Labelling Law. International Journal of Environmental Research and Public Health. 2022;19(8):4547. doi:10.3390/ijerph19084547</a:t>
            </a:r>
            <a:endParaRPr sz="1100"/>
          </a:p>
          <a:p>
            <a:pPr marL="0" marR="0" lvl="0" indent="0" algn="l" rtl="0">
              <a:lnSpc>
                <a:spcPct val="100000"/>
              </a:lnSpc>
              <a:spcBef>
                <a:spcPts val="0"/>
              </a:spcBef>
              <a:spcAft>
                <a:spcPts val="0"/>
              </a:spcAft>
              <a:buNone/>
            </a:pPr>
            <a:endParaRPr sz="11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 sz="1100" b="0" i="0" u="none" strike="noStrike" cap="none">
                <a:solidFill>
                  <a:srgbClr val="000000"/>
                </a:solidFill>
                <a:latin typeface="Century Gothic"/>
                <a:ea typeface="Century Gothic"/>
                <a:cs typeface="Century Gothic"/>
                <a:sym typeface="Century Gothic"/>
              </a:rPr>
              <a:t>Machín L, Alcaire F, Antúnez L, Giménez A, Curutchet MR, Ares G. Use of nutritional warning labels at the point of purchase: An exploratory study using self-reported measures and eye-tracking. </a:t>
            </a:r>
            <a:r>
              <a:rPr lang="en" sz="1100" b="0" i="1" u="none" strike="noStrike" cap="none">
                <a:solidFill>
                  <a:srgbClr val="000000"/>
                </a:solidFill>
                <a:latin typeface="Century Gothic"/>
                <a:ea typeface="Century Gothic"/>
                <a:cs typeface="Century Gothic"/>
                <a:sym typeface="Century Gothic"/>
              </a:rPr>
              <a:t>Appetite</a:t>
            </a:r>
            <a:r>
              <a:rPr lang="en" sz="1100" b="0" i="0" u="none" strike="noStrike" cap="none">
                <a:solidFill>
                  <a:srgbClr val="000000"/>
                </a:solidFill>
                <a:latin typeface="Century Gothic"/>
                <a:ea typeface="Century Gothic"/>
                <a:cs typeface="Century Gothic"/>
                <a:sym typeface="Century Gothic"/>
              </a:rPr>
              <a:t>. 2023;188:106634. doi:10.1016/j.appet.2023.106634</a:t>
            </a:r>
            <a:endParaRPr sz="11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 sz="1100" b="0" i="0" u="none" strike="noStrike" cap="none">
                <a:solidFill>
                  <a:srgbClr val="000000"/>
                </a:solidFill>
                <a:latin typeface="Century Gothic"/>
                <a:ea typeface="Century Gothic"/>
                <a:cs typeface="Century Gothic"/>
                <a:sym typeface="Century Gothic"/>
              </a:rPr>
              <a:t>Rebolledo N, Bercholz M, Adair L, Corvalán C, Ng SW, Taillie LS. Sweetener Purchases in Chile before and after Implementing a Policy for Food Labeling, Marketing, and Sales in Schools. </a:t>
            </a:r>
            <a:r>
              <a:rPr lang="en" sz="1100" b="0" i="1" u="none" strike="noStrike" cap="none">
                <a:solidFill>
                  <a:srgbClr val="000000"/>
                </a:solidFill>
                <a:latin typeface="Century Gothic"/>
                <a:ea typeface="Century Gothic"/>
                <a:cs typeface="Century Gothic"/>
                <a:sym typeface="Century Gothic"/>
              </a:rPr>
              <a:t>Current Developments in Nutrition</a:t>
            </a:r>
            <a:r>
              <a:rPr lang="en" sz="1100" b="0" i="0" u="none" strike="noStrike" cap="none">
                <a:solidFill>
                  <a:srgbClr val="000000"/>
                </a:solidFill>
                <a:latin typeface="Century Gothic"/>
                <a:ea typeface="Century Gothic"/>
                <a:cs typeface="Century Gothic"/>
                <a:sym typeface="Century Gothic"/>
              </a:rPr>
              <a:t>. 2023;7(2):100016. doi:10.1016/j.cdnut.2022.100016</a:t>
            </a:r>
            <a:endParaRPr sz="1100"/>
          </a:p>
          <a:p>
            <a:pPr marL="0" marR="0" lvl="0" indent="0" algn="l" rtl="0">
              <a:lnSpc>
                <a:spcPct val="100000"/>
              </a:lnSpc>
              <a:spcBef>
                <a:spcPts val="900"/>
              </a:spcBef>
              <a:spcAft>
                <a:spcPts val="0"/>
              </a:spcAft>
              <a:buNone/>
            </a:pPr>
            <a:r>
              <a:rPr lang="en" sz="1100" b="0" i="0" u="none" strike="noStrike" cap="none">
                <a:solidFill>
                  <a:srgbClr val="000000"/>
                </a:solidFill>
                <a:latin typeface="Century Gothic"/>
                <a:ea typeface="Century Gothic"/>
                <a:cs typeface="Century Gothic"/>
                <a:sym typeface="Century Gothic"/>
              </a:rPr>
              <a:t>Rebolledo N, Ferrer-Rosende P, Reyes M, Smith Taillie L, Corvalán C. Changes in the critical nutrient content of packaged foods and beverages after the full implementation of the Chilean Food Labelling and Advertising Law: a repeated cross-sectional study. BMC Med. 2025;23(1):1-18. doi:10.1186/s12916-025-03878-6</a:t>
            </a:r>
            <a:endParaRPr sz="1100"/>
          </a:p>
          <a:p>
            <a:pPr marL="0" marR="0" lvl="0" indent="0" algn="l" rtl="0">
              <a:lnSpc>
                <a:spcPct val="100000"/>
              </a:lnSpc>
              <a:spcBef>
                <a:spcPts val="900"/>
              </a:spcBef>
              <a:spcAft>
                <a:spcPts val="0"/>
              </a:spcAft>
              <a:buNone/>
            </a:pPr>
            <a:r>
              <a:rPr lang="en" sz="1100" b="0" i="0" u="none" strike="noStrike" cap="none">
                <a:solidFill>
                  <a:srgbClr val="000000"/>
                </a:solidFill>
                <a:latin typeface="Century Gothic"/>
                <a:ea typeface="Century Gothic"/>
                <a:cs typeface="Century Gothic"/>
                <a:sym typeface="Century Gothic"/>
              </a:rPr>
              <a:t>Rebolledo N, Reyes M, Popkin BM, et al. Changes in nonnutritive sweetener intake in a cohort of preschoolers after the implementation of Chile’s Law of Food Labelling and Advertising. Pediatric Obesity. 2022;17(7):e12895. doi:10.1111/ijpo.12895</a:t>
            </a:r>
            <a:endParaRPr sz="1100"/>
          </a:p>
          <a:p>
            <a:pPr marL="0" marR="0" lvl="0" indent="0" algn="l" rtl="0">
              <a:lnSpc>
                <a:spcPct val="100000"/>
              </a:lnSpc>
              <a:spcBef>
                <a:spcPts val="900"/>
              </a:spcBef>
              <a:spcAft>
                <a:spcPts val="0"/>
              </a:spcAft>
              <a:buNone/>
            </a:pPr>
            <a:r>
              <a:rPr lang="en" sz="1100" b="0" i="0" u="none" strike="noStrike" cap="none">
                <a:solidFill>
                  <a:srgbClr val="000000"/>
                </a:solidFill>
                <a:latin typeface="Century Gothic"/>
                <a:ea typeface="Century Gothic"/>
                <a:cs typeface="Century Gothic"/>
                <a:sym typeface="Century Gothic"/>
              </a:rPr>
              <a:t>Roberto CA, Ng SW, Ganderats-Fuentes M, et al. The Influence of Front-of-Package Nutrition Labeling on Consumer Behavior and Product Reformulation. Annu Rev Nutr. 2021;41(1):529-550. doi:10.1146/annurev-nutr-111120-094932</a:t>
            </a:r>
            <a:endParaRPr sz="1100"/>
          </a:p>
        </p:txBody>
      </p:sp>
      <p:pic>
        <p:nvPicPr>
          <p:cNvPr id="816" name="Google Shape;816;p9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8927" y="4403276"/>
            <a:ext cx="987748" cy="6709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Google Shape;344;p56">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45" name="Google Shape;345;p5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480665" y="4559850"/>
            <a:ext cx="1614415" cy="583650"/>
          </a:xfrm>
          <a:prstGeom prst="rect">
            <a:avLst/>
          </a:prstGeom>
          <a:noFill/>
          <a:ln>
            <a:noFill/>
          </a:ln>
        </p:spPr>
      </p:pic>
      <p:sp>
        <p:nvSpPr>
          <p:cNvPr id="346" name="Google Shape;346;p56"/>
          <p:cNvSpPr>
            <a:spLocks noGrp="1"/>
          </p:cNvSpPr>
          <p:nvPr>
            <p:ph type="title" idx="4294967295"/>
          </p:nvPr>
        </p:nvSpPr>
        <p:spPr>
          <a:xfrm>
            <a:off x="0" y="0"/>
            <a:ext cx="9144000" cy="514500"/>
          </a:xfrm>
          <a:prstGeom prst="rect">
            <a:avLst/>
          </a:prstGeom>
          <a:solidFill>
            <a:srgbClr val="5EB446"/>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tx1"/>
                </a:solidFill>
                <a:effectLst/>
                <a:uLnTx/>
                <a:uFillTx/>
                <a:latin typeface="Calibri"/>
                <a:ea typeface="Calibri"/>
                <a:cs typeface="Calibri"/>
                <a:sym typeface="Calibri"/>
              </a:rPr>
              <a:t>NOPREN HER Summer Series for Students Agenda</a:t>
            </a:r>
            <a:endParaRPr kumimoji="0" lang="en-US" sz="1100" b="1" i="0" u="none" strike="noStrike" kern="0" cap="none" spc="0" normalizeH="0" baseline="0" noProof="0" dirty="0">
              <a:ln>
                <a:noFill/>
              </a:ln>
              <a:solidFill>
                <a:schemeClr val="tx1"/>
              </a:solidFill>
              <a:effectLst/>
              <a:uLnTx/>
              <a:uFillTx/>
              <a:latin typeface="Calibri"/>
              <a:ea typeface="Calibri"/>
              <a:cs typeface="Calibri"/>
              <a:sym typeface="Calibri"/>
            </a:endParaRPr>
          </a:p>
        </p:txBody>
      </p:sp>
      <p:sp>
        <p:nvSpPr>
          <p:cNvPr id="347" name="Google Shape;347;p56"/>
          <p:cNvSpPr txBox="1"/>
          <p:nvPr/>
        </p:nvSpPr>
        <p:spPr>
          <a:xfrm>
            <a:off x="248850" y="755831"/>
            <a:ext cx="8646300" cy="344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dk1"/>
                </a:solidFill>
                <a:latin typeface="Calibri"/>
                <a:ea typeface="Calibri"/>
                <a:cs typeface="Calibri"/>
                <a:sym typeface="Calibri"/>
              </a:rPr>
              <a:t> Schedule and Topics </a:t>
            </a:r>
            <a:endParaRPr sz="1100" b="0" i="0" u="none" strike="noStrike" cap="none">
              <a:solidFill>
                <a:srgbClr val="000000"/>
              </a:solidFill>
              <a:latin typeface="Arial"/>
              <a:ea typeface="Arial"/>
              <a:cs typeface="Arial"/>
              <a:sym typeface="Arial"/>
            </a:endParaRPr>
          </a:p>
          <a:p>
            <a:pPr marL="342900" marR="0" lvl="0" indent="-298450" algn="l" rtl="0">
              <a:lnSpc>
                <a:spcPct val="100000"/>
              </a:lnSpc>
              <a:spcBef>
                <a:spcPts val="0"/>
              </a:spcBef>
              <a:spcAft>
                <a:spcPts val="0"/>
              </a:spcAft>
              <a:buClr>
                <a:schemeClr val="dk1"/>
              </a:buClr>
              <a:buSzPts val="2100"/>
              <a:buFont typeface="Calibri"/>
              <a:buChar char="●"/>
            </a:pPr>
            <a:r>
              <a:rPr lang="en" sz="2000" u="none" strike="noStrike" cap="none">
                <a:solidFill>
                  <a:schemeClr val="dk1"/>
                </a:solidFill>
                <a:latin typeface="Calibri"/>
                <a:ea typeface="Calibri"/>
                <a:cs typeface="Calibri"/>
                <a:sym typeface="Calibri"/>
              </a:rPr>
              <a:t>June 1</a:t>
            </a:r>
            <a:r>
              <a:rPr lang="en" sz="2000">
                <a:solidFill>
                  <a:schemeClr val="dk1"/>
                </a:solidFill>
                <a:latin typeface="Calibri"/>
                <a:ea typeface="Calibri"/>
                <a:cs typeface="Calibri"/>
                <a:sym typeface="Calibri"/>
              </a:rPr>
              <a:t>1</a:t>
            </a:r>
            <a:r>
              <a:rPr lang="en" sz="2000" u="none" strike="noStrike" cap="none">
                <a:solidFill>
                  <a:schemeClr val="dk1"/>
                </a:solidFill>
                <a:latin typeface="Calibri"/>
                <a:ea typeface="Calibri"/>
                <a:cs typeface="Calibri"/>
                <a:sym typeface="Calibri"/>
              </a:rPr>
              <a:t>: P</a:t>
            </a:r>
            <a:r>
              <a:rPr lang="en" sz="2000">
                <a:solidFill>
                  <a:schemeClr val="dk1"/>
                </a:solidFill>
                <a:latin typeface="Calibri"/>
                <a:ea typeface="Calibri"/>
                <a:cs typeface="Calibri"/>
                <a:sym typeface="Calibri"/>
              </a:rPr>
              <a:t>olicy, Systems, and Environmental (PSE)</a:t>
            </a:r>
            <a:endParaRPr sz="2000">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None/>
            </a:pPr>
            <a:r>
              <a:rPr lang="en" sz="2000" u="none" strike="noStrike" cap="none">
                <a:solidFill>
                  <a:schemeClr val="dk1"/>
                </a:solidFill>
                <a:latin typeface="Calibri"/>
                <a:ea typeface="Calibri"/>
                <a:cs typeface="Calibri"/>
                <a:sym typeface="Calibri"/>
              </a:rPr>
              <a:t> Strategies to Support Young Children’s Diet and Health</a:t>
            </a:r>
            <a:endParaRPr sz="1900">
              <a:solidFill>
                <a:schemeClr val="dk1"/>
              </a:solidFill>
              <a:latin typeface="Calibri"/>
              <a:ea typeface="Calibri"/>
              <a:cs typeface="Calibri"/>
              <a:sym typeface="Calibri"/>
            </a:endParaRPr>
          </a:p>
          <a:p>
            <a:pPr marL="342900" marR="0" lvl="0" indent="-298450" algn="l" rtl="0">
              <a:lnSpc>
                <a:spcPct val="100000"/>
              </a:lnSpc>
              <a:spcBef>
                <a:spcPts val="0"/>
              </a:spcBef>
              <a:spcAft>
                <a:spcPts val="0"/>
              </a:spcAft>
              <a:buClr>
                <a:schemeClr val="dk1"/>
              </a:buClr>
              <a:buSzPts val="2100"/>
              <a:buFont typeface="Calibri"/>
              <a:buChar char="●"/>
            </a:pPr>
            <a:r>
              <a:rPr lang="en" sz="2000" b="1" i="1" u="none" strike="noStrike" cap="none">
                <a:solidFill>
                  <a:schemeClr val="dk1"/>
                </a:solidFill>
                <a:latin typeface="Calibri"/>
                <a:ea typeface="Calibri"/>
                <a:cs typeface="Calibri"/>
                <a:sym typeface="Calibri"/>
              </a:rPr>
              <a:t>June 2</a:t>
            </a:r>
            <a:r>
              <a:rPr lang="en" sz="2000" b="1" i="1">
                <a:solidFill>
                  <a:schemeClr val="dk1"/>
                </a:solidFill>
                <a:latin typeface="Calibri"/>
                <a:ea typeface="Calibri"/>
                <a:cs typeface="Calibri"/>
                <a:sym typeface="Calibri"/>
              </a:rPr>
              <a:t>5</a:t>
            </a:r>
            <a:r>
              <a:rPr lang="en" sz="2000" b="1" i="1" u="none" strike="noStrike" cap="none">
                <a:solidFill>
                  <a:schemeClr val="dk1"/>
                </a:solidFill>
                <a:latin typeface="Calibri"/>
                <a:ea typeface="Calibri"/>
                <a:cs typeface="Calibri"/>
                <a:sym typeface="Calibri"/>
              </a:rPr>
              <a:t>: Federal, State, and Local Nutrition Policy Updates</a:t>
            </a:r>
            <a:endParaRPr sz="1900" b="1" i="1">
              <a:solidFill>
                <a:schemeClr val="dk1"/>
              </a:solidFill>
              <a:latin typeface="Calibri"/>
              <a:ea typeface="Calibri"/>
              <a:cs typeface="Calibri"/>
              <a:sym typeface="Calibri"/>
            </a:endParaRPr>
          </a:p>
          <a:p>
            <a:pPr marL="342900" marR="0" lvl="0" indent="-298450" algn="l" rtl="0">
              <a:lnSpc>
                <a:spcPct val="100000"/>
              </a:lnSpc>
              <a:spcBef>
                <a:spcPts val="0"/>
              </a:spcBef>
              <a:spcAft>
                <a:spcPts val="0"/>
              </a:spcAft>
              <a:buClr>
                <a:schemeClr val="dk1"/>
              </a:buClr>
              <a:buSzPts val="2100"/>
              <a:buFont typeface="Calibri"/>
              <a:buChar char="●"/>
            </a:pPr>
            <a:r>
              <a:rPr lang="en" sz="2000" b="0" i="0" u="none" strike="noStrike" cap="none">
                <a:solidFill>
                  <a:schemeClr val="dk1"/>
                </a:solidFill>
                <a:latin typeface="Calibri"/>
                <a:ea typeface="Calibri"/>
                <a:cs typeface="Calibri"/>
                <a:sym typeface="Calibri"/>
              </a:rPr>
              <a:t>July </a:t>
            </a:r>
            <a:r>
              <a:rPr lang="en" sz="2000">
                <a:solidFill>
                  <a:schemeClr val="dk1"/>
                </a:solidFill>
                <a:latin typeface="Calibri"/>
                <a:ea typeface="Calibri"/>
                <a:cs typeface="Calibri"/>
                <a:sym typeface="Calibri"/>
              </a:rPr>
              <a:t>9</a:t>
            </a:r>
            <a:r>
              <a:rPr lang="en" sz="2000" b="0" i="0" u="none" strike="noStrike" cap="none">
                <a:solidFill>
                  <a:schemeClr val="dk1"/>
                </a:solidFill>
                <a:latin typeface="Calibri"/>
                <a:ea typeface="Calibri"/>
                <a:cs typeface="Calibri"/>
                <a:sym typeface="Calibri"/>
              </a:rPr>
              <a:t>:</a:t>
            </a:r>
            <a:r>
              <a:rPr lang="en" sz="2000" i="0" u="none" strike="noStrike" cap="none">
                <a:solidFill>
                  <a:schemeClr val="dk1"/>
                </a:solidFill>
                <a:latin typeface="Calibri"/>
                <a:ea typeface="Calibri"/>
                <a:cs typeface="Calibri"/>
                <a:sym typeface="Calibri"/>
              </a:rPr>
              <a:t> Food Policies in Schools</a:t>
            </a:r>
            <a:endParaRPr sz="1900">
              <a:solidFill>
                <a:schemeClr val="dk1"/>
              </a:solidFill>
              <a:latin typeface="Calibri"/>
              <a:ea typeface="Calibri"/>
              <a:cs typeface="Calibri"/>
              <a:sym typeface="Calibri"/>
            </a:endParaRPr>
          </a:p>
          <a:p>
            <a:pPr marL="342900" marR="0" lvl="0" indent="-298450" algn="l" rtl="0">
              <a:lnSpc>
                <a:spcPct val="100000"/>
              </a:lnSpc>
              <a:spcBef>
                <a:spcPts val="0"/>
              </a:spcBef>
              <a:spcAft>
                <a:spcPts val="0"/>
              </a:spcAft>
              <a:buClr>
                <a:schemeClr val="dk1"/>
              </a:buClr>
              <a:buSzPts val="2100"/>
              <a:buFont typeface="Calibri"/>
              <a:buChar char="●"/>
            </a:pPr>
            <a:r>
              <a:rPr lang="en" sz="2000" b="0" i="0" u="none" strike="noStrike" cap="none">
                <a:solidFill>
                  <a:schemeClr val="dk1"/>
                </a:solidFill>
                <a:latin typeface="Calibri"/>
                <a:ea typeface="Calibri"/>
                <a:cs typeface="Calibri"/>
                <a:sym typeface="Calibri"/>
              </a:rPr>
              <a:t>July 2</a:t>
            </a:r>
            <a:r>
              <a:rPr lang="en" sz="2000">
                <a:solidFill>
                  <a:schemeClr val="dk1"/>
                </a:solidFill>
                <a:latin typeface="Calibri"/>
                <a:ea typeface="Calibri"/>
                <a:cs typeface="Calibri"/>
                <a:sym typeface="Calibri"/>
              </a:rPr>
              <a:t>3</a:t>
            </a:r>
            <a:r>
              <a:rPr lang="en" sz="2000" b="0" i="0" u="none" strike="noStrike" cap="none">
                <a:solidFill>
                  <a:schemeClr val="dk1"/>
                </a:solidFill>
                <a:latin typeface="Calibri"/>
                <a:ea typeface="Calibri"/>
                <a:cs typeface="Calibri"/>
                <a:sym typeface="Calibri"/>
              </a:rPr>
              <a:t>: Building Resilient Food Systems</a:t>
            </a:r>
            <a:endParaRPr sz="1900">
              <a:solidFill>
                <a:schemeClr val="dk1"/>
              </a:solidFill>
              <a:latin typeface="Calibri"/>
              <a:ea typeface="Calibri"/>
              <a:cs typeface="Calibri"/>
              <a:sym typeface="Calibri"/>
            </a:endParaRPr>
          </a:p>
          <a:p>
            <a:pPr marL="342900" marR="0" lvl="0" indent="-298450" algn="l" rtl="0">
              <a:lnSpc>
                <a:spcPct val="100000"/>
              </a:lnSpc>
              <a:spcBef>
                <a:spcPts val="0"/>
              </a:spcBef>
              <a:spcAft>
                <a:spcPts val="0"/>
              </a:spcAft>
              <a:buClr>
                <a:schemeClr val="dk1"/>
              </a:buClr>
              <a:buSzPts val="2100"/>
              <a:buFont typeface="Calibri"/>
              <a:buChar char="●"/>
            </a:pPr>
            <a:r>
              <a:rPr lang="en" sz="2000" b="0" i="0" u="none" strike="noStrike" cap="none">
                <a:solidFill>
                  <a:schemeClr val="dk1"/>
                </a:solidFill>
                <a:latin typeface="Calibri"/>
                <a:ea typeface="Calibri"/>
                <a:cs typeface="Calibri"/>
                <a:sym typeface="Calibri"/>
              </a:rPr>
              <a:t>August </a:t>
            </a:r>
            <a:r>
              <a:rPr lang="en" sz="2000">
                <a:solidFill>
                  <a:schemeClr val="dk1"/>
                </a:solidFill>
                <a:latin typeface="Calibri"/>
                <a:ea typeface="Calibri"/>
                <a:cs typeface="Calibri"/>
                <a:sym typeface="Calibri"/>
              </a:rPr>
              <a:t>6</a:t>
            </a:r>
            <a:r>
              <a:rPr lang="en" sz="2000" b="0" i="0" u="none" strike="noStrike" cap="none">
                <a:solidFill>
                  <a:schemeClr val="dk1"/>
                </a:solidFill>
                <a:latin typeface="Calibri"/>
                <a:ea typeface="Calibri"/>
                <a:cs typeface="Calibri"/>
                <a:sym typeface="Calibri"/>
              </a:rPr>
              <a:t>: Interventions to Improve Food and Nutrition Security</a:t>
            </a:r>
            <a:endParaRPr sz="1900">
              <a:solidFill>
                <a:schemeClr val="dk1"/>
              </a:solidFill>
              <a:highlight>
                <a:schemeClr val="lt1"/>
              </a:highlight>
              <a:latin typeface="Calibri"/>
              <a:ea typeface="Calibri"/>
              <a:cs typeface="Calibri"/>
              <a:sym typeface="Calibri"/>
            </a:endParaRPr>
          </a:p>
          <a:p>
            <a:pPr marL="342900" marR="0" lvl="0" indent="-292100" algn="l" rtl="0">
              <a:lnSpc>
                <a:spcPct val="100000"/>
              </a:lnSpc>
              <a:spcBef>
                <a:spcPts val="0"/>
              </a:spcBef>
              <a:spcAft>
                <a:spcPts val="0"/>
              </a:spcAft>
              <a:buClr>
                <a:schemeClr val="dk1"/>
              </a:buClr>
              <a:buSzPts val="2000"/>
              <a:buFont typeface="Calibri"/>
              <a:buChar char="●"/>
            </a:pPr>
            <a:r>
              <a:rPr lang="en" sz="2000" b="0" i="0" u="none" strike="noStrike" cap="none">
                <a:solidFill>
                  <a:schemeClr val="dk1"/>
                </a:solidFill>
                <a:latin typeface="Calibri"/>
                <a:ea typeface="Calibri"/>
                <a:cs typeface="Calibri"/>
                <a:sym typeface="Calibri"/>
              </a:rPr>
              <a:t>August 1</a:t>
            </a:r>
            <a:r>
              <a:rPr lang="en" sz="2000">
                <a:solidFill>
                  <a:schemeClr val="dk1"/>
                </a:solidFill>
                <a:latin typeface="Calibri"/>
                <a:ea typeface="Calibri"/>
                <a:cs typeface="Calibri"/>
                <a:sym typeface="Calibri"/>
              </a:rPr>
              <a:t>3</a:t>
            </a:r>
            <a:r>
              <a:rPr lang="en" sz="2000" b="0" i="0" u="none" strike="noStrike" cap="none">
                <a:solidFill>
                  <a:schemeClr val="dk1"/>
                </a:solidFill>
                <a:latin typeface="Calibri"/>
                <a:ea typeface="Calibri"/>
                <a:cs typeface="Calibri"/>
                <a:sym typeface="Calibri"/>
              </a:rPr>
              <a:t>: Student Presentations</a:t>
            </a:r>
            <a:endParaRPr sz="2000" b="0" i="0" u="none" strike="noStrike" cap="none">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None/>
            </a:pPr>
            <a:endParaRPr sz="700">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Calibri"/>
                <a:ea typeface="Calibri"/>
                <a:cs typeface="Calibri"/>
                <a:sym typeface="Calibri"/>
              </a:rPr>
              <a:t>For more information or to register:</a:t>
            </a:r>
            <a:r>
              <a:rPr lang="en" sz="2000" b="1">
                <a:solidFill>
                  <a:schemeClr val="dk1"/>
                </a:solidFill>
                <a:latin typeface="Calibri"/>
                <a:ea typeface="Calibri"/>
                <a:cs typeface="Calibri"/>
                <a:sym typeface="Calibri"/>
              </a:rPr>
              <a:t> </a:t>
            </a:r>
            <a:r>
              <a:rPr lang="en" sz="1900" b="1" u="sng">
                <a:solidFill>
                  <a:schemeClr val="hlink"/>
                </a:solidFill>
                <a:latin typeface="Calibri"/>
                <a:ea typeface="Calibri"/>
                <a:cs typeface="Calibri"/>
                <a:sym typeface="Calibri"/>
                <a:hlinkClick r:id="rId4"/>
              </a:rPr>
              <a:t>https://nopren.ucsf.edu/her-nopren-summer%C2%A0speaker-series-students-2025</a:t>
            </a:r>
            <a:r>
              <a:rPr lang="en" sz="1900" b="1">
                <a:solidFill>
                  <a:schemeClr val="dk1"/>
                </a:solidFill>
                <a:latin typeface="Calibri"/>
                <a:ea typeface="Calibri"/>
                <a:cs typeface="Calibri"/>
                <a:sym typeface="Calibri"/>
              </a:rPr>
              <a:t> </a:t>
            </a:r>
            <a:endParaRPr sz="1900" b="0" i="0" u="none" strike="noStrike" cap="none">
              <a:solidFill>
                <a:schemeClr val="dk1"/>
              </a:solidFill>
              <a:latin typeface="Calibri"/>
              <a:ea typeface="Calibri"/>
              <a:cs typeface="Calibri"/>
              <a:sym typeface="Calibri"/>
            </a:endParaRPr>
          </a:p>
        </p:txBody>
      </p:sp>
      <p:sp>
        <p:nvSpPr>
          <p:cNvPr id="349" name="Google Shape;349;p56"/>
          <p:cNvSpPr txBox="1"/>
          <p:nvPr/>
        </p:nvSpPr>
        <p:spPr>
          <a:xfrm>
            <a:off x="6872350" y="755825"/>
            <a:ext cx="2022600" cy="1277700"/>
          </a:xfrm>
          <a:prstGeom prst="rect">
            <a:avLst/>
          </a:prstGeom>
          <a:noFill/>
          <a:ln w="9525" cap="flat" cmpd="sng">
            <a:solidFill>
              <a:srgbClr val="000000"/>
            </a:solidFill>
            <a:prstDash val="solid"/>
            <a:round/>
            <a:headEnd type="none" w="sm" len="sm"/>
            <a:tailEnd type="none" w="sm" len="sm"/>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 sz="1700" b="0" i="0" u="none" strike="noStrike" cap="none">
                <a:solidFill>
                  <a:schemeClr val="dk1"/>
                </a:solidFill>
                <a:latin typeface="Calibri"/>
                <a:ea typeface="Calibri"/>
                <a:cs typeface="Calibri"/>
                <a:sym typeface="Calibri"/>
              </a:rPr>
              <a:t>The series will take place on Wednesdays </a:t>
            </a:r>
            <a:r>
              <a:rPr lang="en" sz="1700" b="1" i="0" u="none" strike="noStrike" cap="none">
                <a:solidFill>
                  <a:schemeClr val="dk1"/>
                </a:solidFill>
                <a:latin typeface="Calibri"/>
                <a:ea typeface="Calibri"/>
                <a:cs typeface="Calibri"/>
                <a:sym typeface="Calibri"/>
              </a:rPr>
              <a:t>from </a:t>
            </a:r>
            <a:endParaRPr sz="17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100"/>
              <a:buFont typeface="Arial"/>
              <a:buNone/>
            </a:pPr>
            <a:r>
              <a:rPr lang="en" sz="1700" b="1" i="0" u="none" strike="noStrike" cap="none">
                <a:solidFill>
                  <a:schemeClr val="dk1"/>
                </a:solidFill>
                <a:latin typeface="Calibri"/>
                <a:ea typeface="Calibri"/>
                <a:cs typeface="Calibri"/>
                <a:sym typeface="Calibri"/>
              </a:rPr>
              <a:t>4:00 - 5:00 pm EST</a:t>
            </a:r>
            <a:endParaRPr sz="17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endParaRPr sz="600" b="0" i="0" u="none" strike="noStrike" cap="none">
              <a:solidFill>
                <a:srgbClr val="000000"/>
              </a:solidFill>
              <a:latin typeface="Calibri"/>
              <a:ea typeface="Calibri"/>
              <a:cs typeface="Calibri"/>
              <a:sym typeface="Calibri"/>
            </a:endParaRPr>
          </a:p>
        </p:txBody>
      </p:sp>
      <p:pic>
        <p:nvPicPr>
          <p:cNvPr id="348" name="Google Shape;348;p56" descr="A picture containing text, bottle"/>
          <p:cNvPicPr preferRelativeResize="0"/>
          <p:nvPr/>
        </p:nvPicPr>
        <p:blipFill rotWithShape="1">
          <a:blip r:embed="rId5">
            <a:alphaModFix/>
          </a:blip>
          <a:srcRect/>
          <a:stretch/>
        </p:blipFill>
        <p:spPr>
          <a:xfrm>
            <a:off x="48920" y="4559850"/>
            <a:ext cx="757229" cy="5143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6" name="Google Shape;826;p92">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827" name="Google Shape;827;p9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828" name="Google Shape;828;p92">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FFFFFF"/>
              </a:buClr>
              <a:buSzPts val="2700"/>
              <a:buFont typeface="Calibri"/>
              <a:buNone/>
            </a:pPr>
            <a:endParaRPr sz="2700" b="1" i="0" u="none" strike="noStrike" cap="none">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18BCC2F1-223F-F6ED-2A48-642F7FDD0C05}"/>
              </a:ext>
            </a:extLst>
          </p:cNvPr>
          <p:cNvSpPr>
            <a:spLocks noGrp="1"/>
          </p:cNvSpPr>
          <p:nvPr>
            <p:ph type="title"/>
          </p:nvPr>
        </p:nvSpPr>
        <p:spPr>
          <a:xfrm>
            <a:off x="628650" y="-466514"/>
            <a:ext cx="7886700" cy="994200"/>
          </a:xfrm>
        </p:spPr>
        <p:txBody>
          <a:bodyPr spcFirstLastPara="1" wrap="square" lIns="68575" tIns="34275" rIns="68575" bIns="34275" anchor="b" anchorCtr="0">
            <a:normAutofit/>
          </a:bodyPr>
          <a:lstStyle/>
          <a:p>
            <a:r>
              <a:rPr lang="en-US" dirty="0"/>
              <a:t>Presentation References</a:t>
            </a:r>
          </a:p>
        </p:txBody>
      </p:sp>
      <p:sp>
        <p:nvSpPr>
          <p:cNvPr id="831" name="Google Shape;831;p92"/>
          <p:cNvSpPr txBox="1"/>
          <p:nvPr/>
        </p:nvSpPr>
        <p:spPr>
          <a:xfrm>
            <a:off x="172238" y="804648"/>
            <a:ext cx="8586300" cy="317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Century Gothic"/>
                <a:ea typeface="Century Gothic"/>
                <a:cs typeface="Century Gothic"/>
                <a:sym typeface="Century Gothic"/>
              </a:rPr>
              <a:t>Saavedra-Garcia L, Meza-Hernández M, Diez-Canseco F, Taillie LS. Reformulation of Top-Selling Processed and Ultra-Processed Foods and Beverages in the Peruvian Food Supply after Front-of-Package Warning Label Policy. </a:t>
            </a:r>
            <a:r>
              <a:rPr lang="en" sz="1100" b="0" i="1" u="none" strike="noStrike" cap="none">
                <a:solidFill>
                  <a:srgbClr val="000000"/>
                </a:solidFill>
                <a:latin typeface="Century Gothic"/>
                <a:ea typeface="Century Gothic"/>
                <a:cs typeface="Century Gothic"/>
                <a:sym typeface="Century Gothic"/>
              </a:rPr>
              <a:t>International Journal of Environmental Research and Public Health</a:t>
            </a:r>
            <a:r>
              <a:rPr lang="en" sz="1100" b="0" i="0" u="none" strike="noStrike" cap="none">
                <a:solidFill>
                  <a:srgbClr val="000000"/>
                </a:solidFill>
                <a:latin typeface="Century Gothic"/>
                <a:ea typeface="Century Gothic"/>
                <a:cs typeface="Century Gothic"/>
                <a:sym typeface="Century Gothic"/>
              </a:rPr>
              <a:t>. 2023;20(1):424. doi:10.3390/ijerph20010424</a:t>
            </a:r>
            <a:endParaRPr sz="1100"/>
          </a:p>
          <a:p>
            <a:pPr marL="0" marR="0" lvl="0" indent="0" algn="l" rtl="0">
              <a:lnSpc>
                <a:spcPct val="100000"/>
              </a:lnSpc>
              <a:spcBef>
                <a:spcPts val="0"/>
              </a:spcBef>
              <a:spcAft>
                <a:spcPts val="0"/>
              </a:spcAft>
              <a:buNone/>
            </a:pPr>
            <a:endParaRPr sz="11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 sz="1100" b="0" i="0" u="none" strike="noStrike" cap="none">
                <a:solidFill>
                  <a:srgbClr val="000000"/>
                </a:solidFill>
                <a:latin typeface="Century Gothic"/>
                <a:ea typeface="Century Gothic"/>
                <a:cs typeface="Century Gothic"/>
                <a:sym typeface="Century Gothic"/>
              </a:rPr>
              <a:t>Salgado JC, Pedraza LS, Contreras-Manzano A, Aburto TC, Tolentino-Mayo L, Barquera S. Product reformulation in non-alcoholic beverages and foods after the implementation of front-of-pack warning labels in Mexico. </a:t>
            </a:r>
            <a:r>
              <a:rPr lang="en" sz="1100" b="0" i="1" u="none" strike="noStrike" cap="none">
                <a:solidFill>
                  <a:srgbClr val="000000"/>
                </a:solidFill>
                <a:latin typeface="Century Gothic"/>
                <a:ea typeface="Century Gothic"/>
                <a:cs typeface="Century Gothic"/>
                <a:sym typeface="Century Gothic"/>
              </a:rPr>
              <a:t>PLOS Medicine</a:t>
            </a:r>
            <a:r>
              <a:rPr lang="en" sz="1100" b="0" i="0" u="none" strike="noStrike" cap="none">
                <a:solidFill>
                  <a:srgbClr val="000000"/>
                </a:solidFill>
                <a:latin typeface="Century Gothic"/>
                <a:ea typeface="Century Gothic"/>
                <a:cs typeface="Century Gothic"/>
                <a:sym typeface="Century Gothic"/>
              </a:rPr>
              <a:t>. 2025;22(3):e1004533. doi:10.1371/journal.pmed.1004533</a:t>
            </a:r>
            <a:endParaRPr sz="1100"/>
          </a:p>
          <a:p>
            <a:pPr marL="0" marR="0" lvl="0" indent="0" algn="l" rtl="0">
              <a:lnSpc>
                <a:spcPct val="100000"/>
              </a:lnSpc>
              <a:spcBef>
                <a:spcPts val="0"/>
              </a:spcBef>
              <a:spcAft>
                <a:spcPts val="0"/>
              </a:spcAft>
              <a:buNone/>
            </a:pPr>
            <a:endParaRPr sz="1100" b="0" i="0" u="none" strike="noStrike" cap="none">
              <a:solidFill>
                <a:srgbClr val="00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 sz="1100" b="0" i="0" u="none" strike="noStrike" cap="none">
                <a:solidFill>
                  <a:srgbClr val="000000"/>
                </a:solidFill>
                <a:latin typeface="Century Gothic"/>
                <a:ea typeface="Century Gothic"/>
                <a:cs typeface="Century Gothic"/>
                <a:sym typeface="Century Gothic"/>
              </a:rPr>
              <a:t>Stoltze FM, Correa T, Aguilar CLC, Taillie LS, Reyes M, Carpentier FRD. Beverage industry TV advertising shifts after a stepwise mandatory food marketing restriction: achievements and challenges with regulating the food marketing environment. Public Health Nutrition. 2024;27(1):e26. doi:10.1017/S1368980023002872</a:t>
            </a:r>
            <a:endParaRPr sz="1100"/>
          </a:p>
          <a:p>
            <a:pPr marL="0" marR="0" lvl="0" indent="0" algn="l" rtl="0">
              <a:lnSpc>
                <a:spcPct val="100000"/>
              </a:lnSpc>
              <a:spcBef>
                <a:spcPts val="900"/>
              </a:spcBef>
              <a:spcAft>
                <a:spcPts val="0"/>
              </a:spcAft>
              <a:buNone/>
            </a:pPr>
            <a:r>
              <a:rPr lang="en" sz="1100" b="0" i="0" u="none" strike="noStrike" cap="none">
                <a:solidFill>
                  <a:srgbClr val="000000"/>
                </a:solidFill>
                <a:latin typeface="Century Gothic"/>
                <a:ea typeface="Century Gothic"/>
                <a:cs typeface="Century Gothic"/>
                <a:sym typeface="Century Gothic"/>
              </a:rPr>
              <a:t>Taillie LS, Bercholz M, Popkin B, Rebolledo N, Reyes M, Corvalán C. Decreases in purchases of energy, sodium, sugar, and saturated fat 3 years after implementation of the Chilean food labeling and marketing law: An interrupted time series analysis. PLOS Medicine. 2024;21(9):e1004463. doi:10.1371/journal.pmed.1004463</a:t>
            </a:r>
            <a:endParaRPr sz="1100"/>
          </a:p>
          <a:p>
            <a:pPr marL="0" marR="0" lvl="0" indent="0" algn="l" rtl="0">
              <a:lnSpc>
                <a:spcPct val="100000"/>
              </a:lnSpc>
              <a:spcBef>
                <a:spcPts val="900"/>
              </a:spcBef>
              <a:spcAft>
                <a:spcPts val="0"/>
              </a:spcAft>
              <a:buNone/>
            </a:pPr>
            <a:r>
              <a:rPr lang="en" sz="1100" b="0" i="0" u="none" strike="noStrike" cap="none">
                <a:solidFill>
                  <a:srgbClr val="000000"/>
                </a:solidFill>
                <a:latin typeface="Century Gothic"/>
                <a:ea typeface="Century Gothic"/>
                <a:cs typeface="Century Gothic"/>
                <a:sym typeface="Century Gothic"/>
              </a:rPr>
              <a:t>Zancheta Ricardo C, Corvalán C, Smith Taillie L, Quitral V, Reyes M. Changes in the Use of Non-nutritive Sweeteners in the Chilean Food and Beverage Supply After the Implementation of the Food Labeling and Advertising Law. </a:t>
            </a:r>
            <a:r>
              <a:rPr lang="en" sz="1100" b="0" i="1" u="none" strike="noStrike" cap="none">
                <a:solidFill>
                  <a:srgbClr val="000000"/>
                </a:solidFill>
                <a:latin typeface="Century Gothic"/>
                <a:ea typeface="Century Gothic"/>
                <a:cs typeface="Century Gothic"/>
                <a:sym typeface="Century Gothic"/>
              </a:rPr>
              <a:t>Front Nutr</a:t>
            </a:r>
            <a:r>
              <a:rPr lang="en" sz="1100" b="0" i="0" u="none" strike="noStrike" cap="none">
                <a:solidFill>
                  <a:srgbClr val="000000"/>
                </a:solidFill>
                <a:latin typeface="Century Gothic"/>
                <a:ea typeface="Century Gothic"/>
                <a:cs typeface="Century Gothic"/>
                <a:sym typeface="Century Gothic"/>
              </a:rPr>
              <a:t>. 2021;8. doi:10.3389/fnut.2021.773450</a:t>
            </a:r>
            <a:endParaRPr sz="1100"/>
          </a:p>
        </p:txBody>
      </p:sp>
      <p:pic>
        <p:nvPicPr>
          <p:cNvPr id="829" name="Google Shape;829;p9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8927" y="4403276"/>
            <a:ext cx="987748" cy="670923"/>
          </a:xfrm>
          <a:prstGeom prst="rect">
            <a:avLst/>
          </a:prstGeom>
          <a:noFill/>
          <a:ln>
            <a:noFill/>
          </a:ln>
        </p:spPr>
      </p:pic>
      <p:pic>
        <p:nvPicPr>
          <p:cNvPr id="830" name="Google Shape;830;p9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177120" y="4652844"/>
            <a:ext cx="3964132" cy="30564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sp>
        <p:nvSpPr>
          <p:cNvPr id="837" name="Google Shape;837;p93"/>
          <p:cNvSpPr>
            <a:spLocks noGrp="1"/>
          </p:cNvSpPr>
          <p:nvPr>
            <p:ph type="title" idx="4294967295"/>
          </p:nvPr>
        </p:nvSpPr>
        <p:spPr>
          <a:xfrm>
            <a:off x="0" y="2943092"/>
            <a:ext cx="9144000" cy="2225100"/>
          </a:xfrm>
          <a:prstGeom prst="rect">
            <a:avLst/>
          </a:prstGeom>
          <a:solidFill>
            <a:srgbClr val="5EB446"/>
          </a:solidFill>
          <a:ln w="9525" cap="flat" cmpd="sng">
            <a:solidFill>
              <a:schemeClr val="lt1"/>
            </a:solidFill>
            <a:prstDash val="solid"/>
            <a:round/>
            <a:headEnd type="none" w="sm" len="sm"/>
            <a:tailEnd type="none" w="sm" len="sm"/>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4500"/>
              <a:buFont typeface="Calibri"/>
              <a:buNone/>
              <a:tabLst/>
              <a:defRPr/>
            </a:pPr>
            <a:r>
              <a:rPr kumimoji="0" lang="en-US" sz="5100" b="0" i="0" u="none" strike="noStrike" kern="0" cap="none" spc="0" normalizeH="0" baseline="0" noProof="0" dirty="0">
                <a:ln>
                  <a:noFill/>
                </a:ln>
                <a:solidFill>
                  <a:schemeClr val="tx1"/>
                </a:solidFill>
                <a:effectLst/>
                <a:uLnTx/>
                <a:uFillTx/>
                <a:latin typeface="Calibri"/>
                <a:ea typeface="Calibri"/>
                <a:cs typeface="Calibri"/>
                <a:sym typeface="Calibri"/>
              </a:rPr>
              <a:t>Q &amp; A</a:t>
            </a:r>
            <a:r>
              <a:rPr kumimoji="0" lang="en-US" sz="6600" b="0" i="0" u="none" strike="noStrike" kern="0" cap="none" spc="0" normalizeH="0" baseline="0" noProof="0" dirty="0">
                <a:ln>
                  <a:noFill/>
                </a:ln>
                <a:solidFill>
                  <a:schemeClr val="tx1"/>
                </a:solidFill>
                <a:effectLst/>
                <a:uLnTx/>
                <a:uFillTx/>
                <a:latin typeface="Calibri"/>
                <a:ea typeface="Calibri"/>
                <a:cs typeface="Calibri"/>
                <a:sym typeface="Calibri"/>
              </a:rPr>
              <a:t> </a:t>
            </a:r>
          </a:p>
        </p:txBody>
      </p:sp>
      <p:sp>
        <p:nvSpPr>
          <p:cNvPr id="838" name="Google Shape;838;p93">
            <a:extLst>
              <a:ext uri="{C183D7F6-B498-43B3-948B-1728B52AA6E4}">
                <adec:decorative xmlns:adec="http://schemas.microsoft.com/office/drawing/2017/decorative" val="1"/>
              </a:ext>
            </a:extLst>
          </p:cNvPr>
          <p:cNvSpPr txBox="1"/>
          <p:nvPr/>
        </p:nvSpPr>
        <p:spPr>
          <a:xfrm>
            <a:off x="734178" y="3209792"/>
            <a:ext cx="651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37500"/>
              </a:lnSpc>
              <a:spcBef>
                <a:spcPts val="0"/>
              </a:spcBef>
              <a:spcAft>
                <a:spcPts val="0"/>
              </a:spcAft>
              <a:buClr>
                <a:schemeClr val="dk1"/>
              </a:buClr>
              <a:buSzPts val="2400"/>
              <a:buFont typeface="Calibri"/>
              <a:buNone/>
            </a:pPr>
            <a:endParaRPr sz="24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3600"/>
              <a:buFont typeface="Calibri"/>
              <a:buNone/>
            </a:pPr>
            <a:endParaRPr sz="3600" b="1" i="0" u="none" strike="noStrike" cap="none">
              <a:solidFill>
                <a:srgbClr val="000000"/>
              </a:solidFill>
              <a:latin typeface="Arial"/>
              <a:ea typeface="Arial"/>
              <a:cs typeface="Arial"/>
              <a:sym typeface="Arial"/>
            </a:endParaRPr>
          </a:p>
        </p:txBody>
      </p:sp>
      <p:sp>
        <p:nvSpPr>
          <p:cNvPr id="839" name="Google Shape;839;p93">
            <a:extLst>
              <a:ext uri="{C183D7F6-B498-43B3-948B-1728B52AA6E4}">
                <adec:decorative xmlns:adec="http://schemas.microsoft.com/office/drawing/2017/decorative" val="1"/>
              </a:ext>
            </a:extLst>
          </p:cNvPr>
          <p:cNvSpPr/>
          <p:nvPr/>
        </p:nvSpPr>
        <p:spPr>
          <a:xfrm>
            <a:off x="0" y="2787953"/>
            <a:ext cx="9144000" cy="130500"/>
          </a:xfrm>
          <a:prstGeom prst="rect">
            <a:avLst/>
          </a:prstGeom>
          <a:solidFill>
            <a:srgbClr val="0070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840" name="Google Shape;840;p93" descr="A picture containing icon"/>
          <p:cNvPicPr preferRelativeResize="0"/>
          <p:nvPr/>
        </p:nvPicPr>
        <p:blipFill rotWithShape="1">
          <a:blip r:embed="rId3">
            <a:alphaModFix/>
          </a:blip>
          <a:srcRect/>
          <a:stretch/>
        </p:blipFill>
        <p:spPr>
          <a:xfrm>
            <a:off x="1057275" y="27534"/>
            <a:ext cx="7029450" cy="25146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7" name="Google Shape;847;p94">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848" name="Google Shape;848;p9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849" name="Google Shape;849;p94">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lt1"/>
              </a:buClr>
              <a:buSzPts val="2700"/>
              <a:buFont typeface="Calibri"/>
              <a:buNone/>
            </a:pPr>
            <a:endParaRPr sz="2700" b="0" i="0" u="none" strike="noStrike" cap="none">
              <a:solidFill>
                <a:srgbClr val="FFFFFF"/>
              </a:solidFill>
              <a:latin typeface="Roboto"/>
              <a:ea typeface="Roboto"/>
              <a:cs typeface="Roboto"/>
              <a:sym typeface="Roboto"/>
            </a:endParaRPr>
          </a:p>
        </p:txBody>
      </p:sp>
      <p:sp>
        <p:nvSpPr>
          <p:cNvPr id="850" name="Google Shape;850;p94"/>
          <p:cNvSpPr txBox="1">
            <a:spLocks noGrp="1"/>
          </p:cNvSpPr>
          <p:nvPr>
            <p:ph type="title" idx="4294967295"/>
          </p:nvPr>
        </p:nvSpPr>
        <p:spPr>
          <a:xfrm>
            <a:off x="0" y="0"/>
            <a:ext cx="8617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Breakout Rooms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51" name="Google Shape;851;p94"/>
          <p:cNvSpPr txBox="1"/>
          <p:nvPr/>
        </p:nvSpPr>
        <p:spPr>
          <a:xfrm>
            <a:off x="322002" y="877179"/>
            <a:ext cx="8447700" cy="4386900"/>
          </a:xfrm>
          <a:prstGeom prst="rect">
            <a:avLst/>
          </a:prstGeom>
          <a:noFill/>
          <a:ln>
            <a:noFill/>
          </a:ln>
        </p:spPr>
        <p:txBody>
          <a:bodyPr spcFirstLastPara="1" wrap="square" lIns="68575" tIns="34275" rIns="68575" bIns="34275" anchor="t" anchorCtr="0">
            <a:spAutoFit/>
          </a:bodyPr>
          <a:lstStyle/>
          <a:p>
            <a:pPr marL="457200" lvl="0" indent="-339725" algn="l" rtl="0">
              <a:lnSpc>
                <a:spcPct val="100000"/>
              </a:lnSpc>
              <a:spcBef>
                <a:spcPts val="0"/>
              </a:spcBef>
              <a:spcAft>
                <a:spcPts val="0"/>
              </a:spcAft>
              <a:buClr>
                <a:schemeClr val="dk1"/>
              </a:buClr>
              <a:buSzPts val="1750"/>
              <a:buFont typeface="Calibri"/>
              <a:buAutoNum type="arabicPeriod"/>
            </a:pPr>
            <a:r>
              <a:rPr lang="en" sz="1750">
                <a:solidFill>
                  <a:schemeClr val="dk1"/>
                </a:solidFill>
                <a:latin typeface="Calibri"/>
                <a:ea typeface="Calibri"/>
                <a:cs typeface="Calibri"/>
                <a:sym typeface="Calibri"/>
              </a:rPr>
              <a:t>Discuss current policy research opportunities and/or challenges related to today's topic. What are the opportunities/challenges at the local, state, and federal levels?</a:t>
            </a:r>
            <a:endParaRPr sz="175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endParaRPr sz="1750">
              <a:solidFill>
                <a:schemeClr val="dk1"/>
              </a:solidFill>
              <a:latin typeface="Calibri"/>
              <a:ea typeface="Calibri"/>
              <a:cs typeface="Calibri"/>
              <a:sym typeface="Calibri"/>
            </a:endParaRPr>
          </a:p>
          <a:p>
            <a:pPr marL="457200" lvl="0" indent="-339725" algn="l" rtl="0">
              <a:lnSpc>
                <a:spcPct val="100000"/>
              </a:lnSpc>
              <a:spcBef>
                <a:spcPts val="0"/>
              </a:spcBef>
              <a:spcAft>
                <a:spcPts val="0"/>
              </a:spcAft>
              <a:buClr>
                <a:schemeClr val="dk1"/>
              </a:buClr>
              <a:buSzPts val="1750"/>
              <a:buFont typeface="Calibri"/>
              <a:buAutoNum type="arabicPeriod"/>
            </a:pPr>
            <a:r>
              <a:rPr lang="en" sz="1750">
                <a:solidFill>
                  <a:schemeClr val="dk1"/>
                </a:solidFill>
                <a:latin typeface="Calibri"/>
                <a:ea typeface="Calibri"/>
                <a:cs typeface="Calibri"/>
                <a:sym typeface="Calibri"/>
              </a:rPr>
              <a:t>What are the considerations for practitioners (i.e., healthcare providers, school districts, SNAP or WIC agencies) implementing programs or policies discussed today? What do we still need to know to implement and scale these programs or policies?</a:t>
            </a:r>
            <a:endParaRPr sz="175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endParaRPr sz="1750">
              <a:solidFill>
                <a:schemeClr val="dk1"/>
              </a:solidFill>
              <a:latin typeface="Calibri"/>
              <a:ea typeface="Calibri"/>
              <a:cs typeface="Calibri"/>
              <a:sym typeface="Calibri"/>
            </a:endParaRPr>
          </a:p>
          <a:p>
            <a:pPr marL="457200" lvl="0" indent="-339725" algn="l" rtl="0">
              <a:lnSpc>
                <a:spcPct val="100000"/>
              </a:lnSpc>
              <a:spcBef>
                <a:spcPts val="0"/>
              </a:spcBef>
              <a:spcAft>
                <a:spcPts val="0"/>
              </a:spcAft>
              <a:buClr>
                <a:schemeClr val="dk1"/>
              </a:buClr>
              <a:buSzPts val="1750"/>
              <a:buFont typeface="Calibri"/>
              <a:buAutoNum type="arabicPeriod"/>
            </a:pPr>
            <a:r>
              <a:rPr lang="en" sz="1750">
                <a:solidFill>
                  <a:schemeClr val="dk1"/>
                </a:solidFill>
                <a:latin typeface="Calibri"/>
                <a:ea typeface="Calibri"/>
                <a:cs typeface="Calibri"/>
                <a:sym typeface="Calibri"/>
              </a:rPr>
              <a:t>Discuss how you've interacted with this topic in your professional career (i.e., current coursework, study, grant).</a:t>
            </a:r>
            <a:endParaRPr sz="175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endParaRPr sz="1750">
              <a:solidFill>
                <a:schemeClr val="dk1"/>
              </a:solidFill>
              <a:latin typeface="Calibri"/>
              <a:ea typeface="Calibri"/>
              <a:cs typeface="Calibri"/>
              <a:sym typeface="Calibri"/>
            </a:endParaRPr>
          </a:p>
          <a:p>
            <a:pPr marL="457200" lvl="0" indent="-339725" algn="l" rtl="0">
              <a:lnSpc>
                <a:spcPct val="100000"/>
              </a:lnSpc>
              <a:spcBef>
                <a:spcPts val="0"/>
              </a:spcBef>
              <a:spcAft>
                <a:spcPts val="0"/>
              </a:spcAft>
              <a:buClr>
                <a:schemeClr val="dk1"/>
              </a:buClr>
              <a:buSzPts val="1750"/>
              <a:buFont typeface="Calibri"/>
              <a:buAutoNum type="arabicPeriod"/>
            </a:pPr>
            <a:r>
              <a:rPr lang="en" sz="1750">
                <a:solidFill>
                  <a:schemeClr val="dk1"/>
                </a:solidFill>
                <a:latin typeface="Calibri"/>
                <a:ea typeface="Calibri"/>
                <a:cs typeface="Calibri"/>
                <a:sym typeface="Calibri"/>
              </a:rPr>
              <a:t>What are you currently working on that's exciting you?</a:t>
            </a:r>
            <a:endParaRPr sz="1750">
              <a:solidFill>
                <a:schemeClr val="dk1"/>
              </a:solidFill>
              <a:latin typeface="Calibri"/>
              <a:ea typeface="Calibri"/>
              <a:cs typeface="Calibri"/>
              <a:sym typeface="Calibri"/>
            </a:endParaRPr>
          </a:p>
          <a:p>
            <a:pPr marL="457200" lvl="0" indent="0" algn="l" rtl="0">
              <a:lnSpc>
                <a:spcPct val="100000"/>
              </a:lnSpc>
              <a:spcBef>
                <a:spcPts val="0"/>
              </a:spcBef>
              <a:spcAft>
                <a:spcPts val="0"/>
              </a:spcAft>
              <a:buNone/>
            </a:pPr>
            <a:endParaRPr sz="1750">
              <a:solidFill>
                <a:schemeClr val="dk1"/>
              </a:solidFill>
              <a:latin typeface="Calibri"/>
              <a:ea typeface="Calibri"/>
              <a:cs typeface="Calibri"/>
              <a:sym typeface="Calibri"/>
            </a:endParaRPr>
          </a:p>
          <a:p>
            <a:pPr marL="457200" lvl="0" indent="-339725" algn="l" rtl="0">
              <a:lnSpc>
                <a:spcPct val="100000"/>
              </a:lnSpc>
              <a:spcBef>
                <a:spcPts val="0"/>
              </a:spcBef>
              <a:spcAft>
                <a:spcPts val="0"/>
              </a:spcAft>
              <a:buClr>
                <a:schemeClr val="dk1"/>
              </a:buClr>
              <a:buSzPts val="1750"/>
              <a:buFont typeface="Calibri"/>
              <a:buAutoNum type="arabicPeriod"/>
            </a:pPr>
            <a:r>
              <a:rPr lang="en" sz="1750">
                <a:solidFill>
                  <a:schemeClr val="dk1"/>
                </a:solidFill>
                <a:latin typeface="Calibri"/>
                <a:ea typeface="Calibri"/>
                <a:cs typeface="Calibri"/>
                <a:sym typeface="Calibri"/>
              </a:rPr>
              <a:t>What advice/questions do you have for people in your breakout?</a:t>
            </a:r>
            <a:endParaRPr sz="1750">
              <a:solidFill>
                <a:schemeClr val="dk1"/>
              </a:solidFill>
              <a:latin typeface="Calibri"/>
              <a:ea typeface="Calibri"/>
              <a:cs typeface="Calibri"/>
              <a:sym typeface="Calibri"/>
            </a:endParaRPr>
          </a:p>
          <a:p>
            <a:pPr marL="342900" marR="0" lvl="0" indent="0" algn="l" rtl="0">
              <a:lnSpc>
                <a:spcPct val="100000"/>
              </a:lnSpc>
              <a:spcBef>
                <a:spcPts val="0"/>
              </a:spcBef>
              <a:spcAft>
                <a:spcPts val="0"/>
              </a:spcAft>
              <a:buNone/>
            </a:pPr>
            <a:endParaRPr sz="28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endParaRPr sz="2500">
              <a:solidFill>
                <a:schemeClr val="dk1"/>
              </a:solidFill>
              <a:latin typeface="Calibri"/>
              <a:ea typeface="Calibri"/>
              <a:cs typeface="Calibri"/>
              <a:sym typeface="Calibri"/>
            </a:endParaRPr>
          </a:p>
        </p:txBody>
      </p:sp>
      <p:pic>
        <p:nvPicPr>
          <p:cNvPr id="852" name="Google Shape;852;p9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8928" y="4536794"/>
            <a:ext cx="791179" cy="53740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9" name="Google Shape;859;p95">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860" name="Google Shape;860;p9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861" name="Google Shape;861;p95">
            <a:extLst>
              <a:ext uri="{C183D7F6-B498-43B3-948B-1728B52AA6E4}">
                <adec:decorative xmlns:adec="http://schemas.microsoft.com/office/drawing/2017/decorative" val="1"/>
              </a:ext>
            </a:extLst>
          </p:cNvPr>
          <p:cNvSpPr/>
          <p:nvPr/>
        </p:nvSpPr>
        <p:spPr>
          <a:xfrm>
            <a:off x="0" y="0"/>
            <a:ext cx="9144000" cy="514500"/>
          </a:xfrm>
          <a:prstGeom prst="rect">
            <a:avLst/>
          </a:prstGeom>
          <a:solidFill>
            <a:srgbClr val="5EB446"/>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lt1"/>
              </a:buClr>
              <a:buSzPts val="2700"/>
              <a:buFont typeface="Calibri"/>
              <a:buNone/>
            </a:pPr>
            <a:endParaRPr sz="2700" b="0" i="0" u="none" strike="noStrike" cap="none">
              <a:solidFill>
                <a:srgbClr val="FFFFFF"/>
              </a:solidFill>
              <a:latin typeface="Roboto"/>
              <a:ea typeface="Roboto"/>
              <a:cs typeface="Roboto"/>
              <a:sym typeface="Roboto"/>
            </a:endParaRPr>
          </a:p>
        </p:txBody>
      </p:sp>
      <p:sp>
        <p:nvSpPr>
          <p:cNvPr id="862" name="Google Shape;862;p95"/>
          <p:cNvSpPr txBox="1">
            <a:spLocks noGrp="1"/>
          </p:cNvSpPr>
          <p:nvPr>
            <p:ph type="title" idx="4294967295"/>
          </p:nvPr>
        </p:nvSpPr>
        <p:spPr>
          <a:xfrm>
            <a:off x="0" y="0"/>
            <a:ext cx="8617800" cy="4848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700" b="1" i="0" u="none" strike="noStrike" kern="0" cap="none" spc="0" normalizeH="0" baseline="0" noProof="0" dirty="0">
                <a:ln>
                  <a:noFill/>
                </a:ln>
                <a:solidFill>
                  <a:schemeClr val="lt1"/>
                </a:solidFill>
                <a:effectLst/>
                <a:uLnTx/>
                <a:uFillTx/>
                <a:latin typeface="Calibri"/>
                <a:ea typeface="Calibri"/>
                <a:cs typeface="Calibri"/>
                <a:sym typeface="Calibri"/>
              </a:rPr>
              <a:t>Announcements</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63" name="Google Shape;863;p95"/>
          <p:cNvSpPr txBox="1"/>
          <p:nvPr/>
        </p:nvSpPr>
        <p:spPr>
          <a:xfrm>
            <a:off x="322002" y="877179"/>
            <a:ext cx="8447700" cy="1762500"/>
          </a:xfrm>
          <a:prstGeom prst="rect">
            <a:avLst/>
          </a:prstGeom>
          <a:noFill/>
          <a:ln>
            <a:noFill/>
          </a:ln>
        </p:spPr>
        <p:txBody>
          <a:bodyPr spcFirstLastPara="1" wrap="square" lIns="68575" tIns="34275" rIns="68575" bIns="34275" anchor="t" anchorCtr="0">
            <a:spAutoFit/>
          </a:bodyPr>
          <a:lstStyle/>
          <a:p>
            <a:pPr marL="342900" marR="0" lvl="0" indent="0" algn="l" rtl="0">
              <a:lnSpc>
                <a:spcPct val="100000"/>
              </a:lnSpc>
              <a:spcBef>
                <a:spcPts val="0"/>
              </a:spcBef>
              <a:spcAft>
                <a:spcPts val="0"/>
              </a:spcAft>
              <a:buNone/>
            </a:pPr>
            <a:endParaRPr sz="29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00"/>
              <a:buFont typeface="Arial"/>
              <a:buNone/>
            </a:pPr>
            <a:r>
              <a:rPr lang="en" sz="2900" b="1" i="0" u="none" strike="noStrike" cap="none">
                <a:solidFill>
                  <a:schemeClr val="dk1"/>
                </a:solidFill>
                <a:latin typeface="Calibri"/>
                <a:ea typeface="Calibri"/>
                <a:cs typeface="Calibri"/>
                <a:sym typeface="Calibri"/>
              </a:rPr>
              <a:t>Join us for the next session of the speaker series!</a:t>
            </a:r>
            <a:endParaRPr sz="1800" b="0" i="0" u="none" strike="noStrike" cap="none">
              <a:solidFill>
                <a:srgbClr val="000000"/>
              </a:solidFill>
              <a:latin typeface="Arial"/>
              <a:ea typeface="Arial"/>
              <a:cs typeface="Arial"/>
              <a:sym typeface="Arial"/>
            </a:endParaRPr>
          </a:p>
          <a:p>
            <a:pPr marL="800100" marR="0" lvl="0" indent="-273050" algn="l" rtl="0">
              <a:lnSpc>
                <a:spcPct val="100000"/>
              </a:lnSpc>
              <a:spcBef>
                <a:spcPts val="0"/>
              </a:spcBef>
              <a:spcAft>
                <a:spcPts val="0"/>
              </a:spcAft>
              <a:buClr>
                <a:schemeClr val="dk1"/>
              </a:buClr>
              <a:buSzPts val="1700"/>
              <a:buFont typeface="Calibri"/>
              <a:buChar char="●"/>
            </a:pPr>
            <a:r>
              <a:rPr lang="en" sz="2600" b="0" i="0" u="none" strike="noStrike" cap="none">
                <a:solidFill>
                  <a:schemeClr val="dk1"/>
                </a:solidFill>
                <a:latin typeface="Calibri"/>
                <a:ea typeface="Calibri"/>
                <a:cs typeface="Calibri"/>
                <a:sym typeface="Calibri"/>
              </a:rPr>
              <a:t>Wednesday, J</a:t>
            </a:r>
            <a:r>
              <a:rPr lang="en" sz="2600">
                <a:solidFill>
                  <a:schemeClr val="dk1"/>
                </a:solidFill>
                <a:latin typeface="Calibri"/>
                <a:ea typeface="Calibri"/>
                <a:cs typeface="Calibri"/>
                <a:sym typeface="Calibri"/>
              </a:rPr>
              <a:t>uly 9th </a:t>
            </a:r>
            <a:r>
              <a:rPr lang="en" sz="2600" b="0" i="0" u="none" strike="noStrike" cap="none">
                <a:solidFill>
                  <a:schemeClr val="dk1"/>
                </a:solidFill>
                <a:latin typeface="Calibri"/>
                <a:ea typeface="Calibri"/>
                <a:cs typeface="Calibri"/>
                <a:sym typeface="Calibri"/>
              </a:rPr>
              <a:t>from 4:00 - 5:00 PM ET</a:t>
            </a:r>
            <a:endParaRPr sz="2600" b="0" i="0" u="none" strike="noStrike" cap="none">
              <a:solidFill>
                <a:schemeClr val="dk1"/>
              </a:solidFill>
              <a:latin typeface="Calibri"/>
              <a:ea typeface="Calibri"/>
              <a:cs typeface="Calibri"/>
              <a:sym typeface="Calibri"/>
            </a:endParaRPr>
          </a:p>
          <a:p>
            <a:pPr marL="800100" marR="0" lvl="0" indent="-273050" algn="l" rtl="0">
              <a:lnSpc>
                <a:spcPct val="100000"/>
              </a:lnSpc>
              <a:spcBef>
                <a:spcPts val="0"/>
              </a:spcBef>
              <a:spcAft>
                <a:spcPts val="0"/>
              </a:spcAft>
              <a:buClr>
                <a:schemeClr val="dk1"/>
              </a:buClr>
              <a:buSzPts val="1700"/>
              <a:buFont typeface="Calibri"/>
              <a:buChar char="●"/>
            </a:pPr>
            <a:r>
              <a:rPr lang="en" sz="2600">
                <a:solidFill>
                  <a:schemeClr val="dk1"/>
                </a:solidFill>
                <a:latin typeface="Calibri"/>
                <a:ea typeface="Calibri"/>
                <a:cs typeface="Calibri"/>
                <a:sym typeface="Calibri"/>
              </a:rPr>
              <a:t>Food Policies in Schools</a:t>
            </a:r>
            <a:endParaRPr sz="2600">
              <a:solidFill>
                <a:schemeClr val="dk1"/>
              </a:solidFill>
              <a:latin typeface="Calibri"/>
              <a:ea typeface="Calibri"/>
              <a:cs typeface="Calibri"/>
              <a:sym typeface="Calibri"/>
            </a:endParaRPr>
          </a:p>
        </p:txBody>
      </p:sp>
      <p:pic>
        <p:nvPicPr>
          <p:cNvPr id="864" name="Google Shape;864;p9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8928" y="4536794"/>
            <a:ext cx="791179" cy="53740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868"/>
        <p:cNvGrpSpPr/>
        <p:nvPr/>
      </p:nvGrpSpPr>
      <p:grpSpPr>
        <a:xfrm>
          <a:off x="0" y="0"/>
          <a:ext cx="0" cy="0"/>
          <a:chOff x="0" y="0"/>
          <a:chExt cx="0" cy="0"/>
        </a:xfrm>
      </p:grpSpPr>
      <p:sp>
        <p:nvSpPr>
          <p:cNvPr id="869" name="Google Shape;869;p96"/>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p>
            <a:pPr marL="0" lvl="0" indent="0" algn="l" rtl="0">
              <a:lnSpc>
                <a:spcPct val="85000"/>
              </a:lnSpc>
              <a:spcBef>
                <a:spcPts val="0"/>
              </a:spcBef>
              <a:spcAft>
                <a:spcPts val="0"/>
              </a:spcAft>
              <a:buClr>
                <a:srgbClr val="484848"/>
              </a:buClr>
              <a:buSzPts val="3000"/>
              <a:buFont typeface="Trebuchet MS"/>
              <a:buNone/>
            </a:pPr>
            <a:r>
              <a:rPr lang="en"/>
              <a:t>Extra – will not show in initial presentation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874"/>
        <p:cNvGrpSpPr/>
        <p:nvPr/>
      </p:nvGrpSpPr>
      <p:grpSpPr>
        <a:xfrm>
          <a:off x="0" y="0"/>
          <a:ext cx="0" cy="0"/>
          <a:chOff x="0" y="0"/>
          <a:chExt cx="0" cy="0"/>
        </a:xfrm>
      </p:grpSpPr>
      <p:sp>
        <p:nvSpPr>
          <p:cNvPr id="875" name="Google Shape;875;p97"/>
          <p:cNvSpPr txBox="1">
            <a:spLocks noGrp="1"/>
          </p:cNvSpPr>
          <p:nvPr>
            <p:ph type="title"/>
          </p:nvPr>
        </p:nvSpPr>
        <p:spPr>
          <a:xfrm>
            <a:off x="304306" y="268163"/>
            <a:ext cx="2400300" cy="12042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700"/>
              <a:buFont typeface="Trebuchet MS"/>
              <a:buNone/>
            </a:pPr>
            <a:r>
              <a:rPr lang="en"/>
              <a:t>NY Food Disclosure</a:t>
            </a:r>
            <a:br>
              <a:rPr lang="en"/>
            </a:br>
            <a:r>
              <a:rPr lang="en" sz="2000"/>
              <a:t>A1557</a:t>
            </a:r>
            <a:endParaRPr/>
          </a:p>
        </p:txBody>
      </p:sp>
      <p:sp>
        <p:nvSpPr>
          <p:cNvPr id="876" name="Google Shape;876;p97"/>
          <p:cNvSpPr txBox="1">
            <a:spLocks noGrp="1"/>
          </p:cNvSpPr>
          <p:nvPr>
            <p:ph type="body" idx="2"/>
          </p:nvPr>
        </p:nvSpPr>
        <p:spPr>
          <a:xfrm>
            <a:off x="342900" y="3063314"/>
            <a:ext cx="2400300" cy="19947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SzPts val="1400"/>
              <a:buNone/>
            </a:pPr>
            <a:endParaRPr sz="1400"/>
          </a:p>
          <a:p>
            <a:pPr marL="0" lvl="0" indent="0" algn="l" rtl="0">
              <a:lnSpc>
                <a:spcPct val="90000"/>
              </a:lnSpc>
              <a:spcBef>
                <a:spcPts val="1100"/>
              </a:spcBef>
              <a:spcAft>
                <a:spcPts val="0"/>
              </a:spcAft>
              <a:buSzPts val="1400"/>
              <a:buNone/>
            </a:pPr>
            <a:endParaRPr sz="1400"/>
          </a:p>
          <a:p>
            <a:pPr marL="0" lvl="0" indent="0" algn="l" rtl="0">
              <a:lnSpc>
                <a:spcPct val="90000"/>
              </a:lnSpc>
              <a:spcBef>
                <a:spcPts val="1100"/>
              </a:spcBef>
              <a:spcAft>
                <a:spcPts val="0"/>
              </a:spcAft>
              <a:buSzPts val="2400"/>
              <a:buNone/>
            </a:pPr>
            <a:r>
              <a:rPr lang="en" sz="2400"/>
              <a:t>Shining light on “secret” GRAS</a:t>
            </a:r>
            <a:endParaRPr/>
          </a:p>
        </p:txBody>
      </p:sp>
      <p:pic>
        <p:nvPicPr>
          <p:cNvPr id="877" name="Google Shape;877;p97" descr="NY Food Disclosure A1557"/>
          <p:cNvPicPr preferRelativeResize="0"/>
          <p:nvPr/>
        </p:nvPicPr>
        <p:blipFill rotWithShape="1">
          <a:blip r:embed="rId3">
            <a:alphaModFix/>
          </a:blip>
          <a:srcRect/>
          <a:stretch/>
        </p:blipFill>
        <p:spPr>
          <a:xfrm>
            <a:off x="3298372" y="714857"/>
            <a:ext cx="2758044" cy="3558395"/>
          </a:xfrm>
          <a:prstGeom prst="rect">
            <a:avLst/>
          </a:prstGeom>
          <a:noFill/>
          <a:ln>
            <a:noFill/>
          </a:ln>
        </p:spPr>
      </p:pic>
      <p:sp>
        <p:nvSpPr>
          <p:cNvPr id="878" name="Google Shape;878;p97"/>
          <p:cNvSpPr txBox="1"/>
          <p:nvPr/>
        </p:nvSpPr>
        <p:spPr>
          <a:xfrm>
            <a:off x="6475022" y="667382"/>
            <a:ext cx="2326200" cy="3924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i="0">
                <a:solidFill>
                  <a:schemeClr val="dk1"/>
                </a:solidFill>
                <a:latin typeface="Roboto"/>
                <a:ea typeface="Roboto"/>
                <a:cs typeface="Roboto"/>
                <a:sym typeface="Roboto"/>
              </a:rPr>
              <a:t>Reporting requirements for substances Generally Recognized as Safe (GRAS</a:t>
            </a:r>
            <a:r>
              <a:rPr lang="en" sz="1400" b="0" i="0">
                <a:solidFill>
                  <a:schemeClr val="dk1"/>
                </a:solidFill>
                <a:latin typeface="Roboto"/>
                <a:ea typeface="Roboto"/>
                <a:cs typeface="Roboto"/>
                <a:sym typeface="Roboto"/>
              </a:rPr>
              <a:t>): </a:t>
            </a:r>
            <a:endParaRPr sz="1100"/>
          </a:p>
          <a:p>
            <a:pPr marL="215900" marR="0" lvl="0" indent="-215900" algn="l" rtl="0">
              <a:spcBef>
                <a:spcPts val="500"/>
              </a:spcBef>
              <a:spcAft>
                <a:spcPts val="0"/>
              </a:spcAft>
              <a:buClr>
                <a:srgbClr val="008342"/>
              </a:buClr>
              <a:buSzPts val="1400"/>
              <a:buFont typeface="Arial"/>
              <a:buChar char="•"/>
            </a:pPr>
            <a:r>
              <a:rPr lang="en" sz="1400" b="0" i="0">
                <a:solidFill>
                  <a:schemeClr val="dk1"/>
                </a:solidFill>
                <a:latin typeface="Roboto"/>
                <a:ea typeface="Roboto"/>
                <a:cs typeface="Roboto"/>
                <a:sym typeface="Roboto"/>
              </a:rPr>
              <a:t>Companies must submit detailed reports about these substances to the state commissioner, including information about their safety, dietary exposure, and manufacturing methods</a:t>
            </a:r>
            <a:endParaRPr sz="1100"/>
          </a:p>
          <a:p>
            <a:pPr marL="215900" marR="0" lvl="0" indent="-215900" algn="l" rtl="0">
              <a:spcBef>
                <a:spcPts val="500"/>
              </a:spcBef>
              <a:spcAft>
                <a:spcPts val="0"/>
              </a:spcAft>
              <a:buClr>
                <a:srgbClr val="008342"/>
              </a:buClr>
              <a:buSzPts val="1400"/>
              <a:buFont typeface="Arial"/>
              <a:buChar char="•"/>
            </a:pPr>
            <a:r>
              <a:rPr lang="en" sz="1400">
                <a:solidFill>
                  <a:schemeClr val="dk1"/>
                </a:solidFill>
                <a:latin typeface="Roboto"/>
                <a:ea typeface="Roboto"/>
                <a:cs typeface="Roboto"/>
                <a:sym typeface="Roboto"/>
              </a:rPr>
              <a:t>Data made available in public database</a:t>
            </a:r>
            <a:endParaRPr sz="1100"/>
          </a:p>
          <a:p>
            <a:pPr marL="215900" marR="0" lvl="0" indent="-215900" algn="l" rtl="0">
              <a:spcBef>
                <a:spcPts val="500"/>
              </a:spcBef>
              <a:spcAft>
                <a:spcPts val="0"/>
              </a:spcAft>
              <a:buClr>
                <a:srgbClr val="008342"/>
              </a:buClr>
              <a:buSzPts val="1400"/>
              <a:buFont typeface="Arial"/>
              <a:buChar char="•"/>
            </a:pPr>
            <a:r>
              <a:rPr lang="en" sz="1400">
                <a:solidFill>
                  <a:schemeClr val="dk1"/>
                </a:solidFill>
                <a:latin typeface="Roboto"/>
                <a:ea typeface="Roboto"/>
                <a:cs typeface="Roboto"/>
                <a:sym typeface="Roboto"/>
              </a:rPr>
              <a:t>Cannot sell products with GRAS substance if not reported</a:t>
            </a:r>
            <a:endParaRPr sz="1400">
              <a:solidFill>
                <a:schemeClr val="dk1"/>
              </a:solidFill>
              <a:latin typeface="Calibri"/>
              <a:ea typeface="Calibri"/>
              <a:cs typeface="Calibri"/>
              <a:sym typeface="Calibri"/>
            </a:endParaRPr>
          </a:p>
        </p:txBody>
      </p:sp>
      <p:pic>
        <p:nvPicPr>
          <p:cNvPr id="879" name="Google Shape;879;p9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flipH="1">
            <a:off x="345870" y="1642933"/>
            <a:ext cx="1898566" cy="185763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884"/>
        <p:cNvGrpSpPr/>
        <p:nvPr/>
      </p:nvGrpSpPr>
      <p:grpSpPr>
        <a:xfrm>
          <a:off x="0" y="0"/>
          <a:ext cx="0" cy="0"/>
          <a:chOff x="0" y="0"/>
          <a:chExt cx="0" cy="0"/>
        </a:xfrm>
      </p:grpSpPr>
      <p:sp>
        <p:nvSpPr>
          <p:cNvPr id="886" name="Google Shape;886;p98"/>
          <p:cNvSpPr txBox="1">
            <a:spLocks noGrp="1"/>
          </p:cNvSpPr>
          <p:nvPr>
            <p:ph type="title"/>
          </p:nvPr>
        </p:nvSpPr>
        <p:spPr>
          <a:xfrm>
            <a:off x="365950" y="549376"/>
            <a:ext cx="2101200" cy="15780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700"/>
              <a:buFont typeface="Trebuchet MS"/>
              <a:buNone/>
            </a:pPr>
            <a:r>
              <a:rPr lang="en"/>
              <a:t>Healthy School Meals for All</a:t>
            </a:r>
            <a:endParaRPr/>
          </a:p>
        </p:txBody>
      </p:sp>
      <p:sp>
        <p:nvSpPr>
          <p:cNvPr id="888" name="Google Shape;888;p98"/>
          <p:cNvSpPr txBox="1"/>
          <p:nvPr/>
        </p:nvSpPr>
        <p:spPr>
          <a:xfrm>
            <a:off x="341438" y="2307903"/>
            <a:ext cx="2557500" cy="23781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b="0" i="1" u="none" strike="noStrike">
                <a:solidFill>
                  <a:schemeClr val="lt1"/>
                </a:solidFill>
                <a:latin typeface="Georgia"/>
                <a:ea typeface="Georgia"/>
                <a:cs typeface="Georgia"/>
                <a:sym typeface="Georgia"/>
              </a:rPr>
              <a:t>“Healthy School Meals for All has allowed Massachusetts to increase participation, expand Farm to School, address staff shortages, replace aging equipment and enhance  scratch cooking. All of this is helping to revolutionize menus and change opinions about the nutritional quality of school meals.”</a:t>
            </a:r>
            <a:br>
              <a:rPr lang="en" sz="1200" b="0" i="1" u="none" strike="noStrike">
                <a:solidFill>
                  <a:schemeClr val="lt1"/>
                </a:solidFill>
                <a:latin typeface="Georgia"/>
                <a:ea typeface="Georgia"/>
                <a:cs typeface="Georgia"/>
                <a:sym typeface="Georgia"/>
              </a:rPr>
            </a:br>
            <a:endParaRPr sz="1200" b="0" i="1" u="none" strike="noStrike">
              <a:solidFill>
                <a:schemeClr val="lt1"/>
              </a:solidFill>
              <a:latin typeface="Georgia"/>
              <a:ea typeface="Georgia"/>
              <a:cs typeface="Georgia"/>
              <a:sym typeface="Georgia"/>
            </a:endParaRPr>
          </a:p>
          <a:p>
            <a:pPr marL="0" marR="0" lvl="0" indent="0" algn="l" rtl="0">
              <a:spcBef>
                <a:spcPts val="0"/>
              </a:spcBef>
              <a:spcAft>
                <a:spcPts val="0"/>
              </a:spcAft>
              <a:buNone/>
            </a:pPr>
            <a:r>
              <a:rPr lang="en" sz="900" b="1" i="0" u="none" strike="noStrike">
                <a:solidFill>
                  <a:schemeClr val="lt1"/>
                </a:solidFill>
                <a:latin typeface="Proxima Nova"/>
                <a:ea typeface="Proxima Nova"/>
                <a:cs typeface="Proxima Nova"/>
                <a:sym typeface="Proxima Nova"/>
              </a:rPr>
              <a:t>— Massachusetts Department of</a:t>
            </a:r>
            <a:endParaRPr sz="1100"/>
          </a:p>
          <a:p>
            <a:pPr marL="0" marR="0" lvl="0" indent="0" algn="l" rtl="0">
              <a:spcBef>
                <a:spcPts val="0"/>
              </a:spcBef>
              <a:spcAft>
                <a:spcPts val="0"/>
              </a:spcAft>
              <a:buNone/>
            </a:pPr>
            <a:r>
              <a:rPr lang="en" sz="900" b="1" i="0" u="none" strike="noStrike">
                <a:solidFill>
                  <a:schemeClr val="lt1"/>
                </a:solidFill>
                <a:latin typeface="Proxima Nova"/>
                <a:ea typeface="Proxima Nova"/>
                <a:cs typeface="Proxima Nova"/>
                <a:sym typeface="Proxima Nova"/>
              </a:rPr>
              <a:t>Elementary and Secondary Education</a:t>
            </a:r>
            <a:endParaRPr sz="1400">
              <a:solidFill>
                <a:schemeClr val="lt1"/>
              </a:solidFill>
              <a:latin typeface="Calibri"/>
              <a:ea typeface="Calibri"/>
              <a:cs typeface="Calibri"/>
              <a:sym typeface="Calibri"/>
            </a:endParaRPr>
          </a:p>
        </p:txBody>
      </p:sp>
      <p:sp>
        <p:nvSpPr>
          <p:cNvPr id="889" name="Google Shape;889;p98"/>
          <p:cNvSpPr/>
          <p:nvPr/>
        </p:nvSpPr>
        <p:spPr>
          <a:xfrm>
            <a:off x="6417128" y="302078"/>
            <a:ext cx="2361000" cy="930900"/>
          </a:xfrm>
          <a:prstGeom prst="roundRect">
            <a:avLst>
              <a:gd name="adj" fmla="val 16667"/>
            </a:avLst>
          </a:prstGeom>
          <a:solidFill>
            <a:srgbClr val="008342"/>
          </a:solidFill>
          <a:ln w="15875" cap="flat" cmpd="sng">
            <a:solidFill>
              <a:srgbClr val="61200F"/>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libri"/>
                <a:ea typeface="Calibri"/>
                <a:cs typeface="Calibri"/>
                <a:sym typeface="Calibri"/>
              </a:rPr>
              <a:t>Limited progress – funding in difficult fiscal times</a:t>
            </a:r>
            <a:endParaRPr sz="1100"/>
          </a:p>
        </p:txBody>
      </p:sp>
      <p:pic>
        <p:nvPicPr>
          <p:cNvPr id="890" name="Google Shape;890;p98" descr="Healthy School Meals for All"/>
          <p:cNvPicPr preferRelativeResize="0"/>
          <p:nvPr/>
        </p:nvPicPr>
        <p:blipFill rotWithShape="1">
          <a:blip r:embed="rId3">
            <a:alphaModFix/>
          </a:blip>
          <a:srcRect/>
          <a:stretch/>
        </p:blipFill>
        <p:spPr>
          <a:xfrm>
            <a:off x="3216480" y="1703288"/>
            <a:ext cx="5769142" cy="2425516"/>
          </a:xfrm>
          <a:prstGeom prst="rect">
            <a:avLst/>
          </a:prstGeom>
          <a:noFill/>
          <a:ln>
            <a:noFill/>
          </a:ln>
        </p:spPr>
      </p:pic>
      <p:sp>
        <p:nvSpPr>
          <p:cNvPr id="887" name="Google Shape;887;p98"/>
          <p:cNvSpPr txBox="1"/>
          <p:nvPr/>
        </p:nvSpPr>
        <p:spPr>
          <a:xfrm>
            <a:off x="5838092" y="4922377"/>
            <a:ext cx="3211500" cy="1923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800">
                <a:solidFill>
                  <a:schemeClr val="dk1"/>
                </a:solidFill>
                <a:latin typeface="Arial"/>
                <a:ea typeface="Arial"/>
                <a:cs typeface="Arial"/>
                <a:sym typeface="Arial"/>
              </a:rPr>
              <a:t>https://frac.org/healthy-school-meals-for-all</a:t>
            </a:r>
            <a:endParaRPr sz="11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895"/>
        <p:cNvGrpSpPr/>
        <p:nvPr/>
      </p:nvGrpSpPr>
      <p:grpSpPr>
        <a:xfrm>
          <a:off x="0" y="0"/>
          <a:ext cx="0" cy="0"/>
          <a:chOff x="0" y="0"/>
          <a:chExt cx="0" cy="0"/>
        </a:xfrm>
      </p:grpSpPr>
      <p:sp>
        <p:nvSpPr>
          <p:cNvPr id="896" name="Google Shape;896;p99"/>
          <p:cNvSpPr txBox="1">
            <a:spLocks noGrp="1"/>
          </p:cNvSpPr>
          <p:nvPr>
            <p:ph type="title"/>
          </p:nvPr>
        </p:nvSpPr>
        <p:spPr>
          <a:xfrm>
            <a:off x="342900" y="445769"/>
            <a:ext cx="2400300" cy="17145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700"/>
              <a:buFont typeface="Trebuchet MS"/>
              <a:buNone/>
            </a:pPr>
            <a:r>
              <a:rPr lang="en"/>
              <a:t>Summer EBT</a:t>
            </a:r>
            <a:endParaRPr/>
          </a:p>
        </p:txBody>
      </p:sp>
      <p:pic>
        <p:nvPicPr>
          <p:cNvPr id="898" name="Google Shape;898;p99" descr="US map of Summer EBT"/>
          <p:cNvPicPr preferRelativeResize="0"/>
          <p:nvPr/>
        </p:nvPicPr>
        <p:blipFill rotWithShape="1">
          <a:blip r:embed="rId3">
            <a:alphaModFix/>
          </a:blip>
          <a:srcRect/>
          <a:stretch/>
        </p:blipFill>
        <p:spPr>
          <a:xfrm>
            <a:off x="3171607" y="640681"/>
            <a:ext cx="5548604" cy="365459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903"/>
        <p:cNvGrpSpPr/>
        <p:nvPr/>
      </p:nvGrpSpPr>
      <p:grpSpPr>
        <a:xfrm>
          <a:off x="0" y="0"/>
          <a:ext cx="0" cy="0"/>
          <a:chOff x="0" y="0"/>
          <a:chExt cx="0" cy="0"/>
        </a:xfrm>
      </p:grpSpPr>
      <p:sp>
        <p:nvSpPr>
          <p:cNvPr id="904" name="Google Shape;904;p100"/>
          <p:cNvSpPr txBox="1">
            <a:spLocks noGrp="1"/>
          </p:cNvSpPr>
          <p:nvPr>
            <p:ph type="title"/>
          </p:nvPr>
        </p:nvSpPr>
        <p:spPr>
          <a:xfrm>
            <a:off x="342900" y="445769"/>
            <a:ext cx="2400300" cy="17145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700"/>
              <a:buFont typeface="Trebuchet MS"/>
              <a:buNone/>
            </a:pPr>
            <a:r>
              <a:rPr lang="en"/>
              <a:t>Federal Food Policies</a:t>
            </a:r>
            <a:endParaRPr/>
          </a:p>
        </p:txBody>
      </p:sp>
      <p:sp>
        <p:nvSpPr>
          <p:cNvPr id="905" name="Google Shape;905;p100"/>
          <p:cNvSpPr txBox="1">
            <a:spLocks noGrp="1"/>
          </p:cNvSpPr>
          <p:nvPr>
            <p:ph type="body" idx="1"/>
          </p:nvPr>
        </p:nvSpPr>
        <p:spPr>
          <a:xfrm>
            <a:off x="3533679" y="445769"/>
            <a:ext cx="5175900" cy="3943200"/>
          </a:xfrm>
          <a:prstGeom prst="rect">
            <a:avLst/>
          </a:prstGeom>
          <a:noFill/>
          <a:ln>
            <a:noFill/>
          </a:ln>
        </p:spPr>
        <p:txBody>
          <a:bodyPr spcFirstLastPara="1" wrap="square" lIns="0" tIns="34275" rIns="0" bIns="34275" anchor="t" anchorCtr="0">
            <a:normAutofit lnSpcReduction="20000"/>
          </a:bodyPr>
          <a:lstStyle/>
          <a:p>
            <a:pPr marL="215900" lvl="0" indent="-215900" algn="l" rtl="0">
              <a:lnSpc>
                <a:spcPct val="90000"/>
              </a:lnSpc>
              <a:spcBef>
                <a:spcPts val="0"/>
              </a:spcBef>
              <a:spcAft>
                <a:spcPts val="0"/>
              </a:spcAft>
              <a:buClr>
                <a:srgbClr val="008342"/>
              </a:buClr>
              <a:buSzPts val="1800"/>
              <a:buFont typeface="Arial"/>
              <a:buChar char="•"/>
            </a:pPr>
            <a:r>
              <a:rPr lang="en" sz="1800"/>
              <a:t>Front of package labels?</a:t>
            </a:r>
            <a:endParaRPr/>
          </a:p>
          <a:p>
            <a:pPr marL="215900" lvl="0" indent="-215900" algn="l" rtl="0">
              <a:lnSpc>
                <a:spcPct val="90000"/>
              </a:lnSpc>
              <a:spcBef>
                <a:spcPts val="1100"/>
              </a:spcBef>
              <a:spcAft>
                <a:spcPts val="0"/>
              </a:spcAft>
              <a:buClr>
                <a:srgbClr val="008342"/>
              </a:buClr>
              <a:buSzPts val="1800"/>
              <a:buFont typeface="Arial"/>
              <a:buChar char="•"/>
            </a:pPr>
            <a:r>
              <a:rPr lang="en" sz="1800"/>
              <a:t>Healthy label?</a:t>
            </a:r>
            <a:endParaRPr/>
          </a:p>
          <a:p>
            <a:pPr marL="215900" lvl="0" indent="-215900" algn="l" rtl="0">
              <a:lnSpc>
                <a:spcPct val="90000"/>
              </a:lnSpc>
              <a:spcBef>
                <a:spcPts val="1100"/>
              </a:spcBef>
              <a:spcAft>
                <a:spcPts val="0"/>
              </a:spcAft>
              <a:buClr>
                <a:srgbClr val="008342"/>
              </a:buClr>
              <a:buSzPts val="1800"/>
              <a:buFont typeface="Arial"/>
              <a:buChar char="•"/>
            </a:pPr>
            <a:r>
              <a:rPr lang="en" sz="1800"/>
              <a:t>Sodium reduction targets?</a:t>
            </a:r>
            <a:endParaRPr/>
          </a:p>
          <a:p>
            <a:pPr marL="215900" lvl="0" indent="-215900" algn="l" rtl="0">
              <a:lnSpc>
                <a:spcPct val="90000"/>
              </a:lnSpc>
              <a:spcBef>
                <a:spcPts val="1100"/>
              </a:spcBef>
              <a:spcAft>
                <a:spcPts val="0"/>
              </a:spcAft>
              <a:buClr>
                <a:srgbClr val="008342"/>
              </a:buClr>
              <a:buSzPts val="1800"/>
              <a:buFont typeface="Arial"/>
              <a:buChar char="•"/>
            </a:pPr>
            <a:r>
              <a:rPr lang="en" sz="1800"/>
              <a:t>UPF warning?</a:t>
            </a:r>
            <a:endParaRPr/>
          </a:p>
          <a:p>
            <a:pPr marL="215900" lvl="0" indent="-215900" algn="l" rtl="0">
              <a:lnSpc>
                <a:spcPct val="90000"/>
              </a:lnSpc>
              <a:spcBef>
                <a:spcPts val="1100"/>
              </a:spcBef>
              <a:spcAft>
                <a:spcPts val="0"/>
              </a:spcAft>
              <a:buClr>
                <a:srgbClr val="008342"/>
              </a:buClr>
              <a:buSzPts val="1800"/>
              <a:buFont typeface="Arial"/>
              <a:buChar char="•"/>
            </a:pPr>
            <a:r>
              <a:rPr lang="en" sz="1800"/>
              <a:t>SNAP restrictions; Healthy SNAP Act, Nutritious SNAP Act?</a:t>
            </a:r>
            <a:endParaRPr/>
          </a:p>
          <a:p>
            <a:pPr marL="215900" lvl="0" indent="-215900" algn="l" rtl="0">
              <a:lnSpc>
                <a:spcPct val="90000"/>
              </a:lnSpc>
              <a:spcBef>
                <a:spcPts val="1100"/>
              </a:spcBef>
              <a:spcAft>
                <a:spcPts val="0"/>
              </a:spcAft>
              <a:buClr>
                <a:srgbClr val="008342"/>
              </a:buClr>
              <a:buSzPts val="1800"/>
              <a:buFont typeface="Arial"/>
              <a:buChar char="•"/>
            </a:pPr>
            <a:r>
              <a:rPr lang="en" sz="1800"/>
              <a:t>Nutrition program funding:  SNAP, WIC, Summer EBT</a:t>
            </a:r>
            <a:endParaRPr/>
          </a:p>
          <a:p>
            <a:pPr marL="215900" lvl="0" indent="-215900" algn="l" rtl="0">
              <a:lnSpc>
                <a:spcPct val="90000"/>
              </a:lnSpc>
              <a:spcBef>
                <a:spcPts val="1100"/>
              </a:spcBef>
              <a:spcAft>
                <a:spcPts val="0"/>
              </a:spcAft>
              <a:buClr>
                <a:srgbClr val="008342"/>
              </a:buClr>
              <a:buSzPts val="1800"/>
              <a:buFont typeface="Arial"/>
              <a:buChar char="•"/>
            </a:pPr>
            <a:r>
              <a:rPr lang="en" sz="1800"/>
              <a:t>School meals – CEP reduction, whole milk, cheese</a:t>
            </a:r>
            <a:endParaRPr/>
          </a:p>
          <a:p>
            <a:pPr marL="215900" lvl="0" indent="-215900" algn="l" rtl="0">
              <a:lnSpc>
                <a:spcPct val="90000"/>
              </a:lnSpc>
              <a:spcBef>
                <a:spcPts val="1100"/>
              </a:spcBef>
              <a:spcAft>
                <a:spcPts val="0"/>
              </a:spcAft>
              <a:buClr>
                <a:srgbClr val="008342"/>
              </a:buClr>
              <a:buSzPts val="1800"/>
              <a:buFont typeface="Arial"/>
              <a:buChar char="•"/>
            </a:pPr>
            <a:r>
              <a:rPr lang="en" sz="1800"/>
              <a:t>Changes to DGA process?</a:t>
            </a:r>
            <a:endParaRPr/>
          </a:p>
          <a:p>
            <a:pPr marL="215900" lvl="0" indent="-215900" algn="l" rtl="0">
              <a:lnSpc>
                <a:spcPct val="90000"/>
              </a:lnSpc>
              <a:spcBef>
                <a:spcPts val="1100"/>
              </a:spcBef>
              <a:spcAft>
                <a:spcPts val="0"/>
              </a:spcAft>
              <a:buClr>
                <a:srgbClr val="008342"/>
              </a:buClr>
              <a:buSzPts val="1800"/>
              <a:buFont typeface="Arial"/>
              <a:buChar char="•"/>
            </a:pPr>
            <a:r>
              <a:rPr lang="en" sz="1800"/>
              <a:t>GRAS overhaul and post-market assessment?</a:t>
            </a:r>
            <a:endParaRPr/>
          </a:p>
          <a:p>
            <a:pPr marL="215900" lvl="0" indent="-114300" algn="l" rtl="0">
              <a:lnSpc>
                <a:spcPct val="90000"/>
              </a:lnSpc>
              <a:spcBef>
                <a:spcPts val="1100"/>
              </a:spcBef>
              <a:spcAft>
                <a:spcPts val="0"/>
              </a:spcAft>
              <a:buSzPts val="1500"/>
              <a:buFont typeface="Arial"/>
              <a:buNone/>
            </a:pPr>
            <a:endParaRPr/>
          </a:p>
          <a:p>
            <a:pPr marL="215900" lvl="0" indent="-114300" algn="l" rtl="0">
              <a:lnSpc>
                <a:spcPct val="90000"/>
              </a:lnSpc>
              <a:spcBef>
                <a:spcPts val="1100"/>
              </a:spcBef>
              <a:spcAft>
                <a:spcPts val="0"/>
              </a:spcAft>
              <a:buSzPts val="1500"/>
              <a:buFont typeface="Arial"/>
              <a:buNone/>
            </a:pPr>
            <a:endParaRPr/>
          </a:p>
        </p:txBody>
      </p:sp>
      <p:pic>
        <p:nvPicPr>
          <p:cNvPr id="906" name="Google Shape;906;p10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01441" y="2463098"/>
            <a:ext cx="2593730" cy="17144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911"/>
        <p:cNvGrpSpPr/>
        <p:nvPr/>
      </p:nvGrpSpPr>
      <p:grpSpPr>
        <a:xfrm>
          <a:off x="0" y="0"/>
          <a:ext cx="0" cy="0"/>
          <a:chOff x="0" y="0"/>
          <a:chExt cx="0" cy="0"/>
        </a:xfrm>
      </p:grpSpPr>
      <p:sp>
        <p:nvSpPr>
          <p:cNvPr id="912" name="Google Shape;912;p101"/>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484848"/>
              </a:buClr>
              <a:buSzPts val="2300"/>
              <a:buFont typeface="Trebuchet MS"/>
              <a:buNone/>
            </a:pPr>
            <a:r>
              <a:rPr lang="en" sz="2300"/>
              <a:t>Predatory Marketing Prevention Act </a:t>
            </a:r>
            <a:br>
              <a:rPr lang="en"/>
            </a:br>
            <a:r>
              <a:rPr lang="en" sz="1800"/>
              <a:t>(NY State S397/A2584 – 2025-2026)</a:t>
            </a:r>
            <a:endParaRPr sz="2000"/>
          </a:p>
        </p:txBody>
      </p:sp>
      <p:sp>
        <p:nvSpPr>
          <p:cNvPr id="913" name="Google Shape;913;p101"/>
          <p:cNvSpPr txBox="1">
            <a:spLocks noGrp="1"/>
          </p:cNvSpPr>
          <p:nvPr>
            <p:ph type="body" idx="1"/>
          </p:nvPr>
        </p:nvSpPr>
        <p:spPr>
          <a:xfrm>
            <a:off x="4911622" y="1961413"/>
            <a:ext cx="3353100" cy="2263200"/>
          </a:xfrm>
          <a:prstGeom prst="rect">
            <a:avLst/>
          </a:prstGeom>
          <a:noFill/>
          <a:ln>
            <a:noFill/>
          </a:ln>
        </p:spPr>
        <p:txBody>
          <a:bodyPr spcFirstLastPara="1" wrap="square" lIns="0" tIns="34275" rIns="0" bIns="34275" anchor="t" anchorCtr="0">
            <a:normAutofit fontScale="85000" lnSpcReduction="20000"/>
          </a:bodyPr>
          <a:lstStyle/>
          <a:p>
            <a:pPr marL="127000" lvl="0" indent="-131762" algn="l" rtl="0">
              <a:lnSpc>
                <a:spcPct val="105000"/>
              </a:lnSpc>
              <a:spcBef>
                <a:spcPts val="0"/>
              </a:spcBef>
              <a:spcAft>
                <a:spcPts val="0"/>
              </a:spcAft>
              <a:buClr>
                <a:srgbClr val="3C6C75"/>
              </a:buClr>
              <a:buSzPct val="100000"/>
              <a:buFont typeface="Courier New"/>
              <a:buChar char="o"/>
            </a:pPr>
            <a:r>
              <a:rPr lang="en"/>
              <a:t>An advertisement concerning a food or food product shall not be false or misleading</a:t>
            </a:r>
            <a:endParaRPr/>
          </a:p>
          <a:p>
            <a:pPr marL="127000" lvl="0" indent="-131762" algn="l" rtl="0">
              <a:lnSpc>
                <a:spcPct val="105000"/>
              </a:lnSpc>
              <a:spcBef>
                <a:spcPts val="700"/>
              </a:spcBef>
              <a:spcAft>
                <a:spcPts val="0"/>
              </a:spcAft>
              <a:buClr>
                <a:srgbClr val="3C6C75"/>
              </a:buClr>
              <a:buSzPct val="100000"/>
              <a:buFont typeface="Courier New"/>
              <a:buChar char="o"/>
            </a:pPr>
            <a:r>
              <a:rPr lang="en"/>
              <a:t>Defines false or misleading:</a:t>
            </a:r>
            <a:endParaRPr/>
          </a:p>
          <a:p>
            <a:pPr marL="355600" lvl="1" indent="-139065" algn="l" rtl="0">
              <a:lnSpc>
                <a:spcPct val="105000"/>
              </a:lnSpc>
              <a:spcBef>
                <a:spcPts val="700"/>
              </a:spcBef>
              <a:spcAft>
                <a:spcPts val="0"/>
              </a:spcAft>
              <a:buClr>
                <a:srgbClr val="3C6C75"/>
              </a:buClr>
              <a:buSzPct val="100000"/>
              <a:buFont typeface="Courier New"/>
              <a:buChar char="o"/>
            </a:pPr>
            <a:r>
              <a:rPr lang="en"/>
              <a:t>Targets a consumer who is reasonably unable to protect their interests  because  of  their age (</a:t>
            </a:r>
            <a:r>
              <a:rPr lang="en" u="sng"/>
              <a:t>especially children</a:t>
            </a:r>
            <a:r>
              <a:rPr lang="en"/>
              <a:t>), illiteracy, inability to understand the language</a:t>
            </a:r>
            <a:endParaRPr/>
          </a:p>
          <a:p>
            <a:pPr marL="355600" lvl="1" indent="-139065" algn="l" rtl="0">
              <a:lnSpc>
                <a:spcPct val="105000"/>
              </a:lnSpc>
              <a:spcBef>
                <a:spcPts val="700"/>
              </a:spcBef>
              <a:spcAft>
                <a:spcPts val="0"/>
              </a:spcAft>
              <a:buClr>
                <a:srgbClr val="3C6C75"/>
              </a:buClr>
              <a:buSzPct val="100000"/>
              <a:buFont typeface="Courier New"/>
              <a:buChar char="o"/>
            </a:pPr>
            <a:r>
              <a:rPr lang="en"/>
              <a:t>Special attention to ads directed at children</a:t>
            </a:r>
            <a:endParaRPr/>
          </a:p>
          <a:p>
            <a:pPr marL="355600" lvl="1" indent="-139065" algn="l" rtl="0">
              <a:lnSpc>
                <a:spcPct val="105000"/>
              </a:lnSpc>
              <a:spcBef>
                <a:spcPts val="700"/>
              </a:spcBef>
              <a:spcAft>
                <a:spcPts val="0"/>
              </a:spcAft>
              <a:buClr>
                <a:srgbClr val="3C6C75"/>
              </a:buClr>
              <a:buSzPct val="100000"/>
              <a:buFont typeface="Courier New"/>
              <a:buChar char="o"/>
            </a:pPr>
            <a:r>
              <a:rPr lang="en"/>
              <a:t>E.g., animated characters, music, child celebrities, location, etc.</a:t>
            </a:r>
            <a:endParaRPr/>
          </a:p>
          <a:p>
            <a:pPr marL="165100" lvl="1" indent="0" algn="l" rtl="0">
              <a:lnSpc>
                <a:spcPct val="90000"/>
              </a:lnSpc>
              <a:spcBef>
                <a:spcPts val="800"/>
              </a:spcBef>
              <a:spcAft>
                <a:spcPts val="0"/>
              </a:spcAft>
              <a:buSzPct val="100000"/>
              <a:buNone/>
            </a:pPr>
            <a:endParaRPr/>
          </a:p>
        </p:txBody>
      </p:sp>
      <p:pic>
        <p:nvPicPr>
          <p:cNvPr id="914" name="Google Shape;914;p10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260231" y="1674781"/>
            <a:ext cx="2857488" cy="27581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57">
            <a:extLst>
              <a:ext uri="{C183D7F6-B498-43B3-948B-1728B52AA6E4}">
                <adec:decorative xmlns:adec="http://schemas.microsoft.com/office/drawing/2017/decorative" val="1"/>
              </a:ext>
            </a:extLst>
          </p:cNvPr>
          <p:cNvSpPr/>
          <p:nvPr/>
        </p:nvSpPr>
        <p:spPr>
          <a:xfrm rot="10800000" flipH="1">
            <a:off x="0" y="514231"/>
            <a:ext cx="9144000" cy="112800"/>
          </a:xfrm>
          <a:prstGeom prst="rect">
            <a:avLst/>
          </a:prstGeom>
          <a:solidFill>
            <a:srgbClr val="0070C0"/>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57" name="Google Shape;357;p5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226124" y="4467834"/>
            <a:ext cx="1868950" cy="675666"/>
          </a:xfrm>
          <a:prstGeom prst="rect">
            <a:avLst/>
          </a:prstGeom>
          <a:noFill/>
          <a:ln>
            <a:noFill/>
          </a:ln>
        </p:spPr>
      </p:pic>
      <p:sp>
        <p:nvSpPr>
          <p:cNvPr id="358" name="Google Shape;358;p57"/>
          <p:cNvSpPr>
            <a:spLocks noGrp="1"/>
          </p:cNvSpPr>
          <p:nvPr>
            <p:ph type="title" idx="4294967295"/>
          </p:nvPr>
        </p:nvSpPr>
        <p:spPr>
          <a:xfrm>
            <a:off x="0" y="0"/>
            <a:ext cx="9144000" cy="514500"/>
          </a:xfrm>
          <a:prstGeom prst="rect">
            <a:avLst/>
          </a:prstGeom>
          <a:solidFill>
            <a:srgbClr val="5EB446"/>
          </a:solid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2800" b="1" i="0" u="none" strike="noStrike" kern="0" cap="none" spc="0" normalizeH="0" baseline="0" noProof="0" dirty="0">
                <a:ln>
                  <a:noFill/>
                </a:ln>
                <a:solidFill>
                  <a:schemeClr val="tx1"/>
                </a:solidFill>
                <a:effectLst/>
                <a:uLnTx/>
                <a:uFillTx/>
                <a:latin typeface="Calibri"/>
                <a:ea typeface="Calibri"/>
                <a:cs typeface="Calibri"/>
                <a:sym typeface="Calibri"/>
              </a:rPr>
              <a:t>Student Presentations!</a:t>
            </a:r>
            <a:endParaRPr kumimoji="0" lang="en-US" sz="1100" b="1" i="0" u="none" strike="noStrike" kern="0" cap="none" spc="0" normalizeH="0" baseline="0" noProof="0" dirty="0">
              <a:ln>
                <a:noFill/>
              </a:ln>
              <a:solidFill>
                <a:schemeClr val="tx1"/>
              </a:solidFill>
              <a:effectLst/>
              <a:uLnTx/>
              <a:uFillTx/>
              <a:latin typeface="Calibri"/>
              <a:ea typeface="Calibri"/>
              <a:cs typeface="Calibri"/>
              <a:sym typeface="Calibri"/>
            </a:endParaRPr>
          </a:p>
        </p:txBody>
      </p:sp>
      <p:sp>
        <p:nvSpPr>
          <p:cNvPr id="360" name="Google Shape;360;p57"/>
          <p:cNvSpPr txBox="1"/>
          <p:nvPr/>
        </p:nvSpPr>
        <p:spPr>
          <a:xfrm>
            <a:off x="156575" y="905552"/>
            <a:ext cx="8653800" cy="3332400"/>
          </a:xfrm>
          <a:prstGeom prst="rect">
            <a:avLst/>
          </a:prstGeom>
          <a:solidFill>
            <a:srgbClr val="5EB446"/>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600" b="1">
                <a:solidFill>
                  <a:schemeClr val="tx1"/>
                </a:solidFill>
                <a:latin typeface="Calibri"/>
                <a:ea typeface="Calibri"/>
                <a:cs typeface="Calibri"/>
                <a:sym typeface="Calibri"/>
              </a:rPr>
              <a:t>The HER/ NOPREN Summer Speaker Series will end with Student Presentations and Poster Sessions on August 13. </a:t>
            </a:r>
            <a:r>
              <a:rPr lang="en" sz="1900">
                <a:solidFill>
                  <a:schemeClr val="tx1"/>
                </a:solidFill>
                <a:latin typeface="Calibri"/>
                <a:ea typeface="Calibri"/>
                <a:cs typeface="Calibri"/>
                <a:sym typeface="Calibri"/>
              </a:rPr>
              <a:t>Applications are due July 18th. To apply, scan the QR code below:</a:t>
            </a:r>
            <a:endParaRPr sz="1900">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600" b="1">
              <a:solidFill>
                <a:schemeClr val="tx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2600" b="1" i="1">
                <a:solidFill>
                  <a:schemeClr val="tx1"/>
                </a:solidFill>
                <a:latin typeface="Calibri"/>
                <a:ea typeface="Calibri"/>
                <a:cs typeface="Calibri"/>
                <a:sym typeface="Calibri"/>
              </a:rPr>
              <a:t>QR code</a:t>
            </a:r>
            <a:endParaRPr sz="2600" b="1" i="1">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600" b="1">
              <a:solidFill>
                <a:schemeClr val="tx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tx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tx1"/>
                </a:solidFill>
                <a:latin typeface="Calibri"/>
                <a:ea typeface="Calibri"/>
                <a:cs typeface="Calibri"/>
                <a:sym typeface="Calibri"/>
              </a:rPr>
              <a:t>Selected students will give a</a:t>
            </a:r>
            <a:r>
              <a:rPr lang="en" sz="1800">
                <a:solidFill>
                  <a:schemeClr val="tx1"/>
                </a:solidFill>
                <a:latin typeface="Calibri"/>
                <a:ea typeface="Calibri"/>
                <a:cs typeface="Calibri"/>
                <a:sym typeface="Calibri"/>
              </a:rPr>
              <a:t> </a:t>
            </a:r>
            <a:r>
              <a:rPr lang="en" sz="1800" b="0" i="0" u="none" strike="noStrike" cap="none">
                <a:solidFill>
                  <a:schemeClr val="tx1"/>
                </a:solidFill>
                <a:latin typeface="Calibri"/>
                <a:ea typeface="Calibri"/>
                <a:cs typeface="Calibri"/>
                <a:sym typeface="Calibri"/>
              </a:rPr>
              <a:t>presentation on a nutrition-related project or research they worked on over the summer. </a:t>
            </a:r>
            <a:endParaRPr sz="1100" b="0" i="0" u="none" strike="noStrike" cap="none">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900" b="1" i="0" u="sng" strike="noStrike" cap="none">
              <a:solidFill>
                <a:schemeClr val="tx1"/>
              </a:solidFill>
              <a:latin typeface="Calibri"/>
              <a:ea typeface="Calibri"/>
              <a:cs typeface="Calibri"/>
              <a:sym typeface="Calibri"/>
            </a:endParaRPr>
          </a:p>
        </p:txBody>
      </p:sp>
      <p:sp>
        <p:nvSpPr>
          <p:cNvPr id="363" name="Google Shape;363;p57"/>
          <p:cNvSpPr txBox="1"/>
          <p:nvPr/>
        </p:nvSpPr>
        <p:spPr>
          <a:xfrm>
            <a:off x="156575" y="905552"/>
            <a:ext cx="8653800" cy="3332400"/>
          </a:xfrm>
          <a:prstGeom prst="rect">
            <a:avLst/>
          </a:prstGeom>
          <a:solidFill>
            <a:srgbClr val="5EB446"/>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600" b="1">
                <a:solidFill>
                  <a:schemeClr val="tx1"/>
                </a:solidFill>
                <a:latin typeface="Calibri"/>
                <a:ea typeface="Calibri"/>
                <a:cs typeface="Calibri"/>
                <a:sym typeface="Calibri"/>
              </a:rPr>
              <a:t>The HER/ NOPREN Summer Speaker Series will end with Student Presentations and Poster Sessions on August 13. </a:t>
            </a:r>
            <a:r>
              <a:rPr lang="en" sz="1900">
                <a:solidFill>
                  <a:schemeClr val="tx1"/>
                </a:solidFill>
                <a:latin typeface="Calibri"/>
                <a:ea typeface="Calibri"/>
                <a:cs typeface="Calibri"/>
                <a:sym typeface="Calibri"/>
              </a:rPr>
              <a:t>Applications are due </a:t>
            </a:r>
            <a:r>
              <a:rPr lang="en" sz="1900" b="1">
                <a:solidFill>
                  <a:schemeClr val="tx1"/>
                </a:solidFill>
                <a:latin typeface="Calibri"/>
                <a:ea typeface="Calibri"/>
                <a:cs typeface="Calibri"/>
                <a:sym typeface="Calibri"/>
              </a:rPr>
              <a:t>July 18th</a:t>
            </a:r>
            <a:r>
              <a:rPr lang="en" sz="1900">
                <a:solidFill>
                  <a:schemeClr val="tx1"/>
                </a:solidFill>
                <a:latin typeface="Calibri"/>
                <a:ea typeface="Calibri"/>
                <a:cs typeface="Calibri"/>
                <a:sym typeface="Calibri"/>
              </a:rPr>
              <a:t>. To apply, scan the QR code below:</a:t>
            </a:r>
            <a:endParaRPr sz="1900">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600" b="1">
              <a:solidFill>
                <a:schemeClr val="tx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2600" b="1" i="1">
                <a:solidFill>
                  <a:schemeClr val="tx1"/>
                </a:solidFill>
                <a:latin typeface="Calibri"/>
                <a:ea typeface="Calibri"/>
                <a:cs typeface="Calibri"/>
                <a:sym typeface="Calibri"/>
              </a:rPr>
              <a:t>QR code</a:t>
            </a:r>
            <a:endParaRPr sz="2600" b="1" i="1">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600" b="1">
              <a:solidFill>
                <a:schemeClr val="tx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a:solidFill>
                <a:schemeClr val="tx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 sz="1800" b="0" i="0" u="none" strike="noStrike" cap="none">
                <a:solidFill>
                  <a:schemeClr val="tx1"/>
                </a:solidFill>
                <a:latin typeface="Calibri"/>
                <a:ea typeface="Calibri"/>
                <a:cs typeface="Calibri"/>
                <a:sym typeface="Calibri"/>
              </a:rPr>
              <a:t>Selected students will give a</a:t>
            </a:r>
            <a:r>
              <a:rPr lang="en" sz="1800">
                <a:solidFill>
                  <a:schemeClr val="tx1"/>
                </a:solidFill>
                <a:latin typeface="Calibri"/>
                <a:ea typeface="Calibri"/>
                <a:cs typeface="Calibri"/>
                <a:sym typeface="Calibri"/>
              </a:rPr>
              <a:t> </a:t>
            </a:r>
            <a:r>
              <a:rPr lang="en" sz="1800" b="0" i="0" u="none" strike="noStrike" cap="none">
                <a:solidFill>
                  <a:schemeClr val="tx1"/>
                </a:solidFill>
                <a:latin typeface="Calibri"/>
                <a:ea typeface="Calibri"/>
                <a:cs typeface="Calibri"/>
                <a:sym typeface="Calibri"/>
              </a:rPr>
              <a:t>presentation on a nutrition-related project or research they worked on over the summer. </a:t>
            </a:r>
            <a:endParaRPr sz="1100" b="0" i="0" u="none" strike="noStrike" cap="none">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900" b="1" i="0" u="sng" strike="noStrike" cap="none">
              <a:solidFill>
                <a:schemeClr val="tx1"/>
              </a:solidFill>
              <a:latin typeface="Calibri"/>
              <a:ea typeface="Calibri"/>
              <a:cs typeface="Calibri"/>
              <a:sym typeface="Calibri"/>
            </a:endParaRPr>
          </a:p>
        </p:txBody>
      </p:sp>
      <p:pic>
        <p:nvPicPr>
          <p:cNvPr id="359" name="Google Shape;359;p57" descr="A picture containing text, bottle"/>
          <p:cNvPicPr preferRelativeResize="0"/>
          <p:nvPr/>
        </p:nvPicPr>
        <p:blipFill rotWithShape="1">
          <a:blip r:embed="rId4">
            <a:alphaModFix/>
          </a:blip>
          <a:srcRect/>
          <a:stretch/>
        </p:blipFill>
        <p:spPr>
          <a:xfrm>
            <a:off x="48927" y="4403276"/>
            <a:ext cx="987748" cy="670923"/>
          </a:xfrm>
          <a:prstGeom prst="rect">
            <a:avLst/>
          </a:prstGeom>
          <a:noFill/>
          <a:ln>
            <a:noFill/>
          </a:ln>
        </p:spPr>
      </p:pic>
      <p:pic>
        <p:nvPicPr>
          <p:cNvPr id="361" name="Google Shape;361;p57">
            <a:extLst>
              <a:ext uri="{C183D7F6-B498-43B3-948B-1728B52AA6E4}">
                <adec:decorative xmlns:adec="http://schemas.microsoft.com/office/drawing/2017/decorative" val="1"/>
              </a:ext>
            </a:extLst>
          </p:cNvPr>
          <p:cNvPicPr preferRelativeResize="0"/>
          <p:nvPr/>
        </p:nvPicPr>
        <p:blipFill rotWithShape="1">
          <a:blip r:embed="rId5">
            <a:alphaModFix/>
          </a:blip>
          <a:srcRect t="-4813" r="-9637" b="-4824"/>
          <a:stretch/>
        </p:blipFill>
        <p:spPr>
          <a:xfrm>
            <a:off x="3796850" y="1995164"/>
            <a:ext cx="1550300" cy="1550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8"/>
          <p:cNvSpPr>
            <a:spLocks noGrp="1"/>
          </p:cNvSpPr>
          <p:nvPr>
            <p:ph type="title" idx="4294967295"/>
          </p:nvPr>
        </p:nvSpPr>
        <p:spPr>
          <a:xfrm>
            <a:off x="0" y="2943092"/>
            <a:ext cx="9144000" cy="2225100"/>
          </a:xfrm>
          <a:prstGeom prst="rect">
            <a:avLst/>
          </a:prstGeom>
          <a:solidFill>
            <a:srgbClr val="5EB446"/>
          </a:solidFill>
          <a:ln w="9525" cap="flat" cmpd="sng">
            <a:solidFill>
              <a:schemeClr val="lt1"/>
            </a:solidFill>
            <a:prstDash val="solid"/>
            <a:round/>
            <a:headEnd type="none" w="sm" len="sm"/>
            <a:tailEnd type="none" w="sm" len="sm"/>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FFFFFF"/>
              </a:buClr>
              <a:buSzPts val="4500"/>
              <a:buFont typeface="Calibri"/>
              <a:buNone/>
              <a:tabLst/>
              <a:defRPr/>
            </a:pPr>
            <a:r>
              <a:rPr kumimoji="0" lang="en-US" sz="3000" b="0" i="0" u="none" strike="noStrike" kern="0" cap="none" spc="0" normalizeH="0" baseline="0" noProof="0" dirty="0">
                <a:ln>
                  <a:noFill/>
                </a:ln>
                <a:solidFill>
                  <a:schemeClr val="tx1"/>
                </a:solidFill>
                <a:effectLst/>
                <a:uLnTx/>
                <a:uFillTx/>
                <a:latin typeface="Calibri"/>
                <a:ea typeface="Calibri"/>
                <a:cs typeface="Calibri"/>
                <a:sym typeface="Calibri"/>
              </a:rPr>
              <a:t>Session 2: Federal, State, and Local Nutrition Policy Updates</a:t>
            </a:r>
            <a:endParaRPr kumimoji="0" lang="en-US" sz="4500" b="0" i="0" u="none" strike="noStrike" kern="0" cap="none" spc="0" normalizeH="0" baseline="0" noProof="0" dirty="0">
              <a:ln>
                <a:noFill/>
              </a:ln>
              <a:solidFill>
                <a:schemeClr val="tx1"/>
              </a:solidFill>
              <a:effectLst/>
              <a:uLnTx/>
              <a:uFillTx/>
              <a:latin typeface="Calibri"/>
              <a:ea typeface="Calibri"/>
              <a:cs typeface="Calibri"/>
              <a:sym typeface="Calibri"/>
            </a:endParaRPr>
          </a:p>
        </p:txBody>
      </p:sp>
      <p:sp>
        <p:nvSpPr>
          <p:cNvPr id="371" name="Google Shape;371;p58">
            <a:extLst>
              <a:ext uri="{C183D7F6-B498-43B3-948B-1728B52AA6E4}">
                <adec:decorative xmlns:adec="http://schemas.microsoft.com/office/drawing/2017/decorative" val="1"/>
              </a:ext>
            </a:extLst>
          </p:cNvPr>
          <p:cNvSpPr txBox="1"/>
          <p:nvPr/>
        </p:nvSpPr>
        <p:spPr>
          <a:xfrm>
            <a:off x="734178" y="3209792"/>
            <a:ext cx="6515100" cy="346200"/>
          </a:xfrm>
          <a:prstGeom prst="rect">
            <a:avLst/>
          </a:prstGeom>
          <a:noFill/>
          <a:ln>
            <a:noFill/>
          </a:ln>
        </p:spPr>
        <p:txBody>
          <a:bodyPr spcFirstLastPara="1" wrap="square" lIns="68575" tIns="34275" rIns="68575" bIns="34275" anchor="t" anchorCtr="0">
            <a:spAutoFit/>
          </a:bodyPr>
          <a:lstStyle/>
          <a:p>
            <a:pPr marL="0" marR="0" lvl="0" indent="0" algn="ctr" rtl="0">
              <a:lnSpc>
                <a:spcPct val="37500"/>
              </a:lnSpc>
              <a:spcBef>
                <a:spcPts val="0"/>
              </a:spcBef>
              <a:spcAft>
                <a:spcPts val="0"/>
              </a:spcAft>
              <a:buClr>
                <a:schemeClr val="dk1"/>
              </a:buClr>
              <a:buSzPts val="2400"/>
              <a:buFont typeface="Calibri"/>
              <a:buNone/>
            </a:pPr>
            <a:endParaRPr sz="2400" b="1" i="0" u="none" strike="noStrike" cap="none">
              <a:solidFill>
                <a:srgbClr val="000000"/>
              </a:solidFill>
              <a:latin typeface="Arial"/>
              <a:ea typeface="Arial"/>
              <a:cs typeface="Arial"/>
              <a:sym typeface="Arial"/>
            </a:endParaRPr>
          </a:p>
          <a:p>
            <a:pPr marL="0" marR="0" lvl="0" indent="0" algn="ctr" rtl="0">
              <a:lnSpc>
                <a:spcPct val="25000"/>
              </a:lnSpc>
              <a:spcBef>
                <a:spcPts val="0"/>
              </a:spcBef>
              <a:spcAft>
                <a:spcPts val="0"/>
              </a:spcAft>
              <a:buClr>
                <a:schemeClr val="dk1"/>
              </a:buClr>
              <a:buSzPts val="3600"/>
              <a:buFont typeface="Calibri"/>
              <a:buNone/>
            </a:pPr>
            <a:endParaRPr sz="3600" b="1" i="0" u="none" strike="noStrike" cap="none">
              <a:solidFill>
                <a:srgbClr val="000000"/>
              </a:solidFill>
              <a:latin typeface="Arial"/>
              <a:ea typeface="Arial"/>
              <a:cs typeface="Arial"/>
              <a:sym typeface="Arial"/>
            </a:endParaRPr>
          </a:p>
        </p:txBody>
      </p:sp>
      <p:sp>
        <p:nvSpPr>
          <p:cNvPr id="372" name="Google Shape;372;p58">
            <a:extLst>
              <a:ext uri="{C183D7F6-B498-43B3-948B-1728B52AA6E4}">
                <adec:decorative xmlns:adec="http://schemas.microsoft.com/office/drawing/2017/decorative" val="1"/>
              </a:ext>
            </a:extLst>
          </p:cNvPr>
          <p:cNvSpPr/>
          <p:nvPr/>
        </p:nvSpPr>
        <p:spPr>
          <a:xfrm>
            <a:off x="0" y="2787953"/>
            <a:ext cx="9144000" cy="130500"/>
          </a:xfrm>
          <a:prstGeom prst="rect">
            <a:avLst/>
          </a:prstGeom>
          <a:solidFill>
            <a:srgbClr val="0070C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373" name="Google Shape;373;p58" descr="A picture containing icon"/>
          <p:cNvPicPr preferRelativeResize="0"/>
          <p:nvPr/>
        </p:nvPicPr>
        <p:blipFill rotWithShape="1">
          <a:blip r:embed="rId3">
            <a:alphaModFix/>
          </a:blip>
          <a:srcRect/>
          <a:stretch/>
        </p:blipFill>
        <p:spPr>
          <a:xfrm>
            <a:off x="1057275" y="27534"/>
            <a:ext cx="7029450" cy="2514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9"/>
          <p:cNvSpPr txBox="1">
            <a:spLocks noGrp="1"/>
          </p:cNvSpPr>
          <p:nvPr>
            <p:ph type="ctrTitle"/>
          </p:nvPr>
        </p:nvSpPr>
        <p:spPr>
          <a:xfrm>
            <a:off x="1091848" y="1576353"/>
            <a:ext cx="6960300" cy="1043400"/>
          </a:xfrm>
          <a:prstGeom prst="rect">
            <a:avLst/>
          </a:prstGeom>
          <a:noFill/>
          <a:ln>
            <a:noFill/>
          </a:ln>
        </p:spPr>
        <p:txBody>
          <a:bodyPr spcFirstLastPara="1" wrap="square" lIns="68575" tIns="34275" rIns="68575" bIns="34275" anchor="b" anchorCtr="0">
            <a:normAutofit fontScale="90000"/>
          </a:bodyPr>
          <a:lstStyle/>
          <a:p>
            <a:pPr marL="0" marR="0" lvl="0" indent="0" algn="l" rtl="0">
              <a:lnSpc>
                <a:spcPct val="85000"/>
              </a:lnSpc>
              <a:spcBef>
                <a:spcPts val="0"/>
              </a:spcBef>
              <a:spcAft>
                <a:spcPts val="0"/>
              </a:spcAft>
              <a:buClr>
                <a:srgbClr val="303030"/>
              </a:buClr>
              <a:buSzPct val="100000"/>
              <a:buFont typeface="Arial"/>
              <a:buNone/>
            </a:pPr>
            <a:r>
              <a:rPr lang="en" sz="3300">
                <a:latin typeface="Arial"/>
                <a:ea typeface="Arial"/>
                <a:cs typeface="Arial"/>
                <a:sym typeface="Arial"/>
              </a:rPr>
              <a:t>Nutrition Policy in a New Era: </a:t>
            </a:r>
            <a:br>
              <a:rPr lang="en" sz="1400">
                <a:latin typeface="Arial"/>
                <a:ea typeface="Arial"/>
                <a:cs typeface="Arial"/>
                <a:sym typeface="Arial"/>
              </a:rPr>
            </a:br>
            <a:r>
              <a:rPr lang="en" sz="2700">
                <a:latin typeface="Arial"/>
                <a:ea typeface="Arial"/>
                <a:cs typeface="Arial"/>
                <a:sym typeface="Arial"/>
              </a:rPr>
              <a:t>Opportunities and Challenges </a:t>
            </a:r>
            <a:br>
              <a:rPr lang="en" sz="2300">
                <a:latin typeface="Arial"/>
                <a:ea typeface="Arial"/>
                <a:cs typeface="Arial"/>
                <a:sym typeface="Arial"/>
              </a:rPr>
            </a:br>
            <a:r>
              <a:rPr lang="en" sz="2300">
                <a:latin typeface="Arial"/>
                <a:ea typeface="Arial"/>
                <a:cs typeface="Arial"/>
                <a:sym typeface="Arial"/>
              </a:rPr>
              <a:t>(with a closer look at the state and local scene)</a:t>
            </a:r>
            <a:endParaRPr sz="1400">
              <a:latin typeface="Arial"/>
              <a:ea typeface="Arial"/>
              <a:cs typeface="Arial"/>
              <a:sym typeface="Arial"/>
            </a:endParaRPr>
          </a:p>
        </p:txBody>
      </p:sp>
      <p:sp>
        <p:nvSpPr>
          <p:cNvPr id="380" name="Google Shape;380;p59"/>
          <p:cNvSpPr txBox="1">
            <a:spLocks noGrp="1"/>
          </p:cNvSpPr>
          <p:nvPr>
            <p:ph type="subTitle" idx="1"/>
          </p:nvPr>
        </p:nvSpPr>
        <p:spPr>
          <a:xfrm>
            <a:off x="3177431" y="3574639"/>
            <a:ext cx="2166300" cy="625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SzPts val="1400"/>
              <a:buNone/>
            </a:pPr>
            <a:r>
              <a:rPr lang="en" sz="1400" b="1">
                <a:solidFill>
                  <a:schemeClr val="dk1"/>
                </a:solidFill>
              </a:rPr>
              <a:t>JIM KRIEGER, MD, MPH</a:t>
            </a:r>
            <a:endParaRPr/>
          </a:p>
          <a:p>
            <a:pPr marL="0" lvl="0" indent="0" algn="ctr" rtl="0">
              <a:lnSpc>
                <a:spcPct val="90000"/>
              </a:lnSpc>
              <a:spcBef>
                <a:spcPts val="500"/>
              </a:spcBef>
              <a:spcAft>
                <a:spcPts val="0"/>
              </a:spcAft>
              <a:buSzPts val="1400"/>
              <a:buNone/>
            </a:pPr>
            <a:r>
              <a:rPr lang="en" sz="1400" b="1">
                <a:solidFill>
                  <a:schemeClr val="dk1"/>
                </a:solidFill>
              </a:rPr>
              <a:t>June 25, 2025</a:t>
            </a:r>
            <a:endParaRPr/>
          </a:p>
        </p:txBody>
      </p:sp>
      <p:pic>
        <p:nvPicPr>
          <p:cNvPr id="381" name="Google Shape;381;p5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28335" y="3536656"/>
            <a:ext cx="1452001" cy="572179"/>
          </a:xfrm>
          <a:prstGeom prst="rect">
            <a:avLst/>
          </a:prstGeom>
          <a:noFill/>
          <a:ln>
            <a:noFill/>
          </a:ln>
        </p:spPr>
      </p:pic>
      <p:pic>
        <p:nvPicPr>
          <p:cNvPr id="382" name="Google Shape;382;p5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758292" y="3574639"/>
            <a:ext cx="2461915" cy="504529"/>
          </a:xfrm>
          <a:prstGeom prst="rect">
            <a:avLst/>
          </a:prstGeom>
          <a:noFill/>
          <a:ln>
            <a:noFill/>
          </a:ln>
        </p:spPr>
      </p:pic>
      <p:pic>
        <p:nvPicPr>
          <p:cNvPr id="383" name="Google Shape;383;p59">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0" y="6"/>
            <a:ext cx="9144000" cy="48188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400" name="Google Shape;400;p60"/>
          <p:cNvSpPr txBox="1">
            <a:spLocks noGrp="1"/>
          </p:cNvSpPr>
          <p:nvPr>
            <p:ph type="title" idx="4294967295"/>
          </p:nvPr>
        </p:nvSpPr>
        <p:spPr>
          <a:xfrm>
            <a:off x="2738397" y="4831718"/>
            <a:ext cx="4333500" cy="300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dirty="0">
                <a:ln>
                  <a:noFill/>
                </a:ln>
                <a:solidFill>
                  <a:schemeClr val="lt1"/>
                </a:solidFill>
                <a:effectLst/>
                <a:uLnTx/>
                <a:uFillTx/>
                <a:latin typeface="Calibri"/>
                <a:ea typeface="Calibri"/>
                <a:cs typeface="Calibri"/>
                <a:sym typeface="Calibri"/>
              </a:rPr>
              <a:t>Kingdon’s Multiple Streams Policy Model</a:t>
            </a:r>
            <a:endParaRPr kumimoji="0" lang="en-US" sz="11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89" name="Google Shape;389;p60">
            <a:extLst>
              <a:ext uri="{C183D7F6-B498-43B3-948B-1728B52AA6E4}">
                <adec:decorative xmlns:adec="http://schemas.microsoft.com/office/drawing/2017/decorative" val="1"/>
              </a:ext>
            </a:extLst>
          </p:cNvPr>
          <p:cNvPicPr preferRelativeResize="0"/>
          <p:nvPr/>
        </p:nvPicPr>
        <p:blipFill rotWithShape="1">
          <a:blip r:embed="rId3">
            <a:alphaModFix amt="20000"/>
          </a:blip>
          <a:srcRect/>
          <a:stretch/>
        </p:blipFill>
        <p:spPr>
          <a:xfrm>
            <a:off x="1085850" y="0"/>
            <a:ext cx="6858000" cy="4743452"/>
          </a:xfrm>
          <a:prstGeom prst="rect">
            <a:avLst/>
          </a:prstGeom>
          <a:noFill/>
          <a:ln>
            <a:noFill/>
          </a:ln>
        </p:spPr>
      </p:pic>
      <p:sp>
        <p:nvSpPr>
          <p:cNvPr id="395" name="Google Shape;395;p60"/>
          <p:cNvSpPr/>
          <p:nvPr/>
        </p:nvSpPr>
        <p:spPr>
          <a:xfrm>
            <a:off x="1639424" y="1465283"/>
            <a:ext cx="1639522" cy="2231376"/>
          </a:xfrm>
          <a:custGeom>
            <a:avLst/>
            <a:gdLst/>
            <a:ahLst/>
            <a:cxnLst/>
            <a:rect l="l" t="t" r="r" b="b"/>
            <a:pathLst>
              <a:path w="2186029" h="1475290" extrusionOk="0">
                <a:moveTo>
                  <a:pt x="0" y="147529"/>
                </a:moveTo>
                <a:cubicBezTo>
                  <a:pt x="0" y="66051"/>
                  <a:pt x="66051" y="0"/>
                  <a:pt x="147529" y="0"/>
                </a:cubicBezTo>
                <a:lnTo>
                  <a:pt x="2038500" y="0"/>
                </a:lnTo>
                <a:cubicBezTo>
                  <a:pt x="2119978" y="0"/>
                  <a:pt x="2186029" y="66051"/>
                  <a:pt x="2186029" y="147529"/>
                </a:cubicBezTo>
                <a:lnTo>
                  <a:pt x="2186029" y="1327761"/>
                </a:lnTo>
                <a:cubicBezTo>
                  <a:pt x="2186029" y="1409239"/>
                  <a:pt x="2119978" y="1475290"/>
                  <a:pt x="2038500" y="1475290"/>
                </a:cubicBezTo>
                <a:lnTo>
                  <a:pt x="147529" y="1475290"/>
                </a:lnTo>
                <a:cubicBezTo>
                  <a:pt x="66051" y="1475290"/>
                  <a:pt x="0" y="1409239"/>
                  <a:pt x="0" y="1327761"/>
                </a:cubicBezTo>
                <a:lnTo>
                  <a:pt x="0" y="147529"/>
                </a:lnTo>
                <a:close/>
              </a:path>
            </a:pathLst>
          </a:custGeom>
          <a:solidFill>
            <a:schemeClr val="accent2"/>
          </a:solidFill>
          <a:ln w="15875" cap="flat" cmpd="sng">
            <a:solidFill>
              <a:schemeClr val="lt1"/>
            </a:solidFill>
            <a:prstDash val="solid"/>
            <a:round/>
            <a:headEnd type="none" w="sm" len="sm"/>
            <a:tailEnd type="none" w="sm" len="sm"/>
          </a:ln>
        </p:spPr>
        <p:txBody>
          <a:bodyPr spcFirstLastPara="1" wrap="square" lIns="60975" tIns="60975" rIns="60975" bIns="60975" anchor="t" anchorCtr="0">
            <a:noAutofit/>
          </a:bodyPr>
          <a:lstStyle/>
          <a:p>
            <a:pPr marL="0" marR="0" lvl="0" indent="0" algn="ctr" rtl="0">
              <a:lnSpc>
                <a:spcPct val="90000"/>
              </a:lnSpc>
              <a:spcBef>
                <a:spcPts val="0"/>
              </a:spcBef>
              <a:spcAft>
                <a:spcPts val="0"/>
              </a:spcAft>
              <a:buNone/>
            </a:pPr>
            <a:r>
              <a:rPr lang="en" sz="1500" b="1">
                <a:solidFill>
                  <a:schemeClr val="lt1"/>
                </a:solidFill>
                <a:latin typeface="Calibri"/>
                <a:ea typeface="Calibri"/>
                <a:cs typeface="Calibri"/>
                <a:sym typeface="Calibri"/>
              </a:rPr>
              <a:t>Problem Stream</a:t>
            </a:r>
            <a:endParaRPr sz="1100"/>
          </a:p>
          <a:p>
            <a:pPr marL="0" marR="0" lvl="0" indent="0" algn="ctr" rtl="0">
              <a:lnSpc>
                <a:spcPct val="90000"/>
              </a:lnSpc>
              <a:spcBef>
                <a:spcPts val="500"/>
              </a:spcBef>
              <a:spcAft>
                <a:spcPts val="0"/>
              </a:spcAft>
              <a:buNone/>
            </a:pPr>
            <a:r>
              <a:rPr lang="en" sz="1500" b="1">
                <a:solidFill>
                  <a:schemeClr val="lt1"/>
                </a:solidFill>
                <a:latin typeface="Calibri"/>
                <a:ea typeface="Calibri"/>
                <a:cs typeface="Calibri"/>
                <a:sym typeface="Calibri"/>
              </a:rPr>
              <a:t>Additives</a:t>
            </a:r>
            <a:endParaRPr sz="2000" b="1">
              <a:solidFill>
                <a:schemeClr val="lt1"/>
              </a:solidFill>
              <a:latin typeface="Calibri"/>
              <a:ea typeface="Calibri"/>
              <a:cs typeface="Calibri"/>
              <a:sym typeface="Calibri"/>
            </a:endParaRPr>
          </a:p>
        </p:txBody>
      </p:sp>
      <p:pic>
        <p:nvPicPr>
          <p:cNvPr id="397" name="Google Shape;397;p60">
            <a:extLst>
              <a:ext uri="{C183D7F6-B498-43B3-948B-1728B52AA6E4}">
                <adec:decorative xmlns:adec="http://schemas.microsoft.com/office/drawing/2017/decorative" val="1"/>
              </a:ext>
            </a:extLst>
          </p:cNvPr>
          <p:cNvPicPr preferRelativeResize="0"/>
          <p:nvPr/>
        </p:nvPicPr>
        <p:blipFill rotWithShape="1">
          <a:blip r:embed="rId4">
            <a:alphaModFix/>
          </a:blip>
          <a:srcRect l="17420" r="-31056"/>
          <a:stretch/>
        </p:blipFill>
        <p:spPr>
          <a:xfrm>
            <a:off x="1947417" y="2177551"/>
            <a:ext cx="1354941" cy="1312452"/>
          </a:xfrm>
          <a:prstGeom prst="rect">
            <a:avLst/>
          </a:prstGeom>
          <a:noFill/>
          <a:ln>
            <a:noFill/>
          </a:ln>
        </p:spPr>
      </p:pic>
      <p:sp>
        <p:nvSpPr>
          <p:cNvPr id="391" name="Google Shape;391;p60">
            <a:extLst>
              <a:ext uri="{C183D7F6-B498-43B3-948B-1728B52AA6E4}">
                <adec:decorative xmlns:adec="http://schemas.microsoft.com/office/drawing/2017/decorative" val="1"/>
              </a:ext>
            </a:extLst>
          </p:cNvPr>
          <p:cNvSpPr/>
          <p:nvPr/>
        </p:nvSpPr>
        <p:spPr>
          <a:xfrm rot="-8664746">
            <a:off x="2898426" y="2799852"/>
            <a:ext cx="1281561" cy="415004"/>
          </a:xfrm>
          <a:prstGeom prst="leftArrow">
            <a:avLst>
              <a:gd name="adj1" fmla="val 60000"/>
              <a:gd name="adj2" fmla="val 50000"/>
            </a:avLst>
          </a:pr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alibri"/>
              <a:ea typeface="Calibri"/>
              <a:cs typeface="Calibri"/>
              <a:sym typeface="Calibri"/>
            </a:endParaRPr>
          </a:p>
        </p:txBody>
      </p:sp>
      <p:sp>
        <p:nvSpPr>
          <p:cNvPr id="393" name="Google Shape;393;p60"/>
          <p:cNvSpPr/>
          <p:nvPr/>
        </p:nvSpPr>
        <p:spPr>
          <a:xfrm>
            <a:off x="3711272" y="200814"/>
            <a:ext cx="1721456" cy="2231376"/>
          </a:xfrm>
          <a:custGeom>
            <a:avLst/>
            <a:gdLst/>
            <a:ahLst/>
            <a:cxnLst/>
            <a:rect l="l" t="t" r="r" b="b"/>
            <a:pathLst>
              <a:path w="2295274" h="1475290" extrusionOk="0">
                <a:moveTo>
                  <a:pt x="0" y="147529"/>
                </a:moveTo>
                <a:cubicBezTo>
                  <a:pt x="0" y="66051"/>
                  <a:pt x="66051" y="0"/>
                  <a:pt x="147529" y="0"/>
                </a:cubicBezTo>
                <a:lnTo>
                  <a:pt x="2147745" y="0"/>
                </a:lnTo>
                <a:cubicBezTo>
                  <a:pt x="2229223" y="0"/>
                  <a:pt x="2295274" y="66051"/>
                  <a:pt x="2295274" y="147529"/>
                </a:cubicBezTo>
                <a:lnTo>
                  <a:pt x="2295274" y="1327761"/>
                </a:lnTo>
                <a:cubicBezTo>
                  <a:pt x="2295274" y="1409239"/>
                  <a:pt x="2229223" y="1475290"/>
                  <a:pt x="2147745" y="1475290"/>
                </a:cubicBezTo>
                <a:lnTo>
                  <a:pt x="147529" y="1475290"/>
                </a:lnTo>
                <a:cubicBezTo>
                  <a:pt x="66051" y="1475290"/>
                  <a:pt x="0" y="1409239"/>
                  <a:pt x="0" y="1327761"/>
                </a:cubicBezTo>
                <a:lnTo>
                  <a:pt x="0" y="147529"/>
                </a:lnTo>
                <a:close/>
              </a:path>
            </a:pathLst>
          </a:custGeom>
          <a:solidFill>
            <a:schemeClr val="accent3"/>
          </a:solidFill>
          <a:ln w="15875" cap="flat" cmpd="sng">
            <a:solidFill>
              <a:schemeClr val="lt1"/>
            </a:solidFill>
            <a:prstDash val="solid"/>
            <a:round/>
            <a:headEnd type="none" w="sm" len="sm"/>
            <a:tailEnd type="none" w="sm" len="sm"/>
          </a:ln>
        </p:spPr>
        <p:txBody>
          <a:bodyPr spcFirstLastPara="1" wrap="square" lIns="60975" tIns="60975" rIns="60975" bIns="60975" anchor="t" anchorCtr="0">
            <a:noAutofit/>
          </a:bodyPr>
          <a:lstStyle/>
          <a:p>
            <a:pPr marL="0" marR="0" lvl="0" indent="0" algn="ctr" rtl="0">
              <a:lnSpc>
                <a:spcPct val="90000"/>
              </a:lnSpc>
              <a:spcBef>
                <a:spcPts val="0"/>
              </a:spcBef>
              <a:spcAft>
                <a:spcPts val="0"/>
              </a:spcAft>
              <a:buNone/>
            </a:pPr>
            <a:r>
              <a:rPr lang="en" sz="1500" b="1">
                <a:solidFill>
                  <a:schemeClr val="lt1"/>
                </a:solidFill>
                <a:latin typeface="Calibri"/>
                <a:ea typeface="Calibri"/>
                <a:cs typeface="Calibri"/>
                <a:sym typeface="Calibri"/>
              </a:rPr>
              <a:t>Policy Stream:</a:t>
            </a:r>
            <a:endParaRPr sz="1100"/>
          </a:p>
          <a:p>
            <a:pPr marL="0" marR="0" lvl="0" indent="0" algn="ctr" rtl="0">
              <a:lnSpc>
                <a:spcPct val="90000"/>
              </a:lnSpc>
              <a:spcBef>
                <a:spcPts val="500"/>
              </a:spcBef>
              <a:spcAft>
                <a:spcPts val="0"/>
              </a:spcAft>
              <a:buNone/>
            </a:pPr>
            <a:r>
              <a:rPr lang="en" sz="1500" b="1">
                <a:solidFill>
                  <a:schemeClr val="lt1"/>
                </a:solidFill>
                <a:latin typeface="Calibri"/>
                <a:ea typeface="Calibri"/>
                <a:cs typeface="Calibri"/>
                <a:sym typeface="Calibri"/>
              </a:rPr>
              <a:t>Ban</a:t>
            </a:r>
            <a:endParaRPr sz="1100"/>
          </a:p>
        </p:txBody>
      </p:sp>
      <p:sp>
        <p:nvSpPr>
          <p:cNvPr id="392" name="Google Shape;392;p60">
            <a:extLst>
              <a:ext uri="{C183D7F6-B498-43B3-948B-1728B52AA6E4}">
                <adec:decorative xmlns:adec="http://schemas.microsoft.com/office/drawing/2017/decorative" val="1"/>
              </a:ext>
            </a:extLst>
          </p:cNvPr>
          <p:cNvSpPr/>
          <p:nvPr/>
        </p:nvSpPr>
        <p:spPr>
          <a:xfrm rot="-5400000">
            <a:off x="3921455" y="2373342"/>
            <a:ext cx="1267500" cy="414900"/>
          </a:xfrm>
          <a:prstGeom prst="leftArrow">
            <a:avLst>
              <a:gd name="adj1" fmla="val 60000"/>
              <a:gd name="adj2" fmla="val 50000"/>
            </a:avLst>
          </a:prstGeom>
          <a:solidFill>
            <a:schemeClr val="accent3"/>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alibri"/>
              <a:ea typeface="Calibri"/>
              <a:cs typeface="Calibri"/>
              <a:sym typeface="Calibri"/>
            </a:endParaRPr>
          </a:p>
        </p:txBody>
      </p:sp>
      <p:pic>
        <p:nvPicPr>
          <p:cNvPr id="399" name="Google Shape;399;p6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3981041" y="785356"/>
            <a:ext cx="1215199" cy="1586369"/>
          </a:xfrm>
          <a:prstGeom prst="rect">
            <a:avLst/>
          </a:prstGeom>
          <a:noFill/>
          <a:ln>
            <a:noFill/>
          </a:ln>
        </p:spPr>
      </p:pic>
      <p:sp>
        <p:nvSpPr>
          <p:cNvPr id="396" name="Google Shape;396;p60"/>
          <p:cNvSpPr/>
          <p:nvPr/>
        </p:nvSpPr>
        <p:spPr>
          <a:xfrm>
            <a:off x="5872012" y="1447017"/>
            <a:ext cx="1632565" cy="2249817"/>
          </a:xfrm>
          <a:custGeom>
            <a:avLst/>
            <a:gdLst/>
            <a:ahLst/>
            <a:cxnLst/>
            <a:rect l="l" t="t" r="r" b="b"/>
            <a:pathLst>
              <a:path w="2176753" h="1475290" extrusionOk="0">
                <a:moveTo>
                  <a:pt x="0" y="147529"/>
                </a:moveTo>
                <a:cubicBezTo>
                  <a:pt x="0" y="66051"/>
                  <a:pt x="66051" y="0"/>
                  <a:pt x="147529" y="0"/>
                </a:cubicBezTo>
                <a:lnTo>
                  <a:pt x="2029224" y="0"/>
                </a:lnTo>
                <a:cubicBezTo>
                  <a:pt x="2110702" y="0"/>
                  <a:pt x="2176753" y="66051"/>
                  <a:pt x="2176753" y="147529"/>
                </a:cubicBezTo>
                <a:lnTo>
                  <a:pt x="2176753" y="1327761"/>
                </a:lnTo>
                <a:cubicBezTo>
                  <a:pt x="2176753" y="1409239"/>
                  <a:pt x="2110702" y="1475290"/>
                  <a:pt x="2029224" y="1475290"/>
                </a:cubicBezTo>
                <a:lnTo>
                  <a:pt x="147529" y="1475290"/>
                </a:lnTo>
                <a:cubicBezTo>
                  <a:pt x="66051" y="1475290"/>
                  <a:pt x="0" y="1409239"/>
                  <a:pt x="0" y="1327761"/>
                </a:cubicBezTo>
                <a:lnTo>
                  <a:pt x="0" y="147529"/>
                </a:lnTo>
                <a:close/>
              </a:path>
            </a:pathLst>
          </a:custGeom>
          <a:solidFill>
            <a:srgbClr val="E9A03B"/>
          </a:solidFill>
          <a:ln w="15875" cap="flat" cmpd="sng">
            <a:solidFill>
              <a:schemeClr val="lt1"/>
            </a:solidFill>
            <a:prstDash val="solid"/>
            <a:round/>
            <a:headEnd type="none" w="sm" len="sm"/>
            <a:tailEnd type="none" w="sm" len="sm"/>
          </a:ln>
        </p:spPr>
        <p:txBody>
          <a:bodyPr spcFirstLastPara="1" wrap="square" lIns="60975" tIns="60975" rIns="60975" bIns="60975" anchor="t" anchorCtr="0">
            <a:noAutofit/>
          </a:bodyPr>
          <a:lstStyle/>
          <a:p>
            <a:pPr marL="0" marR="0" lvl="0" indent="0" algn="ctr" rtl="0">
              <a:lnSpc>
                <a:spcPct val="90000"/>
              </a:lnSpc>
              <a:spcBef>
                <a:spcPts val="0"/>
              </a:spcBef>
              <a:spcAft>
                <a:spcPts val="0"/>
              </a:spcAft>
              <a:buNone/>
            </a:pPr>
            <a:r>
              <a:rPr lang="en" sz="1500" b="1">
                <a:solidFill>
                  <a:schemeClr val="tx1"/>
                </a:solidFill>
                <a:latin typeface="Calibri"/>
                <a:ea typeface="Calibri"/>
                <a:cs typeface="Calibri"/>
                <a:sym typeface="Calibri"/>
              </a:rPr>
              <a:t>Politics Stream:</a:t>
            </a:r>
            <a:endParaRPr sz="1100">
              <a:solidFill>
                <a:schemeClr val="tx1"/>
              </a:solidFill>
            </a:endParaRPr>
          </a:p>
          <a:p>
            <a:pPr marL="0" marR="0" lvl="0" indent="0" algn="ctr" rtl="0">
              <a:lnSpc>
                <a:spcPct val="90000"/>
              </a:lnSpc>
              <a:spcBef>
                <a:spcPts val="500"/>
              </a:spcBef>
              <a:spcAft>
                <a:spcPts val="0"/>
              </a:spcAft>
              <a:buNone/>
            </a:pPr>
            <a:r>
              <a:rPr lang="en" sz="1500" b="1">
                <a:solidFill>
                  <a:schemeClr val="tx1"/>
                </a:solidFill>
                <a:latin typeface="Calibri"/>
                <a:ea typeface="Calibri"/>
                <a:cs typeface="Calibri"/>
                <a:sym typeface="Calibri"/>
              </a:rPr>
              <a:t>MAHA</a:t>
            </a:r>
            <a:endParaRPr sz="1100">
              <a:solidFill>
                <a:schemeClr val="tx1"/>
              </a:solidFill>
            </a:endParaRPr>
          </a:p>
        </p:txBody>
      </p:sp>
      <p:sp>
        <p:nvSpPr>
          <p:cNvPr id="394" name="Google Shape;394;p60">
            <a:extLst>
              <a:ext uri="{C183D7F6-B498-43B3-948B-1728B52AA6E4}">
                <adec:decorative xmlns:adec="http://schemas.microsoft.com/office/drawing/2017/decorative" val="1"/>
              </a:ext>
            </a:extLst>
          </p:cNvPr>
          <p:cNvSpPr/>
          <p:nvPr/>
        </p:nvSpPr>
        <p:spPr>
          <a:xfrm rot="-2100188">
            <a:off x="4909592" y="2808091"/>
            <a:ext cx="1267213" cy="415056"/>
          </a:xfrm>
          <a:prstGeom prst="leftArrow">
            <a:avLst>
              <a:gd name="adj1" fmla="val 60000"/>
              <a:gd name="adj2" fmla="val 50000"/>
            </a:avLst>
          </a:prstGeom>
          <a:solidFill>
            <a:srgbClr val="E9A03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lt1"/>
              </a:solidFill>
              <a:latin typeface="Calibri"/>
              <a:ea typeface="Calibri"/>
              <a:cs typeface="Calibri"/>
              <a:sym typeface="Calibri"/>
            </a:endParaRPr>
          </a:p>
        </p:txBody>
      </p:sp>
      <p:pic>
        <p:nvPicPr>
          <p:cNvPr id="398" name="Google Shape;398;p60">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6039669" y="2166571"/>
            <a:ext cx="1363660" cy="962260"/>
          </a:xfrm>
          <a:prstGeom prst="rect">
            <a:avLst/>
          </a:prstGeom>
          <a:noFill/>
          <a:ln>
            <a:noFill/>
          </a:ln>
        </p:spPr>
      </p:pic>
      <p:sp>
        <p:nvSpPr>
          <p:cNvPr id="390" name="Google Shape;390;p60"/>
          <p:cNvSpPr/>
          <p:nvPr/>
        </p:nvSpPr>
        <p:spPr>
          <a:xfrm>
            <a:off x="3827279" y="3228812"/>
            <a:ext cx="1455878" cy="1455878"/>
          </a:xfrm>
          <a:custGeom>
            <a:avLst/>
            <a:gdLst/>
            <a:ahLst/>
            <a:cxnLst/>
            <a:rect l="l" t="t" r="r" b="b"/>
            <a:pathLst>
              <a:path w="1941171" h="1941171" extrusionOk="0">
                <a:moveTo>
                  <a:pt x="0" y="970586"/>
                </a:moveTo>
                <a:cubicBezTo>
                  <a:pt x="0" y="434546"/>
                  <a:pt x="434546" y="0"/>
                  <a:pt x="970586" y="0"/>
                </a:cubicBezTo>
                <a:cubicBezTo>
                  <a:pt x="1506626" y="0"/>
                  <a:pt x="1941172" y="434546"/>
                  <a:pt x="1941172" y="970586"/>
                </a:cubicBezTo>
                <a:cubicBezTo>
                  <a:pt x="1941172" y="1506626"/>
                  <a:pt x="1506626" y="1941172"/>
                  <a:pt x="970586" y="1941172"/>
                </a:cubicBezTo>
                <a:cubicBezTo>
                  <a:pt x="434546" y="1941172"/>
                  <a:pt x="0" y="1506626"/>
                  <a:pt x="0" y="970586"/>
                </a:cubicBezTo>
                <a:close/>
              </a:path>
            </a:pathLst>
          </a:custGeom>
          <a:solidFill>
            <a:srgbClr val="548135"/>
          </a:solidFill>
          <a:ln w="15875" cap="flat" cmpd="sng">
            <a:solidFill>
              <a:schemeClr val="lt1"/>
            </a:solidFill>
            <a:prstDash val="solid"/>
            <a:round/>
            <a:headEnd type="none" w="sm" len="sm"/>
            <a:tailEnd type="none" w="sm" len="sm"/>
          </a:ln>
        </p:spPr>
        <p:txBody>
          <a:bodyPr spcFirstLastPara="1" wrap="square" lIns="224625" tIns="224625" rIns="224625" bIns="224625" anchor="ctr" anchorCtr="0">
            <a:noAutofit/>
          </a:bodyPr>
          <a:lstStyle/>
          <a:p>
            <a:pPr marL="0" marR="0" lvl="0" indent="0" algn="ctr" rtl="0">
              <a:lnSpc>
                <a:spcPct val="90000"/>
              </a:lnSpc>
              <a:spcBef>
                <a:spcPts val="0"/>
              </a:spcBef>
              <a:spcAft>
                <a:spcPts val="0"/>
              </a:spcAft>
              <a:buNone/>
            </a:pPr>
            <a:r>
              <a:rPr lang="en" sz="1800" b="1" i="0" u="none" strike="noStrike" cap="none">
                <a:solidFill>
                  <a:schemeClr val="lt1"/>
                </a:solidFill>
                <a:latin typeface="Calibri"/>
                <a:ea typeface="Calibri"/>
                <a:cs typeface="Calibri"/>
                <a:sym typeface="Calibri"/>
              </a:rPr>
              <a:t>Policy Window</a:t>
            </a:r>
            <a:endParaRPr sz="11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1"/>
          <p:cNvSpPr txBox="1">
            <a:spLocks noGrp="1"/>
          </p:cNvSpPr>
          <p:nvPr>
            <p:ph type="title"/>
          </p:nvPr>
        </p:nvSpPr>
        <p:spPr>
          <a:xfrm>
            <a:off x="342900" y="3"/>
            <a:ext cx="2400300" cy="1714500"/>
          </a:xfrm>
          <a:prstGeom prst="rect">
            <a:avLst/>
          </a:prstGeom>
          <a:noFill/>
          <a:ln>
            <a:noFill/>
          </a:ln>
        </p:spPr>
        <p:txBody>
          <a:bodyPr spcFirstLastPara="1" wrap="square" lIns="68575" tIns="34275" rIns="68575" bIns="34275" anchor="b" anchorCtr="0">
            <a:normAutofit/>
          </a:bodyPr>
          <a:lstStyle/>
          <a:p>
            <a:pPr marL="0" lvl="0" indent="0" algn="l" rtl="0">
              <a:lnSpc>
                <a:spcPct val="100000"/>
              </a:lnSpc>
              <a:spcBef>
                <a:spcPts val="0"/>
              </a:spcBef>
              <a:spcAft>
                <a:spcPts val="0"/>
              </a:spcAft>
              <a:buClr>
                <a:srgbClr val="FFFFFF"/>
              </a:buClr>
              <a:buSzPts val="2700"/>
              <a:buFont typeface="Trebuchet MS"/>
              <a:buNone/>
            </a:pPr>
            <a:r>
              <a:rPr lang="en"/>
              <a:t>MAHA Commission</a:t>
            </a:r>
            <a:endParaRPr/>
          </a:p>
        </p:txBody>
      </p:sp>
      <p:sp>
        <p:nvSpPr>
          <p:cNvPr id="407" name="Google Shape;407;p61"/>
          <p:cNvSpPr txBox="1">
            <a:spLocks noGrp="1"/>
          </p:cNvSpPr>
          <p:nvPr>
            <p:ph type="body" idx="2"/>
          </p:nvPr>
        </p:nvSpPr>
        <p:spPr>
          <a:xfrm>
            <a:off x="342900" y="1709327"/>
            <a:ext cx="2400300" cy="25344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SzPts val="1500"/>
              <a:buNone/>
            </a:pPr>
            <a:r>
              <a:rPr lang="en" sz="1500" b="0" i="0" u="none" strike="noStrike">
                <a:solidFill>
                  <a:schemeClr val="lt1"/>
                </a:solidFill>
                <a:latin typeface="Instrument Sans"/>
                <a:ea typeface="Instrument Sans"/>
                <a:cs typeface="Instrument Sans"/>
                <a:sym typeface="Instrument Sans"/>
              </a:rPr>
              <a:t>“Study the scope of the childhood chronic disease crisis and any potential contributing causes, including the American diet, absorption of toxic material, medical treatments, lifestyle, environmental factors, Government policies, food production techniques, electromagnetic radiation, and corporate influence or cronyism”</a:t>
            </a:r>
            <a:endParaRPr sz="1500">
              <a:solidFill>
                <a:schemeClr val="lt1"/>
              </a:solidFill>
            </a:endParaRPr>
          </a:p>
        </p:txBody>
      </p:sp>
      <p:pic>
        <p:nvPicPr>
          <p:cNvPr id="408" name="Google Shape;408;p6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813569" y="250781"/>
            <a:ext cx="4279802" cy="1458544"/>
          </a:xfrm>
          <a:prstGeom prst="rect">
            <a:avLst/>
          </a:prstGeom>
          <a:noFill/>
          <a:ln>
            <a:noFill/>
          </a:ln>
        </p:spPr>
      </p:pic>
      <p:sp>
        <p:nvSpPr>
          <p:cNvPr id="409" name="Google Shape;409;p61"/>
          <p:cNvSpPr txBox="1"/>
          <p:nvPr/>
        </p:nvSpPr>
        <p:spPr>
          <a:xfrm>
            <a:off x="3167939" y="4923302"/>
            <a:ext cx="5976000" cy="192300"/>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800">
                <a:solidFill>
                  <a:schemeClr val="lt1"/>
                </a:solidFill>
                <a:latin typeface="Calibri"/>
                <a:ea typeface="Calibri"/>
                <a:cs typeface="Calibri"/>
                <a:sym typeface="Calibri"/>
              </a:rPr>
              <a:t>https://www.whitehouse.gov/presidential-actions/2025/02/establishing-the-presidents-make-america-healthy-again-commission/</a:t>
            </a:r>
            <a:endParaRPr sz="1100"/>
          </a:p>
        </p:txBody>
      </p:sp>
      <p:pic>
        <p:nvPicPr>
          <p:cNvPr id="410" name="Google Shape;410;p6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339310" y="2004516"/>
            <a:ext cx="3391525" cy="291878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trospect">
  <a:themeElements>
    <a:clrScheme name="Custom 12">
      <a:dk1>
        <a:srgbClr val="0C0C0C"/>
      </a:dk1>
      <a:lt1>
        <a:srgbClr val="FFFFFF"/>
      </a:lt1>
      <a:dk2>
        <a:srgbClr val="07341E"/>
      </a:dk2>
      <a:lt2>
        <a:srgbClr val="E2D9CF"/>
      </a:lt2>
      <a:accent1>
        <a:srgbClr val="E84D24"/>
      </a:accent1>
      <a:accent2>
        <a:srgbClr val="008342"/>
      </a:accent2>
      <a:accent3>
        <a:srgbClr val="51909D"/>
      </a:accent3>
      <a:accent4>
        <a:srgbClr val="EAA03C"/>
      </a:accent4>
      <a:accent5>
        <a:srgbClr val="E71717"/>
      </a:accent5>
      <a:accent6>
        <a:srgbClr val="70AD47"/>
      </a:accent6>
      <a:hlink>
        <a:srgbClr val="0563C1"/>
      </a:hlink>
      <a:folHlink>
        <a:srgbClr val="0563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29203</Words>
  <Application>Microsoft Office PowerPoint</Application>
  <PresentationFormat>On-screen Show (16:9)</PresentationFormat>
  <Paragraphs>1423</Paragraphs>
  <Slides>49</Slides>
  <Notes>49</Notes>
  <HiddenSlides>6</HiddenSlides>
  <MMClips>0</MMClips>
  <ScaleCrop>false</ScaleCrop>
  <HeadingPairs>
    <vt:vector size="6" baseType="variant">
      <vt:variant>
        <vt:lpstr>Fonts Used</vt:lpstr>
      </vt:variant>
      <vt:variant>
        <vt:i4>24</vt:i4>
      </vt:variant>
      <vt:variant>
        <vt:lpstr>Theme</vt:lpstr>
      </vt:variant>
      <vt:variant>
        <vt:i4>4</vt:i4>
      </vt:variant>
      <vt:variant>
        <vt:lpstr>Slide Titles</vt:lpstr>
      </vt:variant>
      <vt:variant>
        <vt:i4>49</vt:i4>
      </vt:variant>
    </vt:vector>
  </HeadingPairs>
  <TitlesOfParts>
    <vt:vector size="77" baseType="lpstr">
      <vt:lpstr>Noto Sans Symbols</vt:lpstr>
      <vt:lpstr>Verdana</vt:lpstr>
      <vt:lpstr>PT Serif</vt:lpstr>
      <vt:lpstr>Calibri</vt:lpstr>
      <vt:lpstr>Courier New</vt:lpstr>
      <vt:lpstr>Arial</vt:lpstr>
      <vt:lpstr>Times New Roman</vt:lpstr>
      <vt:lpstr>Instrument Sans</vt:lpstr>
      <vt:lpstr>Garamond</vt:lpstr>
      <vt:lpstr>Trebuchet MS</vt:lpstr>
      <vt:lpstr>Avenir</vt:lpstr>
      <vt:lpstr>PT Sans</vt:lpstr>
      <vt:lpstr>Proxima Nova</vt:lpstr>
      <vt:lpstr>Newsreader</vt:lpstr>
      <vt:lpstr>Play</vt:lpstr>
      <vt:lpstr>Century Gothic</vt:lpstr>
      <vt:lpstr>Lato</vt:lpstr>
      <vt:lpstr>Libre Franklin</vt:lpstr>
      <vt:lpstr>Georgia</vt:lpstr>
      <vt:lpstr>Open Sans</vt:lpstr>
      <vt:lpstr>Figtree</vt:lpstr>
      <vt:lpstr>Inter</vt:lpstr>
      <vt:lpstr>Work Sans</vt:lpstr>
      <vt:lpstr>Roboto</vt:lpstr>
      <vt:lpstr>Simple Light</vt:lpstr>
      <vt:lpstr>Office Theme</vt:lpstr>
      <vt:lpstr>Office Theme</vt:lpstr>
      <vt:lpstr>Retrospect</vt:lpstr>
      <vt:lpstr>Summer Speaker Series for Students 2025  (The contents and findings of this presentation are those of the speakers and do not represent the official views of the Centers for Disease Control &amp; Prevention or Department of Health and Human Services.)</vt:lpstr>
      <vt:lpstr>Getting Started!</vt:lpstr>
      <vt:lpstr>NOPREN HER Summer Series for Students</vt:lpstr>
      <vt:lpstr>NOPREN HER Summer Series for Students Agenda</vt:lpstr>
      <vt:lpstr>Student Presentations!</vt:lpstr>
      <vt:lpstr>Session 2: Federal, State, and Local Nutrition Policy Updates</vt:lpstr>
      <vt:lpstr>Nutrition Policy in a New Era:  Opportunities and Challenges  (with a closer look at the state and local scene)</vt:lpstr>
      <vt:lpstr>Kingdon’s Multiple Streams Policy Model</vt:lpstr>
      <vt:lpstr>MAHA Commission</vt:lpstr>
      <vt:lpstr>Maha report</vt:lpstr>
      <vt:lpstr>News articles</vt:lpstr>
      <vt:lpstr>SNAP restrictions</vt:lpstr>
      <vt:lpstr>Food additive bans - statewide</vt:lpstr>
      <vt:lpstr>Food additive bans in school meals</vt:lpstr>
      <vt:lpstr>Additive Bans in Schools - 2025</vt:lpstr>
      <vt:lpstr>Ban ultraprocessed foods –  school meals</vt:lpstr>
      <vt:lpstr>CA AB 1264</vt:lpstr>
      <vt:lpstr>California Executive Order N-1-25</vt:lpstr>
      <vt:lpstr>State and local healthy food policies</vt:lpstr>
      <vt:lpstr>Warning labels</vt:lpstr>
      <vt:lpstr>New York City  Added Sugars Warnings</vt:lpstr>
      <vt:lpstr>Marketing to kids</vt:lpstr>
      <vt:lpstr>Sweetened Beverage Taxes</vt:lpstr>
      <vt:lpstr>Tax impacts in 5 US cities Changes in Volume Sales</vt:lpstr>
      <vt:lpstr>Growing evidence from quasi-experiments: Taxes may improve weight outcomes</vt:lpstr>
      <vt:lpstr>Seattle tax revenue allocations 2023: $22M</vt:lpstr>
      <vt:lpstr>What’s next for taxes?</vt:lpstr>
      <vt:lpstr>Front-of-Package Labels (FOPLs)</vt:lpstr>
      <vt:lpstr>Types of interpretive FOPLs</vt:lpstr>
      <vt:lpstr>How do warning FOPLs work?</vt:lpstr>
      <vt:lpstr>Chile</vt:lpstr>
      <vt:lpstr>Chile cont.</vt:lpstr>
      <vt:lpstr>Chile – Changes in intake of nutrients of concern</vt:lpstr>
      <vt:lpstr>Chile – Qualitative reports</vt:lpstr>
      <vt:lpstr>Chile – Future Directions</vt:lpstr>
      <vt:lpstr>Other countries</vt:lpstr>
      <vt:lpstr>New FOPL policies under development</vt:lpstr>
      <vt:lpstr>Subnational FOPLs policies in the US (current and proposed)</vt:lpstr>
      <vt:lpstr>References</vt:lpstr>
      <vt:lpstr>Presentation References</vt:lpstr>
      <vt:lpstr>Q &amp; A </vt:lpstr>
      <vt:lpstr>Breakout Rooms</vt:lpstr>
      <vt:lpstr>Announcements</vt:lpstr>
      <vt:lpstr>Extra – will not show in initial presentation</vt:lpstr>
      <vt:lpstr>NY Food Disclosure A1557</vt:lpstr>
      <vt:lpstr>Healthy School Meals for All</vt:lpstr>
      <vt:lpstr>Summer EBT</vt:lpstr>
      <vt:lpstr>Federal Food Policies</vt:lpstr>
      <vt:lpstr>Predatory Marketing Prevention Act  (NY State S397/A2584 – 2025-2026)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Tong, Jennifer</cp:lastModifiedBy>
  <cp:revision>1</cp:revision>
  <dcterms:modified xsi:type="dcterms:W3CDTF">2025-12-11T20:24:00Z</dcterms:modified>
</cp:coreProperties>
</file>