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embeddedFontLst>
    <p:embeddedFont>
      <p:font typeface="Average" panose="020B0604020202020204" charset="0"/>
      <p:regular r:id="rId23"/>
    </p:embeddedFont>
    <p:embeddedFont>
      <p:font typeface="Oswald" panose="00000500000000000000" pitchFamily="2" charset="0"/>
      <p:regular r:id="rId24"/>
      <p:bold r:id="rId25"/>
    </p:embeddedFont>
    <p:embeddedFont>
      <p:font typeface="Roboto" panose="02000000000000000000" pitchFamily="2" charset="0"/>
      <p:regular r:id="rId26"/>
      <p:bold r:id="rId27"/>
      <p:italic r:id="rId28"/>
      <p:boldItalic r:id="rId29"/>
    </p:embeddedFont>
    <p:embeddedFont>
      <p:font typeface="Roboto Medium"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1A1450-FBE0-4284-9804-8B31426E0A52}">
  <a:tblStyle styleId="{7E1A1450-FBE0-4284-9804-8B31426E0A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1" d="100"/>
          <a:sy n="191" d="100"/>
        </p:scale>
        <p:origin x="116" y="228"/>
      </p:cViewPr>
      <p:guideLst>
        <p:guide orient="horz" pos="15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c.az1.qualtrics.com/jfe/form/SV_cSJdvAqdmlQXicK"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uke.qualtrics.com/jfe/form/SV_4SmhYaB4MN4pdn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782993bddb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782993bddb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Session lead</a:t>
            </a:r>
            <a:endParaRPr/>
          </a:p>
        </p:txBody>
      </p:sp>
      <p:sp>
        <p:nvSpPr>
          <p:cNvPr id="214" name="Google Shape;214;g2782993bddb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26de43d181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Kate</a:t>
            </a:r>
            <a:endParaRPr/>
          </a:p>
        </p:txBody>
      </p:sp>
      <p:sp>
        <p:nvSpPr>
          <p:cNvPr id="300" name="Google Shape;300;g226de43d18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0d339926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30d339926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782993bddb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782993bddb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Kate - complete table as attendees identify PSE strategies. Alison and Kate can provide descriptions of PSE strategies while filling in the table. Opportunity to ask for more information/background if needed.</a:t>
            </a:r>
            <a:endParaRPr/>
          </a:p>
          <a:p>
            <a:pPr marL="0" lvl="0" indent="0" algn="l" rtl="0">
              <a:spcBef>
                <a:spcPts val="0"/>
              </a:spcBef>
              <a:spcAft>
                <a:spcPts val="0"/>
              </a:spcAft>
              <a:buNone/>
            </a:pPr>
            <a:endParaRPr/>
          </a:p>
          <a:p>
            <a:pPr marL="0" lvl="0" indent="0" algn="l" rtl="0">
              <a:spcBef>
                <a:spcPts val="0"/>
              </a:spcBef>
              <a:spcAft>
                <a:spcPts val="0"/>
              </a:spcAft>
              <a:buNone/>
            </a:pPr>
            <a:r>
              <a:rPr lang="en"/>
              <a:t>Neighborhood food access – how are stores stocked, what are the food prices, do they accept EBT?</a:t>
            </a:r>
            <a:endParaRPr/>
          </a:p>
          <a:p>
            <a:pPr marL="0" lvl="0" indent="0" algn="l" rtl="0">
              <a:spcBef>
                <a:spcPts val="0"/>
              </a:spcBef>
              <a:spcAft>
                <a:spcPts val="0"/>
              </a:spcAft>
              <a:buNone/>
            </a:pPr>
            <a:r>
              <a:rPr lang="en"/>
              <a:t>Are there nutrition incentive programs in the child’s state/locality? </a:t>
            </a:r>
            <a:endParaRPr/>
          </a:p>
          <a:p>
            <a:pPr marL="0" lvl="0" indent="0" algn="l" rtl="0">
              <a:spcBef>
                <a:spcPts val="0"/>
              </a:spcBef>
              <a:spcAft>
                <a:spcPts val="0"/>
              </a:spcAft>
              <a:buNone/>
            </a:pPr>
            <a:r>
              <a:rPr lang="en"/>
              <a:t>Did the state accept Medicaid expansion – does that child now have public health insurance?</a:t>
            </a:r>
            <a:endParaRPr/>
          </a:p>
          <a:p>
            <a:pPr marL="0" lvl="0" indent="0" algn="l" rtl="0">
              <a:spcBef>
                <a:spcPts val="0"/>
              </a:spcBef>
              <a:spcAft>
                <a:spcPts val="0"/>
              </a:spcAft>
              <a:buNone/>
            </a:pPr>
            <a:r>
              <a:rPr lang="en"/>
              <a:t>Does the child’s healthcare provider screen for SDOH?</a:t>
            </a:r>
            <a:endParaRPr/>
          </a:p>
          <a:p>
            <a:pPr marL="0" lvl="0" indent="0" algn="l" rtl="0">
              <a:spcBef>
                <a:spcPts val="0"/>
              </a:spcBef>
              <a:spcAft>
                <a:spcPts val="0"/>
              </a:spcAft>
              <a:buNone/>
            </a:pPr>
            <a:endParaRPr/>
          </a:p>
          <a:p>
            <a:pPr marL="0" lvl="0" indent="0" algn="l" rtl="0">
              <a:spcBef>
                <a:spcPts val="0"/>
              </a:spcBef>
              <a:spcAft>
                <a:spcPts val="0"/>
              </a:spcAft>
              <a:buNone/>
            </a:pPr>
            <a:r>
              <a:rPr lang="en"/>
              <a:t>Maternal and infant home visiting – connection to improved child growth, perhaps via maternal mental health?</a:t>
            </a:r>
            <a:endParaRPr/>
          </a:p>
          <a:p>
            <a:pPr marL="0" lvl="0" indent="0" algn="l" rtl="0">
              <a:spcBef>
                <a:spcPts val="0"/>
              </a:spcBef>
              <a:spcAft>
                <a:spcPts val="0"/>
              </a:spcAft>
              <a:buNone/>
            </a:pPr>
            <a:r>
              <a:rPr lang="en"/>
              <a:t>SNAP – does the family participate, what are the state-level barriers to participation? Interaction with nutrition incentive programs, ease of running EBT</a:t>
            </a:r>
            <a:endParaRPr/>
          </a:p>
          <a:p>
            <a:pPr marL="0" lvl="0" indent="0" algn="l" rtl="0">
              <a:spcBef>
                <a:spcPts val="0"/>
              </a:spcBef>
              <a:spcAft>
                <a:spcPts val="0"/>
              </a:spcAft>
              <a:buNone/>
            </a:pPr>
            <a:r>
              <a:rPr lang="en"/>
              <a:t>Food banks – location, policies, stigma</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minimum wage in the state? Is it enough to make work worth it when compared to childcare costs in that state?</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level of the state earned income tax credit?</a:t>
            </a:r>
            <a:endParaRPr/>
          </a:p>
          <a:p>
            <a:pPr marL="0" lvl="0" indent="0" algn="l" rtl="0">
              <a:spcBef>
                <a:spcPts val="0"/>
              </a:spcBef>
              <a:spcAft>
                <a:spcPts val="0"/>
              </a:spcAft>
              <a:buNone/>
            </a:pPr>
            <a:endParaRPr/>
          </a:p>
          <a:p>
            <a:pPr marL="0" lvl="0" indent="0" algn="l" rtl="0">
              <a:spcBef>
                <a:spcPts val="0"/>
              </a:spcBef>
              <a:spcAft>
                <a:spcPts val="0"/>
              </a:spcAft>
              <a:buNone/>
            </a:pPr>
            <a:r>
              <a:rPr lang="en"/>
              <a:t>Childcare – are there spaces for the child in childcare? Can the family access childcare subsidies – all of this is important before we even consider the nutrition environment of the childcare, CACFP participation</a:t>
            </a:r>
            <a:endParaRPr/>
          </a:p>
          <a:p>
            <a:pPr marL="0" lvl="0" indent="0" algn="l" rtl="0">
              <a:spcBef>
                <a:spcPts val="0"/>
              </a:spcBef>
              <a:spcAft>
                <a:spcPts val="0"/>
              </a:spcAft>
              <a:buNone/>
            </a:pPr>
            <a:endParaRPr/>
          </a:p>
          <a:p>
            <a:pPr marL="0" lvl="0" indent="0" algn="l" rtl="0">
              <a:spcBef>
                <a:spcPts val="0"/>
              </a:spcBef>
              <a:spcAft>
                <a:spcPts val="0"/>
              </a:spcAft>
              <a:buNone/>
            </a:pPr>
            <a:r>
              <a:rPr lang="en"/>
              <a:t>Key points:</a:t>
            </a:r>
            <a:endParaRPr/>
          </a:p>
          <a:p>
            <a:pPr marL="0" lvl="0" indent="0" algn="l" rtl="0">
              <a:spcBef>
                <a:spcPts val="0"/>
              </a:spcBef>
              <a:spcAft>
                <a:spcPts val="0"/>
              </a:spcAft>
              <a:buNone/>
            </a:pPr>
            <a:r>
              <a:rPr lang="en"/>
              <a:t>Live, love, learn spheres all matter, all build on one another, create capacity for child and family to access resources, and alignment contributes to increased dose and synnergysm</a:t>
            </a:r>
            <a:endParaRPr/>
          </a:p>
          <a:p>
            <a:pPr marL="0" lvl="0" indent="0" algn="l" rtl="0">
              <a:spcBef>
                <a:spcPts val="0"/>
              </a:spcBef>
              <a:spcAft>
                <a:spcPts val="0"/>
              </a:spcAft>
              <a:buNone/>
            </a:pPr>
            <a:endParaRPr/>
          </a:p>
          <a:p>
            <a:pPr marL="0" lvl="0" indent="0" algn="l" rtl="0">
              <a:spcBef>
                <a:spcPts val="0"/>
              </a:spcBef>
              <a:spcAft>
                <a:spcPts val="0"/>
              </a:spcAft>
              <a:buNone/>
            </a:pPr>
            <a:r>
              <a:rPr lang="en"/>
              <a:t>Currently we’re only focused on a small number of these settings, not measuring impacts of diverse policies on young children, not considering interactions between policies.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1" name="Google Shape;321;g2782993bddb_0_1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26de43d181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226de43d181_0_3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Kate</a:t>
            </a:r>
            <a:endParaRPr/>
          </a:p>
          <a:p>
            <a:pPr marL="0" lvl="0" indent="0" algn="l" rtl="0">
              <a:spcBef>
                <a:spcPts val="0"/>
              </a:spcBef>
              <a:spcAft>
                <a:spcPts val="0"/>
              </a:spcAft>
              <a:buNone/>
            </a:pPr>
            <a:endParaRPr/>
          </a:p>
          <a:p>
            <a:pPr marL="0" lvl="0" indent="0" algn="l" rtl="0">
              <a:spcBef>
                <a:spcPts val="0"/>
              </a:spcBef>
              <a:spcAft>
                <a:spcPts val="0"/>
              </a:spcAft>
              <a:buNone/>
            </a:pPr>
            <a:r>
              <a:rPr lang="en"/>
              <a:t>Neighborhood food access – how are stores stocked, what are the food prices, do they accept EBT?</a:t>
            </a:r>
            <a:endParaRPr/>
          </a:p>
          <a:p>
            <a:pPr marL="0" lvl="0" indent="0" algn="l" rtl="0">
              <a:spcBef>
                <a:spcPts val="0"/>
              </a:spcBef>
              <a:spcAft>
                <a:spcPts val="0"/>
              </a:spcAft>
              <a:buNone/>
            </a:pPr>
            <a:r>
              <a:rPr lang="en"/>
              <a:t>Are there nutrition incentive programs in the child’s state/locality? </a:t>
            </a:r>
            <a:endParaRPr/>
          </a:p>
          <a:p>
            <a:pPr marL="0" lvl="0" indent="0" algn="l" rtl="0">
              <a:spcBef>
                <a:spcPts val="0"/>
              </a:spcBef>
              <a:spcAft>
                <a:spcPts val="0"/>
              </a:spcAft>
              <a:buNone/>
            </a:pPr>
            <a:r>
              <a:rPr lang="en"/>
              <a:t>Did the state accept Medicaid expansion – does that child now have public health insurance?</a:t>
            </a:r>
            <a:endParaRPr/>
          </a:p>
          <a:p>
            <a:pPr marL="0" lvl="0" indent="0" algn="l" rtl="0">
              <a:spcBef>
                <a:spcPts val="0"/>
              </a:spcBef>
              <a:spcAft>
                <a:spcPts val="0"/>
              </a:spcAft>
              <a:buNone/>
            </a:pPr>
            <a:r>
              <a:rPr lang="en"/>
              <a:t>Does the child’s healthcare provider screen for SDOH?</a:t>
            </a:r>
            <a:endParaRPr/>
          </a:p>
          <a:p>
            <a:pPr marL="0" lvl="0" indent="0" algn="l" rtl="0">
              <a:spcBef>
                <a:spcPts val="0"/>
              </a:spcBef>
              <a:spcAft>
                <a:spcPts val="0"/>
              </a:spcAft>
              <a:buNone/>
            </a:pPr>
            <a:endParaRPr/>
          </a:p>
          <a:p>
            <a:pPr marL="0" lvl="0" indent="0" algn="l" rtl="0">
              <a:spcBef>
                <a:spcPts val="0"/>
              </a:spcBef>
              <a:spcAft>
                <a:spcPts val="0"/>
              </a:spcAft>
              <a:buNone/>
            </a:pPr>
            <a:r>
              <a:rPr lang="en"/>
              <a:t>Maternal and infant home visiting – connection to improved child growth, perhaps via maternal mental health?</a:t>
            </a:r>
            <a:endParaRPr/>
          </a:p>
          <a:p>
            <a:pPr marL="0" lvl="0" indent="0" algn="l" rtl="0">
              <a:spcBef>
                <a:spcPts val="0"/>
              </a:spcBef>
              <a:spcAft>
                <a:spcPts val="0"/>
              </a:spcAft>
              <a:buNone/>
            </a:pPr>
            <a:r>
              <a:rPr lang="en"/>
              <a:t>SNAP – does the family participate, what are the state-level barriers to participation? Interaction with nutrition incentive programs, ease of running EBT</a:t>
            </a:r>
            <a:endParaRPr/>
          </a:p>
          <a:p>
            <a:pPr marL="0" lvl="0" indent="0" algn="l" rtl="0">
              <a:spcBef>
                <a:spcPts val="0"/>
              </a:spcBef>
              <a:spcAft>
                <a:spcPts val="0"/>
              </a:spcAft>
              <a:buNone/>
            </a:pPr>
            <a:r>
              <a:rPr lang="en"/>
              <a:t>Food banks – location, policies, stigma</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minimum wage in the state? Is it enough to make work worth it when compared to childcare costs in that state?</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level of the state earned income tax credit?</a:t>
            </a:r>
            <a:endParaRPr/>
          </a:p>
          <a:p>
            <a:pPr marL="0" lvl="0" indent="0" algn="l" rtl="0">
              <a:spcBef>
                <a:spcPts val="0"/>
              </a:spcBef>
              <a:spcAft>
                <a:spcPts val="0"/>
              </a:spcAft>
              <a:buNone/>
            </a:pPr>
            <a:endParaRPr/>
          </a:p>
          <a:p>
            <a:pPr marL="0" lvl="0" indent="0" algn="l" rtl="0">
              <a:spcBef>
                <a:spcPts val="0"/>
              </a:spcBef>
              <a:spcAft>
                <a:spcPts val="0"/>
              </a:spcAft>
              <a:buNone/>
            </a:pPr>
            <a:r>
              <a:rPr lang="en"/>
              <a:t>Childcare – are there spaces for the child in childcare? Can the family access childcare subsidies – all of this is important before we even consider the nutrition environment of the childcare, CACFP participation</a:t>
            </a:r>
            <a:endParaRPr/>
          </a:p>
          <a:p>
            <a:pPr marL="0" lvl="0" indent="0" algn="l" rtl="0">
              <a:spcBef>
                <a:spcPts val="0"/>
              </a:spcBef>
              <a:spcAft>
                <a:spcPts val="0"/>
              </a:spcAft>
              <a:buNone/>
            </a:pPr>
            <a:endParaRPr/>
          </a:p>
          <a:p>
            <a:pPr marL="0" lvl="0" indent="0" algn="l" rtl="0">
              <a:spcBef>
                <a:spcPts val="0"/>
              </a:spcBef>
              <a:spcAft>
                <a:spcPts val="0"/>
              </a:spcAft>
              <a:buNone/>
            </a:pPr>
            <a:r>
              <a:rPr lang="en"/>
              <a:t>Key points:</a:t>
            </a:r>
            <a:endParaRPr/>
          </a:p>
          <a:p>
            <a:pPr marL="0" lvl="0" indent="0" algn="l" rtl="0">
              <a:spcBef>
                <a:spcPts val="0"/>
              </a:spcBef>
              <a:spcAft>
                <a:spcPts val="0"/>
              </a:spcAft>
              <a:buNone/>
            </a:pPr>
            <a:r>
              <a:rPr lang="en"/>
              <a:t>Live, love, learn spheres all matter, all build on one another, create capacity for child and family to access resources, and alignment contributes to increased dose and synnergysm</a:t>
            </a:r>
            <a:endParaRPr/>
          </a:p>
          <a:p>
            <a:pPr marL="0" lvl="0" indent="0" algn="l" rtl="0">
              <a:spcBef>
                <a:spcPts val="0"/>
              </a:spcBef>
              <a:spcAft>
                <a:spcPts val="0"/>
              </a:spcAft>
              <a:buNone/>
            </a:pPr>
            <a:endParaRPr/>
          </a:p>
          <a:p>
            <a:pPr marL="0" lvl="0" indent="0" algn="l" rtl="0">
              <a:spcBef>
                <a:spcPts val="0"/>
              </a:spcBef>
              <a:spcAft>
                <a:spcPts val="0"/>
              </a:spcAft>
              <a:buNone/>
            </a:pPr>
            <a:r>
              <a:rPr lang="en"/>
              <a:t>Currently we’re only focused on a small number of these settings, not measuring impacts of diverse policies on young children, not considering interactions between policies.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8" name="Google Shape;338;g226de43d181_0_3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78567698e6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78567698e6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500"/>
              </a:spcBef>
              <a:spcAft>
                <a:spcPts val="0"/>
              </a:spcAft>
              <a:buClr>
                <a:schemeClr val="dk1"/>
              </a:buClr>
              <a:buSzPts val="1400"/>
              <a:buChar char="●"/>
            </a:pPr>
            <a:r>
              <a:rPr lang="en" sz="1400">
                <a:solidFill>
                  <a:schemeClr val="dk1"/>
                </a:solidFill>
              </a:rPr>
              <a:t>Goal of WIC is to improve health status of nutritionally at-risk women, infants, and children</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Premise: Health and dietary habits established in childhood persist into adulthood</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WIC is not an entitlement program, budget determined annual by congress. Number of participants the program can serve depends on funding levels.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In FY 2023, WIC spending was $6.6 billion and WIC reached about 6.6 million participants per month.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The program has a broad reach: ~40% of all infants and about ~20% of all children in the US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You can read more about the WIC program and recent USDA research on WIC in a recent ERS report: The WIC Program: Background, Trends, and Economic Issues linked to here.</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78567698e6_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78567698e6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76df31f9e5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76df31f9e5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782993bddb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2782993bddb_4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Moderator to lead Q/A</a:t>
            </a:r>
            <a:endParaRPr/>
          </a:p>
        </p:txBody>
      </p:sp>
      <p:sp>
        <p:nvSpPr>
          <p:cNvPr id="384" name="Google Shape;384;g2782993bddb_4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82993bddb_4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2782993bddb_4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Session lead</a:t>
            </a:r>
            <a:endParaRPr/>
          </a:p>
          <a:p>
            <a:pPr marL="0" lvl="0" indent="0" algn="l" rtl="0">
              <a:lnSpc>
                <a:spcPct val="100000"/>
              </a:lnSpc>
              <a:spcBef>
                <a:spcPts val="1200"/>
              </a:spcBef>
              <a:spcAft>
                <a:spcPts val="0"/>
              </a:spcAft>
              <a:buSzPts val="1400"/>
              <a:buNone/>
            </a:pPr>
            <a:r>
              <a:rPr lang="en" b="1"/>
              <a:t>Reminder: Student presentations</a:t>
            </a:r>
            <a:r>
              <a:rPr lang="en"/>
              <a:t> - application due Wednesday, July 13 at 5pm EST: </a:t>
            </a:r>
            <a:r>
              <a:rPr lang="en" u="sng">
                <a:solidFill>
                  <a:srgbClr val="1155CC"/>
                </a:solidFill>
                <a:hlinkClick r:id="rId3">
                  <a:extLst>
                    <a:ext uri="{A12FA001-AC4F-418D-AE19-62706E023703}">
                      <ahyp:hlinkClr xmlns:ahyp="http://schemas.microsoft.com/office/drawing/2018/hyperlinkcolor" val="tx"/>
                    </a:ext>
                  </a:extLst>
                </a:hlinkClick>
              </a:rPr>
              <a:t>https://unc.az1.qualtrics.com/jfe/form/SV_cSJdvAqdmlQXicK</a:t>
            </a:r>
            <a:r>
              <a:rPr lang="en"/>
              <a:t> </a:t>
            </a:r>
            <a:endParaRPr sz="1400"/>
          </a:p>
          <a:p>
            <a:pPr marL="0" lvl="0" indent="0" algn="l" rtl="0">
              <a:lnSpc>
                <a:spcPct val="100000"/>
              </a:lnSpc>
              <a:spcBef>
                <a:spcPts val="1200"/>
              </a:spcBef>
              <a:spcAft>
                <a:spcPts val="0"/>
              </a:spcAft>
              <a:buSzPts val="1400"/>
              <a:buNone/>
            </a:pPr>
            <a:r>
              <a:rPr lang="en" b="1"/>
              <a:t>Reminder: please fill out the session evaluation</a:t>
            </a:r>
            <a:r>
              <a:rPr lang="en"/>
              <a:t> for today: </a:t>
            </a:r>
            <a:r>
              <a:rPr lang="en" u="sng">
                <a:solidFill>
                  <a:srgbClr val="1155CC"/>
                </a:solidFill>
                <a:hlinkClick r:id="rId4">
                  <a:extLst>
                    <a:ext uri="{A12FA001-AC4F-418D-AE19-62706E023703}">
                      <ahyp:hlinkClr xmlns:ahyp="http://schemas.microsoft.com/office/drawing/2018/hyperlinkcolor" val="tx"/>
                    </a:ext>
                  </a:extLst>
                </a:hlinkClick>
              </a:rPr>
              <a:t>https://duke.qualtrics.com/jfe/form/SV_4SmhYaB4MN4pdn8</a:t>
            </a:r>
            <a:r>
              <a:rPr lang="en"/>
              <a:t> </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393" name="Google Shape;393;g2782993bddb_4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782993bddb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782993bddb_2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HER/NOPREN staff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Each session there will be a different question of the day:</a:t>
            </a:r>
            <a:endParaRPr/>
          </a:p>
          <a:p>
            <a:pPr marL="171450" lvl="0" indent="-171450" algn="l" rtl="0">
              <a:lnSpc>
                <a:spcPct val="100000"/>
              </a:lnSpc>
              <a:spcBef>
                <a:spcPts val="0"/>
              </a:spcBef>
              <a:spcAft>
                <a:spcPts val="0"/>
              </a:spcAft>
              <a:buClr>
                <a:schemeClr val="dk1"/>
              </a:buClr>
              <a:buSzPts val="1200"/>
              <a:buFont typeface="Arial"/>
              <a:buChar char="•"/>
            </a:pPr>
            <a:r>
              <a:rPr lang="en"/>
              <a:t>What are you looking forward to this summer?</a:t>
            </a:r>
            <a:endParaRPr/>
          </a:p>
          <a:p>
            <a:pPr marL="171450" lvl="0" indent="-171450" algn="l" rtl="0">
              <a:lnSpc>
                <a:spcPct val="100000"/>
              </a:lnSpc>
              <a:spcBef>
                <a:spcPts val="0"/>
              </a:spcBef>
              <a:spcAft>
                <a:spcPts val="0"/>
              </a:spcAft>
              <a:buClr>
                <a:schemeClr val="dk1"/>
              </a:buClr>
              <a:buSzPts val="1200"/>
              <a:buFont typeface="Arial"/>
              <a:buChar char="•"/>
            </a:pPr>
            <a:r>
              <a:rPr lang="en"/>
              <a:t>What is the weather like today where you are?</a:t>
            </a:r>
            <a:endParaRPr/>
          </a:p>
          <a:p>
            <a:pPr marL="171450" lvl="0" indent="-171450" algn="l" rtl="0">
              <a:lnSpc>
                <a:spcPct val="100000"/>
              </a:lnSpc>
              <a:spcBef>
                <a:spcPts val="0"/>
              </a:spcBef>
              <a:spcAft>
                <a:spcPts val="0"/>
              </a:spcAft>
              <a:buClr>
                <a:schemeClr val="dk1"/>
              </a:buClr>
              <a:buSzPts val="1200"/>
              <a:buFont typeface="Arial"/>
              <a:buChar char="•"/>
            </a:pPr>
            <a:r>
              <a:rPr lang="en"/>
              <a:t>What is your go-to morning beverage?</a:t>
            </a:r>
            <a:endParaRPr/>
          </a:p>
          <a:p>
            <a:pPr marL="171450" lvl="0" indent="-171450" algn="l" rtl="0">
              <a:lnSpc>
                <a:spcPct val="100000"/>
              </a:lnSpc>
              <a:spcBef>
                <a:spcPts val="0"/>
              </a:spcBef>
              <a:spcAft>
                <a:spcPts val="0"/>
              </a:spcAft>
              <a:buSzPts val="1400"/>
              <a:buChar char="•"/>
            </a:pPr>
            <a:r>
              <a:rPr lang="en"/>
              <a:t>What’s the best book you’ve ever read?</a:t>
            </a:r>
            <a:endParaRPr/>
          </a:p>
          <a:p>
            <a:pPr marL="171450" lvl="0" indent="-171450" algn="l" rtl="0">
              <a:lnSpc>
                <a:spcPct val="100000"/>
              </a:lnSpc>
              <a:spcBef>
                <a:spcPts val="0"/>
              </a:spcBef>
              <a:spcAft>
                <a:spcPts val="0"/>
              </a:spcAft>
              <a:buSzPts val="1400"/>
              <a:buChar char="•"/>
            </a:pPr>
            <a:r>
              <a:rPr lang="en"/>
              <a:t>If you were a fruit or vegetable, what would you be?</a:t>
            </a:r>
            <a:endParaRPr/>
          </a:p>
          <a:p>
            <a:pPr marL="171450" lvl="0" indent="-171450" algn="l" rtl="0">
              <a:lnSpc>
                <a:spcPct val="100000"/>
              </a:lnSpc>
              <a:spcBef>
                <a:spcPts val="0"/>
              </a:spcBef>
              <a:spcAft>
                <a:spcPts val="0"/>
              </a:spcAft>
              <a:buSzPts val="1400"/>
              <a:buChar char="•"/>
            </a:pPr>
            <a:r>
              <a:rPr lang="en"/>
              <a:t>What would be the title of your autobiography?</a:t>
            </a:r>
            <a:endParaRPr/>
          </a:p>
          <a:p>
            <a:pPr marL="171450" lvl="0" indent="-171450" algn="l" rtl="0">
              <a:lnSpc>
                <a:spcPct val="100000"/>
              </a:lnSpc>
              <a:spcBef>
                <a:spcPts val="0"/>
              </a:spcBef>
              <a:spcAft>
                <a:spcPts val="0"/>
              </a:spcAft>
              <a:buSzPts val="1400"/>
              <a:buChar char="•"/>
            </a:pPr>
            <a:r>
              <a:rPr lang="en"/>
              <a:t>What’s your dream vacation destination?</a:t>
            </a:r>
            <a:endParaRPr/>
          </a:p>
          <a:p>
            <a:pPr marL="171450" lvl="0" indent="-171450" algn="l" rtl="0">
              <a:lnSpc>
                <a:spcPct val="100000"/>
              </a:lnSpc>
              <a:spcBef>
                <a:spcPts val="0"/>
              </a:spcBef>
              <a:spcAft>
                <a:spcPts val="0"/>
              </a:spcAft>
              <a:buSzPts val="1400"/>
              <a:buChar char="•"/>
            </a:pPr>
            <a:r>
              <a:rPr lang="en"/>
              <a:t>Who performed at the last concert you went to?</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223" name="Google Shape;223;g2782993bddb_2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82993bddb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782993bddb_2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a:t>HER/NOPREN staff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Put registration link in chat box: </a:t>
            </a:r>
            <a:r>
              <a:rPr lang="en" sz="1100"/>
              <a:t>https://nopren.ucsf.edu/student-resources</a:t>
            </a:r>
            <a:endParaRPr sz="100"/>
          </a:p>
          <a:p>
            <a:pPr marL="0" lvl="0" indent="0" algn="l" rtl="0">
              <a:lnSpc>
                <a:spcPct val="100000"/>
              </a:lnSpc>
              <a:spcBef>
                <a:spcPts val="0"/>
              </a:spcBef>
              <a:spcAft>
                <a:spcPts val="0"/>
              </a:spcAft>
              <a:buSzPts val="1400"/>
              <a:buNone/>
            </a:pPr>
            <a:endParaRPr/>
          </a:p>
        </p:txBody>
      </p:sp>
      <p:sp>
        <p:nvSpPr>
          <p:cNvPr id="234" name="Google Shape;234;g2782993bddb_2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3:45 – 4:00 pm EST: Moderator and presenters join early for tech check</a:t>
            </a:r>
            <a:endParaRPr sz="1200">
              <a:solidFill>
                <a:schemeClr val="dk1"/>
              </a:solidFill>
              <a:highlight>
                <a:srgbClr val="FFFFFF"/>
              </a:highlight>
              <a:latin typeface="Calibri"/>
              <a:ea typeface="Calibri"/>
              <a:cs typeface="Calibri"/>
              <a:sym typeface="Calibri"/>
            </a:endParaRPr>
          </a:p>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4:00-4:05 pm EST: </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HER/NOPREN Staff to open session and introduce session moderator</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b="1">
                <a:solidFill>
                  <a:schemeClr val="dk1"/>
                </a:solidFill>
                <a:highlight>
                  <a:srgbClr val="FFFF00"/>
                </a:highlight>
                <a:latin typeface="Calibri"/>
                <a:ea typeface="Calibri"/>
                <a:cs typeface="Calibri"/>
                <a:sym typeface="Calibri"/>
              </a:rPr>
              <a:t>Kate Bauer</a:t>
            </a:r>
            <a:r>
              <a:rPr lang="en" sz="1200">
                <a:solidFill>
                  <a:schemeClr val="dk1"/>
                </a:solidFill>
                <a:highlight>
                  <a:srgbClr val="FFFFFF"/>
                </a:highlight>
                <a:latin typeface="Calibri"/>
                <a:ea typeface="Calibri"/>
                <a:cs typeface="Calibri"/>
                <a:sym typeface="Calibri"/>
              </a:rPr>
              <a:t> to introduce session, presenters, and WG they represent</a:t>
            </a:r>
            <a:endParaRPr sz="1200">
              <a:solidFill>
                <a:schemeClr val="dk1"/>
              </a:solidFill>
              <a:highlight>
                <a:srgbClr val="FFFFFF"/>
              </a:highlight>
              <a:latin typeface="Calibri"/>
              <a:ea typeface="Calibri"/>
              <a:cs typeface="Calibri"/>
              <a:sym typeface="Calibri"/>
            </a:endParaRPr>
          </a:p>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4:05-4:30pm EST: Presentations</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b="1">
                <a:solidFill>
                  <a:schemeClr val="dk1"/>
                </a:solidFill>
                <a:highlight>
                  <a:srgbClr val="FFFF00"/>
                </a:highlight>
                <a:latin typeface="Calibri"/>
                <a:ea typeface="Calibri"/>
                <a:cs typeface="Calibri"/>
                <a:sym typeface="Calibri"/>
              </a:rPr>
              <a:t>Alison Tovar:</a:t>
            </a:r>
            <a:r>
              <a:rPr lang="en" sz="1200" i="1">
                <a:solidFill>
                  <a:schemeClr val="dk1"/>
                </a:solidFill>
                <a:highlight>
                  <a:srgbClr val="FFFFFF"/>
                </a:highlight>
                <a:latin typeface="Calibri"/>
                <a:ea typeface="Calibri"/>
                <a:cs typeface="Calibri"/>
                <a:sym typeface="Calibri"/>
              </a:rPr>
              <a:t> </a:t>
            </a:r>
            <a:r>
              <a:rPr lang="en" sz="1200" b="1" i="1">
                <a:solidFill>
                  <a:schemeClr val="dk1"/>
                </a:solidFill>
                <a:highlight>
                  <a:srgbClr val="FFFFFF"/>
                </a:highlight>
                <a:latin typeface="Calibri"/>
                <a:ea typeface="Calibri"/>
                <a:cs typeface="Calibri"/>
                <a:sym typeface="Calibri"/>
              </a:rPr>
              <a:t>Overview of policy, systems, and environmental approaches to improve nutrition security and reduce nutrition inequities among young children. </a:t>
            </a:r>
            <a:endParaRPr sz="1200" b="1" i="1">
              <a:solidFill>
                <a:schemeClr val="dk1"/>
              </a:solidFill>
              <a:highlight>
                <a:srgbClr val="FFFFFF"/>
              </a:highlight>
              <a:latin typeface="Calibri"/>
              <a:ea typeface="Calibri"/>
              <a:cs typeface="Calibri"/>
              <a:sym typeface="Calibri"/>
            </a:endParaRPr>
          </a:p>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4:30 – 4:55 pm EST: Questions/Discussion and Networking and Professional Development Breakout Session</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b="1">
                <a:solidFill>
                  <a:schemeClr val="dk1"/>
                </a:solidFill>
                <a:highlight>
                  <a:srgbClr val="FFFF00"/>
                </a:highlight>
                <a:latin typeface="Calibri"/>
                <a:ea typeface="Calibri"/>
                <a:cs typeface="Calibri"/>
                <a:sym typeface="Calibri"/>
              </a:rPr>
              <a:t>Kate Bauer</a:t>
            </a:r>
            <a:r>
              <a:rPr lang="en" sz="1200">
                <a:solidFill>
                  <a:schemeClr val="dk1"/>
                </a:solidFill>
                <a:highlight>
                  <a:srgbClr val="FFFFFF"/>
                </a:highlight>
                <a:latin typeface="Calibri"/>
                <a:ea typeface="Calibri"/>
                <a:cs typeface="Calibri"/>
                <a:sym typeface="Calibri"/>
              </a:rPr>
              <a:t> facilitates Q&amp;A</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b="1">
                <a:solidFill>
                  <a:schemeClr val="dk1"/>
                </a:solidFill>
                <a:highlight>
                  <a:srgbClr val="FFFF00"/>
                </a:highlight>
                <a:latin typeface="Calibri"/>
                <a:ea typeface="Calibri"/>
                <a:cs typeface="Calibri"/>
                <a:sym typeface="Calibri"/>
              </a:rPr>
              <a:t>Kate Bauer, Alison Tovar, WG fellow,</a:t>
            </a:r>
            <a:r>
              <a:rPr lang="en" sz="1200" b="1">
                <a:solidFill>
                  <a:schemeClr val="dk1"/>
                </a:solidFill>
                <a:highlight>
                  <a:srgbClr val="FFFFFF"/>
                </a:highlight>
                <a:latin typeface="Calibri"/>
                <a:ea typeface="Calibri"/>
                <a:cs typeface="Calibri"/>
                <a:sym typeface="Calibri"/>
              </a:rPr>
              <a:t> HER and NOPREN staff</a:t>
            </a:r>
            <a:r>
              <a:rPr lang="en" sz="1200">
                <a:solidFill>
                  <a:schemeClr val="dk1"/>
                </a:solidFill>
                <a:highlight>
                  <a:srgbClr val="FFFFFF"/>
                </a:highlight>
                <a:latin typeface="Calibri"/>
                <a:ea typeface="Calibri"/>
                <a:cs typeface="Calibri"/>
                <a:sym typeface="Calibri"/>
              </a:rPr>
              <a:t> to be available for general networking with students</a:t>
            </a:r>
            <a:endParaRPr sz="1200">
              <a:solidFill>
                <a:schemeClr val="dk1"/>
              </a:solidFill>
              <a:highlight>
                <a:srgbClr val="FFFFFF"/>
              </a:highlight>
              <a:latin typeface="Calibri"/>
              <a:ea typeface="Calibri"/>
              <a:cs typeface="Calibri"/>
              <a:sym typeface="Calibri"/>
            </a:endParaRPr>
          </a:p>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4:55-5:00pm EST: Closing</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HER/NOPREN staff to provide closing remarks and invitation to participate in networking and professional development breakout session, reminder of next session date/topic</a:t>
            </a: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30d339926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30d339926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26de43d181_0_6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26de43d181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6df31f9e5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76df31f9e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Leslie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6df31f9e5_4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76df31f9e5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0d339926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30d339926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8" name="Google Shape;58;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9" name="Google Shape;59;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0" name="Google Shape;60;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0" name="Google Shape;7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2" name="Google Shape;82;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2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p2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4" name="Google Shape;104;p21"/>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6" name="Google Shape;106;p21"/>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3" name="Google Shape;113;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4" name="Google Shape;11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3"/>
          <p:cNvSpPr>
            <a:spLocks noGrp="1"/>
          </p:cNvSpPr>
          <p:nvPr>
            <p:ph type="pic" idx="2"/>
          </p:nvPr>
        </p:nvSpPr>
        <p:spPr>
          <a:xfrm>
            <a:off x="3887391" y="740569"/>
            <a:ext cx="4629300" cy="3655200"/>
          </a:xfrm>
          <a:prstGeom prst="rect">
            <a:avLst/>
          </a:prstGeom>
          <a:noFill/>
          <a:ln>
            <a:noFill/>
          </a:ln>
        </p:spPr>
      </p:sp>
      <p:sp>
        <p:nvSpPr>
          <p:cNvPr id="120" name="Google Shape;120;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1" name="Google Shape;12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7" name="Google Shape;127;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 name="Google Shape;132;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3" name="Google Shape;133;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 name="Google Shape;145;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2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1" name="Google Shape;151;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2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7" name="Google Shape;157;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3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0" name="Google Shape;170;p3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3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2" name="Google Shape;172;p3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 name="Google Shape;173;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1"/>
        <p:cNvGrpSpPr/>
        <p:nvPr/>
      </p:nvGrpSpPr>
      <p:grpSpPr>
        <a:xfrm>
          <a:off x="0" y="0"/>
          <a:ext cx="0" cy="0"/>
          <a:chOff x="0" y="0"/>
          <a:chExt cx="0" cy="0"/>
        </a:xfrm>
      </p:grpSpPr>
      <p:sp>
        <p:nvSpPr>
          <p:cNvPr id="182" name="Google Shape;182;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3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8" name="Google Shape;188;p3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9" name="Google Shape;189;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4" name="Google Shape;194;p35"/>
          <p:cNvSpPr>
            <a:spLocks noGrp="1"/>
          </p:cNvSpPr>
          <p:nvPr>
            <p:ph type="pic" idx="2"/>
          </p:nvPr>
        </p:nvSpPr>
        <p:spPr>
          <a:xfrm>
            <a:off x="3887391" y="740569"/>
            <a:ext cx="4629150" cy="3655219"/>
          </a:xfrm>
          <a:prstGeom prst="rect">
            <a:avLst/>
          </a:prstGeom>
          <a:noFill/>
          <a:ln>
            <a:noFill/>
          </a:ln>
        </p:spPr>
      </p:sp>
      <p:sp>
        <p:nvSpPr>
          <p:cNvPr id="195" name="Google Shape;195;p3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6" name="Google Shape;196;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1" name="Google Shape;201;p3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2" name="Google Shape;202;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37"/>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8" name="Google Shape;208;p3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3" name="Google Shape;63;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Google Shape;138;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9" name="Google Shape;139;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0" name="Google Shape;140;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1" name="Google Shape;141;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nopren.ucsf.edu/her-nopren-summer-speaker-series-students-20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nopren.ucsf.edu/her-nopren-summer-speaker-series-students-2024"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ns.usda.gov/wi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nopren.ucsf.edu/wic-learning-collaborative" TargetMode="External"/><Relationship Id="rId5" Type="http://schemas.openxmlformats.org/officeDocument/2006/relationships/hyperlink" Target="https://urldefense.proofpoint.com/v2/url?u=https-3A__nopren.org_working-5Fgroups_early-2Dcare-2Dand-2Deducation_&amp;d=DwMFaQ&amp;c=iORugZls2LlYyCAZRB3XLg&amp;r=P_ms1r76kV7DhGEGAiiXHqJxICUnalGL-XUv-5Xco_Q&amp;m=Z9zgOLfGKGH2wOk-lwQj4dR3GwrF3JFGGxGNu6gZNUo&amp;s=UmxdMaPW1ljnCbe13mrq7s6xOMYqT06jr1eBYV67yt4&amp;e=" TargetMode="External"/><Relationship Id="rId4" Type="http://schemas.openxmlformats.org/officeDocument/2006/relationships/hyperlink" Target="https://urldefense.proofpoint.com/v2/url?u=https-3A__nopren.org_working-5Fgroups_healthy-2Dfood-2Dretail_&amp;d=DwMFaQ&amp;c=iORugZls2LlYyCAZRB3XLg&amp;r=P_ms1r76kV7DhGEGAiiXHqJxICUnalGL-XUv-5Xco_Q&amp;m=Z9zgOLfGKGH2wOk-lwQj4dR3GwrF3JFGGxGNu6gZNUo&amp;s=_aPu1wiLDEgI3gbX2GYFef8E70o3Jtf5mAX0d_4jthI&amp;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a:spLocks noGrp="1"/>
          </p:cNvSpPr>
          <p:nvPr>
            <p:ph type="title" idx="4294967295"/>
          </p:nvPr>
        </p:nvSpPr>
        <p:spPr>
          <a:xfrm>
            <a:off x="0" y="2918460"/>
            <a:ext cx="9144000" cy="2225040"/>
          </a:xfrm>
          <a:prstGeom prst="rect">
            <a:avLst/>
          </a:prstGeom>
          <a:solidFill>
            <a:schemeClr val="accent6">
              <a:lumMod val="50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500" b="0" i="0" u="none" strike="noStrike" kern="0" cap="none" spc="0" normalizeH="0" baseline="0" noProof="0" dirty="0">
                <a:ln>
                  <a:noFill/>
                </a:ln>
                <a:solidFill>
                  <a:srgbClr val="FFFFFF"/>
                </a:solidFill>
                <a:effectLst/>
                <a:uLnTx/>
                <a:uFillTx/>
                <a:latin typeface="Calibri"/>
                <a:ea typeface="Calibri"/>
                <a:cs typeface="Calibri"/>
                <a:sym typeface="Calibri"/>
              </a:rPr>
              <a:t>Summer Speaker Series for Students</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500" b="0" i="0" u="none" strike="noStrike" kern="0" cap="none" spc="0" normalizeH="0" baseline="0" noProof="0" dirty="0">
                <a:ln>
                  <a:noFill/>
                </a:ln>
                <a:solidFill>
                  <a:srgbClr val="FFFFFF"/>
                </a:solidFill>
                <a:effectLst/>
                <a:uLnTx/>
                <a:uFillTx/>
                <a:latin typeface="Calibri"/>
                <a:ea typeface="Calibri"/>
                <a:cs typeface="Calibri"/>
                <a:sym typeface="Calibri"/>
              </a:rPr>
              <a:t>2024</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17" name="Google Shape;217;p38">
            <a:extLst>
              <a:ext uri="{C183D7F6-B498-43B3-948B-1728B52AA6E4}">
                <adec:decorative xmlns:adec="http://schemas.microsoft.com/office/drawing/2017/decorative" val="1"/>
              </a:ext>
            </a:extLst>
          </p:cNvPr>
          <p:cNvSpPr txBox="1"/>
          <p:nvPr/>
        </p:nvSpPr>
        <p:spPr>
          <a:xfrm>
            <a:off x="1145658" y="3202172"/>
            <a:ext cx="6515100" cy="300082"/>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218" name="Google Shape;218;p38">
            <a:extLst>
              <a:ext uri="{C183D7F6-B498-43B3-948B-1728B52AA6E4}">
                <adec:decorative xmlns:adec="http://schemas.microsoft.com/office/drawing/2017/decorative" val="1"/>
              </a:ext>
            </a:extLst>
          </p:cNvPr>
          <p:cNvSpPr/>
          <p:nvPr/>
        </p:nvSpPr>
        <p:spPr>
          <a:xfrm>
            <a:off x="0" y="2787952"/>
            <a:ext cx="9144000" cy="130508"/>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219" name="Google Shape;219;p38" descr="A picture containing icon"/>
          <p:cNvPicPr preferRelativeResize="0"/>
          <p:nvPr/>
        </p:nvPicPr>
        <p:blipFill rotWithShape="1">
          <a:blip r:embed="rId3">
            <a:alphaModFix/>
          </a:blip>
          <a:srcRect/>
          <a:stretch/>
        </p:blipFill>
        <p:spPr>
          <a:xfrm>
            <a:off x="888483" y="208099"/>
            <a:ext cx="7029450" cy="251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47">
            <a:extLst>
              <a:ext uri="{C183D7F6-B498-43B3-948B-1728B52AA6E4}">
                <adec:decorative xmlns:adec="http://schemas.microsoft.com/office/drawing/2017/decorative" val="1"/>
              </a:ext>
            </a:extLst>
          </p:cNvPr>
          <p:cNvSpPr/>
          <p:nvPr/>
        </p:nvSpPr>
        <p:spPr>
          <a:xfrm>
            <a:off x="0" y="0"/>
            <a:ext cx="91419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3" name="Google Shape;303;p47">
            <a:extLst>
              <a:ext uri="{C183D7F6-B498-43B3-948B-1728B52AA6E4}">
                <adec:decorative xmlns:adec="http://schemas.microsoft.com/office/drawing/2017/decorative" val="1"/>
              </a:ext>
            </a:extLst>
          </p:cNvPr>
          <p:cNvSpPr/>
          <p:nvPr/>
        </p:nvSpPr>
        <p:spPr>
          <a:xfrm>
            <a:off x="240148" y="240005"/>
            <a:ext cx="8661600" cy="4663500"/>
          </a:xfrm>
          <a:prstGeom prst="rect">
            <a:avLst/>
          </a:prstGeom>
          <a:solidFill>
            <a:schemeClr val="lt1"/>
          </a:solidFill>
          <a:ln w="127000" cap="sq" cmpd="thinThick">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4" name="Google Shape;304;p47"/>
          <p:cNvSpPr txBox="1">
            <a:spLocks noGrp="1"/>
          </p:cNvSpPr>
          <p:nvPr>
            <p:ph type="title"/>
          </p:nvPr>
        </p:nvSpPr>
        <p:spPr>
          <a:xfrm>
            <a:off x="574000" y="5"/>
            <a:ext cx="80421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600"/>
              <a:buFont typeface="Avenir"/>
              <a:buNone/>
            </a:pPr>
            <a:r>
              <a:rPr lang="en" sz="3400"/>
              <a:t>Live, Love, Learn Framework</a:t>
            </a:r>
            <a:endParaRPr sz="3400"/>
          </a:p>
        </p:txBody>
      </p:sp>
      <p:grpSp>
        <p:nvGrpSpPr>
          <p:cNvPr id="305" name="Google Shape;305;p47" descr="Live love learn framework"/>
          <p:cNvGrpSpPr/>
          <p:nvPr/>
        </p:nvGrpSpPr>
        <p:grpSpPr>
          <a:xfrm>
            <a:off x="1829275" y="750432"/>
            <a:ext cx="5485467" cy="4067832"/>
            <a:chOff x="399638" y="-182908"/>
            <a:chExt cx="6259805" cy="4632538"/>
          </a:xfrm>
        </p:grpSpPr>
        <p:sp>
          <p:nvSpPr>
            <p:cNvPr id="306" name="Google Shape;306;p47"/>
            <p:cNvSpPr/>
            <p:nvPr/>
          </p:nvSpPr>
          <p:spPr>
            <a:xfrm>
              <a:off x="2159205" y="-182908"/>
              <a:ext cx="2743500" cy="3858000"/>
            </a:xfrm>
            <a:prstGeom prst="ellipse">
              <a:avLst/>
            </a:prstGeom>
            <a:solidFill>
              <a:srgbClr val="599BD5">
                <a:alpha val="4980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Average"/>
                <a:ea typeface="Average"/>
                <a:cs typeface="Average"/>
                <a:sym typeface="Average"/>
              </a:endParaRPr>
            </a:p>
          </p:txBody>
        </p:sp>
        <p:sp>
          <p:nvSpPr>
            <p:cNvPr id="307" name="Google Shape;307;p47"/>
            <p:cNvSpPr txBox="1"/>
            <p:nvPr/>
          </p:nvSpPr>
          <p:spPr>
            <a:xfrm>
              <a:off x="2525014" y="492265"/>
              <a:ext cx="2011800" cy="1736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Avenir"/>
                <a:buNone/>
              </a:pPr>
              <a:r>
                <a:rPr lang="en" sz="1800" i="0" u="none" strike="noStrike" cap="none">
                  <a:solidFill>
                    <a:schemeClr val="dk1"/>
                  </a:solidFill>
                  <a:latin typeface="Average"/>
                  <a:ea typeface="Average"/>
                  <a:cs typeface="Average"/>
                  <a:sym typeface="Average"/>
                </a:rPr>
                <a:t>Love</a:t>
              </a:r>
              <a:endParaRPr sz="1100">
                <a:latin typeface="Average"/>
                <a:ea typeface="Average"/>
                <a:cs typeface="Average"/>
                <a:sym typeface="Average"/>
              </a:endParaRPr>
            </a:p>
            <a:p>
              <a:pPr marL="0" marR="0" lvl="0" indent="0" algn="ctr" rtl="0">
                <a:lnSpc>
                  <a:spcPct val="100000"/>
                </a:lnSpc>
                <a:spcBef>
                  <a:spcPts val="600"/>
                </a:spcBef>
                <a:spcAft>
                  <a:spcPts val="0"/>
                </a:spcAft>
                <a:buClr>
                  <a:schemeClr val="dk1"/>
                </a:buClr>
                <a:buSzPts val="1100"/>
                <a:buFont typeface="Avenir"/>
                <a:buNone/>
              </a:pPr>
              <a:r>
                <a:rPr lang="en" sz="1100" b="1" i="0" u="none" strike="noStrike" cap="none">
                  <a:solidFill>
                    <a:schemeClr val="dk1"/>
                  </a:solidFill>
                  <a:latin typeface="Average"/>
                  <a:ea typeface="Average"/>
                  <a:cs typeface="Average"/>
                  <a:sym typeface="Average"/>
                </a:rPr>
                <a:t>Immediate and Extended Family, Social Networks</a:t>
              </a:r>
              <a:endParaRPr sz="1100">
                <a:latin typeface="Average"/>
                <a:ea typeface="Average"/>
                <a:cs typeface="Average"/>
                <a:sym typeface="Average"/>
              </a:endParaRPr>
            </a:p>
            <a:p>
              <a:pPr marL="0" marR="0" lvl="0" indent="0" algn="ctr" rtl="0">
                <a:lnSpc>
                  <a:spcPct val="90000"/>
                </a:lnSpc>
                <a:spcBef>
                  <a:spcPts val="500"/>
                </a:spcBef>
                <a:spcAft>
                  <a:spcPts val="0"/>
                </a:spcAft>
                <a:buClr>
                  <a:schemeClr val="dk1"/>
                </a:buClr>
                <a:buSzPts val="1100"/>
                <a:buFont typeface="Calibri"/>
                <a:buNone/>
              </a:pPr>
              <a:endParaRPr sz="1100" b="1" i="0" u="none" strike="noStrike" cap="none">
                <a:solidFill>
                  <a:schemeClr val="dk1"/>
                </a:solidFill>
                <a:latin typeface="Average"/>
                <a:ea typeface="Average"/>
                <a:cs typeface="Average"/>
                <a:sym typeface="Average"/>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rage"/>
                <a:ea typeface="Average"/>
                <a:cs typeface="Average"/>
                <a:sym typeface="Average"/>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rage"/>
                <a:ea typeface="Average"/>
                <a:cs typeface="Average"/>
                <a:sym typeface="Average"/>
              </a:endParaRPr>
            </a:p>
            <a:p>
              <a:pPr marL="0" marR="0" lvl="0" indent="0" algn="ctr" rtl="0">
                <a:lnSpc>
                  <a:spcPct val="90000"/>
                </a:lnSpc>
                <a:spcBef>
                  <a:spcPts val="400"/>
                </a:spcBef>
                <a:spcAft>
                  <a:spcPts val="0"/>
                </a:spcAft>
                <a:buClr>
                  <a:schemeClr val="dk1"/>
                </a:buClr>
                <a:buSzPts val="1100"/>
                <a:buFont typeface="Calibri"/>
                <a:buNone/>
              </a:pPr>
              <a:endParaRPr sz="1100" i="0" u="none" strike="noStrike" cap="none">
                <a:solidFill>
                  <a:schemeClr val="dk1"/>
                </a:solidFill>
                <a:latin typeface="Average"/>
                <a:ea typeface="Average"/>
                <a:cs typeface="Average"/>
                <a:sym typeface="Average"/>
              </a:endParaRPr>
            </a:p>
          </p:txBody>
        </p:sp>
        <p:sp>
          <p:nvSpPr>
            <p:cNvPr id="308" name="Google Shape;308;p47"/>
            <p:cNvSpPr/>
            <p:nvPr/>
          </p:nvSpPr>
          <p:spPr>
            <a:xfrm>
              <a:off x="2801443" y="1706130"/>
              <a:ext cx="3858000" cy="2743500"/>
            </a:xfrm>
            <a:prstGeom prst="ellipse">
              <a:avLst/>
            </a:prstGeom>
            <a:solidFill>
              <a:srgbClr val="4CC38C">
                <a:alpha val="4980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Average"/>
                <a:ea typeface="Average"/>
                <a:cs typeface="Average"/>
                <a:sym typeface="Average"/>
              </a:endParaRPr>
            </a:p>
          </p:txBody>
        </p:sp>
        <p:sp>
          <p:nvSpPr>
            <p:cNvPr id="309" name="Google Shape;309;p47"/>
            <p:cNvSpPr txBox="1"/>
            <p:nvPr/>
          </p:nvSpPr>
          <p:spPr>
            <a:xfrm>
              <a:off x="3981391" y="2414884"/>
              <a:ext cx="2314800" cy="1509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1800"/>
                <a:buFont typeface="Avenir"/>
                <a:buNone/>
              </a:pPr>
              <a:r>
                <a:rPr lang="en" sz="1800" i="0" u="none" strike="noStrike" cap="none">
                  <a:solidFill>
                    <a:schemeClr val="dk1"/>
                  </a:solidFill>
                  <a:latin typeface="Average"/>
                  <a:ea typeface="Average"/>
                  <a:cs typeface="Average"/>
                  <a:sym typeface="Average"/>
                </a:rPr>
                <a:t>	Learn</a:t>
              </a:r>
              <a:endParaRPr sz="1100">
                <a:latin typeface="Average"/>
                <a:ea typeface="Average"/>
                <a:cs typeface="Average"/>
                <a:sym typeface="Average"/>
              </a:endParaRPr>
            </a:p>
            <a:p>
              <a:pPr marL="0" marR="0" lvl="0" indent="0" algn="r" rtl="0">
                <a:lnSpc>
                  <a:spcPct val="100000"/>
                </a:lnSpc>
                <a:spcBef>
                  <a:spcPts val="500"/>
                </a:spcBef>
                <a:spcAft>
                  <a:spcPts val="0"/>
                </a:spcAft>
                <a:buClr>
                  <a:schemeClr val="dk1"/>
                </a:buClr>
                <a:buSzPts val="1100"/>
                <a:buFont typeface="Avenir"/>
                <a:buNone/>
              </a:pPr>
              <a:r>
                <a:rPr lang="en" sz="1100" b="1" i="0" u="none" strike="noStrike" cap="none">
                  <a:solidFill>
                    <a:schemeClr val="dk1"/>
                  </a:solidFill>
                  <a:latin typeface="Average"/>
                  <a:ea typeface="Average"/>
                  <a:cs typeface="Average"/>
                  <a:sym typeface="Average"/>
                </a:rPr>
                <a:t>Formal and Informal Early Childcare and Education</a:t>
              </a:r>
              <a:endParaRPr sz="1100">
                <a:latin typeface="Average"/>
                <a:ea typeface="Average"/>
                <a:cs typeface="Average"/>
                <a:sym typeface="Average"/>
              </a:endParaRPr>
            </a:p>
          </p:txBody>
        </p:sp>
        <p:sp>
          <p:nvSpPr>
            <p:cNvPr id="310" name="Google Shape;310;p47"/>
            <p:cNvSpPr/>
            <p:nvPr/>
          </p:nvSpPr>
          <p:spPr>
            <a:xfrm>
              <a:off x="399638" y="1702106"/>
              <a:ext cx="3858000" cy="2746200"/>
            </a:xfrm>
            <a:prstGeom prst="ellipse">
              <a:avLst/>
            </a:prstGeom>
            <a:solidFill>
              <a:srgbClr val="6FAB46">
                <a:alpha val="4980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Average"/>
                <a:ea typeface="Average"/>
                <a:cs typeface="Average"/>
                <a:sym typeface="Average"/>
              </a:endParaRPr>
            </a:p>
          </p:txBody>
        </p:sp>
        <p:sp>
          <p:nvSpPr>
            <p:cNvPr id="311" name="Google Shape;311;p47"/>
            <p:cNvSpPr txBox="1"/>
            <p:nvPr/>
          </p:nvSpPr>
          <p:spPr>
            <a:xfrm>
              <a:off x="762947" y="2411566"/>
              <a:ext cx="2314800" cy="1510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venir"/>
                <a:buNone/>
              </a:pPr>
              <a:r>
                <a:rPr lang="en" sz="1800" i="0" u="none" strike="noStrike" cap="none">
                  <a:solidFill>
                    <a:schemeClr val="dk1"/>
                  </a:solidFill>
                  <a:latin typeface="Average"/>
                  <a:ea typeface="Average"/>
                  <a:cs typeface="Average"/>
                  <a:sym typeface="Average"/>
                </a:rPr>
                <a:t>Live</a:t>
              </a:r>
              <a:endParaRPr sz="1100">
                <a:latin typeface="Average"/>
                <a:ea typeface="Average"/>
                <a:cs typeface="Average"/>
                <a:sym typeface="Average"/>
              </a:endParaRPr>
            </a:p>
            <a:p>
              <a:pPr marL="0" marR="0" lvl="0" indent="0" algn="l" rtl="0">
                <a:lnSpc>
                  <a:spcPct val="100000"/>
                </a:lnSpc>
                <a:spcBef>
                  <a:spcPts val="0"/>
                </a:spcBef>
                <a:spcAft>
                  <a:spcPts val="0"/>
                </a:spcAft>
                <a:buClr>
                  <a:schemeClr val="dk1"/>
                </a:buClr>
                <a:buSzPts val="1100"/>
                <a:buFont typeface="Avenir"/>
                <a:buNone/>
              </a:pPr>
              <a:r>
                <a:rPr lang="en" sz="1100" b="1" i="0" u="none" strike="noStrike" cap="none">
                  <a:solidFill>
                    <a:schemeClr val="dk1"/>
                  </a:solidFill>
                  <a:latin typeface="Average"/>
                  <a:ea typeface="Average"/>
                  <a:cs typeface="Average"/>
                  <a:sym typeface="Average"/>
                </a:rPr>
                <a:t>Neighborhood, Physical Community, Geopolitical Location</a:t>
              </a:r>
              <a:endParaRPr sz="1100" b="1" i="0" u="none" strike="noStrike" cap="none">
                <a:solidFill>
                  <a:schemeClr val="dk1"/>
                </a:solidFill>
                <a:latin typeface="Average"/>
                <a:ea typeface="Average"/>
                <a:cs typeface="Average"/>
                <a:sym typeface="Average"/>
              </a:endParaRPr>
            </a:p>
          </p:txBody>
        </p:sp>
      </p:grpSp>
      <p:sp>
        <p:nvSpPr>
          <p:cNvPr id="312" name="Google Shape;312;p47"/>
          <p:cNvSpPr/>
          <p:nvPr/>
        </p:nvSpPr>
        <p:spPr>
          <a:xfrm>
            <a:off x="4129219" y="3054425"/>
            <a:ext cx="885600" cy="885600"/>
          </a:xfrm>
          <a:prstGeom prst="ellipse">
            <a:avLst/>
          </a:prstGeom>
          <a:solidFill>
            <a:srgbClr val="E9EDF1">
              <a:alpha val="60000"/>
            </a:srgbClr>
          </a:solidFill>
          <a:ln>
            <a:noFill/>
          </a:ln>
        </p:spPr>
        <p:txBody>
          <a:bodyPr spcFirstLastPara="1" wrap="square" lIns="68575" tIns="34275" rIns="68575" bIns="34275" anchor="ctr" anchorCtr="0">
            <a:noAutofit/>
          </a:bodyPr>
          <a:lstStyle/>
          <a:p>
            <a:pPr marL="0" marR="0" lvl="0" indent="0" algn="ctr" rtl="0">
              <a:lnSpc>
                <a:spcPct val="107000"/>
              </a:lnSpc>
              <a:spcBef>
                <a:spcPts val="0"/>
              </a:spcBef>
              <a:spcAft>
                <a:spcPts val="0"/>
              </a:spcAft>
              <a:buNone/>
            </a:pPr>
            <a:r>
              <a:rPr lang="en" sz="1500" i="0" u="none" strike="noStrike" cap="none">
                <a:solidFill>
                  <a:srgbClr val="262626"/>
                </a:solidFill>
                <a:latin typeface="Average"/>
                <a:ea typeface="Average"/>
                <a:cs typeface="Average"/>
                <a:sym typeface="Average"/>
              </a:rPr>
              <a:t>Child</a:t>
            </a:r>
            <a:endParaRPr sz="1100">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policies, systems, and environments are you aware of that impact young children’s diets?</a:t>
            </a:r>
            <a:endParaRPr/>
          </a:p>
          <a:p>
            <a:pPr marL="0" lvl="0" indent="0" algn="ctr" rtl="0">
              <a:spcBef>
                <a:spcPts val="0"/>
              </a:spcBef>
              <a:spcAft>
                <a:spcPts val="0"/>
              </a:spcAft>
              <a:buNone/>
            </a:pPr>
            <a:endParaRPr/>
          </a:p>
          <a:p>
            <a:pPr marL="0" lvl="0" indent="0" algn="ctr" rtl="0">
              <a:spcBef>
                <a:spcPts val="0"/>
              </a:spcBef>
              <a:spcAft>
                <a:spcPts val="0"/>
              </a:spcAft>
              <a:buNone/>
            </a:pPr>
            <a:r>
              <a:rPr lang="en" sz="2650"/>
              <a:t>Please enter responses in the chat</a:t>
            </a:r>
            <a:endParaRPr sz="26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49">
            <a:extLst>
              <a:ext uri="{C183D7F6-B498-43B3-948B-1728B52AA6E4}">
                <adec:decorative xmlns:adec="http://schemas.microsoft.com/office/drawing/2017/decorative" val="1"/>
              </a:ext>
            </a:extLst>
          </p:cNvPr>
          <p:cNvSpPr/>
          <p:nvPr/>
        </p:nvSpPr>
        <p:spPr>
          <a:xfrm>
            <a:off x="0" y="0"/>
            <a:ext cx="91419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4" name="Google Shape;324;p49">
            <a:extLst>
              <a:ext uri="{C183D7F6-B498-43B3-948B-1728B52AA6E4}">
                <adec:decorative xmlns:adec="http://schemas.microsoft.com/office/drawing/2017/decorative" val="1"/>
              </a:ext>
            </a:extLst>
          </p:cNvPr>
          <p:cNvSpPr/>
          <p:nvPr/>
        </p:nvSpPr>
        <p:spPr>
          <a:xfrm>
            <a:off x="241173" y="240030"/>
            <a:ext cx="8661600" cy="4663500"/>
          </a:xfrm>
          <a:prstGeom prst="rect">
            <a:avLst/>
          </a:prstGeom>
          <a:solidFill>
            <a:schemeClr val="lt1"/>
          </a:solidFill>
          <a:ln w="127000" cap="sq" cmpd="thinThick">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93F60EB7-C02F-71E2-E44E-7677ED4B6FF9}"/>
              </a:ext>
              <a:ext uri="{C183D7F6-B498-43B3-948B-1728B52AA6E4}">
                <adec:decorative xmlns:adec="http://schemas.microsoft.com/office/drawing/2017/decorative" val="1"/>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Live Love Learn Table</a:t>
            </a:r>
          </a:p>
        </p:txBody>
      </p:sp>
      <p:grpSp>
        <p:nvGrpSpPr>
          <p:cNvPr id="325" name="Google Shape;325;p49" descr="picture of a girl with a book"/>
          <p:cNvGrpSpPr/>
          <p:nvPr/>
        </p:nvGrpSpPr>
        <p:grpSpPr>
          <a:xfrm>
            <a:off x="5764486" y="2536180"/>
            <a:ext cx="3138297" cy="2565924"/>
            <a:chOff x="2218936" y="2529205"/>
            <a:chExt cx="3138297" cy="2565924"/>
          </a:xfrm>
        </p:grpSpPr>
        <p:grpSp>
          <p:nvGrpSpPr>
            <p:cNvPr id="326" name="Google Shape;326;p49"/>
            <p:cNvGrpSpPr/>
            <p:nvPr/>
          </p:nvGrpSpPr>
          <p:grpSpPr>
            <a:xfrm>
              <a:off x="2218936" y="2529205"/>
              <a:ext cx="3138297" cy="2341617"/>
              <a:chOff x="967012" y="-184276"/>
              <a:chExt cx="6306866" cy="4667365"/>
            </a:xfrm>
          </p:grpSpPr>
          <p:sp>
            <p:nvSpPr>
              <p:cNvPr id="327" name="Google Shape;327;p49"/>
              <p:cNvSpPr/>
              <p:nvPr/>
            </p:nvSpPr>
            <p:spPr>
              <a:xfrm>
                <a:off x="2739737" y="-184276"/>
                <a:ext cx="2764200" cy="3887100"/>
              </a:xfrm>
              <a:prstGeom prst="ellipse">
                <a:avLst/>
              </a:prstGeom>
              <a:solidFill>
                <a:srgbClr val="599BD5">
                  <a:alpha val="2471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8" name="Google Shape;328;p49"/>
              <p:cNvSpPr txBox="1"/>
              <p:nvPr/>
            </p:nvSpPr>
            <p:spPr>
              <a:xfrm>
                <a:off x="3108282" y="495946"/>
                <a:ext cx="2027100" cy="1749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0" i="0" u="none" strike="noStrike" cap="none">
                  <a:solidFill>
                    <a:schemeClr val="dk1"/>
                  </a:solidFill>
                  <a:latin typeface="Avenir"/>
                  <a:ea typeface="Avenir"/>
                  <a:cs typeface="Avenir"/>
                  <a:sym typeface="Avenir"/>
                </a:endParaRPr>
              </a:p>
            </p:txBody>
          </p:sp>
          <p:sp>
            <p:nvSpPr>
              <p:cNvPr id="329" name="Google Shape;329;p49"/>
              <p:cNvSpPr/>
              <p:nvPr/>
            </p:nvSpPr>
            <p:spPr>
              <a:xfrm>
                <a:off x="3386778" y="1718889"/>
                <a:ext cx="3887100" cy="2764200"/>
              </a:xfrm>
              <a:prstGeom prst="ellipse">
                <a:avLst/>
              </a:prstGeom>
              <a:solidFill>
                <a:srgbClr val="4CC38C">
                  <a:alpha val="2863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0" name="Google Shape;330;p49"/>
              <p:cNvSpPr txBox="1"/>
              <p:nvPr/>
            </p:nvSpPr>
            <p:spPr>
              <a:xfrm>
                <a:off x="4575550" y="2432944"/>
                <a:ext cx="2332200" cy="1520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1800"/>
                  <a:buFont typeface="Avenir"/>
                  <a:buNone/>
                </a:pPr>
                <a:r>
                  <a:rPr lang="en" sz="1800" b="0" i="0" u="none" strike="noStrike" cap="none">
                    <a:solidFill>
                      <a:schemeClr val="dk1"/>
                    </a:solidFill>
                    <a:latin typeface="Avenir"/>
                    <a:ea typeface="Avenir"/>
                    <a:cs typeface="Avenir"/>
                    <a:sym typeface="Avenir"/>
                  </a:rPr>
                  <a:t>	</a:t>
                </a:r>
                <a:endParaRPr sz="1100" b="1" i="0" u="none" strike="noStrike" cap="none">
                  <a:solidFill>
                    <a:schemeClr val="dk1"/>
                  </a:solidFill>
                  <a:latin typeface="Avenir"/>
                  <a:ea typeface="Avenir"/>
                  <a:cs typeface="Avenir"/>
                  <a:sym typeface="Avenir"/>
                </a:endParaRPr>
              </a:p>
            </p:txBody>
          </p:sp>
          <p:sp>
            <p:nvSpPr>
              <p:cNvPr id="331" name="Google Shape;331;p49"/>
              <p:cNvSpPr/>
              <p:nvPr/>
            </p:nvSpPr>
            <p:spPr>
              <a:xfrm>
                <a:off x="967012" y="1714835"/>
                <a:ext cx="3887100" cy="2766900"/>
              </a:xfrm>
              <a:prstGeom prst="ellipse">
                <a:avLst/>
              </a:prstGeom>
              <a:solidFill>
                <a:srgbClr val="6FAB46">
                  <a:alpha val="2196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2" name="Google Shape;332;p49"/>
              <p:cNvSpPr txBox="1"/>
              <p:nvPr/>
            </p:nvSpPr>
            <p:spPr>
              <a:xfrm>
                <a:off x="1333037" y="2429601"/>
                <a:ext cx="2332200" cy="152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p:txBody>
          </p:sp>
        </p:grpSp>
        <p:pic>
          <p:nvPicPr>
            <p:cNvPr id="333" name="Google Shape;333;p49" descr="Child PNG Image | Children, People cutout, Kids learning"/>
            <p:cNvPicPr preferRelativeResize="0"/>
            <p:nvPr/>
          </p:nvPicPr>
          <p:blipFill rotWithShape="1">
            <a:blip r:embed="rId3">
              <a:alphaModFix/>
            </a:blip>
            <a:srcRect/>
            <a:stretch/>
          </p:blipFill>
          <p:spPr>
            <a:xfrm>
              <a:off x="2933550" y="2834927"/>
              <a:ext cx="2044652" cy="2260202"/>
            </a:xfrm>
            <a:prstGeom prst="rect">
              <a:avLst/>
            </a:prstGeom>
            <a:noFill/>
            <a:ln>
              <a:noFill/>
            </a:ln>
          </p:spPr>
        </p:pic>
      </p:grpSp>
      <p:graphicFrame>
        <p:nvGraphicFramePr>
          <p:cNvPr id="334" name="Google Shape;334;p49"/>
          <p:cNvGraphicFramePr/>
          <p:nvPr>
            <p:extLst>
              <p:ext uri="{D42A27DB-BD31-4B8C-83A1-F6EECF244321}">
                <p14:modId xmlns:p14="http://schemas.microsoft.com/office/powerpoint/2010/main" val="2449318606"/>
              </p:ext>
            </p:extLst>
          </p:nvPr>
        </p:nvGraphicFramePr>
        <p:xfrm>
          <a:off x="417500" y="495300"/>
          <a:ext cx="7239000" cy="1981050"/>
        </p:xfrm>
        <a:graphic>
          <a:graphicData uri="http://schemas.openxmlformats.org/drawingml/2006/table">
            <a:tbl>
              <a:tblPr firstRow="1">
                <a:noFill/>
                <a:tableStyleId>{7E1A1450-FBE0-4284-9804-8B31426E0A52}</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latin typeface="Average"/>
                          <a:ea typeface="Average"/>
                          <a:cs typeface="Average"/>
                          <a:sym typeface="Average"/>
                        </a:rPr>
                        <a:t>LIVE</a:t>
                      </a: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r>
                        <a:rPr lang="en">
                          <a:latin typeface="Average"/>
                          <a:ea typeface="Average"/>
                          <a:cs typeface="Average"/>
                          <a:sym typeface="Average"/>
                        </a:rPr>
                        <a:t>LOVE</a:t>
                      </a: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r>
                        <a:rPr lang="en">
                          <a:latin typeface="Average"/>
                          <a:ea typeface="Average"/>
                          <a:cs typeface="Average"/>
                          <a:sym typeface="Average"/>
                        </a:rPr>
                        <a:t>LEARN</a:t>
                      </a:r>
                      <a:endParaRPr>
                        <a:latin typeface="Average"/>
                        <a:ea typeface="Average"/>
                        <a:cs typeface="Average"/>
                        <a:sym typeface="Average"/>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endParaRPr>
                        <a:latin typeface="Average"/>
                        <a:ea typeface="Average"/>
                        <a:cs typeface="Average"/>
                        <a:sym typeface="Average"/>
                      </a:endParaRPr>
                    </a:p>
                  </a:txBody>
                  <a:tcPr marL="91425" marR="91425" marT="91425" marB="91425"/>
                </a:tc>
                <a:tc>
                  <a:txBody>
                    <a:bodyPr/>
                    <a:lstStyle/>
                    <a:p>
                      <a:pPr marL="0" lvl="0" indent="0" algn="ctr" rtl="0">
                        <a:spcBef>
                          <a:spcPts val="0"/>
                        </a:spcBef>
                        <a:spcAft>
                          <a:spcPts val="0"/>
                        </a:spcAft>
                        <a:buNone/>
                      </a:pPr>
                      <a:endParaRPr dirty="0">
                        <a:latin typeface="Average"/>
                        <a:ea typeface="Average"/>
                        <a:cs typeface="Average"/>
                        <a:sym typeface="Average"/>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p50">
            <a:extLst>
              <a:ext uri="{C183D7F6-B498-43B3-948B-1728B52AA6E4}">
                <adec:decorative xmlns:adec="http://schemas.microsoft.com/office/drawing/2017/decorative" val="1"/>
              </a:ext>
            </a:extLst>
          </p:cNvPr>
          <p:cNvSpPr/>
          <p:nvPr/>
        </p:nvSpPr>
        <p:spPr>
          <a:xfrm>
            <a:off x="0" y="0"/>
            <a:ext cx="91419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1" name="Google Shape;341;p50">
            <a:extLst>
              <a:ext uri="{C183D7F6-B498-43B3-948B-1728B52AA6E4}">
                <adec:decorative xmlns:adec="http://schemas.microsoft.com/office/drawing/2017/decorative" val="1"/>
              </a:ext>
            </a:extLst>
          </p:cNvPr>
          <p:cNvSpPr/>
          <p:nvPr/>
        </p:nvSpPr>
        <p:spPr>
          <a:xfrm>
            <a:off x="241173" y="240030"/>
            <a:ext cx="8661600" cy="4663500"/>
          </a:xfrm>
          <a:prstGeom prst="rect">
            <a:avLst/>
          </a:prstGeom>
          <a:solidFill>
            <a:schemeClr val="lt1"/>
          </a:solidFill>
          <a:ln w="127000" cap="sq" cmpd="thinThick">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2" name="Google Shape;342;p50">
            <a:extLst>
              <a:ext uri="{C183D7F6-B498-43B3-948B-1728B52AA6E4}">
                <adec:decorative xmlns:adec="http://schemas.microsoft.com/office/drawing/2017/decorative" val="1"/>
              </a:ext>
            </a:extLst>
          </p:cNvPr>
          <p:cNvSpPr/>
          <p:nvPr/>
        </p:nvSpPr>
        <p:spPr>
          <a:xfrm>
            <a:off x="1143" y="0"/>
            <a:ext cx="9141900" cy="5143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580A1479-F951-EA60-CBA3-603275915B81}"/>
              </a:ext>
              <a:ext uri="{C183D7F6-B498-43B3-948B-1728B52AA6E4}">
                <adec:decorative xmlns:adec="http://schemas.microsoft.com/office/drawing/2017/decorative" val="1"/>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Live Love Learn Framework visuals</a:t>
            </a:r>
          </a:p>
        </p:txBody>
      </p:sp>
      <p:grpSp>
        <p:nvGrpSpPr>
          <p:cNvPr id="353" name="Google Shape;353;p50">
            <a:extLst>
              <a:ext uri="{C183D7F6-B498-43B3-948B-1728B52AA6E4}">
                <adec:decorative xmlns:adec="http://schemas.microsoft.com/office/drawing/2017/decorative" val="1"/>
              </a:ext>
            </a:extLst>
          </p:cNvPr>
          <p:cNvGrpSpPr/>
          <p:nvPr/>
        </p:nvGrpSpPr>
        <p:grpSpPr>
          <a:xfrm>
            <a:off x="2218925" y="1370469"/>
            <a:ext cx="4730149" cy="3500524"/>
            <a:chOff x="967012" y="-184276"/>
            <a:chExt cx="6306866" cy="4667365"/>
          </a:xfrm>
        </p:grpSpPr>
        <p:sp>
          <p:nvSpPr>
            <p:cNvPr id="354" name="Google Shape;354;p50"/>
            <p:cNvSpPr/>
            <p:nvPr/>
          </p:nvSpPr>
          <p:spPr>
            <a:xfrm>
              <a:off x="2739737" y="-184276"/>
              <a:ext cx="2764200" cy="3887100"/>
            </a:xfrm>
            <a:prstGeom prst="ellipse">
              <a:avLst/>
            </a:prstGeom>
            <a:solidFill>
              <a:srgbClr val="599BD5">
                <a:alpha val="2471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5" name="Google Shape;355;p50"/>
            <p:cNvSpPr txBox="1"/>
            <p:nvPr/>
          </p:nvSpPr>
          <p:spPr>
            <a:xfrm>
              <a:off x="3108282" y="495946"/>
              <a:ext cx="2027100" cy="1749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0" i="0" u="none" strike="noStrike" cap="none">
                <a:solidFill>
                  <a:schemeClr val="dk1"/>
                </a:solidFill>
                <a:latin typeface="Avenir"/>
                <a:ea typeface="Avenir"/>
                <a:cs typeface="Avenir"/>
                <a:sym typeface="Avenir"/>
              </a:endParaRPr>
            </a:p>
          </p:txBody>
        </p:sp>
        <p:sp>
          <p:nvSpPr>
            <p:cNvPr id="356" name="Google Shape;356;p50"/>
            <p:cNvSpPr/>
            <p:nvPr/>
          </p:nvSpPr>
          <p:spPr>
            <a:xfrm>
              <a:off x="3386778" y="1718889"/>
              <a:ext cx="3887100" cy="2764200"/>
            </a:xfrm>
            <a:prstGeom prst="ellipse">
              <a:avLst/>
            </a:prstGeom>
            <a:solidFill>
              <a:srgbClr val="4CC38C">
                <a:alpha val="2863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7" name="Google Shape;357;p50"/>
            <p:cNvSpPr txBox="1"/>
            <p:nvPr/>
          </p:nvSpPr>
          <p:spPr>
            <a:xfrm>
              <a:off x="4575550" y="2432944"/>
              <a:ext cx="2332200" cy="1520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1800"/>
                <a:buFont typeface="Avenir"/>
                <a:buNone/>
              </a:pPr>
              <a:r>
                <a:rPr lang="en" sz="1800" b="0" i="0" u="none" strike="noStrike" cap="none">
                  <a:solidFill>
                    <a:schemeClr val="dk1"/>
                  </a:solidFill>
                  <a:latin typeface="Avenir"/>
                  <a:ea typeface="Avenir"/>
                  <a:cs typeface="Avenir"/>
                  <a:sym typeface="Avenir"/>
                </a:rPr>
                <a:t>	</a:t>
              </a:r>
              <a:endParaRPr sz="1100" b="1" i="0" u="none" strike="noStrike" cap="none">
                <a:solidFill>
                  <a:schemeClr val="dk1"/>
                </a:solidFill>
                <a:latin typeface="Avenir"/>
                <a:ea typeface="Avenir"/>
                <a:cs typeface="Avenir"/>
                <a:sym typeface="Avenir"/>
              </a:endParaRPr>
            </a:p>
          </p:txBody>
        </p:sp>
        <p:sp>
          <p:nvSpPr>
            <p:cNvPr id="358" name="Google Shape;358;p50"/>
            <p:cNvSpPr/>
            <p:nvPr/>
          </p:nvSpPr>
          <p:spPr>
            <a:xfrm>
              <a:off x="967012" y="1714835"/>
              <a:ext cx="3887100" cy="2766900"/>
            </a:xfrm>
            <a:prstGeom prst="ellipse">
              <a:avLst/>
            </a:prstGeom>
            <a:solidFill>
              <a:srgbClr val="6FAB46">
                <a:alpha val="2196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9" name="Google Shape;359;p50"/>
            <p:cNvSpPr txBox="1"/>
            <p:nvPr/>
          </p:nvSpPr>
          <p:spPr>
            <a:xfrm>
              <a:off x="1333037" y="2429601"/>
              <a:ext cx="2332200" cy="152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p:txBody>
        </p:sp>
      </p:grpSp>
      <p:pic>
        <p:nvPicPr>
          <p:cNvPr id="360" name="Google Shape;360;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406049" y="2270687"/>
            <a:ext cx="2555082" cy="2824447"/>
          </a:xfrm>
          <a:prstGeom prst="rect">
            <a:avLst/>
          </a:prstGeom>
          <a:noFill/>
          <a:ln>
            <a:noFill/>
          </a:ln>
        </p:spPr>
      </p:pic>
      <p:pic>
        <p:nvPicPr>
          <p:cNvPr id="343" name="Google Shape;343;p5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99015" y="2970427"/>
            <a:ext cx="1959798" cy="1842109"/>
          </a:xfrm>
          <a:prstGeom prst="rect">
            <a:avLst/>
          </a:prstGeom>
          <a:noFill/>
          <a:ln>
            <a:noFill/>
          </a:ln>
        </p:spPr>
      </p:pic>
      <p:pic>
        <p:nvPicPr>
          <p:cNvPr id="347" name="Google Shape;347;p5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11857" y="1867826"/>
            <a:ext cx="1738956" cy="915894"/>
          </a:xfrm>
          <a:prstGeom prst="rect">
            <a:avLst/>
          </a:prstGeom>
          <a:noFill/>
          <a:ln>
            <a:noFill/>
          </a:ln>
        </p:spPr>
      </p:pic>
      <p:pic>
        <p:nvPicPr>
          <p:cNvPr id="344" name="Google Shape;344;p5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07920" y="271886"/>
            <a:ext cx="1893106" cy="1395084"/>
          </a:xfrm>
          <a:prstGeom prst="rect">
            <a:avLst/>
          </a:prstGeom>
          <a:noFill/>
          <a:ln>
            <a:noFill/>
          </a:ln>
        </p:spPr>
      </p:pic>
      <p:pic>
        <p:nvPicPr>
          <p:cNvPr id="345" name="Google Shape;345;p50">
            <a:extLst>
              <a:ext uri="{C183D7F6-B498-43B3-948B-1728B52AA6E4}">
                <adec:decorative xmlns:adec="http://schemas.microsoft.com/office/drawing/2017/decorative" val="1"/>
              </a:ext>
            </a:extLst>
          </p:cNvPr>
          <p:cNvPicPr preferRelativeResize="0"/>
          <p:nvPr/>
        </p:nvPicPr>
        <p:blipFill rotWithShape="1">
          <a:blip r:embed="rId7">
            <a:alphaModFix/>
          </a:blip>
          <a:srcRect l="17233" t="7039" r="14969" b="6477"/>
          <a:stretch/>
        </p:blipFill>
        <p:spPr>
          <a:xfrm>
            <a:off x="2150813" y="253392"/>
            <a:ext cx="1536131" cy="1344747"/>
          </a:xfrm>
          <a:prstGeom prst="rect">
            <a:avLst/>
          </a:prstGeom>
          <a:noFill/>
          <a:ln>
            <a:noFill/>
          </a:ln>
        </p:spPr>
      </p:pic>
      <p:pic>
        <p:nvPicPr>
          <p:cNvPr id="351" name="Google Shape;351;p50">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4060707" y="224264"/>
            <a:ext cx="1040627" cy="1124296"/>
          </a:xfrm>
          <a:prstGeom prst="rect">
            <a:avLst/>
          </a:prstGeom>
          <a:noFill/>
          <a:ln>
            <a:noFill/>
          </a:ln>
        </p:spPr>
      </p:pic>
      <p:pic>
        <p:nvPicPr>
          <p:cNvPr id="349" name="Google Shape;349;p5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263656" y="235859"/>
            <a:ext cx="1317323" cy="1519018"/>
          </a:xfrm>
          <a:prstGeom prst="rect">
            <a:avLst/>
          </a:prstGeom>
          <a:noFill/>
          <a:ln>
            <a:noFill/>
          </a:ln>
        </p:spPr>
      </p:pic>
      <p:pic>
        <p:nvPicPr>
          <p:cNvPr id="352" name="Google Shape;352;p50">
            <a:extLst>
              <a:ext uri="{C183D7F6-B498-43B3-948B-1728B52AA6E4}">
                <adec:decorative xmlns:adec="http://schemas.microsoft.com/office/drawing/2017/decorative" val="1"/>
              </a:ext>
            </a:extLst>
          </p:cNvPr>
          <p:cNvPicPr preferRelativeResize="0"/>
          <p:nvPr/>
        </p:nvPicPr>
        <p:blipFill rotWithShape="1">
          <a:blip r:embed="rId10">
            <a:alphaModFix/>
          </a:blip>
          <a:srcRect t="17427" r="1448" b="12666"/>
          <a:stretch/>
        </p:blipFill>
        <p:spPr>
          <a:xfrm>
            <a:off x="6905623" y="253392"/>
            <a:ext cx="1968742" cy="826269"/>
          </a:xfrm>
          <a:prstGeom prst="rect">
            <a:avLst/>
          </a:prstGeom>
          <a:noFill/>
          <a:ln>
            <a:noFill/>
          </a:ln>
        </p:spPr>
      </p:pic>
      <p:pic>
        <p:nvPicPr>
          <p:cNvPr id="348" name="Google Shape;348;p50">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7332055" y="995368"/>
            <a:ext cx="1465657" cy="1138040"/>
          </a:xfrm>
          <a:prstGeom prst="rect">
            <a:avLst/>
          </a:prstGeom>
          <a:noFill/>
          <a:ln>
            <a:noFill/>
          </a:ln>
        </p:spPr>
      </p:pic>
      <p:pic>
        <p:nvPicPr>
          <p:cNvPr id="350" name="Google Shape;350;p50">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7533439" y="2272288"/>
            <a:ext cx="1302642" cy="1273460"/>
          </a:xfrm>
          <a:prstGeom prst="rect">
            <a:avLst/>
          </a:prstGeom>
          <a:noFill/>
          <a:ln>
            <a:noFill/>
          </a:ln>
        </p:spPr>
      </p:pic>
      <p:pic>
        <p:nvPicPr>
          <p:cNvPr id="346" name="Google Shape;346;p50">
            <a:extLst>
              <a:ext uri="{C183D7F6-B498-43B3-948B-1728B52AA6E4}">
                <adec:decorative xmlns:adec="http://schemas.microsoft.com/office/drawing/2017/decorative" val="1"/>
              </a:ext>
            </a:extLst>
          </p:cNvPr>
          <p:cNvPicPr preferRelativeResize="0"/>
          <p:nvPr/>
        </p:nvPicPr>
        <p:blipFill rotWithShape="1">
          <a:blip r:embed="rId13">
            <a:alphaModFix/>
          </a:blip>
          <a:srcRect/>
          <a:stretch/>
        </p:blipFill>
        <p:spPr>
          <a:xfrm>
            <a:off x="7406200" y="3614885"/>
            <a:ext cx="1465655" cy="12734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1"/>
          <p:cNvSpPr txBox="1">
            <a:spLocks noGrp="1"/>
          </p:cNvSpPr>
          <p:nvPr>
            <p:ph type="title" idx="4294967295"/>
          </p:nvPr>
        </p:nvSpPr>
        <p:spPr>
          <a:xfrm>
            <a:off x="690750" y="110125"/>
            <a:ext cx="7762500" cy="1231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E6B8AF"/>
                </a:solidFill>
                <a:effectLst/>
                <a:uLnTx/>
                <a:uFillTx/>
                <a:latin typeface="Oswald"/>
                <a:ea typeface="Oswald"/>
                <a:cs typeface="Oswald"/>
                <a:sym typeface="Oswald"/>
              </a:rPr>
              <a:t>WIC</a:t>
            </a:r>
            <a:r>
              <a:rPr kumimoji="0" lang="en-US" sz="3400" b="0" i="0" u="none" strike="noStrike" kern="0" cap="none" spc="0" normalizeH="0" baseline="0" noProof="0" dirty="0">
                <a:ln>
                  <a:noFill/>
                </a:ln>
                <a:solidFill>
                  <a:schemeClr val="dk1"/>
                </a:solidFill>
                <a:effectLst/>
                <a:uLnTx/>
                <a:uFillTx/>
                <a:latin typeface="Oswald"/>
                <a:ea typeface="Oswald"/>
                <a:cs typeface="Oswald"/>
                <a:sym typeface="Oswald"/>
              </a:rPr>
              <a:t> = Special Supplemental Nutrition Program for Women, Infants, and Children</a:t>
            </a:r>
            <a:endParaRPr kumimoji="0" lang="en-US" sz="3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6" name="Google Shape;366;p51"/>
          <p:cNvSpPr txBox="1"/>
          <p:nvPr/>
        </p:nvSpPr>
        <p:spPr>
          <a:xfrm>
            <a:off x="451175" y="1525813"/>
            <a:ext cx="4713900" cy="31287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650">
                <a:solidFill>
                  <a:srgbClr val="E6B8AF"/>
                </a:solidFill>
                <a:latin typeface="Oswald"/>
                <a:ea typeface="Oswald"/>
                <a:cs typeface="Oswald"/>
                <a:sym typeface="Oswald"/>
              </a:rPr>
              <a:t>Who is eligible?</a:t>
            </a:r>
            <a:endParaRPr sz="1650">
              <a:solidFill>
                <a:srgbClr val="E6B8AF"/>
              </a:solidFill>
              <a:latin typeface="Oswald"/>
              <a:ea typeface="Oswald"/>
              <a:cs typeface="Oswald"/>
              <a:sym typeface="Oswald"/>
            </a:endParaRPr>
          </a:p>
          <a:p>
            <a:pPr marL="457200" lvl="0" indent="-333375" algn="l" rtl="0">
              <a:spcBef>
                <a:spcPts val="0"/>
              </a:spcBef>
              <a:spcAft>
                <a:spcPts val="0"/>
              </a:spcAft>
              <a:buClr>
                <a:schemeClr val="dk1"/>
              </a:buClr>
              <a:buSzPts val="1650"/>
              <a:buFont typeface="Oswald"/>
              <a:buChar char="●"/>
            </a:pPr>
            <a:r>
              <a:rPr lang="en" sz="1650">
                <a:solidFill>
                  <a:schemeClr val="dk1"/>
                </a:solidFill>
                <a:latin typeface="Oswald"/>
                <a:ea typeface="Oswald"/>
                <a:cs typeface="Oswald"/>
                <a:sym typeface="Oswald"/>
              </a:rPr>
              <a:t>Pregnant &amp; postpartum women </a:t>
            </a:r>
            <a:endParaRPr sz="1650">
              <a:solidFill>
                <a:schemeClr val="dk1"/>
              </a:solidFill>
              <a:latin typeface="Oswald"/>
              <a:ea typeface="Oswald"/>
              <a:cs typeface="Oswald"/>
              <a:sym typeface="Oswald"/>
            </a:endParaRPr>
          </a:p>
          <a:p>
            <a:pPr marL="457200" lvl="0" indent="-333375" algn="l" rtl="0">
              <a:spcBef>
                <a:spcPts val="0"/>
              </a:spcBef>
              <a:spcAft>
                <a:spcPts val="0"/>
              </a:spcAft>
              <a:buClr>
                <a:schemeClr val="dk1"/>
              </a:buClr>
              <a:buSzPts val="1650"/>
              <a:buFont typeface="Oswald"/>
              <a:buChar char="●"/>
            </a:pPr>
            <a:r>
              <a:rPr lang="en" sz="1650">
                <a:solidFill>
                  <a:schemeClr val="dk1"/>
                </a:solidFill>
                <a:latin typeface="Oswald"/>
                <a:ea typeface="Oswald"/>
                <a:cs typeface="Oswald"/>
                <a:sym typeface="Oswald"/>
              </a:rPr>
              <a:t>Infants &amp; children up to age 5</a:t>
            </a:r>
            <a:endParaRPr sz="1650">
              <a:solidFill>
                <a:schemeClr val="dk1"/>
              </a:solidFill>
              <a:latin typeface="Oswald"/>
              <a:ea typeface="Oswald"/>
              <a:cs typeface="Oswald"/>
              <a:sym typeface="Oswald"/>
            </a:endParaRPr>
          </a:p>
          <a:p>
            <a:pPr marL="457200" lvl="0" indent="-333375" algn="l" rtl="0">
              <a:spcBef>
                <a:spcPts val="0"/>
              </a:spcBef>
              <a:spcAft>
                <a:spcPts val="0"/>
              </a:spcAft>
              <a:buClr>
                <a:schemeClr val="dk1"/>
              </a:buClr>
              <a:buSzPts val="1650"/>
              <a:buFont typeface="Oswald"/>
              <a:buChar char="●"/>
            </a:pPr>
            <a:r>
              <a:rPr lang="en" sz="1650">
                <a:solidFill>
                  <a:schemeClr val="dk1"/>
                </a:solidFill>
                <a:latin typeface="Oswald"/>
                <a:ea typeface="Oswald"/>
                <a:cs typeface="Oswald"/>
                <a:sym typeface="Oswald"/>
              </a:rPr>
              <a:t>Must be low-income and nutritionally at-risk</a:t>
            </a:r>
            <a:endParaRPr sz="1650">
              <a:solidFill>
                <a:schemeClr val="dk1"/>
              </a:solidFill>
              <a:latin typeface="Oswald"/>
              <a:ea typeface="Oswald"/>
              <a:cs typeface="Oswald"/>
              <a:sym typeface="Oswald"/>
            </a:endParaRPr>
          </a:p>
          <a:p>
            <a:pPr marL="457200" lvl="0" indent="0" algn="l" rtl="0">
              <a:spcBef>
                <a:spcPts val="0"/>
              </a:spcBef>
              <a:spcAft>
                <a:spcPts val="0"/>
              </a:spcAft>
              <a:buNone/>
            </a:pPr>
            <a:endParaRPr sz="1650">
              <a:solidFill>
                <a:srgbClr val="C27BA0"/>
              </a:solidFill>
              <a:latin typeface="Oswald"/>
              <a:ea typeface="Oswald"/>
              <a:cs typeface="Oswald"/>
              <a:sym typeface="Oswald"/>
            </a:endParaRPr>
          </a:p>
          <a:p>
            <a:pPr marL="0" lvl="0" indent="0" algn="l" rtl="0">
              <a:spcBef>
                <a:spcPts val="0"/>
              </a:spcBef>
              <a:spcAft>
                <a:spcPts val="0"/>
              </a:spcAft>
              <a:buNone/>
            </a:pPr>
            <a:r>
              <a:rPr lang="en" sz="1650">
                <a:solidFill>
                  <a:srgbClr val="E6B8AF"/>
                </a:solidFill>
                <a:latin typeface="Oswald"/>
                <a:ea typeface="Oswald"/>
                <a:cs typeface="Oswald"/>
                <a:sym typeface="Oswald"/>
              </a:rPr>
              <a:t>What does the program provide?</a:t>
            </a:r>
            <a:endParaRPr sz="1650">
              <a:solidFill>
                <a:srgbClr val="E6B8AF"/>
              </a:solidFill>
              <a:latin typeface="Oswald"/>
              <a:ea typeface="Oswald"/>
              <a:cs typeface="Oswald"/>
              <a:sym typeface="Oswald"/>
            </a:endParaRPr>
          </a:p>
          <a:p>
            <a:pPr marL="457200" lvl="0" indent="-333375" algn="l" rtl="0">
              <a:spcBef>
                <a:spcPts val="0"/>
              </a:spcBef>
              <a:spcAft>
                <a:spcPts val="0"/>
              </a:spcAft>
              <a:buClr>
                <a:schemeClr val="dk1"/>
              </a:buClr>
              <a:buSzPts val="1650"/>
              <a:buFont typeface="Oswald"/>
              <a:buChar char="●"/>
            </a:pPr>
            <a:r>
              <a:rPr lang="en" sz="1650">
                <a:solidFill>
                  <a:schemeClr val="dk1"/>
                </a:solidFill>
                <a:latin typeface="Oswald"/>
                <a:ea typeface="Oswald"/>
                <a:cs typeface="Oswald"/>
                <a:sym typeface="Oswald"/>
              </a:rPr>
              <a:t>Supplemental foods </a:t>
            </a:r>
            <a:endParaRPr sz="1650">
              <a:solidFill>
                <a:schemeClr val="dk1"/>
              </a:solidFill>
              <a:latin typeface="Oswald"/>
              <a:ea typeface="Oswald"/>
              <a:cs typeface="Oswald"/>
              <a:sym typeface="Oswald"/>
            </a:endParaRPr>
          </a:p>
          <a:p>
            <a:pPr marL="457200" lvl="0" indent="-333375" algn="l" rtl="0">
              <a:spcBef>
                <a:spcPts val="0"/>
              </a:spcBef>
              <a:spcAft>
                <a:spcPts val="0"/>
              </a:spcAft>
              <a:buClr>
                <a:schemeClr val="dk1"/>
              </a:buClr>
              <a:buSzPts val="1650"/>
              <a:buFont typeface="Oswald"/>
              <a:buChar char="●"/>
            </a:pPr>
            <a:r>
              <a:rPr lang="en" sz="1650">
                <a:solidFill>
                  <a:schemeClr val="dk1"/>
                </a:solidFill>
                <a:latin typeface="Oswald"/>
                <a:ea typeface="Oswald"/>
                <a:cs typeface="Oswald"/>
                <a:sym typeface="Oswald"/>
              </a:rPr>
              <a:t>Nutrition education, including breastfeeding support</a:t>
            </a:r>
            <a:endParaRPr sz="1650">
              <a:solidFill>
                <a:schemeClr val="dk1"/>
              </a:solidFill>
              <a:latin typeface="Oswald"/>
              <a:ea typeface="Oswald"/>
              <a:cs typeface="Oswald"/>
              <a:sym typeface="Oswald"/>
            </a:endParaRPr>
          </a:p>
          <a:p>
            <a:pPr marL="457200" lvl="0" indent="-333375" algn="l" rtl="0">
              <a:spcBef>
                <a:spcPts val="0"/>
              </a:spcBef>
              <a:spcAft>
                <a:spcPts val="0"/>
              </a:spcAft>
              <a:buClr>
                <a:schemeClr val="dk1"/>
              </a:buClr>
              <a:buSzPts val="1650"/>
              <a:buFont typeface="Oswald"/>
              <a:buChar char="●"/>
            </a:pPr>
            <a:r>
              <a:rPr lang="en" sz="1650">
                <a:solidFill>
                  <a:schemeClr val="dk1"/>
                </a:solidFill>
                <a:latin typeface="Oswald"/>
                <a:ea typeface="Oswald"/>
                <a:cs typeface="Oswald"/>
                <a:sym typeface="Oswald"/>
              </a:rPr>
              <a:t>Screening and referrals to other social services and programs</a:t>
            </a:r>
            <a:endParaRPr sz="1650">
              <a:solidFill>
                <a:schemeClr val="dk1"/>
              </a:solidFill>
              <a:latin typeface="Oswald"/>
              <a:ea typeface="Oswald"/>
              <a:cs typeface="Oswald"/>
              <a:sym typeface="Oswald"/>
            </a:endParaRPr>
          </a:p>
        </p:txBody>
      </p:sp>
      <p:pic>
        <p:nvPicPr>
          <p:cNvPr id="367" name="Google Shape;367;p51" descr="graphics"/>
          <p:cNvPicPr preferRelativeResize="0"/>
          <p:nvPr/>
        </p:nvPicPr>
        <p:blipFill>
          <a:blip r:embed="rId3">
            <a:alphaModFix/>
          </a:blip>
          <a:stretch>
            <a:fillRect/>
          </a:stretch>
        </p:blipFill>
        <p:spPr>
          <a:xfrm>
            <a:off x="4847625" y="1341625"/>
            <a:ext cx="3857014" cy="3497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2"/>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How does </a:t>
            </a:r>
            <a:r>
              <a:rPr lang="en">
                <a:solidFill>
                  <a:srgbClr val="E6B8AF"/>
                </a:solidFill>
              </a:rPr>
              <a:t>WIC</a:t>
            </a:r>
            <a:r>
              <a:rPr lang="en"/>
              <a:t> support nutrition security during early childhood?</a:t>
            </a:r>
            <a:endParaRPr/>
          </a:p>
          <a:p>
            <a:pPr marL="0" lvl="0" indent="0" algn="ctr" rtl="0">
              <a:spcBef>
                <a:spcPts val="0"/>
              </a:spcBef>
              <a:spcAft>
                <a:spcPts val="0"/>
              </a:spcAft>
              <a:buNone/>
            </a:pPr>
            <a:endParaRPr/>
          </a:p>
          <a:p>
            <a:pPr marL="457200" lvl="0" indent="-434340" algn="ctr" rtl="0">
              <a:spcBef>
                <a:spcPts val="0"/>
              </a:spcBef>
              <a:spcAft>
                <a:spcPts val="0"/>
              </a:spcAft>
              <a:buSzPct val="100000"/>
              <a:buAutoNum type="arabicPeriod"/>
            </a:pPr>
            <a:r>
              <a:rPr lang="en"/>
              <a:t>Provide foods that are rich in nutrients essential to optimal health and wellbeing </a:t>
            </a:r>
            <a:endParaRPr/>
          </a:p>
          <a:p>
            <a:pPr marL="457200" lvl="0" indent="-434340" algn="ctr" rtl="0">
              <a:spcBef>
                <a:spcPts val="0"/>
              </a:spcBef>
              <a:spcAft>
                <a:spcPts val="0"/>
              </a:spcAft>
              <a:buSzPct val="100000"/>
              <a:buAutoNum type="arabicPeriod"/>
            </a:pPr>
            <a:r>
              <a:rPr lang="en"/>
              <a:t>Provide nutrition education, including breastfeeding information and support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80" name="Google Shape;380;p53"/>
          <p:cNvSpPr txBox="1">
            <a:spLocks noGrp="1"/>
          </p:cNvSpPr>
          <p:nvPr>
            <p:ph type="title"/>
          </p:nvPr>
        </p:nvSpPr>
        <p:spPr>
          <a:xfrm>
            <a:off x="593225" y="75475"/>
            <a:ext cx="8388900" cy="861000"/>
          </a:xfrm>
          <a:prstGeom prst="rect">
            <a:avLst/>
          </a:prstGeom>
        </p:spPr>
        <p:txBody>
          <a:bodyPr spcFirstLastPara="1" wrap="square" lIns="91425" tIns="91425" rIns="91425" bIns="91425" anchor="ctr" anchorCtr="0">
            <a:normAutofit/>
          </a:bodyPr>
          <a:lstStyle/>
          <a:p>
            <a:pPr marL="457200" lvl="0" indent="0" algn="l" rtl="0">
              <a:spcBef>
                <a:spcPts val="0"/>
              </a:spcBef>
              <a:spcAft>
                <a:spcPts val="0"/>
              </a:spcAft>
              <a:buNone/>
            </a:pPr>
            <a:r>
              <a:rPr lang="en">
                <a:solidFill>
                  <a:srgbClr val="E6B8AF"/>
                </a:solidFill>
              </a:rPr>
              <a:t>WIC</a:t>
            </a:r>
            <a:r>
              <a:rPr lang="en"/>
              <a:t> → </a:t>
            </a:r>
            <a:r>
              <a:rPr lang="en">
                <a:solidFill>
                  <a:srgbClr val="E6B8AF"/>
                </a:solidFill>
              </a:rPr>
              <a:t>Nutrition Security</a:t>
            </a:r>
            <a:r>
              <a:rPr lang="en"/>
              <a:t> → </a:t>
            </a:r>
            <a:r>
              <a:rPr lang="en">
                <a:solidFill>
                  <a:srgbClr val="E6B8AF"/>
                </a:solidFill>
              </a:rPr>
              <a:t>Health</a:t>
            </a:r>
            <a:endParaRPr>
              <a:solidFill>
                <a:srgbClr val="E6B8AF"/>
              </a:solidFill>
            </a:endParaRPr>
          </a:p>
        </p:txBody>
      </p:sp>
      <p:sp>
        <p:nvSpPr>
          <p:cNvPr id="377" name="Google Shape;377;p53"/>
          <p:cNvSpPr txBox="1">
            <a:spLocks noGrp="1"/>
          </p:cNvSpPr>
          <p:nvPr>
            <p:ph type="title"/>
          </p:nvPr>
        </p:nvSpPr>
        <p:spPr>
          <a:xfrm>
            <a:off x="165025" y="561525"/>
            <a:ext cx="8388900" cy="861000"/>
          </a:xfrm>
          <a:prstGeom prst="rect">
            <a:avLst/>
          </a:prstGeom>
        </p:spPr>
        <p:txBody>
          <a:bodyPr spcFirstLastPara="1" wrap="square" lIns="91425" tIns="91425" rIns="91425" bIns="91425" anchor="ctr" anchorCtr="0">
            <a:normAutofit/>
          </a:bodyPr>
          <a:lstStyle/>
          <a:p>
            <a:pPr marL="457200" lvl="0" indent="0" algn="l" rtl="0">
              <a:spcBef>
                <a:spcPts val="0"/>
              </a:spcBef>
              <a:spcAft>
                <a:spcPts val="0"/>
              </a:spcAft>
              <a:buNone/>
            </a:pPr>
            <a:r>
              <a:rPr lang="en" sz="2000"/>
              <a:t>Conceptual Framework for the Impact of WIC on </a:t>
            </a:r>
            <a:r>
              <a:rPr lang="en" sz="2000">
                <a:solidFill>
                  <a:srgbClr val="E6B8AF"/>
                </a:solidFill>
              </a:rPr>
              <a:t>Obesity</a:t>
            </a:r>
            <a:endParaRPr sz="2000">
              <a:solidFill>
                <a:srgbClr val="E6B8AF"/>
              </a:solidFill>
            </a:endParaRPr>
          </a:p>
        </p:txBody>
      </p:sp>
      <p:pic>
        <p:nvPicPr>
          <p:cNvPr id="378" name="Google Shape;378;p53" descr="conceptual framework for the impact of wic on obesity"/>
          <p:cNvPicPr preferRelativeResize="0"/>
          <p:nvPr/>
        </p:nvPicPr>
        <p:blipFill rotWithShape="1">
          <a:blip r:embed="rId3">
            <a:alphaModFix/>
          </a:blip>
          <a:srcRect b="5105"/>
          <a:stretch/>
        </p:blipFill>
        <p:spPr>
          <a:xfrm>
            <a:off x="697400" y="1112225"/>
            <a:ext cx="7594750" cy="3612725"/>
          </a:xfrm>
          <a:prstGeom prst="rect">
            <a:avLst/>
          </a:prstGeom>
          <a:noFill/>
          <a:ln>
            <a:noFill/>
          </a:ln>
        </p:spPr>
      </p:pic>
      <p:sp>
        <p:nvSpPr>
          <p:cNvPr id="379" name="Google Shape;379;p53"/>
          <p:cNvSpPr txBox="1"/>
          <p:nvPr/>
        </p:nvSpPr>
        <p:spPr>
          <a:xfrm>
            <a:off x="2922150" y="4654575"/>
            <a:ext cx="537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latin typeface="Average"/>
                <a:ea typeface="Average"/>
                <a:cs typeface="Average"/>
                <a:sym typeface="Average"/>
              </a:rPr>
              <a:t>From Koleilat, M., Whaley, S..E., Esguerra, K.B., and Sekhobo, J.P. 2017. “The Role of WIC in Obesity Prevention.” </a:t>
            </a:r>
            <a:r>
              <a:rPr lang="en" sz="1200" i="1">
                <a:solidFill>
                  <a:schemeClr val="accent3"/>
                </a:solidFill>
                <a:latin typeface="Average"/>
                <a:ea typeface="Average"/>
                <a:cs typeface="Average"/>
                <a:sym typeface="Average"/>
              </a:rPr>
              <a:t>Current Pediatrics Reports, </a:t>
            </a:r>
            <a:r>
              <a:rPr lang="en" sz="1200">
                <a:solidFill>
                  <a:schemeClr val="accent3"/>
                </a:solidFill>
                <a:latin typeface="Average"/>
                <a:ea typeface="Average"/>
                <a:cs typeface="Average"/>
                <a:sym typeface="Average"/>
              </a:rPr>
              <a:t>5: 132-141.</a:t>
            </a:r>
            <a:endParaRPr sz="1200">
              <a:solidFill>
                <a:schemeClr val="accent3"/>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4"/>
          <p:cNvSpPr>
            <a:spLocks noGrp="1"/>
          </p:cNvSpPr>
          <p:nvPr>
            <p:ph type="title" idx="4294967295"/>
          </p:nvPr>
        </p:nvSpPr>
        <p:spPr>
          <a:xfrm>
            <a:off x="0" y="2918460"/>
            <a:ext cx="9144000" cy="2225040"/>
          </a:xfrm>
          <a:prstGeom prst="rect">
            <a:avLst/>
          </a:prstGeom>
          <a:solidFill>
            <a:schemeClr val="accent6">
              <a:lumMod val="50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12500"/>
              <a:buFont typeface="Calibri"/>
              <a:buNone/>
              <a:tabLst/>
              <a:defRPr/>
            </a:pPr>
            <a:r>
              <a:rPr kumimoji="0" lang="en-US" sz="12500" b="0" i="0" u="none" strike="noStrike" kern="0" cap="none" spc="0" normalizeH="0" baseline="0" noProof="0" dirty="0">
                <a:ln>
                  <a:noFill/>
                </a:ln>
                <a:solidFill>
                  <a:srgbClr val="FFFFFF"/>
                </a:solidFill>
                <a:effectLst/>
                <a:uLnTx/>
                <a:uFillTx/>
                <a:latin typeface="Calibri"/>
                <a:ea typeface="Calibri"/>
                <a:cs typeface="Calibri"/>
                <a:sym typeface="Calibri"/>
              </a:rPr>
              <a:t>Q&amp;A</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7" name="Google Shape;387;p54">
            <a:extLst>
              <a:ext uri="{C183D7F6-B498-43B3-948B-1728B52AA6E4}">
                <adec:decorative xmlns:adec="http://schemas.microsoft.com/office/drawing/2017/decorative" val="1"/>
              </a:ext>
            </a:extLst>
          </p:cNvPr>
          <p:cNvSpPr txBox="1"/>
          <p:nvPr/>
        </p:nvSpPr>
        <p:spPr>
          <a:xfrm>
            <a:off x="1145658" y="3202172"/>
            <a:ext cx="6515100" cy="300082"/>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388" name="Google Shape;388;p54">
            <a:extLst>
              <a:ext uri="{C183D7F6-B498-43B3-948B-1728B52AA6E4}">
                <adec:decorative xmlns:adec="http://schemas.microsoft.com/office/drawing/2017/decorative" val="1"/>
              </a:ext>
            </a:extLst>
          </p:cNvPr>
          <p:cNvSpPr/>
          <p:nvPr/>
        </p:nvSpPr>
        <p:spPr>
          <a:xfrm>
            <a:off x="0" y="2787952"/>
            <a:ext cx="9144000" cy="130508"/>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389" name="Google Shape;389;p54" descr="A picture containing icon"/>
          <p:cNvPicPr preferRelativeResize="0"/>
          <p:nvPr/>
        </p:nvPicPr>
        <p:blipFill rotWithShape="1">
          <a:blip r:embed="rId3">
            <a:alphaModFix/>
          </a:blip>
          <a:srcRect/>
          <a:stretch/>
        </p:blipFill>
        <p:spPr>
          <a:xfrm>
            <a:off x="888483" y="131497"/>
            <a:ext cx="7029450" cy="251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5">
            <a:extLst>
              <a:ext uri="{C183D7F6-B498-43B3-948B-1728B52AA6E4}">
                <adec:decorative xmlns:adec="http://schemas.microsoft.com/office/drawing/2017/decorative" val="1"/>
              </a:ext>
            </a:extLst>
          </p:cNvPr>
          <p:cNvSpPr/>
          <p:nvPr/>
        </p:nvSpPr>
        <p:spPr>
          <a:xfrm>
            <a:off x="6470375" y="2805200"/>
            <a:ext cx="2410500" cy="2178900"/>
          </a:xfrm>
          <a:prstGeom prst="rect">
            <a:avLst/>
          </a:prstGeom>
          <a:solidFill>
            <a:srgbClr val="0070C0"/>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397" name="Google Shape;397;p55">
            <a:extLst>
              <a:ext uri="{C183D7F6-B498-43B3-948B-1728B52AA6E4}">
                <adec:decorative xmlns:adec="http://schemas.microsoft.com/office/drawing/2017/decorative" val="1"/>
              </a:ext>
            </a:extLst>
          </p:cNvPr>
          <p:cNvSpPr/>
          <p:nvPr/>
        </p:nvSpPr>
        <p:spPr>
          <a:xfrm rot="10800000" flipH="1">
            <a:off x="0" y="514306"/>
            <a:ext cx="9144000" cy="112725"/>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99" name="Google Shape;399;p55">
            <a:extLst>
              <a:ext uri="{C183D7F6-B498-43B3-948B-1728B52AA6E4}">
                <adec:decorative xmlns:adec="http://schemas.microsoft.com/office/drawing/2017/decorative" val="1"/>
              </a:ext>
            </a:extLst>
          </p:cNvPr>
          <p:cNvSpPr/>
          <p:nvPr/>
        </p:nvSpPr>
        <p:spPr>
          <a:xfrm>
            <a:off x="0" y="0"/>
            <a:ext cx="9144000" cy="514350"/>
          </a:xfrm>
          <a:prstGeom prst="rect">
            <a:avLst/>
          </a:prstGeom>
          <a:solidFill>
            <a:srgbClr val="5EB4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Roboto"/>
              <a:ea typeface="Roboto"/>
              <a:cs typeface="Roboto"/>
              <a:sym typeface="Roboto"/>
            </a:endParaRPr>
          </a:p>
        </p:txBody>
      </p:sp>
      <p:sp>
        <p:nvSpPr>
          <p:cNvPr id="400" name="Google Shape;400;p55"/>
          <p:cNvSpPr txBox="1">
            <a:spLocks noGrp="1"/>
          </p:cNvSpPr>
          <p:nvPr>
            <p:ph type="title" idx="4294967295"/>
          </p:nvPr>
        </p:nvSpPr>
        <p:spPr>
          <a:xfrm>
            <a:off x="0" y="0"/>
            <a:ext cx="8617725" cy="484875"/>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700" b="1" i="0" u="none" strike="noStrike" kern="0" cap="none" spc="0" normalizeH="0" baseline="0" noProof="0" dirty="0">
                <a:ln>
                  <a:noFill/>
                </a:ln>
                <a:solidFill>
                  <a:schemeClr val="lt1"/>
                </a:solidFill>
                <a:effectLst/>
                <a:uLnTx/>
                <a:uFillTx/>
                <a:latin typeface="Calibri"/>
                <a:ea typeface="Calibri"/>
                <a:cs typeface="Calibri"/>
                <a:sym typeface="Calibri"/>
              </a:rPr>
              <a:t>Announcements</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1" name="Google Shape;401;p55"/>
          <p:cNvSpPr txBox="1"/>
          <p:nvPr/>
        </p:nvSpPr>
        <p:spPr>
          <a:xfrm>
            <a:off x="321994" y="1151503"/>
            <a:ext cx="6073200" cy="301297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Calibri"/>
                <a:ea typeface="Calibri"/>
                <a:cs typeface="Calibri"/>
                <a:sym typeface="Calibri"/>
              </a:rPr>
              <a:t>Please fill out the session evaluation after today’s session. </a:t>
            </a:r>
            <a:endParaRPr sz="2100" b="1">
              <a:solidFill>
                <a:schemeClr val="dk1"/>
              </a:solidFill>
              <a:latin typeface="Calibri"/>
              <a:ea typeface="Calibri"/>
              <a:cs typeface="Calibri"/>
              <a:sym typeface="Calibri"/>
            </a:endParaRPr>
          </a:p>
          <a:p>
            <a:pPr marL="342900" marR="0" lvl="0" indent="-285750" algn="l" rtl="0">
              <a:lnSpc>
                <a:spcPct val="100000"/>
              </a:lnSpc>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You should be directed to fill it out after the call ends OR you may scan the QR code on the right.</a:t>
            </a:r>
            <a:endParaRPr sz="1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13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Calibri"/>
                <a:ea typeface="Calibri"/>
                <a:cs typeface="Calibri"/>
                <a:sym typeface="Calibri"/>
              </a:rPr>
              <a:t>Join us for the next session of the speaker series!</a:t>
            </a:r>
            <a:endParaRPr sz="1100" b="0" i="0" u="none" strike="noStrike" cap="none">
              <a:solidFill>
                <a:srgbClr val="000000"/>
              </a:solidFill>
              <a:latin typeface="Arial"/>
              <a:ea typeface="Arial"/>
              <a:cs typeface="Arial"/>
              <a:sym typeface="Arial"/>
            </a:endParaRPr>
          </a:p>
          <a:p>
            <a:pPr marL="342900" marR="0" lvl="0" indent="-292100" algn="l" rtl="0">
              <a:lnSpc>
                <a:spcPct val="100000"/>
              </a:lnSpc>
              <a:spcBef>
                <a:spcPts val="0"/>
              </a:spcBef>
              <a:spcAft>
                <a:spcPts val="0"/>
              </a:spcAft>
              <a:buClr>
                <a:schemeClr val="dk1"/>
              </a:buClr>
              <a:buSzPts val="2000"/>
              <a:buFont typeface="Calibri"/>
              <a:buChar char="●"/>
            </a:pPr>
            <a:r>
              <a:rPr lang="en" sz="2000" b="0" i="0" u="none" strike="noStrike" cap="none">
                <a:solidFill>
                  <a:schemeClr val="dk1"/>
                </a:solidFill>
                <a:latin typeface="Calibri"/>
                <a:ea typeface="Calibri"/>
                <a:cs typeface="Calibri"/>
                <a:sym typeface="Calibri"/>
              </a:rPr>
              <a:t>Wednesday, </a:t>
            </a:r>
            <a:r>
              <a:rPr lang="en" sz="2000">
                <a:solidFill>
                  <a:schemeClr val="dk1"/>
                </a:solidFill>
                <a:latin typeface="Calibri"/>
                <a:ea typeface="Calibri"/>
                <a:cs typeface="Calibri"/>
                <a:sym typeface="Calibri"/>
              </a:rPr>
              <a:t>August 7</a:t>
            </a:r>
            <a:r>
              <a:rPr lang="en" sz="2000" b="0" i="0" u="none" strike="noStrike" cap="none">
                <a:solidFill>
                  <a:schemeClr val="dk1"/>
                </a:solidFill>
                <a:latin typeface="Calibri"/>
                <a:ea typeface="Calibri"/>
                <a:cs typeface="Calibri"/>
                <a:sym typeface="Calibri"/>
              </a:rPr>
              <a:t> from 4:00 - 5:00 PM ET</a:t>
            </a:r>
            <a:endParaRPr sz="2000" b="0" i="0" u="none" strike="noStrike" cap="none">
              <a:solidFill>
                <a:schemeClr val="dk1"/>
              </a:solidFill>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2000"/>
              <a:buFont typeface="Calibri"/>
              <a:buChar char="●"/>
            </a:pPr>
            <a:r>
              <a:rPr lang="en" sz="2000" b="0" i="0" u="none" strike="noStrike" cap="none">
                <a:solidFill>
                  <a:schemeClr val="dk1"/>
                </a:solidFill>
                <a:latin typeface="Calibri"/>
                <a:ea typeface="Calibri"/>
                <a:cs typeface="Calibri"/>
                <a:sym typeface="Calibri"/>
              </a:rPr>
              <a:t>Title: </a:t>
            </a:r>
            <a:r>
              <a:rPr lang="en" sz="2000">
                <a:solidFill>
                  <a:schemeClr val="dk1"/>
                </a:solidFill>
                <a:latin typeface="Calibri"/>
                <a:ea typeface="Calibri"/>
                <a:cs typeface="Calibri"/>
                <a:sym typeface="Calibri"/>
              </a:rPr>
              <a:t>Collaborating Successfully across Sectors toward Nutrition Security</a:t>
            </a:r>
            <a:endParaRPr sz="200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p:txBody>
      </p:sp>
      <p:pic>
        <p:nvPicPr>
          <p:cNvPr id="403" name="Google Shape;403;p55" descr="QR code"/>
          <p:cNvPicPr preferRelativeResize="0"/>
          <p:nvPr/>
        </p:nvPicPr>
        <p:blipFill>
          <a:blip r:embed="rId3">
            <a:alphaModFix/>
          </a:blip>
          <a:stretch>
            <a:fillRect/>
          </a:stretch>
        </p:blipFill>
        <p:spPr>
          <a:xfrm>
            <a:off x="7011768" y="775988"/>
            <a:ext cx="1868963" cy="1880267"/>
          </a:xfrm>
          <a:prstGeom prst="rect">
            <a:avLst/>
          </a:prstGeom>
          <a:noFill/>
          <a:ln>
            <a:noFill/>
          </a:ln>
        </p:spPr>
      </p:pic>
      <p:sp>
        <p:nvSpPr>
          <p:cNvPr id="404" name="Google Shape;404;p55"/>
          <p:cNvSpPr txBox="1"/>
          <p:nvPr/>
        </p:nvSpPr>
        <p:spPr>
          <a:xfrm>
            <a:off x="6551075" y="2917900"/>
            <a:ext cx="2249100" cy="14982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900">
                <a:solidFill>
                  <a:schemeClr val="lt1"/>
                </a:solidFill>
                <a:latin typeface="Calibri"/>
                <a:ea typeface="Calibri"/>
                <a:cs typeface="Calibri"/>
                <a:sym typeface="Calibri"/>
              </a:rPr>
              <a:t>To view past recordings, visit </a:t>
            </a:r>
            <a:r>
              <a:rPr lang="en" sz="19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https://nopren.ucsf.edu/her-nopren-summer-speaker-series-students-2024</a:t>
            </a:r>
            <a:r>
              <a:rPr lang="en" sz="1900">
                <a:solidFill>
                  <a:schemeClr val="lt1"/>
                </a:solidFill>
                <a:latin typeface="Calibri"/>
                <a:ea typeface="Calibri"/>
                <a:cs typeface="Calibri"/>
                <a:sym typeface="Calibri"/>
              </a:rPr>
              <a:t> </a:t>
            </a:r>
            <a:endParaRPr sz="1900">
              <a:solidFill>
                <a:schemeClr val="lt1"/>
              </a:solidFill>
              <a:latin typeface="Calibri"/>
              <a:ea typeface="Calibri"/>
              <a:cs typeface="Calibri"/>
              <a:sym typeface="Calibri"/>
            </a:endParaRPr>
          </a:p>
        </p:txBody>
      </p:sp>
      <p:pic>
        <p:nvPicPr>
          <p:cNvPr id="402" name="Google Shape;402;p55" descr="A picture containing text, bottle"/>
          <p:cNvPicPr preferRelativeResize="0"/>
          <p:nvPr/>
        </p:nvPicPr>
        <p:blipFill rotWithShape="1">
          <a:blip r:embed="rId5">
            <a:alphaModFix/>
          </a:blip>
          <a:srcRect/>
          <a:stretch/>
        </p:blipFill>
        <p:spPr>
          <a:xfrm>
            <a:off x="48928" y="4536794"/>
            <a:ext cx="791178" cy="537405"/>
          </a:xfrm>
          <a:prstGeom prst="rect">
            <a:avLst/>
          </a:prstGeom>
          <a:noFill/>
          <a:ln>
            <a:noFill/>
          </a:ln>
        </p:spPr>
      </p:pic>
      <p:pic>
        <p:nvPicPr>
          <p:cNvPr id="398" name="Google Shape;398;p55" descr="NOPREN logo"/>
          <p:cNvPicPr preferRelativeResize="0"/>
          <p:nvPr/>
        </p:nvPicPr>
        <p:blipFill rotWithShape="1">
          <a:blip r:embed="rId6">
            <a:alphaModFix/>
          </a:blip>
          <a:srcRect/>
          <a:stretch/>
        </p:blipFill>
        <p:spPr>
          <a:xfrm>
            <a:off x="1086994" y="4399837"/>
            <a:ext cx="1801851" cy="6514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39">
            <a:extLst>
              <a:ext uri="{C183D7F6-B498-43B3-948B-1728B52AA6E4}">
                <adec:decorative xmlns:adec="http://schemas.microsoft.com/office/drawing/2017/decorative" val="1"/>
              </a:ext>
            </a:extLst>
          </p:cNvPr>
          <p:cNvSpPr/>
          <p:nvPr/>
        </p:nvSpPr>
        <p:spPr>
          <a:xfrm rot="10800000" flipH="1">
            <a:off x="0" y="514306"/>
            <a:ext cx="9144000" cy="112725"/>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28" name="Google Shape;228;p39"/>
          <p:cNvSpPr>
            <a:spLocks noGrp="1"/>
          </p:cNvSpPr>
          <p:nvPr>
            <p:ph type="title" idx="4294967295"/>
          </p:nvPr>
        </p:nvSpPr>
        <p:spPr>
          <a:xfrm>
            <a:off x="0" y="0"/>
            <a:ext cx="9144000" cy="514350"/>
          </a:xfrm>
          <a:prstGeom prst="rect">
            <a:avLst/>
          </a:prstGeom>
          <a:solidFill>
            <a:schemeClr val="accent6">
              <a:lumMod val="50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2700"/>
              <a:buFont typeface="Roboto"/>
              <a:buNone/>
              <a:tabLst/>
              <a:defRPr/>
            </a:pPr>
            <a:r>
              <a:rPr kumimoji="0" lang="en-US" sz="2900" b="1" i="0" u="none" strike="noStrike" kern="0" cap="none" spc="0" normalizeH="0" baseline="0" noProof="0" dirty="0">
                <a:ln>
                  <a:noFill/>
                </a:ln>
                <a:solidFill>
                  <a:srgbClr val="FFFFFF"/>
                </a:solidFill>
                <a:effectLst/>
                <a:uLnTx/>
                <a:uFillTx/>
                <a:latin typeface="Calibri"/>
                <a:ea typeface="Calibri"/>
                <a:cs typeface="Calibri"/>
                <a:sym typeface="Calibri"/>
              </a:rPr>
              <a:t>Getting Started!</a:t>
            </a:r>
            <a:endParaRPr kumimoji="0" lang="en-US" sz="29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9" name="Google Shape;229;p39"/>
          <p:cNvSpPr txBox="1"/>
          <p:nvPr/>
        </p:nvSpPr>
        <p:spPr>
          <a:xfrm>
            <a:off x="208959" y="872152"/>
            <a:ext cx="8646300" cy="3786525"/>
          </a:xfrm>
          <a:prstGeom prst="rect">
            <a:avLst/>
          </a:prstGeom>
          <a:noFill/>
          <a:ln>
            <a:noFill/>
          </a:ln>
        </p:spPr>
        <p:txBody>
          <a:bodyPr spcFirstLastPara="1" wrap="square" lIns="68575" tIns="34275" rIns="68575" bIns="34275" anchor="t" anchorCtr="0">
            <a:spAutoFit/>
          </a:bodyPr>
          <a:lstStyle/>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Update your name on Zoom, if needed</a:t>
            </a:r>
            <a:endParaRPr sz="2400" b="0" i="0" u="none" strike="noStrike" cap="none">
              <a:solidFill>
                <a:srgbClr val="000000"/>
              </a:solidFill>
              <a:latin typeface="Calibri"/>
              <a:ea typeface="Calibri"/>
              <a:cs typeface="Calibri"/>
              <a:sym typeface="Calibri"/>
            </a:endParaRPr>
          </a:p>
          <a:p>
            <a:pPr marL="685800" marR="0" lvl="1" indent="-317500" algn="l" rtl="0">
              <a:lnSpc>
                <a:spcPct val="100000"/>
              </a:lnSpc>
              <a:spcBef>
                <a:spcPts val="0"/>
              </a:spcBef>
              <a:spcAft>
                <a:spcPts val="0"/>
              </a:spcAft>
              <a:buClr>
                <a:srgbClr val="000000"/>
              </a:buClr>
              <a:buSzPts val="2400"/>
              <a:buFont typeface="Calibri"/>
              <a:buChar char="•"/>
            </a:pPr>
            <a:r>
              <a:rPr lang="en" sz="2400" b="0" i="1" u="none" strike="noStrike" cap="none">
                <a:solidFill>
                  <a:srgbClr val="000000"/>
                </a:solidFill>
                <a:latin typeface="Calibri"/>
                <a:ea typeface="Calibri"/>
                <a:cs typeface="Calibri"/>
                <a:sym typeface="Calibri"/>
              </a:rPr>
              <a:t>Right click on your Zoom box, click “rename”</a:t>
            </a:r>
            <a:endParaRPr sz="2400" b="0" i="1" u="none" strike="noStrike" cap="none">
              <a:solidFill>
                <a:srgbClr val="000000"/>
              </a:solidFill>
              <a:latin typeface="Calibri"/>
              <a:ea typeface="Calibri"/>
              <a:cs typeface="Calibri"/>
              <a:sym typeface="Calibri"/>
            </a:endParaRPr>
          </a:p>
          <a:p>
            <a:pPr marL="6858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Type your name and institution into the chat box!</a:t>
            </a:r>
            <a:endParaRPr sz="1100" b="0" i="0" u="none" strike="noStrike" cap="none">
              <a:solidFill>
                <a:srgbClr val="000000"/>
              </a:solidFill>
              <a:latin typeface="Arial"/>
              <a:ea typeface="Arial"/>
              <a:cs typeface="Arial"/>
              <a:sym typeface="Arial"/>
            </a:endParaRPr>
          </a:p>
          <a:p>
            <a:pPr marL="596900" marR="0" lvl="1" indent="-254000" algn="l" rtl="0">
              <a:lnSpc>
                <a:spcPct val="100000"/>
              </a:lnSpc>
              <a:spcBef>
                <a:spcPts val="0"/>
              </a:spcBef>
              <a:spcAft>
                <a:spcPts val="0"/>
              </a:spcAft>
              <a:buClr>
                <a:srgbClr val="000000"/>
              </a:buClr>
              <a:buSzPts val="2400"/>
              <a:buFont typeface="Arial"/>
              <a:buChar char="•"/>
            </a:pPr>
            <a:r>
              <a:rPr lang="en" sz="2300" b="0" i="1" u="none" strike="noStrike" cap="none">
                <a:solidFill>
                  <a:srgbClr val="000000"/>
                </a:solidFill>
                <a:latin typeface="Calibri"/>
                <a:ea typeface="Calibri"/>
                <a:cs typeface="Calibri"/>
                <a:sym typeface="Calibri"/>
              </a:rPr>
              <a:t>Question: </a:t>
            </a:r>
            <a:r>
              <a:rPr lang="en" sz="2300" i="1">
                <a:solidFill>
                  <a:schemeClr val="dk1"/>
                </a:solidFill>
                <a:highlight>
                  <a:srgbClr val="FFFFFF"/>
                </a:highlight>
                <a:latin typeface="Calibri"/>
                <a:ea typeface="Calibri"/>
                <a:cs typeface="Calibri"/>
                <a:sym typeface="Calibri"/>
              </a:rPr>
              <a:t>Which best describes you?</a:t>
            </a:r>
            <a:endParaRPr sz="2300" i="1">
              <a:solidFill>
                <a:schemeClr val="dk1"/>
              </a:solidFill>
              <a:highlight>
                <a:srgbClr val="FFFFFF"/>
              </a:highlight>
              <a:latin typeface="Calibri"/>
              <a:ea typeface="Calibri"/>
              <a:cs typeface="Calibri"/>
              <a:sym typeface="Calibri"/>
            </a:endParaRPr>
          </a:p>
          <a:p>
            <a:pPr marL="1028700" marR="0" lvl="2" indent="-273050" algn="l" rtl="0">
              <a:lnSpc>
                <a:spcPct val="100000"/>
              </a:lnSpc>
              <a:spcBef>
                <a:spcPts val="0"/>
              </a:spcBef>
              <a:spcAft>
                <a:spcPts val="0"/>
              </a:spcAft>
              <a:buClr>
                <a:schemeClr val="dk1"/>
              </a:buClr>
              <a:buSzPts val="1700"/>
              <a:buFont typeface="Calibri"/>
              <a:buChar char="■"/>
            </a:pPr>
            <a:r>
              <a:rPr lang="en" sz="1700" i="1">
                <a:solidFill>
                  <a:schemeClr val="dk1"/>
                </a:solidFill>
                <a:highlight>
                  <a:srgbClr val="FFFFFF"/>
                </a:highlight>
                <a:latin typeface="Calibri"/>
                <a:ea typeface="Calibri"/>
                <a:cs typeface="Calibri"/>
                <a:sym typeface="Calibri"/>
              </a:rPr>
              <a:t>Ex. Undergraduate Student, Dietetic Intern, Masters Student, Doctoral Student, Post Doc, Public Health Practitioner, Researcher/Professor, Other</a:t>
            </a:r>
            <a:endParaRPr sz="1700" i="1">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12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Remember to keep yourself on mute.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Arial"/>
              <a:ea typeface="Arial"/>
              <a:cs typeface="Arial"/>
              <a:sym typeface="Arial"/>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Type your questions into the chat box. </a:t>
            </a:r>
            <a:endParaRPr sz="1100" b="0" i="0" u="none" strike="noStrike" cap="none">
              <a:solidFill>
                <a:srgbClr val="000000"/>
              </a:solidFill>
              <a:latin typeface="Arial"/>
              <a:ea typeface="Arial"/>
              <a:cs typeface="Arial"/>
              <a:sym typeface="Arial"/>
            </a:endParaRPr>
          </a:p>
          <a:p>
            <a:pPr marL="254000" marR="0" lvl="0" indent="-1016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30" name="Google Shape;230;p39" descr="A picture containing text, bottle"/>
          <p:cNvPicPr preferRelativeResize="0"/>
          <p:nvPr/>
        </p:nvPicPr>
        <p:blipFill rotWithShape="1">
          <a:blip r:embed="rId3">
            <a:alphaModFix/>
          </a:blip>
          <a:srcRect/>
          <a:stretch/>
        </p:blipFill>
        <p:spPr>
          <a:xfrm>
            <a:off x="48927" y="4403275"/>
            <a:ext cx="987747" cy="670923"/>
          </a:xfrm>
          <a:prstGeom prst="rect">
            <a:avLst/>
          </a:prstGeom>
          <a:noFill/>
          <a:ln>
            <a:noFill/>
          </a:ln>
        </p:spPr>
      </p:pic>
      <p:pic>
        <p:nvPicPr>
          <p:cNvPr id="227" name="Google Shape;227;p39" descr="NOPREN logo"/>
          <p:cNvPicPr preferRelativeResize="0"/>
          <p:nvPr/>
        </p:nvPicPr>
        <p:blipFill rotWithShape="1">
          <a:blip r:embed="rId4">
            <a:alphaModFix/>
          </a:blip>
          <a:srcRect/>
          <a:stretch/>
        </p:blipFill>
        <p:spPr>
          <a:xfrm>
            <a:off x="7226124" y="4467834"/>
            <a:ext cx="1868949" cy="6756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40">
            <a:extLst>
              <a:ext uri="{C183D7F6-B498-43B3-948B-1728B52AA6E4}">
                <adec:decorative xmlns:adec="http://schemas.microsoft.com/office/drawing/2017/decorative" val="1"/>
              </a:ext>
            </a:extLst>
          </p:cNvPr>
          <p:cNvSpPr/>
          <p:nvPr/>
        </p:nvSpPr>
        <p:spPr>
          <a:xfrm rot="10800000" flipH="1">
            <a:off x="0" y="514306"/>
            <a:ext cx="9144000" cy="112725"/>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9" name="Google Shape;239;p40"/>
          <p:cNvSpPr>
            <a:spLocks noGrp="1"/>
          </p:cNvSpPr>
          <p:nvPr>
            <p:ph type="title" idx="4294967295"/>
          </p:nvPr>
        </p:nvSpPr>
        <p:spPr>
          <a:xfrm>
            <a:off x="0" y="0"/>
            <a:ext cx="9144000" cy="514350"/>
          </a:xfrm>
          <a:prstGeom prst="rect">
            <a:avLst/>
          </a:prstGeom>
          <a:solidFill>
            <a:schemeClr val="accent6">
              <a:lumMod val="50000"/>
            </a:schemeClr>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800" b="1" i="0" u="none" strike="noStrike" kern="0" cap="none" spc="0" normalizeH="0" baseline="0" noProof="0" dirty="0">
                <a:ln>
                  <a:noFill/>
                </a:ln>
                <a:solidFill>
                  <a:schemeClr val="lt1"/>
                </a:solidFill>
                <a:effectLst/>
                <a:uLnTx/>
                <a:uFillTx/>
                <a:latin typeface="Calibri"/>
                <a:ea typeface="Calibri"/>
                <a:cs typeface="Calibri"/>
                <a:sym typeface="Calibri"/>
              </a:rPr>
              <a:t>NOPREN HER Summer Series for Students</a:t>
            </a:r>
            <a:endParaRPr kumimoji="0" lang="en-US" sz="1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40" name="Google Shape;240;p40"/>
          <p:cNvSpPr txBox="1"/>
          <p:nvPr/>
        </p:nvSpPr>
        <p:spPr>
          <a:xfrm>
            <a:off x="248850" y="858431"/>
            <a:ext cx="8646300" cy="3886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Calibri"/>
                <a:ea typeface="Calibri"/>
                <a:cs typeface="Calibri"/>
                <a:sym typeface="Calibri"/>
              </a:rPr>
              <a:t> Schedule and Topics </a:t>
            </a:r>
            <a:endParaRPr sz="1100" b="0" i="0" u="none" strike="noStrike" cap="none">
              <a:solidFill>
                <a:srgbClr val="000000"/>
              </a:solidFill>
              <a:latin typeface="Arial"/>
              <a:ea typeface="Arial"/>
              <a:cs typeface="Arial"/>
              <a:sym typeface="Arial"/>
            </a:endParaRPr>
          </a:p>
          <a:p>
            <a:pPr marL="342900" marR="0" lvl="0" indent="-298450" algn="l" rtl="0">
              <a:lnSpc>
                <a:spcPct val="100000"/>
              </a:lnSpc>
              <a:spcBef>
                <a:spcPts val="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June 1</a:t>
            </a:r>
            <a:r>
              <a:rPr lang="en" sz="2100">
                <a:solidFill>
                  <a:schemeClr val="dk1"/>
                </a:solidFill>
                <a:latin typeface="Calibri"/>
                <a:ea typeface="Calibri"/>
                <a:cs typeface="Calibri"/>
                <a:sym typeface="Calibri"/>
              </a:rPr>
              <a:t>2</a:t>
            </a:r>
            <a:r>
              <a:rPr lang="en" sz="2100" b="0" i="0" u="none" strike="noStrike" cap="none">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Food Policies in Schools - More than just Lunch!</a:t>
            </a:r>
            <a:endParaRPr sz="2000">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June 26: </a:t>
            </a:r>
            <a:r>
              <a:rPr lang="en" sz="2000" i="0" u="none" strike="noStrike" cap="none">
                <a:solidFill>
                  <a:schemeClr val="dk1"/>
                </a:solidFill>
                <a:latin typeface="Calibri"/>
                <a:ea typeface="Calibri"/>
                <a:cs typeface="Calibri"/>
                <a:sym typeface="Calibri"/>
              </a:rPr>
              <a:t>F</a:t>
            </a:r>
            <a:r>
              <a:rPr lang="en" sz="2000">
                <a:solidFill>
                  <a:schemeClr val="dk1"/>
                </a:solidFill>
                <a:latin typeface="Calibri"/>
                <a:ea typeface="Calibri"/>
                <a:cs typeface="Calibri"/>
                <a:sym typeface="Calibri"/>
              </a:rPr>
              <a:t>ood is Medicine: What does it mean?</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 sz="2000">
                <a:solidFill>
                  <a:schemeClr val="dk1"/>
                </a:solidFill>
                <a:latin typeface="Calibri"/>
                <a:ea typeface="Calibri"/>
                <a:cs typeface="Calibri"/>
                <a:sym typeface="Calibri"/>
              </a:rPr>
              <a:t>                      Where are we going?</a:t>
            </a:r>
            <a:endParaRPr sz="2000"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100" i="0" u="none" strike="noStrike" cap="none">
                <a:solidFill>
                  <a:schemeClr val="dk1"/>
                </a:solidFill>
                <a:latin typeface="Calibri"/>
                <a:ea typeface="Calibri"/>
                <a:cs typeface="Calibri"/>
                <a:sym typeface="Calibri"/>
              </a:rPr>
              <a:t>July 1</a:t>
            </a:r>
            <a:r>
              <a:rPr lang="en" sz="2100">
                <a:solidFill>
                  <a:schemeClr val="dk1"/>
                </a:solidFill>
                <a:latin typeface="Calibri"/>
                <a:ea typeface="Calibri"/>
                <a:cs typeface="Calibri"/>
                <a:sym typeface="Calibri"/>
              </a:rPr>
              <a:t>0</a:t>
            </a:r>
            <a:r>
              <a:rPr lang="en" sz="2100" i="0" u="none" strike="noStrike" cap="none">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Leveraging Food Service Contracts at 4-year Public Universities to     </a:t>
            </a:r>
            <a:endParaRPr sz="200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r>
              <a:rPr lang="en" sz="2000">
                <a:solidFill>
                  <a:schemeClr val="dk1"/>
                </a:solidFill>
                <a:latin typeface="Calibri"/>
                <a:ea typeface="Calibri"/>
                <a:cs typeface="Calibri"/>
                <a:sym typeface="Calibri"/>
              </a:rPr>
              <a:t>                Understand Meal Plan Costs and Affordability</a:t>
            </a:r>
            <a:endParaRPr sz="2000">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100" b="1" i="0" u="none" strike="noStrike" cap="none">
                <a:solidFill>
                  <a:schemeClr val="dk1"/>
                </a:solidFill>
                <a:latin typeface="Calibri"/>
                <a:ea typeface="Calibri"/>
                <a:cs typeface="Calibri"/>
                <a:sym typeface="Calibri"/>
              </a:rPr>
              <a:t>July 2</a:t>
            </a:r>
            <a:r>
              <a:rPr lang="en" sz="2100" b="1">
                <a:solidFill>
                  <a:schemeClr val="dk1"/>
                </a:solidFill>
                <a:latin typeface="Calibri"/>
                <a:ea typeface="Calibri"/>
                <a:cs typeface="Calibri"/>
                <a:sym typeface="Calibri"/>
              </a:rPr>
              <a:t>4</a:t>
            </a:r>
            <a:r>
              <a:rPr lang="en" sz="2100" b="1" i="0" u="none" strike="noStrike" cap="none">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Policy, Systems, and Environmental Strategies to Support Young  </a:t>
            </a:r>
            <a:br>
              <a:rPr lang="en" sz="2000" b="1">
                <a:solidFill>
                  <a:schemeClr val="dk1"/>
                </a:solidFill>
                <a:latin typeface="Calibri"/>
                <a:ea typeface="Calibri"/>
                <a:cs typeface="Calibri"/>
                <a:sym typeface="Calibri"/>
              </a:rPr>
            </a:br>
            <a:r>
              <a:rPr lang="en" sz="2000" b="1">
                <a:solidFill>
                  <a:schemeClr val="dk1"/>
                </a:solidFill>
                <a:latin typeface="Calibri"/>
                <a:ea typeface="Calibri"/>
                <a:cs typeface="Calibri"/>
                <a:sym typeface="Calibri"/>
              </a:rPr>
              <a:t>                Children's Diet and Health</a:t>
            </a:r>
            <a:endParaRPr sz="2000" b="1">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August </a:t>
            </a:r>
            <a:r>
              <a:rPr lang="en" sz="2100">
                <a:solidFill>
                  <a:schemeClr val="dk1"/>
                </a:solidFill>
                <a:latin typeface="Calibri"/>
                <a:ea typeface="Calibri"/>
                <a:cs typeface="Calibri"/>
                <a:sym typeface="Calibri"/>
              </a:rPr>
              <a:t>7</a:t>
            </a:r>
            <a:r>
              <a:rPr lang="en" sz="2100" b="0" i="0" u="none" strike="noStrike" cap="none">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Collaborating Successfully across Sectors toward Nutrition Security</a:t>
            </a:r>
            <a:endParaRPr sz="2000">
              <a:solidFill>
                <a:schemeClr val="dk1"/>
              </a:solidFill>
              <a:highlight>
                <a:schemeClr val="lt1"/>
              </a:highlight>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100" b="0" i="0" u="none" strike="noStrike" cap="none">
                <a:solidFill>
                  <a:schemeClr val="dk1"/>
                </a:solidFill>
                <a:latin typeface="Calibri"/>
                <a:ea typeface="Calibri"/>
                <a:cs typeface="Calibri"/>
                <a:sym typeface="Calibri"/>
              </a:rPr>
              <a:t>August 1</a:t>
            </a:r>
            <a:r>
              <a:rPr lang="en" sz="2100">
                <a:solidFill>
                  <a:schemeClr val="dk1"/>
                </a:solidFill>
                <a:latin typeface="Calibri"/>
                <a:ea typeface="Calibri"/>
                <a:cs typeface="Calibri"/>
                <a:sym typeface="Calibri"/>
              </a:rPr>
              <a:t>4</a:t>
            </a:r>
            <a:r>
              <a:rPr lang="en" sz="2100" b="0" i="0" u="none" strike="noStrike" cap="none">
                <a:solidFill>
                  <a:schemeClr val="dk1"/>
                </a:solidFill>
                <a:latin typeface="Calibri"/>
                <a:ea typeface="Calibri"/>
                <a:cs typeface="Calibri"/>
                <a:sym typeface="Calibri"/>
              </a:rPr>
              <a:t>: </a:t>
            </a:r>
            <a:r>
              <a:rPr lang="en" sz="2100" b="0" i="0" u="none" strike="noStrike" cap="none">
                <a:solidFill>
                  <a:schemeClr val="dk1"/>
                </a:solidFill>
                <a:highlight>
                  <a:schemeClr val="lt1"/>
                </a:highlight>
                <a:latin typeface="Calibri"/>
                <a:ea typeface="Calibri"/>
                <a:cs typeface="Calibri"/>
                <a:sym typeface="Calibri"/>
              </a:rPr>
              <a:t>Student Presentations</a:t>
            </a:r>
            <a:endParaRPr sz="2100" b="0" i="0" u="none" strike="noStrike" cap="none">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 sz="1700" b="1" i="0" u="none" strike="noStrike" cap="none">
                <a:solidFill>
                  <a:schemeClr val="dk1"/>
                </a:solidFill>
                <a:latin typeface="Calibri"/>
                <a:ea typeface="Calibri"/>
                <a:cs typeface="Calibri"/>
                <a:sym typeface="Calibri"/>
              </a:rPr>
              <a:t>For more information or to register: </a:t>
            </a:r>
            <a:r>
              <a:rPr lang="en" sz="1700" b="1" u="sng">
                <a:solidFill>
                  <a:schemeClr val="hlink"/>
                </a:solidFill>
                <a:latin typeface="Calibri"/>
                <a:ea typeface="Calibri"/>
                <a:cs typeface="Calibri"/>
                <a:sym typeface="Calibri"/>
                <a:hlinkClick r:id="rId3"/>
              </a:rPr>
              <a:t>https://nopren.ucsf.edu/her-nopren-summer-speaker-series-students-2024</a:t>
            </a:r>
            <a:r>
              <a:rPr lang="en" sz="1700" b="1">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p:txBody>
      </p:sp>
      <p:sp>
        <p:nvSpPr>
          <p:cNvPr id="242" name="Google Shape;242;p40"/>
          <p:cNvSpPr txBox="1"/>
          <p:nvPr/>
        </p:nvSpPr>
        <p:spPr>
          <a:xfrm>
            <a:off x="6708925" y="755825"/>
            <a:ext cx="2186100" cy="1277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 sz="1700" b="0" i="0" u="none" strike="noStrike" cap="none">
                <a:solidFill>
                  <a:schemeClr val="dk1"/>
                </a:solidFill>
                <a:latin typeface="Calibri"/>
                <a:ea typeface="Calibri"/>
                <a:cs typeface="Calibri"/>
                <a:sym typeface="Calibri"/>
              </a:rPr>
              <a:t>The series will take place on Wednesdays </a:t>
            </a:r>
            <a:r>
              <a:rPr lang="en" sz="1700" b="1" i="0" u="none" strike="noStrike" cap="none">
                <a:solidFill>
                  <a:schemeClr val="dk1"/>
                </a:solidFill>
                <a:latin typeface="Calibri"/>
                <a:ea typeface="Calibri"/>
                <a:cs typeface="Calibri"/>
                <a:sym typeface="Calibri"/>
              </a:rPr>
              <a:t>from </a:t>
            </a:r>
            <a:endParaRPr sz="17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r>
              <a:rPr lang="en" sz="1700" b="1" i="0" u="none" strike="noStrike" cap="none">
                <a:solidFill>
                  <a:schemeClr val="dk1"/>
                </a:solidFill>
                <a:latin typeface="Calibri"/>
                <a:ea typeface="Calibri"/>
                <a:cs typeface="Calibri"/>
                <a:sym typeface="Calibri"/>
              </a:rPr>
              <a:t>4:00 - 5:00 pm EST</a:t>
            </a: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600" b="0" i="0" u="none" strike="noStrike" cap="none">
              <a:solidFill>
                <a:srgbClr val="000000"/>
              </a:solidFill>
              <a:latin typeface="Calibri"/>
              <a:ea typeface="Calibri"/>
              <a:cs typeface="Calibri"/>
              <a:sym typeface="Calibri"/>
            </a:endParaRPr>
          </a:p>
        </p:txBody>
      </p:sp>
      <p:pic>
        <p:nvPicPr>
          <p:cNvPr id="241" name="Google Shape;241;p40" descr="A picture containing text, bottle"/>
          <p:cNvPicPr preferRelativeResize="0"/>
          <p:nvPr/>
        </p:nvPicPr>
        <p:blipFill rotWithShape="1">
          <a:blip r:embed="rId4">
            <a:alphaModFix/>
          </a:blip>
          <a:srcRect/>
          <a:stretch/>
        </p:blipFill>
        <p:spPr>
          <a:xfrm>
            <a:off x="48920" y="4559850"/>
            <a:ext cx="757229" cy="514350"/>
          </a:xfrm>
          <a:prstGeom prst="rect">
            <a:avLst/>
          </a:prstGeom>
          <a:noFill/>
          <a:ln>
            <a:noFill/>
          </a:ln>
        </p:spPr>
      </p:pic>
      <p:pic>
        <p:nvPicPr>
          <p:cNvPr id="238" name="Google Shape;238;p40" descr="NOPREN logo"/>
          <p:cNvPicPr preferRelativeResize="0"/>
          <p:nvPr/>
        </p:nvPicPr>
        <p:blipFill rotWithShape="1">
          <a:blip r:embed="rId5">
            <a:alphaModFix/>
          </a:blip>
          <a:srcRect/>
          <a:stretch/>
        </p:blipFill>
        <p:spPr>
          <a:xfrm>
            <a:off x="7480665" y="4559850"/>
            <a:ext cx="1614415" cy="583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ctrTitle"/>
          </p:nvPr>
        </p:nvSpPr>
        <p:spPr>
          <a:xfrm>
            <a:off x="671258" y="990800"/>
            <a:ext cx="7801500" cy="17301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n" sz="3000"/>
              <a:t>Policy Systems and Environmental Strategies to Support Young Children's Diet and Health</a:t>
            </a:r>
            <a:endParaRPr sz="3000"/>
          </a:p>
        </p:txBody>
      </p:sp>
      <p:sp>
        <p:nvSpPr>
          <p:cNvPr id="248" name="Google Shape;248;p41"/>
          <p:cNvSpPr txBox="1">
            <a:spLocks noGrp="1"/>
          </p:cNvSpPr>
          <p:nvPr>
            <p:ph type="subTitle" idx="1"/>
          </p:nvPr>
        </p:nvSpPr>
        <p:spPr>
          <a:xfrm>
            <a:off x="671250" y="3049025"/>
            <a:ext cx="7801500" cy="1730100"/>
          </a:xfrm>
          <a:prstGeom prst="rect">
            <a:avLst/>
          </a:prstGeom>
        </p:spPr>
        <p:txBody>
          <a:bodyPr spcFirstLastPara="1" wrap="square" lIns="91425" tIns="91425" rIns="91425" bIns="91425" anchor="ctr" anchorCtr="0">
            <a:normAutofit lnSpcReduction="20000"/>
          </a:bodyPr>
          <a:lstStyle/>
          <a:p>
            <a:pPr marL="0" lvl="0" indent="0" algn="ctr" rtl="0">
              <a:spcBef>
                <a:spcPts val="0"/>
              </a:spcBef>
              <a:spcAft>
                <a:spcPts val="0"/>
              </a:spcAft>
              <a:buNone/>
            </a:pPr>
            <a:r>
              <a:rPr lang="en"/>
              <a:t>Kate Bauer, PhD</a:t>
            </a:r>
            <a:endParaRPr/>
          </a:p>
          <a:p>
            <a:pPr marL="0" lvl="0" indent="0" algn="ctr" rtl="0">
              <a:spcBef>
                <a:spcPts val="0"/>
              </a:spcBef>
              <a:spcAft>
                <a:spcPts val="0"/>
              </a:spcAft>
              <a:buNone/>
            </a:pPr>
            <a:r>
              <a:rPr lang="en"/>
              <a:t>Leslie Hodges, PhD </a:t>
            </a:r>
            <a:endParaRPr/>
          </a:p>
          <a:p>
            <a:pPr marL="0" lvl="0" indent="0" algn="ctr" rtl="0">
              <a:spcBef>
                <a:spcPts val="0"/>
              </a:spcBef>
              <a:spcAft>
                <a:spcPts val="0"/>
              </a:spcAft>
              <a:buNone/>
            </a:pPr>
            <a:r>
              <a:rPr lang="en"/>
              <a:t>Alison Tovar, PhD</a:t>
            </a:r>
            <a:endParaRPr/>
          </a:p>
          <a:p>
            <a:pPr marL="0" lvl="0" indent="0" algn="ctr" rtl="0">
              <a:spcBef>
                <a:spcPts val="0"/>
              </a:spcBef>
              <a:spcAft>
                <a:spcPts val="0"/>
              </a:spcAft>
              <a:buNone/>
            </a:pPr>
            <a:endParaRPr/>
          </a:p>
          <a:p>
            <a:pPr marL="0" lvl="0" indent="0" algn="ctr" rtl="0">
              <a:spcBef>
                <a:spcPts val="0"/>
              </a:spcBef>
              <a:spcAft>
                <a:spcPts val="0"/>
              </a:spcAft>
              <a:buNone/>
            </a:pPr>
            <a:r>
              <a:rPr lang="en"/>
              <a:t>NOPREN Early Childhood Work Group and </a:t>
            </a:r>
            <a:endParaRPr/>
          </a:p>
          <a:p>
            <a:pPr marL="0" lvl="0" indent="0" algn="ctr" rtl="0">
              <a:spcBef>
                <a:spcPts val="0"/>
              </a:spcBef>
              <a:spcAft>
                <a:spcPts val="0"/>
              </a:spcAft>
              <a:buNone/>
            </a:pPr>
            <a:r>
              <a:rPr lang="en"/>
              <a:t>WIC Learning Collaborative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Introductions</a:t>
            </a:r>
            <a:endParaRPr/>
          </a:p>
        </p:txBody>
      </p:sp>
      <p:pic>
        <p:nvPicPr>
          <p:cNvPr id="256" name="Google Shape;256;p42" descr="Picture of Kate Bauer"/>
          <p:cNvPicPr preferRelativeResize="0"/>
          <p:nvPr/>
        </p:nvPicPr>
        <p:blipFill rotWithShape="1">
          <a:blip r:embed="rId3">
            <a:alphaModFix/>
          </a:blip>
          <a:srcRect b="12095"/>
          <a:stretch/>
        </p:blipFill>
        <p:spPr>
          <a:xfrm>
            <a:off x="471438" y="1408783"/>
            <a:ext cx="2217413" cy="2437925"/>
          </a:xfrm>
          <a:prstGeom prst="rect">
            <a:avLst/>
          </a:prstGeom>
          <a:noFill/>
          <a:ln>
            <a:noFill/>
          </a:ln>
        </p:spPr>
      </p:pic>
      <p:pic>
        <p:nvPicPr>
          <p:cNvPr id="255" name="Google Shape;255;p42" descr="Picture of Leslie Hodges"/>
          <p:cNvPicPr preferRelativeResize="0"/>
          <p:nvPr/>
        </p:nvPicPr>
        <p:blipFill rotWithShape="1">
          <a:blip r:embed="rId4">
            <a:alphaModFix/>
          </a:blip>
          <a:srcRect b="7261"/>
          <a:stretch/>
        </p:blipFill>
        <p:spPr>
          <a:xfrm>
            <a:off x="3137921" y="1408775"/>
            <a:ext cx="2622649" cy="2437915"/>
          </a:xfrm>
          <a:prstGeom prst="rect">
            <a:avLst/>
          </a:prstGeom>
          <a:noFill/>
          <a:ln>
            <a:noFill/>
          </a:ln>
        </p:spPr>
      </p:pic>
      <p:pic>
        <p:nvPicPr>
          <p:cNvPr id="254" name="Google Shape;254;p42" descr="picture of Alison Tovar"/>
          <p:cNvPicPr preferRelativeResize="0"/>
          <p:nvPr/>
        </p:nvPicPr>
        <p:blipFill rotWithShape="1">
          <a:blip r:embed="rId5">
            <a:alphaModFix/>
          </a:blip>
          <a:srcRect t="8450" b="8458"/>
          <a:stretch/>
        </p:blipFill>
        <p:spPr>
          <a:xfrm>
            <a:off x="6209640" y="1408800"/>
            <a:ext cx="2622660" cy="2437951"/>
          </a:xfrm>
          <a:prstGeom prst="rect">
            <a:avLst/>
          </a:prstGeom>
          <a:noFill/>
          <a:ln>
            <a:noFill/>
          </a:ln>
        </p:spPr>
      </p:pic>
      <p:sp>
        <p:nvSpPr>
          <p:cNvPr id="257" name="Google Shape;257;p42"/>
          <p:cNvSpPr txBox="1"/>
          <p:nvPr/>
        </p:nvSpPr>
        <p:spPr>
          <a:xfrm>
            <a:off x="91800" y="4568125"/>
            <a:ext cx="9052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EAD1DC"/>
                </a:solidFill>
              </a:rPr>
              <a:t>*Disclaimer: The findings and conclusions in this presentation are those of the presenters and should not be construed to represent any official USDA or U.S. Government determination or policy.</a:t>
            </a:r>
            <a:endParaRPr sz="1100">
              <a:solidFill>
                <a:srgbClr val="EAD1D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NOPREN/HER Early Childhood Work Group</a:t>
            </a:r>
            <a:endParaRPr/>
          </a:p>
        </p:txBody>
      </p:sp>
      <p:sp>
        <p:nvSpPr>
          <p:cNvPr id="263" name="Google Shape;263;p43"/>
          <p:cNvSpPr txBox="1">
            <a:spLocks noGrp="1"/>
          </p:cNvSpPr>
          <p:nvPr>
            <p:ph type="body" idx="1"/>
          </p:nvPr>
        </p:nvSpPr>
        <p:spPr>
          <a:xfrm>
            <a:off x="311700" y="1017725"/>
            <a:ext cx="8520600" cy="3812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solidFill>
                  <a:schemeClr val="dk1"/>
                </a:solidFill>
              </a:rPr>
              <a:t>The objective of the EC Work Group is to provide a platform for </a:t>
            </a:r>
            <a:r>
              <a:rPr lang="en">
                <a:solidFill>
                  <a:srgbClr val="E6B8AF"/>
                </a:solidFill>
              </a:rPr>
              <a:t>networking, information sharing, and collaboration</a:t>
            </a:r>
            <a:r>
              <a:rPr lang="en">
                <a:solidFill>
                  <a:schemeClr val="dk1"/>
                </a:solidFill>
              </a:rPr>
              <a:t> that will increase the quality, effectiveness, and reach of nutrition promotion and early childhood obesity prevention research, policy, and practice. </a:t>
            </a:r>
            <a:endParaRPr>
              <a:solidFill>
                <a:schemeClr val="dk1"/>
              </a:solidFill>
            </a:endParaRPr>
          </a:p>
          <a:p>
            <a:pPr marL="0" lvl="0" indent="0" algn="l" rtl="0">
              <a:spcBef>
                <a:spcPts val="1200"/>
              </a:spcBef>
              <a:spcAft>
                <a:spcPts val="0"/>
              </a:spcAft>
              <a:buNone/>
            </a:pPr>
            <a:r>
              <a:rPr lang="en">
                <a:solidFill>
                  <a:srgbClr val="E6B8AF"/>
                </a:solidFill>
              </a:rPr>
              <a:t>Priority areas</a:t>
            </a:r>
            <a:r>
              <a:rPr lang="en">
                <a:solidFill>
                  <a:schemeClr val="dk1"/>
                </a:solidFill>
              </a:rPr>
              <a:t> for the EC Work Group are: </a:t>
            </a:r>
            <a:endParaRPr>
              <a:solidFill>
                <a:schemeClr val="dk1"/>
              </a:solidFill>
            </a:endParaRPr>
          </a:p>
          <a:p>
            <a:pPr marL="0" lvl="0" indent="0" algn="l" rtl="0">
              <a:spcBef>
                <a:spcPts val="1200"/>
              </a:spcBef>
              <a:spcAft>
                <a:spcPts val="0"/>
              </a:spcAft>
              <a:buNone/>
            </a:pPr>
            <a:r>
              <a:rPr lang="en">
                <a:solidFill>
                  <a:schemeClr val="dk1"/>
                </a:solidFill>
              </a:rPr>
              <a:t>1) Improving the health and wellbeing of young children from marginalized communities including racial/ethnic minority populations at highest risk for low diet quality and/or obesity</a:t>
            </a:r>
            <a:endParaRPr>
              <a:solidFill>
                <a:schemeClr val="dk1"/>
              </a:solidFill>
            </a:endParaRPr>
          </a:p>
          <a:p>
            <a:pPr marL="0" lvl="0" indent="0" algn="l" rtl="0">
              <a:spcBef>
                <a:spcPts val="1200"/>
              </a:spcBef>
              <a:spcAft>
                <a:spcPts val="0"/>
              </a:spcAft>
              <a:buNone/>
            </a:pPr>
            <a:r>
              <a:rPr lang="en">
                <a:solidFill>
                  <a:schemeClr val="dk1"/>
                </a:solidFill>
              </a:rPr>
              <a:t>2) Encouraging collaboration and resource sharing to expand the use of scientifically-sound methods to evaluate nutrition promotion and obesity prevention initiatives. </a:t>
            </a:r>
            <a:endParaRPr sz="2400">
              <a:solidFill>
                <a:schemeClr val="dk1"/>
              </a:solidFill>
            </a:endParaRPr>
          </a:p>
          <a:p>
            <a:pPr marL="0" lvl="0" indent="0" algn="l" rtl="0">
              <a:spcBef>
                <a:spcPts val="1200"/>
              </a:spcBef>
              <a:spcAft>
                <a:spcPts val="1200"/>
              </a:spcAft>
              <a:buNone/>
            </a:pPr>
            <a:r>
              <a:rPr lang="en" sz="2016">
                <a:solidFill>
                  <a:srgbClr val="E6B8AF"/>
                </a:solidFill>
              </a:rPr>
              <a:t>https://nopren.ucsf.edu/early-childhood</a:t>
            </a:r>
            <a:endParaRPr sz="2016">
              <a:solidFill>
                <a:srgbClr val="E6B8A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NOPREN/HER WIC Learning Collaborative</a:t>
            </a:r>
            <a:endParaRPr/>
          </a:p>
        </p:txBody>
      </p:sp>
      <p:sp>
        <p:nvSpPr>
          <p:cNvPr id="269" name="Google Shape;269;p44"/>
          <p:cNvSpPr txBox="1">
            <a:spLocks noGrp="1"/>
          </p:cNvSpPr>
          <p:nvPr>
            <p:ph type="body" idx="1"/>
          </p:nvPr>
        </p:nvSpPr>
        <p:spPr>
          <a:xfrm>
            <a:off x="311700" y="1017725"/>
            <a:ext cx="8520600" cy="39216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250">
                <a:solidFill>
                  <a:schemeClr val="dk1"/>
                </a:solidFill>
              </a:rPr>
              <a:t>The WIC Learning Collaborative is made up of researchers, practitioners, funding agencies, and advocates committed to improving the health of women, infants, and young children through improved research, policy and practice of the </a:t>
            </a:r>
            <a:r>
              <a:rPr lang="en" sz="6250">
                <a:solidFill>
                  <a:schemeClr val="dk1"/>
                </a:solidFill>
                <a:uFill>
                  <a:noFill/>
                </a:uFill>
                <a:hlinkClick r:id="rId3">
                  <a:extLst>
                    <a:ext uri="{A12FA001-AC4F-418D-AE19-62706E023703}">
                      <ahyp:hlinkClr xmlns:ahyp="http://schemas.microsoft.com/office/drawing/2018/hyperlinkcolor" val="tx"/>
                    </a:ext>
                  </a:extLst>
                </a:hlinkClick>
              </a:rPr>
              <a:t>USDA Special Supplemental Nutrition Program for Women, Infants, and Children (WIC)</a:t>
            </a:r>
            <a:r>
              <a:rPr lang="en" sz="6250">
                <a:solidFill>
                  <a:schemeClr val="dk1"/>
                </a:solidFill>
              </a:rPr>
              <a:t>. </a:t>
            </a:r>
            <a:endParaRPr sz="6250">
              <a:solidFill>
                <a:schemeClr val="dk1"/>
              </a:solidFill>
            </a:endParaRPr>
          </a:p>
          <a:p>
            <a:pPr marL="0" lvl="0" indent="0" algn="l" rtl="0">
              <a:spcBef>
                <a:spcPts val="1200"/>
              </a:spcBef>
              <a:spcAft>
                <a:spcPts val="0"/>
              </a:spcAft>
              <a:buNone/>
            </a:pPr>
            <a:r>
              <a:rPr lang="en" sz="6250">
                <a:solidFill>
                  <a:srgbClr val="E6B8AF"/>
                </a:solidFill>
              </a:rPr>
              <a:t>Priority areas</a:t>
            </a:r>
            <a:r>
              <a:rPr lang="en" sz="6250">
                <a:solidFill>
                  <a:schemeClr val="dk1"/>
                </a:solidFill>
              </a:rPr>
              <a:t> for the WIC Learning Collaborative are: </a:t>
            </a:r>
            <a:endParaRPr sz="6250">
              <a:solidFill>
                <a:schemeClr val="dk1"/>
              </a:solidFill>
            </a:endParaRPr>
          </a:p>
          <a:p>
            <a:pPr marL="0" lvl="0" indent="0" algn="l" rtl="0">
              <a:spcBef>
                <a:spcPts val="1200"/>
              </a:spcBef>
              <a:spcAft>
                <a:spcPts val="0"/>
              </a:spcAft>
              <a:buNone/>
            </a:pPr>
            <a:r>
              <a:rPr lang="en" sz="6250">
                <a:solidFill>
                  <a:schemeClr val="dk1"/>
                </a:solidFill>
              </a:rPr>
              <a:t>1) Identifying knowledge gaps and opportunities to build the evidence base on WIC and </a:t>
            </a:r>
            <a:r>
              <a:rPr lang="en" sz="6400">
                <a:solidFill>
                  <a:schemeClr val="dk1"/>
                </a:solidFill>
              </a:rPr>
              <a:t>address the needs of lower-income and racial/ethnic minority children at highest risk for low diet quality and obesity</a:t>
            </a:r>
            <a:endParaRPr sz="6400">
              <a:solidFill>
                <a:schemeClr val="dk1"/>
              </a:solidFill>
            </a:endParaRPr>
          </a:p>
          <a:p>
            <a:pPr marL="0" lvl="0" indent="0" algn="l" rtl="0">
              <a:spcBef>
                <a:spcPts val="1200"/>
              </a:spcBef>
              <a:spcAft>
                <a:spcPts val="0"/>
              </a:spcAft>
              <a:buNone/>
            </a:pPr>
            <a:r>
              <a:rPr lang="en" sz="6250">
                <a:solidFill>
                  <a:schemeClr val="dk1"/>
                </a:solidFill>
              </a:rPr>
              <a:t>2) Facilitating joint projects or multi-site collaborative projects. The Collaborative falls under the work of the</a:t>
            </a:r>
            <a:r>
              <a:rPr lang="en" sz="6250">
                <a:solidFill>
                  <a:srgbClr val="599BD5"/>
                </a:solidFill>
              </a:rPr>
              <a:t> </a:t>
            </a:r>
            <a:r>
              <a:rPr lang="en" sz="6250">
                <a:solidFill>
                  <a:srgbClr val="599BD5"/>
                </a:solidFill>
                <a:uFill>
                  <a:noFill/>
                </a:uFill>
                <a:hlinkClick r:id="rId4">
                  <a:extLst>
                    <a:ext uri="{A12FA001-AC4F-418D-AE19-62706E023703}">
                      <ahyp:hlinkClr xmlns:ahyp="http://schemas.microsoft.com/office/drawing/2018/hyperlinkcolor" val="tx"/>
                    </a:ext>
                  </a:extLst>
                </a:hlinkClick>
              </a:rPr>
              <a:t>HER NOPREN Healthy Food Retail Working Group</a:t>
            </a:r>
            <a:r>
              <a:rPr lang="en" sz="6250">
                <a:solidFill>
                  <a:srgbClr val="000000"/>
                </a:solidFill>
              </a:rPr>
              <a:t> </a:t>
            </a:r>
            <a:r>
              <a:rPr lang="en" sz="6250">
                <a:solidFill>
                  <a:schemeClr val="dk1"/>
                </a:solidFill>
              </a:rPr>
              <a:t>and is building stronger collaborations with the </a:t>
            </a:r>
            <a:r>
              <a:rPr lang="en" sz="6250">
                <a:solidFill>
                  <a:srgbClr val="599BD5"/>
                </a:solidFill>
                <a:uFill>
                  <a:noFill/>
                </a:uFill>
                <a:hlinkClick r:id="rId5">
                  <a:extLst>
                    <a:ext uri="{A12FA001-AC4F-418D-AE19-62706E023703}">
                      <ahyp:hlinkClr xmlns:ahyp="http://schemas.microsoft.com/office/drawing/2018/hyperlinkcolor" val="tx"/>
                    </a:ext>
                  </a:extLst>
                </a:hlinkClick>
              </a:rPr>
              <a:t>HER NOPREN Early Childhood Working Group</a:t>
            </a:r>
            <a:r>
              <a:rPr lang="en" sz="6250">
                <a:solidFill>
                  <a:srgbClr val="599BD5"/>
                </a:solidFill>
              </a:rPr>
              <a:t>.</a:t>
            </a:r>
            <a:endParaRPr sz="6250">
              <a:solidFill>
                <a:srgbClr val="599BD5"/>
              </a:solidFill>
            </a:endParaRPr>
          </a:p>
          <a:p>
            <a:pPr marL="0" lvl="0" indent="0" algn="l" rtl="0">
              <a:spcBef>
                <a:spcPts val="1200"/>
              </a:spcBef>
              <a:spcAft>
                <a:spcPts val="0"/>
              </a:spcAft>
              <a:buNone/>
            </a:pPr>
            <a:r>
              <a:rPr lang="en" sz="6250">
                <a:solidFill>
                  <a:schemeClr val="dk1"/>
                </a:solidFill>
              </a:rPr>
              <a:t>3) Helping to foster the next generation of WIC researchers.</a:t>
            </a:r>
            <a:endParaRPr sz="6250">
              <a:solidFill>
                <a:schemeClr val="dk1"/>
              </a:solidFill>
            </a:endParaRPr>
          </a:p>
          <a:p>
            <a:pPr marL="0" lvl="0" indent="0" algn="l" rtl="0">
              <a:spcBef>
                <a:spcPts val="1200"/>
              </a:spcBef>
              <a:spcAft>
                <a:spcPts val="0"/>
              </a:spcAft>
              <a:buNone/>
            </a:pPr>
            <a:r>
              <a:rPr lang="en" sz="6250" u="sng">
                <a:solidFill>
                  <a:srgbClr val="E6B8AF"/>
                </a:solidFill>
                <a:hlinkClick r:id="rId6">
                  <a:extLst>
                    <a:ext uri="{A12FA001-AC4F-418D-AE19-62706E023703}">
                      <ahyp:hlinkClr xmlns:ahyp="http://schemas.microsoft.com/office/drawing/2018/hyperlinkcolor" val="tx"/>
                    </a:ext>
                  </a:extLst>
                </a:hlinkClick>
              </a:rPr>
              <a:t>https://nopren.ucsf.edu/wic-learning-collaborativ</a:t>
            </a:r>
            <a:r>
              <a:rPr lang="en" sz="6250">
                <a:solidFill>
                  <a:srgbClr val="E6B8AF"/>
                </a:solidFill>
              </a:rPr>
              <a:t>e</a:t>
            </a:r>
            <a:endParaRPr sz="6250">
              <a:solidFill>
                <a:srgbClr val="E6B8AF"/>
              </a:solidFill>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Session Objectives</a:t>
            </a:r>
            <a:endParaRPr/>
          </a:p>
        </p:txBody>
      </p:sp>
      <p:sp>
        <p:nvSpPr>
          <p:cNvPr id="275" name="Google Shape;275;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AutoNum type="arabicPeriod"/>
            </a:pPr>
            <a:r>
              <a:rPr lang="en" sz="2400">
                <a:solidFill>
                  <a:schemeClr val="dk1"/>
                </a:solidFill>
              </a:rPr>
              <a:t>Identify policies, systems, and environments that influence the diet quality and health of young children in the US.</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Describe the WIC program and its role in supporting young children’s diet quality and health.</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Engage with researchers and practitioners who are applying PSE change strategies to improve young children's diet quality and health.</a:t>
            </a:r>
            <a:endParaRPr sz="24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 name="Title 1">
            <a:extLst>
              <a:ext uri="{FF2B5EF4-FFF2-40B4-BE49-F238E27FC236}">
                <a16:creationId xmlns:a16="http://schemas.microsoft.com/office/drawing/2014/main" id="{3D019923-2D05-9A2C-8A24-D38E984D3E66}"/>
              </a:ext>
              <a:ext uri="{C183D7F6-B498-43B3-948B-1728B52AA6E4}">
                <adec:decorative xmlns:adec="http://schemas.microsoft.com/office/drawing/2017/decorative" val="1"/>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Policy, Systems, and Environments</a:t>
            </a:r>
          </a:p>
        </p:txBody>
      </p:sp>
      <p:grpSp>
        <p:nvGrpSpPr>
          <p:cNvPr id="280" name="Google Shape;280;p46" descr="Policy definition "/>
          <p:cNvGrpSpPr/>
          <p:nvPr/>
        </p:nvGrpSpPr>
        <p:grpSpPr>
          <a:xfrm>
            <a:off x="474775" y="283050"/>
            <a:ext cx="2536702" cy="4577390"/>
            <a:chOff x="1118215" y="341735"/>
            <a:chExt cx="2052016" cy="4076400"/>
          </a:xfrm>
        </p:grpSpPr>
        <p:sp>
          <p:nvSpPr>
            <p:cNvPr id="281" name="Google Shape;281;p46"/>
            <p:cNvSpPr/>
            <p:nvPr/>
          </p:nvSpPr>
          <p:spPr>
            <a:xfrm>
              <a:off x="1118215" y="341735"/>
              <a:ext cx="2048100" cy="40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6"/>
            <p:cNvSpPr/>
            <p:nvPr/>
          </p:nvSpPr>
          <p:spPr>
            <a:xfrm>
              <a:off x="1118222" y="341738"/>
              <a:ext cx="2048100" cy="165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6"/>
            <p:cNvSpPr/>
            <p:nvPr/>
          </p:nvSpPr>
          <p:spPr>
            <a:xfrm>
              <a:off x="1225920" y="1384517"/>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Roboto Medium"/>
                  <a:ea typeface="Roboto Medium"/>
                  <a:cs typeface="Roboto Medium"/>
                  <a:sym typeface="Roboto Medium"/>
                </a:rPr>
                <a:t>Policy</a:t>
              </a:r>
              <a:endParaRPr sz="1800">
                <a:solidFill>
                  <a:schemeClr val="lt1"/>
                </a:solidFill>
                <a:latin typeface="Roboto Medium"/>
                <a:ea typeface="Roboto Medium"/>
                <a:cs typeface="Roboto Medium"/>
                <a:sym typeface="Roboto Medium"/>
              </a:endParaRPr>
            </a:p>
          </p:txBody>
        </p:sp>
        <p:sp>
          <p:nvSpPr>
            <p:cNvPr id="284" name="Google Shape;284;p46"/>
            <p:cNvSpPr/>
            <p:nvPr/>
          </p:nvSpPr>
          <p:spPr>
            <a:xfrm>
              <a:off x="1256126" y="550058"/>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900" b="1">
                  <a:solidFill>
                    <a:schemeClr val="lt1"/>
                  </a:solidFill>
                  <a:latin typeface="Roboto"/>
                  <a:ea typeface="Roboto"/>
                  <a:cs typeface="Roboto"/>
                  <a:sym typeface="Roboto"/>
                </a:rPr>
                <a:t>P</a:t>
              </a:r>
              <a:endParaRPr sz="4900" b="1">
                <a:solidFill>
                  <a:schemeClr val="lt1"/>
                </a:solidFill>
                <a:latin typeface="Roboto"/>
                <a:ea typeface="Roboto"/>
                <a:cs typeface="Roboto"/>
                <a:sym typeface="Roboto"/>
              </a:endParaRPr>
            </a:p>
          </p:txBody>
        </p:sp>
        <p:sp>
          <p:nvSpPr>
            <p:cNvPr id="285" name="Google Shape;285;p46"/>
            <p:cNvSpPr/>
            <p:nvPr/>
          </p:nvSpPr>
          <p:spPr>
            <a:xfrm>
              <a:off x="1139531" y="2227255"/>
              <a:ext cx="2030700" cy="108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FFFFFF"/>
                  </a:solidFill>
                  <a:latin typeface="Roboto"/>
                  <a:ea typeface="Roboto"/>
                  <a:cs typeface="Roboto"/>
                  <a:sym typeface="Roboto"/>
                </a:rPr>
                <a:t>Creation or alteration of a formal written statement of a government, business, or nonprofit that results in a new organizational position, decision, action, or mandatory rule or regulation</a:t>
              </a:r>
              <a:endParaRPr>
                <a:solidFill>
                  <a:srgbClr val="FFFFFF"/>
                </a:solidFill>
                <a:latin typeface="Roboto"/>
                <a:ea typeface="Roboto"/>
                <a:cs typeface="Roboto"/>
                <a:sym typeface="Roboto"/>
              </a:endParaRPr>
            </a:p>
          </p:txBody>
        </p:sp>
      </p:grpSp>
      <p:grpSp>
        <p:nvGrpSpPr>
          <p:cNvPr id="286" name="Google Shape;286;p46" descr="Systems definition "/>
          <p:cNvGrpSpPr/>
          <p:nvPr/>
        </p:nvGrpSpPr>
        <p:grpSpPr>
          <a:xfrm>
            <a:off x="3279675" y="283050"/>
            <a:ext cx="2531862" cy="4577390"/>
            <a:chOff x="1118221" y="341736"/>
            <a:chExt cx="2048100" cy="4076400"/>
          </a:xfrm>
        </p:grpSpPr>
        <p:sp>
          <p:nvSpPr>
            <p:cNvPr id="287" name="Google Shape;287;p46"/>
            <p:cNvSpPr/>
            <p:nvPr/>
          </p:nvSpPr>
          <p:spPr>
            <a:xfrm>
              <a:off x="1118221" y="341736"/>
              <a:ext cx="2048100" cy="40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6"/>
            <p:cNvSpPr/>
            <p:nvPr/>
          </p:nvSpPr>
          <p:spPr>
            <a:xfrm>
              <a:off x="1118222" y="341738"/>
              <a:ext cx="2048100" cy="165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6"/>
            <p:cNvSpPr/>
            <p:nvPr/>
          </p:nvSpPr>
          <p:spPr>
            <a:xfrm>
              <a:off x="1225920" y="1384517"/>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Roboto Medium"/>
                  <a:ea typeface="Roboto Medium"/>
                  <a:cs typeface="Roboto Medium"/>
                  <a:sym typeface="Roboto Medium"/>
                </a:rPr>
                <a:t>Systems</a:t>
              </a:r>
              <a:endParaRPr sz="1800">
                <a:solidFill>
                  <a:schemeClr val="lt1"/>
                </a:solidFill>
                <a:latin typeface="Roboto Medium"/>
                <a:ea typeface="Roboto Medium"/>
                <a:cs typeface="Roboto Medium"/>
                <a:sym typeface="Roboto Medium"/>
              </a:endParaRPr>
            </a:p>
          </p:txBody>
        </p:sp>
        <p:sp>
          <p:nvSpPr>
            <p:cNvPr id="290" name="Google Shape;290;p46"/>
            <p:cNvSpPr/>
            <p:nvPr/>
          </p:nvSpPr>
          <p:spPr>
            <a:xfrm>
              <a:off x="1256126" y="550058"/>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900" b="1">
                  <a:solidFill>
                    <a:schemeClr val="lt1"/>
                  </a:solidFill>
                  <a:latin typeface="Roboto"/>
                  <a:ea typeface="Roboto"/>
                  <a:cs typeface="Roboto"/>
                  <a:sym typeface="Roboto"/>
                </a:rPr>
                <a:t>S</a:t>
              </a:r>
              <a:endParaRPr sz="4900" b="1">
                <a:solidFill>
                  <a:schemeClr val="lt1"/>
                </a:solidFill>
                <a:latin typeface="Roboto"/>
                <a:ea typeface="Roboto"/>
                <a:cs typeface="Roboto"/>
                <a:sym typeface="Roboto"/>
              </a:endParaRPr>
            </a:p>
          </p:txBody>
        </p:sp>
      </p:grpSp>
      <p:sp>
        <p:nvSpPr>
          <p:cNvPr id="296" name="Google Shape;296;p46"/>
          <p:cNvSpPr/>
          <p:nvPr/>
        </p:nvSpPr>
        <p:spPr>
          <a:xfrm>
            <a:off x="3292825" y="2400300"/>
            <a:ext cx="2510400" cy="121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FFFFFF"/>
                </a:solidFill>
                <a:latin typeface="Roboto"/>
                <a:ea typeface="Roboto"/>
                <a:cs typeface="Roboto"/>
                <a:sym typeface="Roboto"/>
              </a:rPr>
              <a:t>Information and ongoing change in organizational practices and procedures that results in a new, voluntary way of doing business.</a:t>
            </a:r>
            <a:endParaRPr>
              <a:solidFill>
                <a:srgbClr val="FFFFFF"/>
              </a:solidFill>
              <a:latin typeface="Roboto"/>
              <a:ea typeface="Roboto"/>
              <a:cs typeface="Roboto"/>
              <a:sym typeface="Roboto"/>
            </a:endParaRPr>
          </a:p>
        </p:txBody>
      </p:sp>
      <p:grpSp>
        <p:nvGrpSpPr>
          <p:cNvPr id="291" name="Google Shape;291;p46" descr="Environments definition"/>
          <p:cNvGrpSpPr/>
          <p:nvPr/>
        </p:nvGrpSpPr>
        <p:grpSpPr>
          <a:xfrm>
            <a:off x="6084587" y="283049"/>
            <a:ext cx="2510196" cy="4577390"/>
            <a:chOff x="1118220" y="341735"/>
            <a:chExt cx="2030410" cy="4076400"/>
          </a:xfrm>
        </p:grpSpPr>
        <p:sp>
          <p:nvSpPr>
            <p:cNvPr id="292" name="Google Shape;292;p46"/>
            <p:cNvSpPr/>
            <p:nvPr/>
          </p:nvSpPr>
          <p:spPr>
            <a:xfrm>
              <a:off x="1118220" y="341735"/>
              <a:ext cx="2030400" cy="407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6"/>
            <p:cNvSpPr/>
            <p:nvPr/>
          </p:nvSpPr>
          <p:spPr>
            <a:xfrm>
              <a:off x="1118231" y="341735"/>
              <a:ext cx="2030400" cy="16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6"/>
            <p:cNvSpPr/>
            <p:nvPr/>
          </p:nvSpPr>
          <p:spPr>
            <a:xfrm>
              <a:off x="1225920" y="1384517"/>
              <a:ext cx="1815000" cy="6081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Roboto Medium"/>
                  <a:ea typeface="Roboto Medium"/>
                  <a:cs typeface="Roboto Medium"/>
                  <a:sym typeface="Roboto Medium"/>
                </a:rPr>
                <a:t>Environments</a:t>
              </a:r>
              <a:endParaRPr sz="1800">
                <a:solidFill>
                  <a:schemeClr val="lt1"/>
                </a:solidFill>
                <a:latin typeface="Roboto Medium"/>
                <a:ea typeface="Roboto Medium"/>
                <a:cs typeface="Roboto Medium"/>
                <a:sym typeface="Roboto Medium"/>
              </a:endParaRPr>
            </a:p>
          </p:txBody>
        </p:sp>
        <p:sp>
          <p:nvSpPr>
            <p:cNvPr id="295" name="Google Shape;295;p46"/>
            <p:cNvSpPr/>
            <p:nvPr/>
          </p:nvSpPr>
          <p:spPr>
            <a:xfrm>
              <a:off x="1256126" y="550058"/>
              <a:ext cx="1815000" cy="6750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900" b="1">
                  <a:solidFill>
                    <a:schemeClr val="lt1"/>
                  </a:solidFill>
                  <a:latin typeface="Roboto"/>
                  <a:ea typeface="Roboto"/>
                  <a:cs typeface="Roboto"/>
                  <a:sym typeface="Roboto"/>
                </a:rPr>
                <a:t>E</a:t>
              </a:r>
              <a:endParaRPr sz="4900" b="1">
                <a:solidFill>
                  <a:schemeClr val="lt1"/>
                </a:solidFill>
                <a:latin typeface="Roboto"/>
                <a:ea typeface="Roboto"/>
                <a:cs typeface="Roboto"/>
                <a:sym typeface="Roboto"/>
              </a:endParaRPr>
            </a:p>
          </p:txBody>
        </p:sp>
      </p:grpSp>
      <p:sp>
        <p:nvSpPr>
          <p:cNvPr id="297" name="Google Shape;297;p46"/>
          <p:cNvSpPr/>
          <p:nvPr/>
        </p:nvSpPr>
        <p:spPr>
          <a:xfrm>
            <a:off x="6079725" y="2400300"/>
            <a:ext cx="2510400" cy="121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FFFFFF"/>
                </a:solidFill>
                <a:latin typeface="Roboto"/>
                <a:ea typeface="Roboto"/>
                <a:cs typeface="Roboto"/>
                <a:sym typeface="Roboto"/>
              </a:rPr>
              <a:t>Directly alters the physical, economic, social, or messaging environment that results in a new level of access or opportunity for the target population.</a:t>
            </a:r>
            <a:endParaRPr>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2009</Words>
  <Application>Microsoft Office PowerPoint</Application>
  <PresentationFormat>On-screen Show (16:9)</PresentationFormat>
  <Paragraphs>206</Paragraphs>
  <Slides>18</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Roboto Medium</vt:lpstr>
      <vt:lpstr>Average</vt:lpstr>
      <vt:lpstr>Avenir</vt:lpstr>
      <vt:lpstr>Calibri</vt:lpstr>
      <vt:lpstr>Oswald</vt:lpstr>
      <vt:lpstr>Arial</vt:lpstr>
      <vt:lpstr>Roboto</vt:lpstr>
      <vt:lpstr>Slate</vt:lpstr>
      <vt:lpstr>Office Theme</vt:lpstr>
      <vt:lpstr>Office Theme</vt:lpstr>
      <vt:lpstr>Summer Speaker Series for Students 2024</vt:lpstr>
      <vt:lpstr>Getting Started!</vt:lpstr>
      <vt:lpstr>NOPREN HER Summer Series for Students</vt:lpstr>
      <vt:lpstr>Policy Systems and Environmental Strategies to Support Young Children's Diet and Health</vt:lpstr>
      <vt:lpstr>Introductions</vt:lpstr>
      <vt:lpstr>NOPREN/HER Early Childhood Work Group</vt:lpstr>
      <vt:lpstr>NOPREN/HER WIC Learning Collaborative</vt:lpstr>
      <vt:lpstr>Session Objectives</vt:lpstr>
      <vt:lpstr>Policy, Systems, and Environments</vt:lpstr>
      <vt:lpstr>Live, Love, Learn Framework</vt:lpstr>
      <vt:lpstr>What policies, systems, and environments are you aware of that impact young children’s diets?  Please enter responses in the chat</vt:lpstr>
      <vt:lpstr>Live Love Learn Table</vt:lpstr>
      <vt:lpstr>Live Love Learn Framework visuals</vt:lpstr>
      <vt:lpstr>WIC = Special Supplemental Nutrition Program for Women, Infants, and Children</vt:lpstr>
      <vt:lpstr>How does WIC support nutrition security during early childhood?  Provide foods that are rich in nutrients essential to optimal health and wellbeing  Provide nutrition education, including breastfeeding information and support</vt:lpstr>
      <vt:lpstr>Conceptual Framework for the Impact of WIC on Obesity</vt:lpstr>
      <vt:lpstr>Q&amp;A</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Tong, Jennifer</cp:lastModifiedBy>
  <cp:revision>1</cp:revision>
  <dcterms:modified xsi:type="dcterms:W3CDTF">2025-12-22T18:38:09Z</dcterms:modified>
</cp:coreProperties>
</file>