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7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Lst>
  <p:sldSz cx="12192000" cy="6858000"/>
  <p:notesSz cx="6858000" cy="9144000"/>
  <p:embeddedFontLst>
    <p:embeddedFont>
      <p:font typeface="Arial Black" panose="020B0A04020102020204" pitchFamily="34" charset="0"/>
      <p:regular r:id="rId73"/>
      <p:bold r:id="rId74"/>
    </p:embeddedFont>
    <p:embeddedFont>
      <p:font typeface="Open Sans" panose="020B0606030504020204" pitchFamily="34" charset="0"/>
      <p:regular r:id="rId75"/>
      <p:bold r:id="rId76"/>
      <p:italic r:id="rId77"/>
      <p:boldItalic r:id="rId78"/>
    </p:embeddedFont>
    <p:embeddedFont>
      <p:font typeface="Roboto" panose="02000000000000000000" pitchFamily="2"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idawOFX3luFvhv7bNbvRww3dfN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F54469-1E7C-445D-9F0A-8270AE349FC9}">
  <a:tblStyle styleId="{5BF54469-1E7C-445D-9F0A-8270AE349FC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4"/>
          </a:solidFill>
        </a:fill>
      </a:tcStyle>
    </a:wholeTbl>
    <a:band1H>
      <a:tcTxStyle/>
      <a:tcStyle>
        <a:tcBdr/>
        <a:fill>
          <a:solidFill>
            <a:srgbClr val="CAD4E8"/>
          </a:solidFill>
        </a:fill>
      </a:tcStyle>
    </a:band1H>
    <a:band2H>
      <a:tcTxStyle/>
      <a:tcStyle>
        <a:tcBdr/>
      </a:tcStyle>
    </a:band2H>
    <a:band1V>
      <a:tcTxStyle/>
      <a:tcStyle>
        <a:tcBdr/>
        <a:fill>
          <a:solidFill>
            <a:srgbClr val="CAD4E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58EFC8D-75E7-4E2E-8B90-A81787AD689C}"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4"/>
          </a:solidFill>
        </a:fill>
      </a:tcStyle>
    </a:wholeTbl>
    <a:band1H>
      <a:tcTxStyle b="off" i="off"/>
      <a:tcStyle>
        <a:tcBdr/>
        <a:fill>
          <a:solidFill>
            <a:srgbClr val="CAD4E8"/>
          </a:solidFill>
        </a:fill>
      </a:tcStyle>
    </a:band1H>
    <a:band2H>
      <a:tcTxStyle b="off" i="off"/>
      <a:tcStyle>
        <a:tcBdr/>
      </a:tcStyle>
    </a:band2H>
    <a:band1V>
      <a:tcTxStyle b="off" i="off"/>
      <a:tcStyle>
        <a:tcBdr/>
        <a:fill>
          <a:solidFill>
            <a:srgbClr val="CAD4E8"/>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86D1846-8F29-46A8-840E-8DF31FBFF801}" styleName="Table_2">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6EBF4"/>
          </a:solidFill>
        </a:fill>
      </a:tcStyle>
    </a:wholeTbl>
    <a:band1H>
      <a:tcTxStyle b="off" i="off"/>
      <a:tcStyle>
        <a:tcBdr/>
        <a:fill>
          <a:solidFill>
            <a:srgbClr val="CAD4E8"/>
          </a:solidFill>
        </a:fill>
      </a:tcStyle>
    </a:band1H>
    <a:band2H>
      <a:tcTxStyle b="off" i="off"/>
      <a:tcStyle>
        <a:tcBdr/>
      </a:tcStyle>
    </a:band2H>
    <a:band1V>
      <a:tcTxStyle b="off" i="off"/>
      <a:tcStyle>
        <a:tcBdr/>
        <a:fill>
          <a:solidFill>
            <a:srgbClr val="CAD4E8"/>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6EBF4"/>
          </a:solidFill>
        </a:fill>
      </a:tcStyle>
    </a:lastRow>
    <a:seCell>
      <a:tcTxStyle b="off" i="off"/>
      <a:tcStyle>
        <a:tcBdr/>
      </a:tcStyle>
    </a:seCell>
    <a:swCell>
      <a:tcTxStyle b="off" i="off"/>
      <a:tcStyle>
        <a:tcBdr/>
      </a:tcStyle>
    </a:swCell>
    <a:firstRow>
      <a:tcTxStyle b="on" i="off"/>
      <a:tcStyle>
        <a:tcBdr/>
        <a:fill>
          <a:solidFill>
            <a:srgbClr val="E6EBF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88"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80" Type="http://schemas.openxmlformats.org/officeDocument/2006/relationships/font" Target="fonts/font8.fntdata"/><Relationship Id="rId85"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3.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4.fntdata"/><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hopecraig\Library\CloudStorage\Box-Box\NSS%202-item%20Analysis\02%20DATA%20ANALYSIS\Data%20tables\Combined%20datasets%20v4%2014Ap202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hopecraig\Library\CloudStorage\Box-Box\NSS%202-item%20Analysis\02%20DATA%20ANALYSIS\Data%20tables\Combined%20datasets%20v4%2014Ap2024.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hopecraig\Library\CloudStorage\Box-Box\NSS%202-item%20Analysis\02%20DATA%20ANALYSIS\Data%20tables\Combined%20datasets%20v4%2014Ap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06261352663167E-2"/>
          <c:y val="0.12988811317548948"/>
          <c:w val="0.91134921425960991"/>
          <c:h val="0.67866582793084862"/>
        </c:manualLayout>
      </c:layout>
      <c:barChart>
        <c:barDir val="col"/>
        <c:grouping val="stacked"/>
        <c:varyColors val="0"/>
        <c:ser>
          <c:idx val="0"/>
          <c:order val="0"/>
          <c:tx>
            <c:strRef>
              <c:f>'Graph NS FS'!$H$2:$I$2</c:f>
              <c:strCache>
                <c:ptCount val="2"/>
                <c:pt idx="0">
                  <c:v>FS</c:v>
                </c:pt>
                <c:pt idx="1">
                  <c:v>&amp; NS</c:v>
                </c:pt>
              </c:strCache>
            </c:strRef>
          </c:tx>
          <c:spPr>
            <a:solidFill>
              <a:schemeClr val="accent6">
                <a:lumMod val="75000"/>
              </a:schemeClr>
            </a:solidFill>
            <a:ln>
              <a:no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FS'!$J$2:$N$2</c:f>
              <c:numCache>
                <c:formatCode>0.00%</c:formatCode>
                <c:ptCount val="5"/>
                <c:pt idx="0">
                  <c:v>0.47889999999999999</c:v>
                </c:pt>
                <c:pt idx="1">
                  <c:v>0.52</c:v>
                </c:pt>
                <c:pt idx="2">
                  <c:v>0.79359999999999997</c:v>
                </c:pt>
                <c:pt idx="3">
                  <c:v>0.56700000000000006</c:v>
                </c:pt>
                <c:pt idx="4">
                  <c:v>0.67200000000000004</c:v>
                </c:pt>
              </c:numCache>
            </c:numRef>
          </c:val>
          <c:extLst>
            <c:ext xmlns:c16="http://schemas.microsoft.com/office/drawing/2014/chart" uri="{C3380CC4-5D6E-409C-BE32-E72D297353CC}">
              <c16:uniqueId val="{00000000-C5F7-A24F-B7FB-56AA38E6BE5D}"/>
            </c:ext>
          </c:extLst>
        </c:ser>
        <c:ser>
          <c:idx val="1"/>
          <c:order val="1"/>
          <c:tx>
            <c:strRef>
              <c:f>'Graph NS FS'!$H$3:$I$3</c:f>
              <c:strCache>
                <c:ptCount val="2"/>
                <c:pt idx="0">
                  <c:v>FS</c:v>
                </c:pt>
                <c:pt idx="1">
                  <c:v>&amp; low NS</c:v>
                </c:pt>
              </c:strCache>
            </c:strRef>
          </c:tx>
          <c:spPr>
            <a:solidFill>
              <a:schemeClr val="accent6">
                <a:lumMod val="60000"/>
                <a:lumOff val="40000"/>
              </a:schemeClr>
            </a:solidFill>
            <a:ln>
              <a:no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FS'!$J$3:$N$3</c:f>
              <c:numCache>
                <c:formatCode>0.00%</c:formatCode>
                <c:ptCount val="5"/>
                <c:pt idx="0">
                  <c:v>7.2800000000000004E-2</c:v>
                </c:pt>
                <c:pt idx="1">
                  <c:v>7.5399999999999995E-2</c:v>
                </c:pt>
                <c:pt idx="2">
                  <c:v>3.7199999999999997E-2</c:v>
                </c:pt>
                <c:pt idx="3">
                  <c:v>0.14000000000000001</c:v>
                </c:pt>
                <c:pt idx="4">
                  <c:v>8.4000000000000005E-2</c:v>
                </c:pt>
              </c:numCache>
            </c:numRef>
          </c:val>
          <c:extLst>
            <c:ext xmlns:c16="http://schemas.microsoft.com/office/drawing/2014/chart" uri="{C3380CC4-5D6E-409C-BE32-E72D297353CC}">
              <c16:uniqueId val="{00000001-C5F7-A24F-B7FB-56AA38E6BE5D}"/>
            </c:ext>
          </c:extLst>
        </c:ser>
        <c:ser>
          <c:idx val="2"/>
          <c:order val="2"/>
          <c:tx>
            <c:strRef>
              <c:f>'Graph NS FS'!$H$4:$I$4</c:f>
              <c:strCache>
                <c:ptCount val="2"/>
                <c:pt idx="0">
                  <c:v>FS</c:v>
                </c:pt>
                <c:pt idx="1">
                  <c:v>&amp; very low NS</c:v>
                </c:pt>
              </c:strCache>
            </c:strRef>
          </c:tx>
          <c:spPr>
            <a:solidFill>
              <a:schemeClr val="accent6">
                <a:lumMod val="20000"/>
                <a:lumOff val="80000"/>
              </a:schemeClr>
            </a:solidFill>
            <a:ln>
              <a:no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FS'!$J$4:$N$4</c:f>
              <c:numCache>
                <c:formatCode>0.00%</c:formatCode>
                <c:ptCount val="5"/>
                <c:pt idx="0">
                  <c:v>3.1899999999999998E-2</c:v>
                </c:pt>
                <c:pt idx="1">
                  <c:v>3.5400000000000001E-2</c:v>
                </c:pt>
                <c:pt idx="2">
                  <c:v>1.35E-2</c:v>
                </c:pt>
                <c:pt idx="3">
                  <c:v>3.6000000000000004E-2</c:v>
                </c:pt>
              </c:numCache>
            </c:numRef>
          </c:val>
          <c:extLst>
            <c:ext xmlns:c16="http://schemas.microsoft.com/office/drawing/2014/chart" uri="{C3380CC4-5D6E-409C-BE32-E72D297353CC}">
              <c16:uniqueId val="{00000002-C5F7-A24F-B7FB-56AA38E6BE5D}"/>
            </c:ext>
          </c:extLst>
        </c:ser>
        <c:ser>
          <c:idx val="3"/>
          <c:order val="3"/>
          <c:tx>
            <c:strRef>
              <c:f>'Graph NS FS'!$H$5:$I$5</c:f>
              <c:strCache>
                <c:ptCount val="2"/>
                <c:pt idx="0">
                  <c:v>Low FS</c:v>
                </c:pt>
                <c:pt idx="1">
                  <c:v>&amp; NS</c:v>
                </c:pt>
              </c:strCache>
            </c:strRef>
          </c:tx>
          <c:spPr>
            <a:solidFill>
              <a:schemeClr val="accent2">
                <a:lumMod val="75000"/>
              </a:schemeClr>
            </a:solidFill>
            <a:ln>
              <a:no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FS'!$J$5:$N$5</c:f>
              <c:numCache>
                <c:formatCode>0.00%</c:formatCode>
                <c:ptCount val="5"/>
                <c:pt idx="0">
                  <c:v>8.2799999999999999E-2</c:v>
                </c:pt>
                <c:pt idx="1">
                  <c:v>7.5399999999999995E-2</c:v>
                </c:pt>
                <c:pt idx="2">
                  <c:v>2.8899999999999999E-2</c:v>
                </c:pt>
                <c:pt idx="3">
                  <c:v>9.9000000000000005E-2</c:v>
                </c:pt>
                <c:pt idx="4">
                  <c:v>0.17600000000000002</c:v>
                </c:pt>
              </c:numCache>
            </c:numRef>
          </c:val>
          <c:extLst>
            <c:ext xmlns:c16="http://schemas.microsoft.com/office/drawing/2014/chart" uri="{C3380CC4-5D6E-409C-BE32-E72D297353CC}">
              <c16:uniqueId val="{00000003-C5F7-A24F-B7FB-56AA38E6BE5D}"/>
            </c:ext>
          </c:extLst>
        </c:ser>
        <c:ser>
          <c:idx val="4"/>
          <c:order val="4"/>
          <c:tx>
            <c:strRef>
              <c:f>'Graph NS FS'!$H$6:$I$6</c:f>
              <c:strCache>
                <c:ptCount val="2"/>
                <c:pt idx="0">
                  <c:v>Low FS</c:v>
                </c:pt>
                <c:pt idx="1">
                  <c:v>&amp; low NS</c:v>
                </c:pt>
              </c:strCache>
            </c:strRef>
          </c:tx>
          <c:spPr>
            <a:solidFill>
              <a:schemeClr val="accent2">
                <a:lumMod val="60000"/>
                <a:lumOff val="40000"/>
              </a:schemeClr>
            </a:solidFill>
            <a:ln>
              <a:no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FS'!$J$6:$N$6</c:f>
              <c:numCache>
                <c:formatCode>0.00%</c:formatCode>
                <c:ptCount val="5"/>
                <c:pt idx="0">
                  <c:v>0.15590000000000001</c:v>
                </c:pt>
                <c:pt idx="1">
                  <c:v>0.15229999999999999</c:v>
                </c:pt>
                <c:pt idx="2">
                  <c:v>8.4599999999999995E-2</c:v>
                </c:pt>
                <c:pt idx="3">
                  <c:v>0.10199999999999999</c:v>
                </c:pt>
                <c:pt idx="4">
                  <c:v>6.8000000000000005E-2</c:v>
                </c:pt>
              </c:numCache>
            </c:numRef>
          </c:val>
          <c:extLst>
            <c:ext xmlns:c16="http://schemas.microsoft.com/office/drawing/2014/chart" uri="{C3380CC4-5D6E-409C-BE32-E72D297353CC}">
              <c16:uniqueId val="{00000004-C5F7-A24F-B7FB-56AA38E6BE5D}"/>
            </c:ext>
          </c:extLst>
        </c:ser>
        <c:ser>
          <c:idx val="5"/>
          <c:order val="5"/>
          <c:tx>
            <c:strRef>
              <c:f>'Graph NS FS'!$H$7:$I$7</c:f>
              <c:strCache>
                <c:ptCount val="2"/>
                <c:pt idx="0">
                  <c:v>Low FS</c:v>
                </c:pt>
                <c:pt idx="1">
                  <c:v>&amp; very low NS</c:v>
                </c:pt>
              </c:strCache>
            </c:strRef>
          </c:tx>
          <c:spPr>
            <a:solidFill>
              <a:schemeClr val="accent2">
                <a:lumMod val="20000"/>
                <a:lumOff val="80000"/>
              </a:schemeClr>
            </a:solidFill>
            <a:ln>
              <a:no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FS'!$J$7:$N$7</c:f>
              <c:numCache>
                <c:formatCode>0.00%</c:formatCode>
                <c:ptCount val="5"/>
                <c:pt idx="0">
                  <c:v>0.17780000000000001</c:v>
                </c:pt>
                <c:pt idx="1">
                  <c:v>0.14149999999999999</c:v>
                </c:pt>
                <c:pt idx="2">
                  <c:v>4.19E-2</c:v>
                </c:pt>
                <c:pt idx="3">
                  <c:v>5.2999999999999999E-2</c:v>
                </c:pt>
              </c:numCache>
            </c:numRef>
          </c:val>
          <c:extLst>
            <c:ext xmlns:c16="http://schemas.microsoft.com/office/drawing/2014/chart" uri="{C3380CC4-5D6E-409C-BE32-E72D297353CC}">
              <c16:uniqueId val="{00000005-C5F7-A24F-B7FB-56AA38E6BE5D}"/>
            </c:ext>
          </c:extLst>
        </c:ser>
        <c:dLbls>
          <c:showLegendKey val="0"/>
          <c:showVal val="0"/>
          <c:showCatName val="0"/>
          <c:showSerName val="0"/>
          <c:showPercent val="0"/>
          <c:showBubbleSize val="0"/>
        </c:dLbls>
        <c:gapWidth val="50"/>
        <c:overlap val="100"/>
        <c:axId val="1259052799"/>
        <c:axId val="1367002208"/>
      </c:barChart>
      <c:catAx>
        <c:axId val="125905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367002208"/>
        <c:crosses val="autoZero"/>
        <c:auto val="1"/>
        <c:lblAlgn val="ctr"/>
        <c:lblOffset val="100"/>
        <c:noMultiLvlLbl val="0"/>
      </c:catAx>
      <c:valAx>
        <c:axId val="1367002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59052799"/>
        <c:crosses val="autoZero"/>
        <c:crossBetween val="between"/>
        <c:majorUnit val="0.2"/>
      </c:valAx>
      <c:spPr>
        <a:noFill/>
        <a:ln>
          <a:noFill/>
        </a:ln>
        <a:effectLst/>
      </c:spPr>
    </c:plotArea>
    <c:legend>
      <c:legendPos val="t"/>
      <c:layout>
        <c:manualLayout>
          <c:xMode val="edge"/>
          <c:yMode val="edge"/>
          <c:x val="7.4472427808245908E-2"/>
          <c:y val="2.5413113166393858E-2"/>
          <c:w val="0.89007384452389082"/>
          <c:h val="9.885199147884951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06261352663167E-2"/>
          <c:y val="0.12988811317548948"/>
          <c:w val="0.91134921425960991"/>
          <c:h val="0.67866582793084862"/>
        </c:manualLayout>
      </c:layout>
      <c:barChart>
        <c:barDir val="col"/>
        <c:grouping val="stacked"/>
        <c:varyColors val="0"/>
        <c:ser>
          <c:idx val="0"/>
          <c:order val="0"/>
          <c:tx>
            <c:strRef>
              <c:f>'Graph NS FS'!$H$2:$I$2</c:f>
              <c:strCache>
                <c:ptCount val="2"/>
                <c:pt idx="0">
                  <c:v>FS</c:v>
                </c:pt>
                <c:pt idx="1">
                  <c:v>&amp; NS</c:v>
                </c:pt>
              </c:strCache>
            </c:strRef>
          </c:tx>
          <c:spPr>
            <a:solidFill>
              <a:schemeClr val="accent6">
                <a:lumMod val="75000"/>
              </a:schemeClr>
            </a:solidFill>
            <a:ln>
              <a:no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FS'!$J$2:$N$2</c:f>
              <c:numCache>
                <c:formatCode>0.00%</c:formatCode>
                <c:ptCount val="5"/>
                <c:pt idx="0">
                  <c:v>0.47889999999999999</c:v>
                </c:pt>
                <c:pt idx="1">
                  <c:v>0.52</c:v>
                </c:pt>
                <c:pt idx="2">
                  <c:v>0.79359999999999997</c:v>
                </c:pt>
                <c:pt idx="3">
                  <c:v>0.56700000000000006</c:v>
                </c:pt>
                <c:pt idx="4">
                  <c:v>0.67200000000000004</c:v>
                </c:pt>
              </c:numCache>
            </c:numRef>
          </c:val>
          <c:extLst>
            <c:ext xmlns:c16="http://schemas.microsoft.com/office/drawing/2014/chart" uri="{C3380CC4-5D6E-409C-BE32-E72D297353CC}">
              <c16:uniqueId val="{00000000-C5F7-A24F-B7FB-56AA38E6BE5D}"/>
            </c:ext>
          </c:extLst>
        </c:ser>
        <c:ser>
          <c:idx val="1"/>
          <c:order val="1"/>
          <c:tx>
            <c:strRef>
              <c:f>'Graph NS FS'!$H$3:$I$3</c:f>
              <c:strCache>
                <c:ptCount val="2"/>
                <c:pt idx="0">
                  <c:v>FS</c:v>
                </c:pt>
                <c:pt idx="1">
                  <c:v>&amp; low NS</c:v>
                </c:pt>
              </c:strCache>
            </c:strRef>
          </c:tx>
          <c:spPr>
            <a:solidFill>
              <a:schemeClr val="accent6">
                <a:lumMod val="60000"/>
                <a:lumOff val="40000"/>
              </a:schemeClr>
            </a:solidFill>
            <a:ln w="38100">
              <a:solidFill>
                <a:srgbClr val="0070C0"/>
              </a:solid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FS'!$J$3:$N$3</c:f>
              <c:numCache>
                <c:formatCode>0.00%</c:formatCode>
                <c:ptCount val="5"/>
                <c:pt idx="0">
                  <c:v>7.2800000000000004E-2</c:v>
                </c:pt>
                <c:pt idx="1">
                  <c:v>7.5399999999999995E-2</c:v>
                </c:pt>
                <c:pt idx="2">
                  <c:v>3.7199999999999997E-2</c:v>
                </c:pt>
                <c:pt idx="3">
                  <c:v>0.14000000000000001</c:v>
                </c:pt>
                <c:pt idx="4">
                  <c:v>8.4000000000000005E-2</c:v>
                </c:pt>
              </c:numCache>
            </c:numRef>
          </c:val>
          <c:extLst>
            <c:ext xmlns:c16="http://schemas.microsoft.com/office/drawing/2014/chart" uri="{C3380CC4-5D6E-409C-BE32-E72D297353CC}">
              <c16:uniqueId val="{00000001-C5F7-A24F-B7FB-56AA38E6BE5D}"/>
            </c:ext>
          </c:extLst>
        </c:ser>
        <c:ser>
          <c:idx val="2"/>
          <c:order val="2"/>
          <c:tx>
            <c:strRef>
              <c:f>'Graph NS FS'!$H$4:$I$4</c:f>
              <c:strCache>
                <c:ptCount val="2"/>
                <c:pt idx="0">
                  <c:v>FS</c:v>
                </c:pt>
                <c:pt idx="1">
                  <c:v>&amp; very low NS</c:v>
                </c:pt>
              </c:strCache>
            </c:strRef>
          </c:tx>
          <c:spPr>
            <a:solidFill>
              <a:schemeClr val="accent6">
                <a:lumMod val="20000"/>
                <a:lumOff val="80000"/>
              </a:schemeClr>
            </a:solidFill>
            <a:ln w="38100">
              <a:solidFill>
                <a:srgbClr val="0070C0"/>
              </a:solid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FS'!$J$4:$N$4</c:f>
              <c:numCache>
                <c:formatCode>0.00%</c:formatCode>
                <c:ptCount val="5"/>
                <c:pt idx="0">
                  <c:v>3.1899999999999998E-2</c:v>
                </c:pt>
                <c:pt idx="1">
                  <c:v>3.5400000000000001E-2</c:v>
                </c:pt>
                <c:pt idx="2">
                  <c:v>1.35E-2</c:v>
                </c:pt>
                <c:pt idx="3">
                  <c:v>3.6000000000000004E-2</c:v>
                </c:pt>
              </c:numCache>
            </c:numRef>
          </c:val>
          <c:extLst>
            <c:ext xmlns:c16="http://schemas.microsoft.com/office/drawing/2014/chart" uri="{C3380CC4-5D6E-409C-BE32-E72D297353CC}">
              <c16:uniqueId val="{00000002-C5F7-A24F-B7FB-56AA38E6BE5D}"/>
            </c:ext>
          </c:extLst>
        </c:ser>
        <c:ser>
          <c:idx val="3"/>
          <c:order val="3"/>
          <c:tx>
            <c:strRef>
              <c:f>'Graph NS FS'!$H$5:$I$5</c:f>
              <c:strCache>
                <c:ptCount val="2"/>
                <c:pt idx="0">
                  <c:v>Low FS</c:v>
                </c:pt>
                <c:pt idx="1">
                  <c:v>&amp; NS</c:v>
                </c:pt>
              </c:strCache>
            </c:strRef>
          </c:tx>
          <c:spPr>
            <a:solidFill>
              <a:schemeClr val="accent2">
                <a:lumMod val="75000"/>
              </a:schemeClr>
            </a:solidFill>
            <a:ln w="38100">
              <a:solidFill>
                <a:srgbClr val="0070C0"/>
              </a:solid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FS'!$J$5:$N$5</c:f>
              <c:numCache>
                <c:formatCode>0.00%</c:formatCode>
                <c:ptCount val="5"/>
                <c:pt idx="0">
                  <c:v>8.2799999999999999E-2</c:v>
                </c:pt>
                <c:pt idx="1">
                  <c:v>7.5399999999999995E-2</c:v>
                </c:pt>
                <c:pt idx="2">
                  <c:v>2.8899999999999999E-2</c:v>
                </c:pt>
                <c:pt idx="3">
                  <c:v>9.9000000000000005E-2</c:v>
                </c:pt>
                <c:pt idx="4">
                  <c:v>0.17600000000000002</c:v>
                </c:pt>
              </c:numCache>
            </c:numRef>
          </c:val>
          <c:extLst>
            <c:ext xmlns:c16="http://schemas.microsoft.com/office/drawing/2014/chart" uri="{C3380CC4-5D6E-409C-BE32-E72D297353CC}">
              <c16:uniqueId val="{00000003-C5F7-A24F-B7FB-56AA38E6BE5D}"/>
            </c:ext>
          </c:extLst>
        </c:ser>
        <c:ser>
          <c:idx val="4"/>
          <c:order val="4"/>
          <c:tx>
            <c:strRef>
              <c:f>'Graph NS FS'!$H$6:$I$6</c:f>
              <c:strCache>
                <c:ptCount val="2"/>
                <c:pt idx="0">
                  <c:v>Low FS</c:v>
                </c:pt>
                <c:pt idx="1">
                  <c:v>&amp; low NS</c:v>
                </c:pt>
              </c:strCache>
            </c:strRef>
          </c:tx>
          <c:spPr>
            <a:solidFill>
              <a:schemeClr val="accent2">
                <a:lumMod val="60000"/>
                <a:lumOff val="40000"/>
              </a:schemeClr>
            </a:solidFill>
            <a:ln>
              <a:no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FS'!$J$6:$N$6</c:f>
              <c:numCache>
                <c:formatCode>0.00%</c:formatCode>
                <c:ptCount val="5"/>
                <c:pt idx="0">
                  <c:v>0.15590000000000001</c:v>
                </c:pt>
                <c:pt idx="1">
                  <c:v>0.15229999999999999</c:v>
                </c:pt>
                <c:pt idx="2">
                  <c:v>8.4599999999999995E-2</c:v>
                </c:pt>
                <c:pt idx="3">
                  <c:v>0.10199999999999999</c:v>
                </c:pt>
                <c:pt idx="4">
                  <c:v>6.8000000000000005E-2</c:v>
                </c:pt>
              </c:numCache>
            </c:numRef>
          </c:val>
          <c:extLst>
            <c:ext xmlns:c16="http://schemas.microsoft.com/office/drawing/2014/chart" uri="{C3380CC4-5D6E-409C-BE32-E72D297353CC}">
              <c16:uniqueId val="{00000004-C5F7-A24F-B7FB-56AA38E6BE5D}"/>
            </c:ext>
          </c:extLst>
        </c:ser>
        <c:ser>
          <c:idx val="5"/>
          <c:order val="5"/>
          <c:tx>
            <c:strRef>
              <c:f>'Graph NS FS'!$H$7:$I$7</c:f>
              <c:strCache>
                <c:ptCount val="2"/>
                <c:pt idx="0">
                  <c:v>Low FS</c:v>
                </c:pt>
                <c:pt idx="1">
                  <c:v>&amp; very low NS</c:v>
                </c:pt>
              </c:strCache>
            </c:strRef>
          </c:tx>
          <c:spPr>
            <a:solidFill>
              <a:schemeClr val="accent2">
                <a:lumMod val="20000"/>
                <a:lumOff val="80000"/>
              </a:schemeClr>
            </a:solidFill>
            <a:ln>
              <a:noFill/>
            </a:ln>
            <a:effectLst/>
          </c:spPr>
          <c:invertIfNegative val="0"/>
          <c:cat>
            <c:strRef>
              <c:f>'Graph NS FS'!$J$1:$N$1</c:f>
              <c:strCache>
                <c:ptCount val="5"/>
                <c:pt idx="0">
                  <c:v>FIM National Poll</c:v>
                </c:pt>
                <c:pt idx="1">
                  <c:v>FIM CA Poll</c:v>
                </c:pt>
                <c:pt idx="2">
                  <c:v>KP National Survey</c:v>
                </c:pt>
                <c:pt idx="3">
                  <c:v>LACPH Survey</c:v>
                </c:pt>
                <c:pt idx="4">
                  <c:v>UAS, LA County*</c:v>
                </c:pt>
              </c:strCache>
            </c:strRef>
          </c:cat>
          <c:val>
            <c:numRef>
              <c:f>'Graph NS FS'!$J$7:$N$7</c:f>
              <c:numCache>
                <c:formatCode>0.00%</c:formatCode>
                <c:ptCount val="5"/>
                <c:pt idx="0">
                  <c:v>0.17780000000000001</c:v>
                </c:pt>
                <c:pt idx="1">
                  <c:v>0.14149999999999999</c:v>
                </c:pt>
                <c:pt idx="2">
                  <c:v>4.19E-2</c:v>
                </c:pt>
                <c:pt idx="3">
                  <c:v>5.2999999999999999E-2</c:v>
                </c:pt>
              </c:numCache>
            </c:numRef>
          </c:val>
          <c:extLst>
            <c:ext xmlns:c16="http://schemas.microsoft.com/office/drawing/2014/chart" uri="{C3380CC4-5D6E-409C-BE32-E72D297353CC}">
              <c16:uniqueId val="{00000005-C5F7-A24F-B7FB-56AA38E6BE5D}"/>
            </c:ext>
          </c:extLst>
        </c:ser>
        <c:dLbls>
          <c:showLegendKey val="0"/>
          <c:showVal val="0"/>
          <c:showCatName val="0"/>
          <c:showSerName val="0"/>
          <c:showPercent val="0"/>
          <c:showBubbleSize val="0"/>
        </c:dLbls>
        <c:gapWidth val="50"/>
        <c:overlap val="100"/>
        <c:axId val="1259052799"/>
        <c:axId val="1367002208"/>
      </c:barChart>
      <c:catAx>
        <c:axId val="125905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367002208"/>
        <c:crosses val="autoZero"/>
        <c:auto val="1"/>
        <c:lblAlgn val="ctr"/>
        <c:lblOffset val="100"/>
        <c:noMultiLvlLbl val="0"/>
      </c:catAx>
      <c:valAx>
        <c:axId val="1367002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59052799"/>
        <c:crosses val="autoZero"/>
        <c:crossBetween val="between"/>
        <c:majorUnit val="0.2"/>
      </c:valAx>
      <c:spPr>
        <a:noFill/>
        <a:ln>
          <a:noFill/>
        </a:ln>
        <a:effectLst/>
      </c:spPr>
    </c:plotArea>
    <c:legend>
      <c:legendPos val="t"/>
      <c:layout>
        <c:manualLayout>
          <c:xMode val="edge"/>
          <c:yMode val="edge"/>
          <c:x val="7.4472427808245908E-2"/>
          <c:y val="2.5413113166393858E-2"/>
          <c:w val="0.89007384452389082"/>
          <c:h val="9.885199147884951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82608695652176E-2"/>
          <c:y val="1.9521284400087907E-2"/>
          <c:w val="0.93755434782608693"/>
          <c:h val="0.4898187137485745"/>
        </c:manualLayout>
      </c:layout>
      <c:barChart>
        <c:barDir val="col"/>
        <c:grouping val="clustered"/>
        <c:varyColors val="0"/>
        <c:ser>
          <c:idx val="0"/>
          <c:order val="0"/>
          <c:tx>
            <c:strRef>
              <c:f>'Graph 6a-item2-all'!$S$2</c:f>
              <c:strCache>
                <c:ptCount val="1"/>
                <c:pt idx="0">
                  <c:v>FIM National</c:v>
                </c:pt>
              </c:strCache>
            </c:strRef>
          </c:tx>
          <c:spPr>
            <a:solidFill>
              <a:schemeClr val="accent1"/>
            </a:solidFill>
            <a:ln>
              <a:noFill/>
            </a:ln>
            <a:effectLst/>
          </c:spPr>
          <c:invertIfNegative val="0"/>
          <c:cat>
            <c:strRef>
              <c:f>'Graph 6a-item2-all'!$R$3:$R$16</c:f>
              <c:strCache>
                <c:ptCount val="14"/>
                <c:pt idx="0">
                  <c:v>Too expensive</c:v>
                </c:pt>
                <c:pt idx="1">
                  <c:v>Don't know how to cook</c:v>
                </c:pt>
                <c:pt idx="2">
                  <c:v>Not many options at store</c:v>
                </c:pt>
                <c:pt idx="3">
                  <c:v>Hard make cultural foods healthy</c:v>
                </c:pt>
                <c:pt idx="4">
                  <c:v>Too far away</c:v>
                </c:pt>
                <c:pt idx="5">
                  <c:v>Unsure if qualify for assistance</c:v>
                </c:pt>
                <c:pt idx="6">
                  <c:v>Low equipment/storage</c:v>
                </c:pt>
                <c:pt idx="7">
                  <c:v>Don't have time to shop</c:v>
                </c:pt>
                <c:pt idx="8">
                  <c:v>Mobility challenges</c:v>
                </c:pt>
                <c:pt idx="9">
                  <c:v>No car or transport</c:v>
                </c:pt>
                <c:pt idx="10">
                  <c:v>Don't have time to cook</c:v>
                </c:pt>
                <c:pt idx="11">
                  <c:v>Don't like the taste</c:v>
                </c:pt>
                <c:pt idx="12">
                  <c:v>Don't know what's healthy</c:v>
                </c:pt>
                <c:pt idx="13">
                  <c:v>Other</c:v>
                </c:pt>
              </c:strCache>
            </c:strRef>
          </c:cat>
          <c:val>
            <c:numRef>
              <c:f>'Graph 6a-item2-all'!$S$3:$S$16</c:f>
              <c:numCache>
                <c:formatCode>0.00%</c:formatCode>
                <c:ptCount val="14"/>
                <c:pt idx="0">
                  <c:v>0.80659999999999998</c:v>
                </c:pt>
                <c:pt idx="1">
                  <c:v>0.74480000000000002</c:v>
                </c:pt>
                <c:pt idx="2">
                  <c:v>0.52680000000000005</c:v>
                </c:pt>
                <c:pt idx="3">
                  <c:v>0.48720000000000002</c:v>
                </c:pt>
                <c:pt idx="4">
                  <c:v>0.46129999999999999</c:v>
                </c:pt>
                <c:pt idx="5">
                  <c:v>0.44030000000000002</c:v>
                </c:pt>
                <c:pt idx="6">
                  <c:v>0.40939999999999999</c:v>
                </c:pt>
                <c:pt idx="7">
                  <c:v>0.40479999999999999</c:v>
                </c:pt>
                <c:pt idx="8">
                  <c:v>0.35859999999999997</c:v>
                </c:pt>
                <c:pt idx="9">
                  <c:v>0.35260000000000002</c:v>
                </c:pt>
                <c:pt idx="10">
                  <c:v>0.34060000000000001</c:v>
                </c:pt>
                <c:pt idx="11">
                  <c:v>0.2888</c:v>
                </c:pt>
                <c:pt idx="12">
                  <c:v>0.26690000000000003</c:v>
                </c:pt>
                <c:pt idx="13">
                  <c:v>7.2400000000000006E-2</c:v>
                </c:pt>
              </c:numCache>
            </c:numRef>
          </c:val>
          <c:extLst>
            <c:ext xmlns:c16="http://schemas.microsoft.com/office/drawing/2014/chart" uri="{C3380CC4-5D6E-409C-BE32-E72D297353CC}">
              <c16:uniqueId val="{00000000-301C-B24C-AE71-07294012F76D}"/>
            </c:ext>
          </c:extLst>
        </c:ser>
        <c:ser>
          <c:idx val="1"/>
          <c:order val="1"/>
          <c:tx>
            <c:strRef>
              <c:f>'Graph 6a-item2-all'!$T$2</c:f>
              <c:strCache>
                <c:ptCount val="1"/>
                <c:pt idx="0">
                  <c:v>FIM CA</c:v>
                </c:pt>
              </c:strCache>
            </c:strRef>
          </c:tx>
          <c:spPr>
            <a:solidFill>
              <a:schemeClr val="accent2"/>
            </a:solidFill>
            <a:ln>
              <a:noFill/>
            </a:ln>
            <a:effectLst/>
          </c:spPr>
          <c:invertIfNegative val="0"/>
          <c:cat>
            <c:strRef>
              <c:f>'Graph 6a-item2-all'!$R$3:$R$16</c:f>
              <c:strCache>
                <c:ptCount val="14"/>
                <c:pt idx="0">
                  <c:v>Too expensive</c:v>
                </c:pt>
                <c:pt idx="1">
                  <c:v>Don't know how to cook</c:v>
                </c:pt>
                <c:pt idx="2">
                  <c:v>Not many options at store</c:v>
                </c:pt>
                <c:pt idx="3">
                  <c:v>Hard make cultural foods healthy</c:v>
                </c:pt>
                <c:pt idx="4">
                  <c:v>Too far away</c:v>
                </c:pt>
                <c:pt idx="5">
                  <c:v>Unsure if qualify for assistance</c:v>
                </c:pt>
                <c:pt idx="6">
                  <c:v>Low equipment/storage</c:v>
                </c:pt>
                <c:pt idx="7">
                  <c:v>Don't have time to shop</c:v>
                </c:pt>
                <c:pt idx="8">
                  <c:v>Mobility challenges</c:v>
                </c:pt>
                <c:pt idx="9">
                  <c:v>No car or transport</c:v>
                </c:pt>
                <c:pt idx="10">
                  <c:v>Don't have time to cook</c:v>
                </c:pt>
                <c:pt idx="11">
                  <c:v>Don't like the taste</c:v>
                </c:pt>
                <c:pt idx="12">
                  <c:v>Don't know what's healthy</c:v>
                </c:pt>
                <c:pt idx="13">
                  <c:v>Other</c:v>
                </c:pt>
              </c:strCache>
            </c:strRef>
          </c:cat>
          <c:val>
            <c:numRef>
              <c:f>'Graph 6a-item2-all'!$T$3:$T$16</c:f>
              <c:numCache>
                <c:formatCode>0.00%</c:formatCode>
                <c:ptCount val="14"/>
                <c:pt idx="0">
                  <c:v>0.74919999999999998</c:v>
                </c:pt>
                <c:pt idx="1">
                  <c:v>0.74460000000000004</c:v>
                </c:pt>
                <c:pt idx="2">
                  <c:v>0.49690000000000001</c:v>
                </c:pt>
                <c:pt idx="3">
                  <c:v>0.49230000000000002</c:v>
                </c:pt>
                <c:pt idx="4">
                  <c:v>0.39689999999999998</c:v>
                </c:pt>
                <c:pt idx="5">
                  <c:v>0.47539999999999999</c:v>
                </c:pt>
                <c:pt idx="6">
                  <c:v>0.44309999999999999</c:v>
                </c:pt>
                <c:pt idx="7">
                  <c:v>0.42459999999999998</c:v>
                </c:pt>
                <c:pt idx="8">
                  <c:v>0.36309999999999998</c:v>
                </c:pt>
                <c:pt idx="9">
                  <c:v>0.28310000000000002</c:v>
                </c:pt>
                <c:pt idx="10">
                  <c:v>0.37230000000000002</c:v>
                </c:pt>
                <c:pt idx="11">
                  <c:v>0.27850000000000003</c:v>
                </c:pt>
                <c:pt idx="12">
                  <c:v>0.25690000000000002</c:v>
                </c:pt>
                <c:pt idx="13">
                  <c:v>6.9199999999999998E-2</c:v>
                </c:pt>
              </c:numCache>
            </c:numRef>
          </c:val>
          <c:extLst>
            <c:ext xmlns:c16="http://schemas.microsoft.com/office/drawing/2014/chart" uri="{C3380CC4-5D6E-409C-BE32-E72D297353CC}">
              <c16:uniqueId val="{00000001-301C-B24C-AE71-07294012F76D}"/>
            </c:ext>
          </c:extLst>
        </c:ser>
        <c:ser>
          <c:idx val="2"/>
          <c:order val="2"/>
          <c:tx>
            <c:strRef>
              <c:f>'Graph 6a-item2-all'!$U$2</c:f>
              <c:strCache>
                <c:ptCount val="1"/>
                <c:pt idx="0">
                  <c:v>LACPH</c:v>
                </c:pt>
              </c:strCache>
            </c:strRef>
          </c:tx>
          <c:spPr>
            <a:solidFill>
              <a:schemeClr val="tx2">
                <a:lumMod val="65000"/>
              </a:schemeClr>
            </a:solidFill>
            <a:ln>
              <a:noFill/>
            </a:ln>
            <a:effectLst/>
          </c:spPr>
          <c:invertIfNegative val="0"/>
          <c:cat>
            <c:strRef>
              <c:f>'Graph 6a-item2-all'!$R$3:$R$16</c:f>
              <c:strCache>
                <c:ptCount val="14"/>
                <c:pt idx="0">
                  <c:v>Too expensive</c:v>
                </c:pt>
                <c:pt idx="1">
                  <c:v>Don't know how to cook</c:v>
                </c:pt>
                <c:pt idx="2">
                  <c:v>Not many options at store</c:v>
                </c:pt>
                <c:pt idx="3">
                  <c:v>Hard make cultural foods healthy</c:v>
                </c:pt>
                <c:pt idx="4">
                  <c:v>Too far away</c:v>
                </c:pt>
                <c:pt idx="5">
                  <c:v>Unsure if qualify for assistance</c:v>
                </c:pt>
                <c:pt idx="6">
                  <c:v>Low equipment/storage</c:v>
                </c:pt>
                <c:pt idx="7">
                  <c:v>Don't have time to shop</c:v>
                </c:pt>
                <c:pt idx="8">
                  <c:v>Mobility challenges</c:v>
                </c:pt>
                <c:pt idx="9">
                  <c:v>No car or transport</c:v>
                </c:pt>
                <c:pt idx="10">
                  <c:v>Don't have time to cook</c:v>
                </c:pt>
                <c:pt idx="11">
                  <c:v>Don't like the taste</c:v>
                </c:pt>
                <c:pt idx="12">
                  <c:v>Don't know what's healthy</c:v>
                </c:pt>
                <c:pt idx="13">
                  <c:v>Other</c:v>
                </c:pt>
              </c:strCache>
            </c:strRef>
          </c:cat>
          <c:val>
            <c:numRef>
              <c:f>'Graph 6a-item2-all'!$U$3:$U$16</c:f>
              <c:numCache>
                <c:formatCode>0.00%</c:formatCode>
                <c:ptCount val="14"/>
                <c:pt idx="0">
                  <c:v>0.78499999999999992</c:v>
                </c:pt>
                <c:pt idx="1">
                  <c:v>0.252</c:v>
                </c:pt>
                <c:pt idx="2">
                  <c:v>0.44099999999999995</c:v>
                </c:pt>
                <c:pt idx="3">
                  <c:v>0.437</c:v>
                </c:pt>
                <c:pt idx="4">
                  <c:v>0.219</c:v>
                </c:pt>
                <c:pt idx="5">
                  <c:v>0.60399999999999998</c:v>
                </c:pt>
                <c:pt idx="6">
                  <c:v>0.17300000000000001</c:v>
                </c:pt>
                <c:pt idx="7">
                  <c:v>0.42399999999999999</c:v>
                </c:pt>
                <c:pt idx="8">
                  <c:v>0</c:v>
                </c:pt>
                <c:pt idx="9">
                  <c:v>0.18</c:v>
                </c:pt>
                <c:pt idx="10">
                  <c:v>0.56699999999999995</c:v>
                </c:pt>
                <c:pt idx="11">
                  <c:v>0.35199999999999998</c:v>
                </c:pt>
                <c:pt idx="12">
                  <c:v>0.26300000000000001</c:v>
                </c:pt>
                <c:pt idx="13">
                  <c:v>1.2E-2</c:v>
                </c:pt>
              </c:numCache>
            </c:numRef>
          </c:val>
          <c:extLst>
            <c:ext xmlns:c16="http://schemas.microsoft.com/office/drawing/2014/chart" uri="{C3380CC4-5D6E-409C-BE32-E72D297353CC}">
              <c16:uniqueId val="{00000002-301C-B24C-AE71-07294012F76D}"/>
            </c:ext>
          </c:extLst>
        </c:ser>
        <c:dLbls>
          <c:showLegendKey val="0"/>
          <c:showVal val="0"/>
          <c:showCatName val="0"/>
          <c:showSerName val="0"/>
          <c:showPercent val="0"/>
          <c:showBubbleSize val="0"/>
        </c:dLbls>
        <c:gapWidth val="110"/>
        <c:overlap val="-27"/>
        <c:axId val="1638775008"/>
        <c:axId val="1638407184"/>
      </c:barChart>
      <c:catAx>
        <c:axId val="163877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638407184"/>
        <c:crosses val="autoZero"/>
        <c:auto val="1"/>
        <c:lblAlgn val="ctr"/>
        <c:lblOffset val="100"/>
        <c:noMultiLvlLbl val="0"/>
      </c:catAx>
      <c:valAx>
        <c:axId val="16384071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8775008"/>
        <c:crosses val="autoZero"/>
        <c:crossBetween val="between"/>
        <c:majorUnit val="0.2"/>
        <c:minorUnit val="0.1"/>
      </c:valAx>
      <c:spPr>
        <a:noFill/>
        <a:ln>
          <a:noFill/>
        </a:ln>
        <a:effectLst/>
      </c:spPr>
    </c:plotArea>
    <c:legend>
      <c:legendPos val="t"/>
      <c:layout>
        <c:manualLayout>
          <c:xMode val="edge"/>
          <c:yMode val="edge"/>
          <c:x val="0.27591800306414754"/>
          <c:y val="3.3588553444149113E-2"/>
          <c:w val="0.38752559241220141"/>
          <c:h val="5.889304805146455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mailto:nopren@ucsf.edu"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hajournals.org/doi/10.1161/CIR.000000000000107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everyone to the final session of the 2024 HER NOPREN Summer Speaker Series for Students! We are pleased to have everyone with us today!</a:t>
            </a:r>
            <a:endParaRPr/>
          </a:p>
        </p:txBody>
      </p:sp>
      <p:sp>
        <p:nvSpPr>
          <p:cNvPr id="198" name="Google Shape;1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7ffdaf3909_2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7ffdaf3909_2_2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Valid measure – measuring what we expect. 1) Descriptive analysis – summarize data and identify patterns in accounts. 2) Statistical analysis – to assess validity </a:t>
            </a:r>
            <a:endParaRPr/>
          </a:p>
        </p:txBody>
      </p:sp>
      <p:sp>
        <p:nvSpPr>
          <p:cNvPr id="297" name="Google Shape;297;g27ffdaf3909_2_2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7ffdaf3909_2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7ffdaf3909_2_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a:t>Cross-sectional </a:t>
            </a:r>
            <a:endParaRPr/>
          </a:p>
          <a:p>
            <a:pPr marL="457200" marR="0" lvl="0" indent="-228600" algn="l" rtl="0">
              <a:lnSpc>
                <a:spcPct val="100000"/>
              </a:lnSpc>
              <a:spcBef>
                <a:spcPts val="0"/>
              </a:spcBef>
              <a:spcAft>
                <a:spcPts val="0"/>
              </a:spcAft>
              <a:buClr>
                <a:srgbClr val="000000"/>
              </a:buClr>
              <a:buSzPts val="1400"/>
              <a:buFont typeface="Arial"/>
              <a:buNone/>
            </a:pPr>
            <a:endParaRPr sz="1200"/>
          </a:p>
          <a:p>
            <a:pPr marL="457200" marR="0" lvl="0" indent="-228600" algn="l" rtl="0">
              <a:lnSpc>
                <a:spcPct val="100000"/>
              </a:lnSpc>
              <a:spcBef>
                <a:spcPts val="0"/>
              </a:spcBef>
              <a:spcAft>
                <a:spcPts val="0"/>
              </a:spcAft>
              <a:buClr>
                <a:srgbClr val="000000"/>
              </a:buClr>
              <a:buSzPts val="1400"/>
              <a:buFont typeface="Arial"/>
              <a:buNone/>
            </a:pPr>
            <a:r>
              <a:rPr lang="en-US" sz="1200"/>
              <a:t>Asian American, Native Hawaiian and Pacific Islanders (AANHPI)</a:t>
            </a:r>
            <a:endParaRPr/>
          </a:p>
        </p:txBody>
      </p:sp>
      <p:sp>
        <p:nvSpPr>
          <p:cNvPr id="317" name="Google Shape;317;g27ffdaf3909_2_1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Weighted to represent population of interest; KP for its membership and LA County Dep’t PH and USC surveys weighted for LA county.</a:t>
            </a:r>
            <a:br>
              <a:rPr lang="en-US"/>
            </a:br>
            <a:r>
              <a:rPr lang="en-US"/>
              <a:t>Initially over-sampled lower income in FIM samples. May relate to higher level of low education </a:t>
            </a:r>
            <a:endParaRPr/>
          </a:p>
        </p:txBody>
      </p:sp>
      <p:sp>
        <p:nvSpPr>
          <p:cNvPr id="328" name="Google Shape;3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68960" marR="8128" lvl="0" indent="-548639" algn="l" rtl="0">
              <a:lnSpc>
                <a:spcPct val="101499"/>
              </a:lnSpc>
              <a:spcBef>
                <a:spcPts val="0"/>
              </a:spcBef>
              <a:spcAft>
                <a:spcPts val="0"/>
              </a:spcAft>
              <a:buSzPts val="1400"/>
              <a:buFont typeface="Arial"/>
              <a:buChar char="•"/>
            </a:pPr>
            <a:r>
              <a:rPr lang="en-US" sz="1200">
                <a:latin typeface="Calibri"/>
                <a:ea typeface="Calibri"/>
                <a:cs typeface="Calibri"/>
                <a:sym typeface="Calibri"/>
              </a:rPr>
              <a:t>Over 20K respondents total, from five diverse populations (</a:t>
            </a:r>
            <a:r>
              <a:rPr lang="en-US" sz="1200" b="1">
                <a:latin typeface="Calibri"/>
                <a:ea typeface="Calibri"/>
                <a:cs typeface="Calibri"/>
                <a:sym typeface="Calibri"/>
              </a:rPr>
              <a:t>Table 1</a:t>
            </a:r>
            <a:r>
              <a:rPr lang="en-US" sz="1200">
                <a:latin typeface="Calibri"/>
                <a:ea typeface="Calibri"/>
                <a:cs typeface="Calibri"/>
                <a:sym typeface="Calibri"/>
              </a:rPr>
              <a:t>).</a:t>
            </a:r>
            <a:endParaRPr/>
          </a:p>
          <a:p>
            <a:pPr marL="568960" marR="8128" lvl="0" indent="-548640" algn="l" rtl="0">
              <a:lnSpc>
                <a:spcPct val="101499"/>
              </a:lnSpc>
              <a:spcBef>
                <a:spcPts val="0"/>
              </a:spcBef>
              <a:spcAft>
                <a:spcPts val="0"/>
              </a:spcAft>
              <a:buClr>
                <a:schemeClr val="dk1"/>
              </a:buClr>
              <a:buSzPts val="1200"/>
              <a:buFont typeface="Arial"/>
              <a:buChar char="•"/>
            </a:pPr>
            <a:r>
              <a:rPr lang="en-US" sz="1200">
                <a:latin typeface="Calibri"/>
                <a:ea typeface="Calibri"/>
                <a:cs typeface="Calibri"/>
                <a:sym typeface="Calibri"/>
              </a:rPr>
              <a:t>Note HVS is known to overestimate FS</a:t>
            </a:r>
            <a:endParaRPr/>
          </a:p>
          <a:p>
            <a:pPr marL="568960" marR="8128" lvl="0" indent="-548639" algn="l" rtl="0">
              <a:lnSpc>
                <a:spcPct val="101499"/>
              </a:lnSpc>
              <a:spcBef>
                <a:spcPts val="0"/>
              </a:spcBef>
              <a:spcAft>
                <a:spcPts val="0"/>
              </a:spcAft>
              <a:buSzPts val="1400"/>
              <a:buFont typeface="Arial"/>
              <a:buChar char="•"/>
            </a:pPr>
            <a:r>
              <a:rPr lang="en-US" sz="1200">
                <a:latin typeface="Calibri"/>
                <a:ea typeface="Calibri"/>
                <a:cs typeface="Calibri"/>
                <a:sym typeface="Calibri"/>
              </a:rPr>
              <a:t>Only moderate positive correlation exists between the presence of food insecurity and nutrition insecurity (</a:t>
            </a:r>
            <a:r>
              <a:rPr lang="en-US" sz="1200" b="1">
                <a:latin typeface="Calibri"/>
                <a:ea typeface="Calibri"/>
                <a:cs typeface="Calibri"/>
                <a:sym typeface="Calibri"/>
              </a:rPr>
              <a:t>Table 1</a:t>
            </a:r>
            <a:r>
              <a:rPr lang="en-US" sz="1200">
                <a:latin typeface="Calibri"/>
                <a:ea typeface="Calibri"/>
                <a:cs typeface="Calibri"/>
                <a:sym typeface="Calibri"/>
              </a:rPr>
              <a:t>).</a:t>
            </a:r>
            <a:endParaRPr/>
          </a:p>
          <a:p>
            <a:pPr marL="568960" marR="8128" lvl="0" indent="-548639" algn="l" rtl="0">
              <a:lnSpc>
                <a:spcPct val="101499"/>
              </a:lnSpc>
              <a:spcBef>
                <a:spcPts val="0"/>
              </a:spcBef>
              <a:spcAft>
                <a:spcPts val="0"/>
              </a:spcAft>
              <a:buSzPts val="1400"/>
              <a:buFont typeface="Arial"/>
              <a:buChar char="•"/>
            </a:pPr>
            <a:r>
              <a:rPr lang="en-US" sz="1200">
                <a:latin typeface="Calibri"/>
                <a:ea typeface="Calibri"/>
                <a:cs typeface="Calibri"/>
                <a:sym typeface="Calibri"/>
              </a:rPr>
              <a:t>Prevalence of food insecurity in the five surveys ranged from 13-42% while prevalence of nutrition insecurity ranged from 18-44% (</a:t>
            </a:r>
            <a:r>
              <a:rPr lang="en-US" sz="1200" b="1">
                <a:latin typeface="Calibri"/>
                <a:ea typeface="Calibri"/>
                <a:cs typeface="Calibri"/>
                <a:sym typeface="Calibri"/>
              </a:rPr>
              <a:t>Table 1</a:t>
            </a:r>
            <a:r>
              <a:rPr lang="en-US" sz="1200">
                <a:latin typeface="Calibri"/>
                <a:ea typeface="Calibri"/>
                <a:cs typeface="Calibri"/>
                <a:sym typeface="Calibri"/>
              </a:rPr>
              <a:t>). </a:t>
            </a:r>
            <a:endParaRPr/>
          </a:p>
          <a:p>
            <a:pPr marL="568960" marR="8128" lvl="0" indent="-548639" algn="l" rtl="0">
              <a:lnSpc>
                <a:spcPct val="101499"/>
              </a:lnSpc>
              <a:spcBef>
                <a:spcPts val="0"/>
              </a:spcBef>
              <a:spcAft>
                <a:spcPts val="0"/>
              </a:spcAft>
              <a:buSzPts val="1400"/>
              <a:buFont typeface="Arial"/>
              <a:buChar char="•"/>
            </a:pPr>
            <a:r>
              <a:rPr lang="en-US"/>
              <a:t>Does nutrition security measure give us more information?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Spearman correlation coefficient shows </a:t>
            </a:r>
            <a:r>
              <a:rPr lang="en-US" sz="1200" b="1"/>
              <a:t>moderate positive correlation </a:t>
            </a:r>
            <a:r>
              <a:rPr lang="en-US" sz="1200"/>
              <a:t>between NSS (nutrition insecurity) and HVS (food insecurity).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For both the FIM national poll (r(3007) = 0.62; p &lt; 0.001) and FIM CA poll (r(3007) = 0.61; p &lt; 0.001)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R = 0.85 is considered high (positive correlation; convergent validity)</a:t>
            </a:r>
            <a:endParaRPr/>
          </a:p>
          <a:p>
            <a:pPr marL="457200" marR="0" lvl="0" indent="-228600" algn="l" rtl="0">
              <a:lnSpc>
                <a:spcPct val="100000"/>
              </a:lnSpc>
              <a:spcBef>
                <a:spcPts val="0"/>
              </a:spcBef>
              <a:spcAft>
                <a:spcPts val="0"/>
              </a:spcAft>
              <a:buClr>
                <a:srgbClr val="000000"/>
              </a:buClr>
              <a:buSzPts val="1400"/>
              <a:buFont typeface="Arial"/>
              <a:buNone/>
            </a:pPr>
            <a:r>
              <a:rPr lang="en-US"/>
              <a:t>R &lt;0.30 is considered low (low correlation; discriminant validity)</a:t>
            </a:r>
            <a:endParaRPr/>
          </a:p>
          <a:p>
            <a:pPr marL="285750" lvl="0" indent="-285750" algn="l" rtl="0">
              <a:lnSpc>
                <a:spcPct val="100000"/>
              </a:lnSpc>
              <a:spcBef>
                <a:spcPts val="0"/>
              </a:spcBef>
              <a:spcAft>
                <a:spcPts val="0"/>
              </a:spcAft>
              <a:buSzPts val="1400"/>
              <a:buFont typeface="Noto Sans Symbols"/>
              <a:buChar char="🡪"/>
            </a:pPr>
            <a:r>
              <a:rPr lang="en-US"/>
              <a:t>Should be Spearman coefficient because categorical variable</a:t>
            </a:r>
            <a:endParaRPr/>
          </a:p>
          <a:p>
            <a:pPr marL="285750" lvl="0" indent="-285750" algn="l" rtl="0">
              <a:lnSpc>
                <a:spcPct val="100000"/>
              </a:lnSpc>
              <a:spcBef>
                <a:spcPts val="0"/>
              </a:spcBef>
              <a:spcAft>
                <a:spcPts val="0"/>
              </a:spcAft>
              <a:buSzPts val="1400"/>
              <a:buFont typeface="Noto Sans Symbols"/>
              <a:buChar char="🡪"/>
            </a:pPr>
            <a:r>
              <a:rPr lang="en-US"/>
              <a:t>Spearman’s rho = 0.6179, p&lt;0.001 (national poll)</a:t>
            </a:r>
            <a:endParaRPr/>
          </a:p>
          <a:p>
            <a:pPr marL="285750" lvl="0" indent="-285750" algn="l" rtl="0">
              <a:lnSpc>
                <a:spcPct val="100000"/>
              </a:lnSpc>
              <a:spcBef>
                <a:spcPts val="0"/>
              </a:spcBef>
              <a:spcAft>
                <a:spcPts val="0"/>
              </a:spcAft>
              <a:buSzPts val="1400"/>
              <a:buFont typeface="Noto Sans Symbols"/>
              <a:buChar char="🡪"/>
            </a:pPr>
            <a:r>
              <a:rPr lang="en-US"/>
              <a:t>=0.6098, p&lt;0.001 (CA poll)</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40" name="Google Shape;3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FS green, FI red. Shading / level of saturation indicates degree of nutrition security. Does nutrition security measure give us more information?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1" name="Google Shape;3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Food insecurity and nutrition insecurity only partly overlapped, with discordance in about 20% of all respondents (</a:t>
            </a:r>
            <a:r>
              <a:rPr lang="en-US" sz="1200" b="1">
                <a:latin typeface="Calibri"/>
                <a:ea typeface="Calibri"/>
                <a:cs typeface="Calibri"/>
                <a:sym typeface="Calibri"/>
              </a:rPr>
              <a:t>Figure 1</a:t>
            </a:r>
            <a:r>
              <a:rPr lang="en-US" sz="1200">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200"/>
              <a:buFont typeface="Calibri"/>
              <a:buNone/>
            </a:pPr>
            <a:r>
              <a:rPr lang="en-US"/>
              <a:t> See blue borders. FS green, FI red. Shading / level of saturation indicates degree of nutrition security. </a:t>
            </a:r>
            <a:endParaRPr/>
          </a:p>
        </p:txBody>
      </p:sp>
      <p:sp>
        <p:nvSpPr>
          <p:cNvPr id="362" name="Google Shape;36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Common barriers to nutrition security were cost, cooking knowledge, and uncertainty around food assistance qualifications (</a:t>
            </a:r>
            <a:r>
              <a:rPr lang="en-US" sz="1200" b="1">
                <a:latin typeface="Calibri"/>
                <a:ea typeface="Calibri"/>
                <a:cs typeface="Calibri"/>
                <a:sym typeface="Calibri"/>
              </a:rPr>
              <a:t>Figure 2</a:t>
            </a:r>
            <a:r>
              <a:rPr lang="en-US" sz="1200">
                <a:latin typeface="Calibri"/>
                <a:ea typeface="Calibri"/>
                <a:cs typeface="Calibri"/>
                <a:sym typeface="Calibri"/>
              </a:rPr>
              <a:t>).</a:t>
            </a:r>
            <a:endParaRPr/>
          </a:p>
        </p:txBody>
      </p:sp>
      <p:sp>
        <p:nvSpPr>
          <p:cNvPr id="373" name="Google Shape;37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0320" marR="8128" lvl="0" indent="0" algn="l" rtl="0">
              <a:lnSpc>
                <a:spcPct val="101499"/>
              </a:lnSpc>
              <a:spcBef>
                <a:spcPts val="0"/>
              </a:spcBef>
              <a:spcAft>
                <a:spcPts val="0"/>
              </a:spcAft>
              <a:buSzPts val="1400"/>
              <a:buFont typeface="Arial"/>
              <a:buNone/>
            </a:pPr>
            <a:r>
              <a:rPr lang="en-US" sz="1200">
                <a:latin typeface="Calibri"/>
                <a:ea typeface="Calibri"/>
                <a:cs typeface="Calibri"/>
                <a:sym typeface="Calibri"/>
              </a:rPr>
              <a:t>Across the 3 studies, presence of nutrition insecurity and food insecurity each independently predicted significantly higher risk of diabetes, obesity, heart disease, hypertension, and high cholesterol</a:t>
            </a:r>
            <a:endParaRPr/>
          </a:p>
        </p:txBody>
      </p:sp>
      <p:sp>
        <p:nvSpPr>
          <p:cNvPr id="383" name="Google Shape;38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0320" marR="8128" lvl="0" indent="0" algn="l" rtl="0">
              <a:lnSpc>
                <a:spcPct val="101499"/>
              </a:lnSpc>
              <a:spcBef>
                <a:spcPts val="0"/>
              </a:spcBef>
              <a:spcAft>
                <a:spcPts val="0"/>
              </a:spcAft>
              <a:buSzPts val="1400"/>
              <a:buFont typeface="Arial"/>
              <a:buNone/>
            </a:pPr>
            <a:r>
              <a:rPr lang="en-US" sz="1200">
                <a:latin typeface="Calibri"/>
                <a:ea typeface="Calibri"/>
                <a:cs typeface="Calibri"/>
                <a:sym typeface="Calibri"/>
              </a:rPr>
              <a:t>Across the 3 studies, presence of nutrition insecurity and food insecurity each independently predicted significantly higher risk of diabetes, obesity, heart disease, hypertension, and high cholesterol</a:t>
            </a:r>
            <a:endParaRPr/>
          </a:p>
        </p:txBody>
      </p:sp>
      <p:sp>
        <p:nvSpPr>
          <p:cNvPr id="401" name="Google Shape;40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49278201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349278201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171450" lvl="0" indent="-95250" algn="l" rtl="0">
              <a:lnSpc>
                <a:spcPct val="100000"/>
              </a:lnSpc>
              <a:spcBef>
                <a:spcPts val="0"/>
              </a:spcBef>
              <a:spcAft>
                <a:spcPts val="0"/>
              </a:spcAft>
              <a:buClr>
                <a:schemeClr val="dk1"/>
              </a:buClr>
              <a:buSzPts val="1200"/>
              <a:buFont typeface="Arial"/>
              <a:buNone/>
            </a:pPr>
            <a:r>
              <a:rPr lang="en-US"/>
              <a:t>Before we get started, we have a few housekeeping items. </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r>
              <a:rPr lang="en-US"/>
              <a:t>If you happen to notice your name appears as something other than it should be, please feel free to update it now using the rename function. </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r>
              <a:rPr lang="en-US"/>
              <a:t>We are again happy to see all those that are here with us today and invite you to introduce yourself by placing your name and institute into the chat box! </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r>
              <a:rPr lang="en-US"/>
              <a:t>We want to remind you all to keep yourself on mute but you are welcome to type questions into the chat box. There will a time of Q&amp;A at the very end. So please wait to unmute yourself until the end of all the presentations. </a:t>
            </a:r>
            <a:endParaRPr/>
          </a:p>
        </p:txBody>
      </p:sp>
      <p:sp>
        <p:nvSpPr>
          <p:cNvPr id="208" name="Google Shape;208;g13492782013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Compared to those who reported very good/excellent physical health, those with reporting poor or fair physical health had 3x greater odds of nutrition insecurity and 2.3x greater odds among those reporting poor/fair mental health (</a:t>
            </a:r>
            <a:r>
              <a:rPr lang="en-US" sz="1200" b="1">
                <a:latin typeface="Calibri"/>
                <a:ea typeface="Calibri"/>
                <a:cs typeface="Calibri"/>
                <a:sym typeface="Calibri"/>
              </a:rPr>
              <a:t>Table 2</a:t>
            </a:r>
            <a:r>
              <a:rPr lang="en-US" sz="1200">
                <a:latin typeface="Calibri"/>
                <a:ea typeface="Calibri"/>
                <a:cs typeface="Calibri"/>
                <a:sym typeface="Calibri"/>
              </a:rPr>
              <a:t>).</a:t>
            </a:r>
            <a:endParaRPr sz="12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22" name="Google Shape;42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Compared to those who reported very good/excellent physical health, those with reporting poor or fair physical health had 3x greater odds of nutrition insecurity and 2.3x greater odds among those reporting poor/fair mental health (</a:t>
            </a:r>
            <a:r>
              <a:rPr lang="en-US" sz="1200" b="1">
                <a:latin typeface="Calibri"/>
                <a:ea typeface="Calibri"/>
                <a:cs typeface="Calibri"/>
                <a:sym typeface="Calibri"/>
              </a:rPr>
              <a:t>Table 2</a:t>
            </a:r>
            <a:r>
              <a:rPr lang="en-US" sz="1200">
                <a:latin typeface="Calibri"/>
                <a:ea typeface="Calibri"/>
                <a:cs typeface="Calibri"/>
                <a:sym typeface="Calibri"/>
              </a:rPr>
              <a:t>).</a:t>
            </a:r>
            <a:endParaRPr sz="12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33" name="Google Shape;43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800">
                <a:latin typeface="Calibri"/>
                <a:ea typeface="Calibri"/>
                <a:cs typeface="Calibri"/>
                <a:sym typeface="Calibri"/>
              </a:rPr>
              <a:t>Team at Tufts University, Kaiser Permanente, and Los Angeles County Department of Public Health designed a 2-item Nutrition Security Screener (NSS), refined it in pilot studies, and validated it</a:t>
            </a:r>
            <a:r>
              <a:rPr lang="en-US" sz="1800">
                <a:solidFill>
                  <a:srgbClr val="1D1D1D"/>
                </a:solidFill>
                <a:latin typeface="Calibri"/>
                <a:ea typeface="Calibri"/>
                <a:cs typeface="Calibri"/>
                <a:sym typeface="Calibri"/>
              </a:rPr>
              <a:t> against measures of food insecurity (FI), sociodemographics, and health </a:t>
            </a:r>
            <a:endParaRPr sz="1800">
              <a:solidFill>
                <a:srgbClr val="1D1D1D"/>
              </a:solidFill>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sz="1800">
              <a:solidFill>
                <a:srgbClr val="1D1D1D"/>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en-US" sz="1800">
                <a:solidFill>
                  <a:srgbClr val="1D1D1D"/>
                </a:solidFill>
                <a:latin typeface="Calibri"/>
                <a:ea typeface="Calibri"/>
                <a:cs typeface="Calibri"/>
                <a:sym typeface="Calibri"/>
              </a:rPr>
              <a:t>[Bea – how important is healthfulness in what people are purchasing</a:t>
            </a:r>
            <a:endParaRPr/>
          </a:p>
        </p:txBody>
      </p:sp>
      <p:sp>
        <p:nvSpPr>
          <p:cNvPr id="472" name="Google Shape;47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**Be clear this is distinct from USDA common measure and 8-item international measure</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Developed in 2010; Erin Hager and Anna Quigg. 2-question food insecurity screening tool based on US Household Food Security Survey Module. Identifies household at risk of food insecurity. More sensitive vs specific approaches.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We are using most specific measure: affirmative response to both questions 1 and 2 (sensitivity of 78%; specificity of 96%). This is compared to more sensitive approach (affirmative response to either; sensitivity of 97%; specificity of 83%).</a:t>
            </a:r>
            <a:endParaRPr/>
          </a:p>
        </p:txBody>
      </p:sp>
      <p:sp>
        <p:nvSpPr>
          <p:cNvPr id="484" name="Google Shape;48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92" name="Google Shape;49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7ffdaf3909_2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27ffdaf3909_2_1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Nutrition security refers to access, availability, and affordability of foods that support well-being and prevent and manage nutrition related diseases. </a:t>
            </a:r>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Healthcare and gov entities are focusing on nutrition insecurity (NI) </a:t>
            </a:r>
            <a:r>
              <a:rPr lang="en-US" sz="1200">
                <a:solidFill>
                  <a:srgbClr val="000000"/>
                </a:solidFill>
                <a:latin typeface="Calibri"/>
                <a:ea typeface="Calibri"/>
                <a:cs typeface="Calibri"/>
                <a:sym typeface="Calibri"/>
              </a:rPr>
              <a:t>in light of the distinction between access to calories vs. nourishing foods but validated screening measures are not established.</a:t>
            </a:r>
            <a:endParaRPr sz="12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sz="1200"/>
          </a:p>
        </p:txBody>
      </p:sp>
      <p:sp>
        <p:nvSpPr>
          <p:cNvPr id="502" name="Google Shape;502;g27ffdaf3909_2_1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f24178ead2_3_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g2f24178ead2_3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492782013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3492782013_1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
          </a:p>
          <a:p>
            <a:pPr marL="0" lvl="0" indent="0" algn="l" rtl="0">
              <a:lnSpc>
                <a:spcPct val="100000"/>
              </a:lnSpc>
              <a:spcBef>
                <a:spcPts val="0"/>
              </a:spcBef>
              <a:spcAft>
                <a:spcPts val="0"/>
              </a:spcAft>
              <a:buSzPts val="1400"/>
              <a:buNone/>
            </a:pPr>
            <a:r>
              <a:rPr lang="en-US"/>
              <a:t>The series has taken place bi-weekly on Wednesdays from 4-5pm eastern. You can see our schedule of topics and find all past recordings on the NOPREN website at the URL listed on the slide. </a:t>
            </a:r>
            <a:endParaRPr/>
          </a:p>
        </p:txBody>
      </p:sp>
      <p:sp>
        <p:nvSpPr>
          <p:cNvPr id="220" name="Google Shape;220;g13492782013_1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f24178ead2_3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2f24178ead2_3_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g2f24178ead2_3_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f24178ead2_3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2f24178ead2_3_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g2f24178ead2_3_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f24178ead2_3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2f24178ead2_3_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g2f24178ead2_3_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f24178ead2_3_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g2f24178ead2_3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f24178ead2_3_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g2f24178ead2_3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f24178ead2_3_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g2f24178ead2_3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f24178ead2_3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g2f24178ead2_3_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g2f24178ead2_3_1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f24178ead2_3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2f24178ead2_3_1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2f24178ead2_3_1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f24178ead2_3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f24178ead2_3_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f24178ead2_3_1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f24178ead2_3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g2f24178ead2_3_1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g2f24178ead2_3_1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7ff3bdea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7ff3bdea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
          </a:p>
          <a:p>
            <a:pPr marL="0" lvl="0" indent="0" algn="l" rtl="0">
              <a:lnSpc>
                <a:spcPct val="100000"/>
              </a:lnSpc>
              <a:spcBef>
                <a:spcPts val="0"/>
              </a:spcBef>
              <a:spcAft>
                <a:spcPts val="0"/>
              </a:spcAft>
              <a:buSzPts val="1400"/>
              <a:buNone/>
            </a:pPr>
            <a:endParaRPr/>
          </a:p>
        </p:txBody>
      </p:sp>
      <p:sp>
        <p:nvSpPr>
          <p:cNvPr id="232" name="Google Shape;232;g27ff3bdea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f24178ead2_3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2f24178ead2_3_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g2f24178ead2_3_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f24178ead2_3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f24178ead2_3_1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2f24178ead2_3_1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f24178ead2_3_2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2f24178ead2_3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f24178ead2_3_2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g2f24178ead2_3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7ff7c2fd7a_3_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g27ff7c2fd7a_3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7ff7c2fd7a_3_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g27ff7c2fd7a_3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7ff7c2fd7a_3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g27ff7c2fd7a_3_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59" name="Google Shape;659;g27ff7c2fd7a_3_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7ff7c2fd7a_3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27ff7c2fd7a_3_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68" name="Google Shape;668;g27ff7c2fd7a_3_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7ff7c2fd7a_3_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g27ff7c2fd7a_3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7ff7c2fd7a_3_1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g27ff7c2fd7a_3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fcad584f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7fcad584f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
          </a:p>
          <a:p>
            <a:pPr marL="0" lvl="0" indent="0" algn="l" rtl="0">
              <a:lnSpc>
                <a:spcPct val="100000"/>
              </a:lnSpc>
              <a:spcBef>
                <a:spcPts val="0"/>
              </a:spcBef>
              <a:spcAft>
                <a:spcPts val="0"/>
              </a:spcAft>
              <a:buSzPts val="1400"/>
              <a:buNone/>
            </a:pPr>
            <a:r>
              <a:rPr lang="en-US"/>
              <a:t>Before we get started, I want to put a plug for our student posters. In addition to our presentations today, we have a series of posters from students who conducted work and research over the summer. YOu can find the posters on the NOPREN website as well. Please go ahead and chedk that out. </a:t>
            </a:r>
            <a:endParaRPr/>
          </a:p>
        </p:txBody>
      </p:sp>
      <p:sp>
        <p:nvSpPr>
          <p:cNvPr id="245" name="Google Shape;245;g27fcad584f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7ff7c2fd7a_3_1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07" name="Google Shape;707;g27ff7c2fd7a_3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7ff7c2fd7a_3_1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g27ff7c2fd7a_3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7ff7c2fd7a_3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g27ff7c2fd7a_3_1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22" name="Google Shape;722;g27ff7c2fd7a_3_1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27ff7c2fd7a_3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g27ff7c2fd7a_3_1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29" name="Google Shape;729;g27ff7c2fd7a_3_1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7ff7c2fd7a_3_1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6" name="Google Shape;736;g27ff7c2fd7a_3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7ff7c2fd7a_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endParaRPr i="1"/>
          </a:p>
        </p:txBody>
      </p:sp>
      <p:sp>
        <p:nvSpPr>
          <p:cNvPr id="742" name="Google Shape;742;g27ff7c2fd7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7ff7c2fd7a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g27ff7c2fd7a_1_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g27ff7c2fd7a_1_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27ff7c2fd7a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g27ff7c2fd7a_1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2400"/>
              <a:buFont typeface="Noto Sans Symbols"/>
              <a:buNone/>
            </a:pPr>
            <a:endParaRPr i="1"/>
          </a:p>
        </p:txBody>
      </p:sp>
      <p:sp>
        <p:nvSpPr>
          <p:cNvPr id="765" name="Google Shape;765;g27ff7c2fd7a_1_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7ff7c2fd7a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g27ff7c2fd7a_1_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endParaRPr i="1"/>
          </a:p>
        </p:txBody>
      </p:sp>
      <p:sp>
        <p:nvSpPr>
          <p:cNvPr id="776" name="Google Shape;776;g27ff7c2fd7a_1_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7ff7c2fd7a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g27ff7c2fd7a_1_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6" name="Google Shape;786;g27ff7c2fd7a_1_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solidFill>
                  <a:srgbClr val="201F1E"/>
                </a:solidFill>
                <a:highlight>
                  <a:srgbClr val="FFFFFF"/>
                </a:highlight>
              </a:rPr>
              <a:t>Now, I would like to transition to our student presentations. Today we will be spotlighting presentations from 4 student presenters who will be discussing their research and practicum experiences. Our session today will be moderated by Alex Ross. </a:t>
            </a:r>
            <a:endParaRPr/>
          </a:p>
        </p:txBody>
      </p:sp>
      <p:sp>
        <p:nvSpPr>
          <p:cNvPr id="258" name="Google Shape;2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ff7c2fd7a_1_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endParaRPr i="1"/>
          </a:p>
        </p:txBody>
      </p:sp>
      <p:sp>
        <p:nvSpPr>
          <p:cNvPr id="793" name="Google Shape;793;g27ff7c2fd7a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7ff7c2fd7a_1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g27ff7c2fd7a_1_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01" name="Google Shape;801;g27ff7c2fd7a_1_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7ff7c2fd7a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g27ff7c2fd7a_1_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i="1"/>
          </a:p>
        </p:txBody>
      </p:sp>
      <p:sp>
        <p:nvSpPr>
          <p:cNvPr id="810" name="Google Shape;810;g27ff7c2fd7a_1_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ff7c2fd7a_1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g27ff7c2fd7a_1_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17" name="Google Shape;817;g27ff7c2fd7a_1_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27ff7c2fd7a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g27ff7c2fd7a_1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g27ff7c2fd7a_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7ff7c2fd7a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g27ff7c2fd7a_1_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g27ff7c2fd7a_1_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7ff7c2fd7a_1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g27ff7c2fd7a_1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2" name="Google Shape;842;g27ff7c2fd7a_1_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27ff7c2fd7a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g27ff7c2fd7a_1_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0" name="Google Shape;850;g27ff7c2fd7a_1_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Moderator to lead Q/A</a:t>
            </a:r>
            <a:endParaRPr/>
          </a:p>
        </p:txBody>
      </p:sp>
      <p:sp>
        <p:nvSpPr>
          <p:cNvPr id="858" name="Google Shape;8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1458b8dce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g1458b8dceb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Thank you so much Alex! And a huge thank you to today’s presenters. We are impressed by the research and work being done and the potential for large impact in the field.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I want to close out by putting another plug for the posters that are now live on the NOPREN website. Similar to the presentations you just heard, the posters also showcase additional great work and research conducted by students this summer.</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We do ask that you fill out our series evaluation. This is the last session of the series. We do want to emphasize that your feedback is important and helps inform and refine future sessions. Please take a few minutes to fill this evaluation out. You can visit the url on the slide or scan the QR code.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Lastly, I wanted to close out and thank you all for attending the series. While the series is now complete, we do encourage students to stay engaged with NOPREN and HER and take advantage of the professional development and networking opportunities that are ongoing. You can join the NOPREN listserv by emailing us at </a:t>
            </a:r>
            <a:r>
              <a:rPr lang="en-US" u="sng">
                <a:solidFill>
                  <a:schemeClr val="hlink"/>
                </a:solidFill>
                <a:hlinkClick r:id="rId3"/>
              </a:rPr>
              <a:t>nopren@ucsf.edu</a:t>
            </a:r>
            <a:r>
              <a:rPr lang="en-US"/>
              <a:t> or visiting our website nopren.ucsf.edu. Thank you so much again! </a:t>
            </a:r>
            <a:endParaRPr/>
          </a:p>
          <a:p>
            <a:pPr marL="0" lvl="0" indent="0" algn="l" rtl="0">
              <a:lnSpc>
                <a:spcPct val="100000"/>
              </a:lnSpc>
              <a:spcBef>
                <a:spcPts val="0"/>
              </a:spcBef>
              <a:spcAft>
                <a:spcPts val="0"/>
              </a:spcAft>
              <a:buClr>
                <a:schemeClr val="dk1"/>
              </a:buClr>
              <a:buSzPts val="1400"/>
              <a:buFont typeface="Arial"/>
              <a:buNone/>
            </a:pPr>
            <a:endParaRPr/>
          </a:p>
        </p:txBody>
      </p:sp>
      <p:sp>
        <p:nvSpPr>
          <p:cNvPr id="867" name="Google Shape;867;g1458b8dceb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Alex Ross</a:t>
            </a:r>
            <a:r>
              <a:rPr lang="en-US">
                <a:highlight>
                  <a:srgbClr val="FFFFFF"/>
                </a:highlight>
              </a:rPr>
              <a:t> is the HER/NOPREN Fellow for the Healthy Food Retail Working Group. She has a Master’s from the Johns Hopkins Bloomberg School of Public Health and recently completed her PhD in Nutrition Epidemiology from the UNC Chapel Hill School of Global Public Health, where she focused her research on food affordability and pricing, as well as policy evaluations in the US and South Africa. Starting in September, she will be a post-doc at Harvard Medical School and the School of Public Health.</a:t>
            </a:r>
            <a:endParaRPr>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US">
                <a:highlight>
                  <a:srgbClr val="FFFFFF"/>
                </a:highlight>
              </a:rPr>
              <a:t>Now, I will turn it over to Alex. </a:t>
            </a:r>
            <a:endParaRPr>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p>
        </p:txBody>
      </p:sp>
      <p:sp>
        <p:nvSpPr>
          <p:cNvPr id="268" name="Google Shape;2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7ffdaf3909_2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7ffdaf3909_2_2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Conceptual framework of nutrition security. Recognizes distinction between access to calories alone vs access to nourishing foods. Food sufficiency and food security beginning to address hunger and food availability, complementary concept of nutrition security builds on this to address disease management and disease prevention.</a:t>
            </a:r>
            <a:endParaRPr/>
          </a:p>
          <a:p>
            <a:pPr marL="342900" lvl="0" indent="-342900" algn="l" rtl="0">
              <a:lnSpc>
                <a:spcPct val="100000"/>
              </a:lnSpc>
              <a:spcBef>
                <a:spcPts val="0"/>
              </a:spcBef>
              <a:spcAft>
                <a:spcPts val="0"/>
              </a:spcAft>
              <a:buSzPts val="1400"/>
              <a:buFont typeface="Arial"/>
              <a:buChar char="•"/>
            </a:pPr>
            <a:r>
              <a:rPr lang="en-US" sz="1200"/>
              <a:t>Food and nutrition insecurity are </a:t>
            </a:r>
            <a:r>
              <a:rPr lang="en-US" sz="1200" b="1">
                <a:solidFill>
                  <a:schemeClr val="accent2"/>
                </a:solidFill>
              </a:rPr>
              <a:t>major public health problems </a:t>
            </a:r>
            <a:r>
              <a:rPr lang="en-US" sz="1200"/>
              <a:t>in the U.S. </a:t>
            </a:r>
            <a:endParaRPr/>
          </a:p>
          <a:p>
            <a:pPr marL="342900" lvl="0" indent="-342900" algn="l" rtl="0">
              <a:lnSpc>
                <a:spcPct val="100000"/>
              </a:lnSpc>
              <a:spcBef>
                <a:spcPts val="0"/>
              </a:spcBef>
              <a:spcAft>
                <a:spcPts val="0"/>
              </a:spcAft>
              <a:buSzPts val="1400"/>
              <a:buFont typeface="Arial"/>
              <a:buChar char="•"/>
            </a:pPr>
            <a:r>
              <a:rPr lang="en-US" sz="1200"/>
              <a:t>Current measures of food security have important limitations in the context of FIM interventions, including lack of assessment of </a:t>
            </a:r>
            <a:r>
              <a:rPr lang="en-US" sz="1200" b="1">
                <a:solidFill>
                  <a:schemeClr val="accent2"/>
                </a:solidFill>
              </a:rPr>
              <a:t>food quality</a:t>
            </a:r>
            <a:r>
              <a:rPr lang="en-US" sz="1200"/>
              <a:t>.</a:t>
            </a:r>
            <a:endParaRPr/>
          </a:p>
          <a:p>
            <a:pPr marL="342900" lvl="0" indent="-342900" algn="l" rtl="0">
              <a:lnSpc>
                <a:spcPct val="100000"/>
              </a:lnSpc>
              <a:spcBef>
                <a:spcPts val="0"/>
              </a:spcBef>
              <a:spcAft>
                <a:spcPts val="0"/>
              </a:spcAft>
              <a:buSzPts val="1400"/>
              <a:buFont typeface="Arial"/>
              <a:buChar char="•"/>
            </a:pPr>
            <a:r>
              <a:rPr lang="en-US" sz="1200"/>
              <a:t>This nutrition security construct was designed to </a:t>
            </a:r>
            <a:r>
              <a:rPr lang="en-US" sz="1200" b="1">
                <a:solidFill>
                  <a:schemeClr val="accent2"/>
                </a:solidFill>
              </a:rPr>
              <a:t>complement measures of food security</a:t>
            </a:r>
            <a:r>
              <a:rPr lang="en-US" sz="1200"/>
              <a:t>. Nutrition security screening tools can enhance efforts to address food insecurity.</a:t>
            </a:r>
            <a:endParaRPr/>
          </a:p>
          <a:p>
            <a:pPr marL="342900" lvl="0" indent="-342900" algn="l" rtl="0">
              <a:lnSpc>
                <a:spcPct val="100000"/>
              </a:lnSpc>
              <a:spcBef>
                <a:spcPts val="0"/>
              </a:spcBef>
              <a:spcAft>
                <a:spcPts val="0"/>
              </a:spcAft>
              <a:buSzPts val="1400"/>
              <a:buFont typeface="Arial"/>
              <a:buChar char="•"/>
            </a:pPr>
            <a:r>
              <a:rPr lang="en-US" sz="1200" b="1">
                <a:solidFill>
                  <a:schemeClr val="accent2"/>
                </a:solidFill>
              </a:rPr>
              <a:t>Valid measures are needed </a:t>
            </a:r>
            <a:r>
              <a:rPr lang="en-US" sz="1200"/>
              <a:t>as an important element in the process of advancing knowledge to improve nutrition and health.</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a:solidFill>
                <a:srgbClr val="404042"/>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Nutrition security refers to access, availability, and affordability of foods that support well-being and prevent and manage nutrition related diseases. </a:t>
            </a:r>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Healthcare and gov entities are focusing on nutrition insecurity (NI) </a:t>
            </a:r>
            <a:r>
              <a:rPr lang="en-US" sz="1200">
                <a:solidFill>
                  <a:srgbClr val="000000"/>
                </a:solidFill>
                <a:latin typeface="Calibri"/>
                <a:ea typeface="Calibri"/>
                <a:cs typeface="Calibri"/>
                <a:sym typeface="Calibri"/>
              </a:rPr>
              <a:t>in light of the distinction between access to calories vs. nourishing foods but validated screening measures are not established.</a:t>
            </a: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rgbClr val="404042"/>
              </a:solidFill>
              <a:latin typeface="Roboto"/>
              <a:ea typeface="Roboto"/>
              <a:cs typeface="Roboto"/>
              <a:sym typeface="Roboto"/>
            </a:endParaRPr>
          </a:p>
          <a:p>
            <a:pPr marL="0" marR="0" lvl="0" indent="0" algn="l" rtl="0">
              <a:lnSpc>
                <a:spcPct val="100000"/>
              </a:lnSpc>
              <a:spcBef>
                <a:spcPts val="0"/>
              </a:spcBef>
              <a:spcAft>
                <a:spcPts val="0"/>
              </a:spcAft>
              <a:buClr>
                <a:srgbClr val="404042"/>
              </a:buClr>
              <a:buSzPts val="1200"/>
              <a:buFont typeface="Roboto"/>
              <a:buNone/>
            </a:pPr>
            <a:r>
              <a:rPr lang="en-US" sz="1200" b="0" i="0" u="none" strike="noStrike">
                <a:solidFill>
                  <a:srgbClr val="404042"/>
                </a:solidFill>
                <a:latin typeface="Roboto"/>
                <a:ea typeface="Roboto"/>
                <a:cs typeface="Roboto"/>
                <a:sym typeface="Roboto"/>
              </a:rPr>
              <a:t>Source: From Mozaffarian 2023,, Adapted  from Thorndike AN, Gardner CD, Kendrick KB, Seligman HK, Yaroch AL, Gomes AV, et al; American Heart Assocaition Advocacy Coordinating Committee. Strengthening US food policies and programs to promote equity in nutrition security: a policy statement from the American Heart Association. </a:t>
            </a:r>
            <a:r>
              <a:rPr lang="en-US" sz="1200" b="0" i="0" u="sng">
                <a:solidFill>
                  <a:srgbClr val="017BAE"/>
                </a:solidFill>
                <a:latin typeface="Roboto"/>
                <a:ea typeface="Roboto"/>
                <a:cs typeface="Roboto"/>
                <a:sym typeface="Roboto"/>
                <a:hlinkClick r:id="rId3">
                  <a:extLst>
                    <a:ext uri="{A12FA001-AC4F-418D-AE19-62706E023703}">
                      <ahyp:hlinkClr xmlns:ahyp="http://schemas.microsoft.com/office/drawing/2018/hyperlinkcolor" val="tx"/>
                    </a:ext>
                  </a:extLst>
                </a:hlinkClick>
              </a:rPr>
              <a:t>Circulation. 2022;145(24):e1077–e1093</a:t>
            </a:r>
            <a:r>
              <a:rPr lang="en-US" sz="1200" b="0" i="0" u="none" strike="noStrike">
                <a:solidFill>
                  <a:srgbClr val="404042"/>
                </a:solidFill>
                <a:latin typeface="Roboto"/>
                <a:ea typeface="Roboto"/>
                <a:cs typeface="Roboto"/>
                <a:sym typeface="Roboto"/>
              </a:rPr>
              <a:t>.</a:t>
            </a:r>
            <a:endParaRPr sz="1200"/>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87" name="Google Shape;287;g27ffdaf3909_2_2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27ff3bdea87_2_18"/>
          <p:cNvSpPr txBox="1">
            <a:spLocks noGrp="1"/>
          </p:cNvSpPr>
          <p:nvPr>
            <p:ph type="title"/>
          </p:nvPr>
        </p:nvSpPr>
        <p:spPr>
          <a:xfrm>
            <a:off x="1066800" y="185701"/>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27ff3bdea87_2_18"/>
          <p:cNvSpPr txBox="1">
            <a:spLocks noGrp="1"/>
          </p:cNvSpPr>
          <p:nvPr>
            <p:ph type="body" idx="1"/>
          </p:nvPr>
        </p:nvSpPr>
        <p:spPr>
          <a:xfrm>
            <a:off x="1097280" y="1855673"/>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 name="Google Shape;21;g27ff3bdea87_2_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27ff3bdea87_2_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27ff3bdea87_2_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g27ff3bdea87_2_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27ff3bdea87_2_4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g27ff3bdea87_2_46"/>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g27ff3bdea87_2_4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7" name="Google Shape;87;g27ff3bdea87_2_46"/>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8" name="Google Shape;88;g27ff3bdea87_2_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27ff3bdea87_2_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27ff3bdea87_2_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g27ff3bdea87_2_6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27ff3bdea87_2_60"/>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g27ff3bdea87_2_6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27ff3bdea87_2_6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27ff3bdea87_2_6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g27ff3bdea87_2_6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27ff3bdea87_2_6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7ff3bdea87_2_66"/>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27ff3bdea87_2_66"/>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2" name="Google Shape;102;g27ff3bdea87_2_6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27ff3bdea87_2_6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27ff3bdea87_2_6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3"/>
        <p:cNvGrpSpPr/>
        <p:nvPr/>
      </p:nvGrpSpPr>
      <p:grpSpPr>
        <a:xfrm>
          <a:off x="0" y="0"/>
          <a:ext cx="0" cy="0"/>
          <a:chOff x="0" y="0"/>
          <a:chExt cx="0" cy="0"/>
        </a:xfrm>
      </p:grpSpPr>
      <p:sp>
        <p:nvSpPr>
          <p:cNvPr id="114" name="Google Shape;114;g27ff7c2fd7a_3_8"/>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27ff7c2fd7a_3_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7ff7c2fd7a_3_8"/>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27ff7c2fd7a_3_8"/>
          <p:cNvSpPr>
            <a:spLocks noGrp="1"/>
          </p:cNvSpPr>
          <p:nvPr>
            <p:ph type="pic" idx="2"/>
          </p:nvPr>
        </p:nvSpPr>
        <p:spPr>
          <a:xfrm>
            <a:off x="15" y="0"/>
            <a:ext cx="12191985" cy="4915076"/>
          </a:xfrm>
          <a:prstGeom prst="rect">
            <a:avLst/>
          </a:prstGeom>
          <a:solidFill>
            <a:srgbClr val="E5E5E5"/>
          </a:solidFill>
          <a:ln>
            <a:noFill/>
          </a:ln>
        </p:spPr>
        <p:txBody>
          <a:bodyPr/>
          <a:lstStyle/>
          <a:p>
            <a:endParaRPr lang="en-US"/>
          </a:p>
        </p:txBody>
      </p:sp>
      <p:sp>
        <p:nvSpPr>
          <p:cNvPr id="118" name="Google Shape;118;g27ff7c2fd7a_3_8"/>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19" name="Google Shape;119;g27ff7c2fd7a_3_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27ff7c2fd7a_3_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27ff7c2fd7a_3_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TwoLists">
  <p:cSld name="Header+TwoLists">
    <p:bg>
      <p:bgPr>
        <a:blipFill>
          <a:blip r:embed="rId2">
            <a:alphaModFix amt="60000"/>
          </a:blip>
          <a:stretch>
            <a:fillRect/>
          </a:stretch>
        </a:blipFill>
        <a:effectLst/>
      </p:bgPr>
    </p:bg>
    <p:spTree>
      <p:nvGrpSpPr>
        <p:cNvPr id="1" name="Shape 122"/>
        <p:cNvGrpSpPr/>
        <p:nvPr/>
      </p:nvGrpSpPr>
      <p:grpSpPr>
        <a:xfrm>
          <a:off x="0" y="0"/>
          <a:ext cx="0" cy="0"/>
          <a:chOff x="0" y="0"/>
          <a:chExt cx="0" cy="0"/>
        </a:xfrm>
      </p:grpSpPr>
      <p:pic>
        <p:nvPicPr>
          <p:cNvPr id="123" name="Google Shape;123;g27ff7c2fd7a_3_17" descr="A picture containing text, sign&#10;&#10;Description automatically generated"/>
          <p:cNvPicPr preferRelativeResize="0"/>
          <p:nvPr/>
        </p:nvPicPr>
        <p:blipFill rotWithShape="1">
          <a:blip r:embed="rId3">
            <a:alphaModFix/>
          </a:blip>
          <a:srcRect/>
          <a:stretch/>
        </p:blipFill>
        <p:spPr>
          <a:xfrm>
            <a:off x="175854" y="5933255"/>
            <a:ext cx="1682764" cy="386581"/>
          </a:xfrm>
          <a:prstGeom prst="rect">
            <a:avLst/>
          </a:prstGeom>
          <a:noFill/>
          <a:ln>
            <a:noFill/>
          </a:ln>
        </p:spPr>
      </p:pic>
      <p:sp>
        <p:nvSpPr>
          <p:cNvPr id="124" name="Google Shape;124;g27ff7c2fd7a_3_17"/>
          <p:cNvSpPr txBox="1">
            <a:spLocks noGrp="1"/>
          </p:cNvSpPr>
          <p:nvPr>
            <p:ph type="body" idx="1"/>
          </p:nvPr>
        </p:nvSpPr>
        <p:spPr>
          <a:xfrm>
            <a:off x="457200" y="1375229"/>
            <a:ext cx="5540375"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200"/>
              </a:spcBef>
              <a:spcAft>
                <a:spcPts val="0"/>
              </a:spcAft>
              <a:buSzPts val="2000"/>
              <a:buNone/>
              <a:defRPr sz="2400" b="1"/>
            </a:lvl1pPr>
            <a:lvl2pPr marL="914400" lvl="1" indent="-228600" algn="l">
              <a:lnSpc>
                <a:spcPct val="90000"/>
              </a:lnSpc>
              <a:spcBef>
                <a:spcPts val="200"/>
              </a:spcBef>
              <a:spcAft>
                <a:spcPts val="0"/>
              </a:spcAft>
              <a:buSzPts val="1800"/>
              <a:buNone/>
              <a:defRPr sz="2000" b="1"/>
            </a:lvl2pPr>
            <a:lvl3pPr marL="1371600" lvl="2" indent="-228600" algn="l">
              <a:lnSpc>
                <a:spcPct val="90000"/>
              </a:lnSpc>
              <a:spcBef>
                <a:spcPts val="400"/>
              </a:spcBef>
              <a:spcAft>
                <a:spcPts val="0"/>
              </a:spcAft>
              <a:buSzPts val="1400"/>
              <a:buNone/>
              <a:defRPr sz="1800" b="1"/>
            </a:lvl3pPr>
            <a:lvl4pPr marL="1828800" lvl="3" indent="-228600" algn="l">
              <a:lnSpc>
                <a:spcPct val="90000"/>
              </a:lnSpc>
              <a:spcBef>
                <a:spcPts val="400"/>
              </a:spcBef>
              <a:spcAft>
                <a:spcPts val="0"/>
              </a:spcAft>
              <a:buSzPts val="1400"/>
              <a:buNone/>
              <a:defRPr sz="1600" b="1"/>
            </a:lvl4pPr>
            <a:lvl5pPr marL="2286000" lvl="4" indent="-228600" algn="l">
              <a:lnSpc>
                <a:spcPct val="90000"/>
              </a:lnSpc>
              <a:spcBef>
                <a:spcPts val="400"/>
              </a:spcBef>
              <a:spcAft>
                <a:spcPts val="0"/>
              </a:spcAft>
              <a:buSzPts val="1400"/>
              <a:buNone/>
              <a:defRPr sz="1600" b="1"/>
            </a:lvl5pPr>
            <a:lvl6pPr marL="2743200" lvl="5" indent="-228600" algn="l">
              <a:lnSpc>
                <a:spcPct val="90000"/>
              </a:lnSpc>
              <a:spcBef>
                <a:spcPts val="400"/>
              </a:spcBef>
              <a:spcAft>
                <a:spcPts val="0"/>
              </a:spcAft>
              <a:buSzPts val="1400"/>
              <a:buNone/>
              <a:defRPr sz="1600" b="1"/>
            </a:lvl6pPr>
            <a:lvl7pPr marL="3200400" lvl="6" indent="-228600" algn="l">
              <a:lnSpc>
                <a:spcPct val="90000"/>
              </a:lnSpc>
              <a:spcBef>
                <a:spcPts val="400"/>
              </a:spcBef>
              <a:spcAft>
                <a:spcPts val="0"/>
              </a:spcAft>
              <a:buSzPts val="1400"/>
              <a:buNone/>
              <a:defRPr sz="1600" b="1"/>
            </a:lvl7pPr>
            <a:lvl8pPr marL="3657600" lvl="7" indent="-228600" algn="l">
              <a:lnSpc>
                <a:spcPct val="90000"/>
              </a:lnSpc>
              <a:spcBef>
                <a:spcPts val="400"/>
              </a:spcBef>
              <a:spcAft>
                <a:spcPts val="0"/>
              </a:spcAft>
              <a:buSzPts val="1400"/>
              <a:buNone/>
              <a:defRPr sz="1600" b="1"/>
            </a:lvl8pPr>
            <a:lvl9pPr marL="4114800" lvl="8" indent="-228600" algn="l">
              <a:lnSpc>
                <a:spcPct val="90000"/>
              </a:lnSpc>
              <a:spcBef>
                <a:spcPts val="400"/>
              </a:spcBef>
              <a:spcAft>
                <a:spcPts val="400"/>
              </a:spcAft>
              <a:buSzPts val="1400"/>
              <a:buNone/>
              <a:defRPr sz="1600" b="1"/>
            </a:lvl9pPr>
          </a:lstStyle>
          <a:p>
            <a:endParaRPr/>
          </a:p>
        </p:txBody>
      </p:sp>
      <p:sp>
        <p:nvSpPr>
          <p:cNvPr id="125" name="Google Shape;125;g27ff7c2fd7a_3_17"/>
          <p:cNvSpPr txBox="1">
            <a:spLocks noGrp="1"/>
          </p:cNvSpPr>
          <p:nvPr>
            <p:ph type="body" idx="2"/>
          </p:nvPr>
        </p:nvSpPr>
        <p:spPr>
          <a:xfrm>
            <a:off x="457200" y="2279824"/>
            <a:ext cx="5540375" cy="2779195"/>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126" name="Google Shape;126;g27ff7c2fd7a_3_17"/>
          <p:cNvSpPr txBox="1">
            <a:spLocks noGrp="1"/>
          </p:cNvSpPr>
          <p:nvPr>
            <p:ph type="body" idx="3"/>
          </p:nvPr>
        </p:nvSpPr>
        <p:spPr>
          <a:xfrm>
            <a:off x="6172202" y="1375229"/>
            <a:ext cx="5402980"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200"/>
              </a:spcBef>
              <a:spcAft>
                <a:spcPts val="0"/>
              </a:spcAft>
              <a:buSzPts val="2000"/>
              <a:buNone/>
              <a:defRPr sz="2400" b="1"/>
            </a:lvl1pPr>
            <a:lvl2pPr marL="914400" lvl="1" indent="-228600" algn="l">
              <a:lnSpc>
                <a:spcPct val="90000"/>
              </a:lnSpc>
              <a:spcBef>
                <a:spcPts val="200"/>
              </a:spcBef>
              <a:spcAft>
                <a:spcPts val="0"/>
              </a:spcAft>
              <a:buSzPts val="1800"/>
              <a:buNone/>
              <a:defRPr sz="2000" b="1"/>
            </a:lvl2pPr>
            <a:lvl3pPr marL="1371600" lvl="2" indent="-228600" algn="l">
              <a:lnSpc>
                <a:spcPct val="90000"/>
              </a:lnSpc>
              <a:spcBef>
                <a:spcPts val="400"/>
              </a:spcBef>
              <a:spcAft>
                <a:spcPts val="0"/>
              </a:spcAft>
              <a:buSzPts val="1400"/>
              <a:buNone/>
              <a:defRPr sz="1800" b="1"/>
            </a:lvl3pPr>
            <a:lvl4pPr marL="1828800" lvl="3" indent="-228600" algn="l">
              <a:lnSpc>
                <a:spcPct val="90000"/>
              </a:lnSpc>
              <a:spcBef>
                <a:spcPts val="400"/>
              </a:spcBef>
              <a:spcAft>
                <a:spcPts val="0"/>
              </a:spcAft>
              <a:buSzPts val="1400"/>
              <a:buNone/>
              <a:defRPr sz="1600" b="1"/>
            </a:lvl4pPr>
            <a:lvl5pPr marL="2286000" lvl="4" indent="-228600" algn="l">
              <a:lnSpc>
                <a:spcPct val="90000"/>
              </a:lnSpc>
              <a:spcBef>
                <a:spcPts val="400"/>
              </a:spcBef>
              <a:spcAft>
                <a:spcPts val="0"/>
              </a:spcAft>
              <a:buSzPts val="1400"/>
              <a:buNone/>
              <a:defRPr sz="1600" b="1"/>
            </a:lvl5pPr>
            <a:lvl6pPr marL="2743200" lvl="5" indent="-228600" algn="l">
              <a:lnSpc>
                <a:spcPct val="90000"/>
              </a:lnSpc>
              <a:spcBef>
                <a:spcPts val="400"/>
              </a:spcBef>
              <a:spcAft>
                <a:spcPts val="0"/>
              </a:spcAft>
              <a:buSzPts val="1400"/>
              <a:buNone/>
              <a:defRPr sz="1600" b="1"/>
            </a:lvl6pPr>
            <a:lvl7pPr marL="3200400" lvl="6" indent="-228600" algn="l">
              <a:lnSpc>
                <a:spcPct val="90000"/>
              </a:lnSpc>
              <a:spcBef>
                <a:spcPts val="400"/>
              </a:spcBef>
              <a:spcAft>
                <a:spcPts val="0"/>
              </a:spcAft>
              <a:buSzPts val="1400"/>
              <a:buNone/>
              <a:defRPr sz="1600" b="1"/>
            </a:lvl7pPr>
            <a:lvl8pPr marL="3657600" lvl="7" indent="-228600" algn="l">
              <a:lnSpc>
                <a:spcPct val="90000"/>
              </a:lnSpc>
              <a:spcBef>
                <a:spcPts val="400"/>
              </a:spcBef>
              <a:spcAft>
                <a:spcPts val="0"/>
              </a:spcAft>
              <a:buSzPts val="1400"/>
              <a:buNone/>
              <a:defRPr sz="1600" b="1"/>
            </a:lvl8pPr>
            <a:lvl9pPr marL="4114800" lvl="8" indent="-228600" algn="l">
              <a:lnSpc>
                <a:spcPct val="90000"/>
              </a:lnSpc>
              <a:spcBef>
                <a:spcPts val="400"/>
              </a:spcBef>
              <a:spcAft>
                <a:spcPts val="400"/>
              </a:spcAft>
              <a:buSzPts val="1400"/>
              <a:buNone/>
              <a:defRPr sz="1600" b="1"/>
            </a:lvl9pPr>
          </a:lstStyle>
          <a:p>
            <a:endParaRPr/>
          </a:p>
        </p:txBody>
      </p:sp>
      <p:sp>
        <p:nvSpPr>
          <p:cNvPr id="127" name="Google Shape;127;g27ff7c2fd7a_3_17"/>
          <p:cNvSpPr txBox="1">
            <a:spLocks noGrp="1"/>
          </p:cNvSpPr>
          <p:nvPr>
            <p:ph type="body" idx="4"/>
          </p:nvPr>
        </p:nvSpPr>
        <p:spPr>
          <a:xfrm>
            <a:off x="6172200" y="2279824"/>
            <a:ext cx="5402981" cy="2779195"/>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128" name="Google Shape;128;g27ff7c2fd7a_3_17"/>
          <p:cNvSpPr txBox="1">
            <a:spLocks noGrp="1"/>
          </p:cNvSpPr>
          <p:nvPr>
            <p:ph type="title"/>
          </p:nvPr>
        </p:nvSpPr>
        <p:spPr>
          <a:xfrm>
            <a:off x="470589" y="374068"/>
            <a:ext cx="11123843" cy="827499"/>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4800"/>
              <a:buNone/>
              <a:defRPr b="1"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27ff7c2fd7a_3_17"/>
          <p:cNvSpPr txBox="1"/>
          <p:nvPr/>
        </p:nvSpPr>
        <p:spPr>
          <a:xfrm>
            <a:off x="9279835" y="5958330"/>
            <a:ext cx="27432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MediumImage">
  <p:cSld name="List+MediumImage">
    <p:spTree>
      <p:nvGrpSpPr>
        <p:cNvPr id="1" name="Shape 130"/>
        <p:cNvGrpSpPr/>
        <p:nvPr/>
      </p:nvGrpSpPr>
      <p:grpSpPr>
        <a:xfrm>
          <a:off x="0" y="0"/>
          <a:ext cx="0" cy="0"/>
          <a:chOff x="0" y="0"/>
          <a:chExt cx="0" cy="0"/>
        </a:xfrm>
      </p:grpSpPr>
      <p:sp>
        <p:nvSpPr>
          <p:cNvPr id="131" name="Google Shape;131;g27ff7c2fd7a_3_25"/>
          <p:cNvSpPr txBox="1">
            <a:spLocks noGrp="1"/>
          </p:cNvSpPr>
          <p:nvPr>
            <p:ph type="title"/>
          </p:nvPr>
        </p:nvSpPr>
        <p:spPr>
          <a:xfrm>
            <a:off x="457202" y="151394"/>
            <a:ext cx="4504763" cy="142935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4800"/>
              <a:buNone/>
              <a:defRPr sz="3600" b="1"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27ff7c2fd7a_3_25"/>
          <p:cNvSpPr>
            <a:spLocks noGrp="1"/>
          </p:cNvSpPr>
          <p:nvPr>
            <p:ph type="pic" idx="2"/>
          </p:nvPr>
        </p:nvSpPr>
        <p:spPr>
          <a:xfrm>
            <a:off x="5634318" y="457201"/>
            <a:ext cx="5940865" cy="5403851"/>
          </a:xfrm>
          <a:prstGeom prst="rect">
            <a:avLst/>
          </a:prstGeom>
          <a:noFill/>
          <a:ln>
            <a:noFill/>
          </a:ln>
        </p:spPr>
        <p:txBody>
          <a:bodyPr/>
          <a:lstStyle/>
          <a:p>
            <a:endParaRPr lang="en-US"/>
          </a:p>
        </p:txBody>
      </p:sp>
      <p:sp>
        <p:nvSpPr>
          <p:cNvPr id="133" name="Google Shape;133;g27ff7c2fd7a_3_25"/>
          <p:cNvSpPr txBox="1">
            <a:spLocks noGrp="1"/>
          </p:cNvSpPr>
          <p:nvPr>
            <p:ph type="body" idx="1"/>
          </p:nvPr>
        </p:nvSpPr>
        <p:spPr>
          <a:xfrm>
            <a:off x="457202" y="1882588"/>
            <a:ext cx="4504763" cy="3112924"/>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SzPts val="2000"/>
              <a:buNone/>
              <a:defRPr sz="1600"/>
            </a:lvl1pPr>
            <a:lvl2pPr marL="914400" lvl="1" indent="-228600" algn="l">
              <a:lnSpc>
                <a:spcPct val="90000"/>
              </a:lnSpc>
              <a:spcBef>
                <a:spcPts val="200"/>
              </a:spcBef>
              <a:spcAft>
                <a:spcPts val="0"/>
              </a:spcAft>
              <a:buSzPts val="1800"/>
              <a:buNone/>
              <a:defRPr sz="1400"/>
            </a:lvl2pPr>
            <a:lvl3pPr marL="1371600" lvl="2" indent="-228600" algn="l">
              <a:lnSpc>
                <a:spcPct val="90000"/>
              </a:lnSpc>
              <a:spcBef>
                <a:spcPts val="400"/>
              </a:spcBef>
              <a:spcAft>
                <a:spcPts val="0"/>
              </a:spcAft>
              <a:buSzPts val="1400"/>
              <a:buNone/>
              <a:defRPr sz="1200"/>
            </a:lvl3pPr>
            <a:lvl4pPr marL="1828800" lvl="3" indent="-228600" algn="l">
              <a:lnSpc>
                <a:spcPct val="90000"/>
              </a:lnSpc>
              <a:spcBef>
                <a:spcPts val="400"/>
              </a:spcBef>
              <a:spcAft>
                <a:spcPts val="0"/>
              </a:spcAft>
              <a:buSzPts val="1400"/>
              <a:buNone/>
              <a:defRPr sz="1000"/>
            </a:lvl4pPr>
            <a:lvl5pPr marL="2286000" lvl="4" indent="-228600" algn="l">
              <a:lnSpc>
                <a:spcPct val="90000"/>
              </a:lnSpc>
              <a:spcBef>
                <a:spcPts val="400"/>
              </a:spcBef>
              <a:spcAft>
                <a:spcPts val="0"/>
              </a:spcAft>
              <a:buSzPts val="1400"/>
              <a:buNone/>
              <a:defRPr sz="1000"/>
            </a:lvl5pPr>
            <a:lvl6pPr marL="2743200" lvl="5" indent="-228600" algn="l">
              <a:lnSpc>
                <a:spcPct val="90000"/>
              </a:lnSpc>
              <a:spcBef>
                <a:spcPts val="400"/>
              </a:spcBef>
              <a:spcAft>
                <a:spcPts val="0"/>
              </a:spcAft>
              <a:buSzPts val="1400"/>
              <a:buNone/>
              <a:defRPr sz="1000"/>
            </a:lvl6pPr>
            <a:lvl7pPr marL="3200400" lvl="6" indent="-228600" algn="l">
              <a:lnSpc>
                <a:spcPct val="90000"/>
              </a:lnSpc>
              <a:spcBef>
                <a:spcPts val="400"/>
              </a:spcBef>
              <a:spcAft>
                <a:spcPts val="0"/>
              </a:spcAft>
              <a:buSzPts val="1400"/>
              <a:buNone/>
              <a:defRPr sz="1000"/>
            </a:lvl7pPr>
            <a:lvl8pPr marL="3657600" lvl="7" indent="-228600" algn="l">
              <a:lnSpc>
                <a:spcPct val="90000"/>
              </a:lnSpc>
              <a:spcBef>
                <a:spcPts val="400"/>
              </a:spcBef>
              <a:spcAft>
                <a:spcPts val="0"/>
              </a:spcAft>
              <a:buSzPts val="1400"/>
              <a:buNone/>
              <a:defRPr sz="1000"/>
            </a:lvl8pPr>
            <a:lvl9pPr marL="4114800" lvl="8" indent="-228600" algn="l">
              <a:lnSpc>
                <a:spcPct val="90000"/>
              </a:lnSpc>
              <a:spcBef>
                <a:spcPts val="400"/>
              </a:spcBef>
              <a:spcAft>
                <a:spcPts val="400"/>
              </a:spcAft>
              <a:buSzPts val="1400"/>
              <a:buNone/>
              <a:defRPr sz="1000"/>
            </a:lvl9pPr>
          </a:lstStyle>
          <a:p>
            <a:endParaRPr/>
          </a:p>
        </p:txBody>
      </p:sp>
      <p:sp>
        <p:nvSpPr>
          <p:cNvPr id="134" name="Google Shape;134;g27ff7c2fd7a_3_25"/>
          <p:cNvSpPr txBox="1"/>
          <p:nvPr/>
        </p:nvSpPr>
        <p:spPr>
          <a:xfrm>
            <a:off x="8991600" y="6137275"/>
            <a:ext cx="27432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sz="1800" b="0" i="0" u="none" strike="noStrike" cap="none">
              <a:solidFill>
                <a:schemeClr val="dk1"/>
              </a:solidFill>
              <a:latin typeface="Arial"/>
              <a:ea typeface="Arial"/>
              <a:cs typeface="Arial"/>
              <a:sym typeface="Arial"/>
            </a:endParaRPr>
          </a:p>
        </p:txBody>
      </p:sp>
      <p:pic>
        <p:nvPicPr>
          <p:cNvPr id="135" name="Google Shape;135;g27ff7c2fd7a_3_25" descr="A picture containing text, sign&#10;&#10;Description automatically generated"/>
          <p:cNvPicPr preferRelativeResize="0"/>
          <p:nvPr/>
        </p:nvPicPr>
        <p:blipFill rotWithShape="1">
          <a:blip r:embed="rId2">
            <a:alphaModFix/>
          </a:blip>
          <a:srcRect/>
          <a:stretch/>
        </p:blipFill>
        <p:spPr>
          <a:xfrm>
            <a:off x="424332" y="5831840"/>
            <a:ext cx="2786229" cy="6400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6"/>
        <p:cNvGrpSpPr/>
        <p:nvPr/>
      </p:nvGrpSpPr>
      <p:grpSpPr>
        <a:xfrm>
          <a:off x="0" y="0"/>
          <a:ext cx="0" cy="0"/>
          <a:chOff x="0" y="0"/>
          <a:chExt cx="0" cy="0"/>
        </a:xfrm>
      </p:grpSpPr>
      <p:sp>
        <p:nvSpPr>
          <p:cNvPr id="137" name="Google Shape;137;g27ff7c2fd7a_3_3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7ff7c2fd7a_3_3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27ff7c2fd7a_3_3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27ff7c2fd7a_3_31"/>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41" name="Google Shape;141;g27ff7c2fd7a_3_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27ff7c2fd7a_3_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27ff7c2fd7a_3_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4" name="Google Shape;144;g27ff7c2fd7a_3_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45"/>
        <p:cNvGrpSpPr/>
        <p:nvPr/>
      </p:nvGrpSpPr>
      <p:grpSpPr>
        <a:xfrm>
          <a:off x="0" y="0"/>
          <a:ext cx="0" cy="0"/>
          <a:chOff x="0" y="0"/>
          <a:chExt cx="0" cy="0"/>
        </a:xfrm>
      </p:grpSpPr>
      <p:sp>
        <p:nvSpPr>
          <p:cNvPr id="146" name="Google Shape;146;g27ff7c2fd7a_3_4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27ff7c2fd7a_3_4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27ff7c2fd7a_3_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27ff7c2fd7a_3_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27ff7c2fd7a_3_4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51"/>
        <p:cNvGrpSpPr/>
        <p:nvPr/>
      </p:nvGrpSpPr>
      <p:grpSpPr>
        <a:xfrm>
          <a:off x="0" y="0"/>
          <a:ext cx="0" cy="0"/>
          <a:chOff x="0" y="0"/>
          <a:chExt cx="0" cy="0"/>
        </a:xfrm>
      </p:grpSpPr>
      <p:sp>
        <p:nvSpPr>
          <p:cNvPr id="152" name="Google Shape;152;g27ff7c2fd7a_3_4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27ff7c2fd7a_3_4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27ff7c2fd7a_3_4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27ff7c2fd7a_3_4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156" name="Google Shape;156;g27ff7c2fd7a_3_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27ff7c2fd7a_3_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7ff7c2fd7a_3_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9" name="Google Shape;159;g27ff7c2fd7a_3_4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g27ff7c2fd7a_3_5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27ff7c2fd7a_3_55"/>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3" name="Google Shape;163;g27ff7c2fd7a_3_5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4" name="Google Shape;164;g27ff7c2fd7a_3_5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27ff7c2fd7a_3_5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27ff7c2fd7a_3_5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4"/>
        <p:cNvGrpSpPr/>
        <p:nvPr/>
      </p:nvGrpSpPr>
      <p:grpSpPr>
        <a:xfrm>
          <a:off x="0" y="0"/>
          <a:ext cx="0" cy="0"/>
          <a:chOff x="0" y="0"/>
          <a:chExt cx="0" cy="0"/>
        </a:xfrm>
      </p:grpSpPr>
      <p:sp>
        <p:nvSpPr>
          <p:cNvPr id="25" name="Google Shape;25;g27ff3bdea87_2_9"/>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g27ff3bdea87_2_9"/>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g27ff3bdea87_2_9"/>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27ff3bdea87_2_9"/>
          <p:cNvSpPr>
            <a:spLocks noGrp="1"/>
          </p:cNvSpPr>
          <p:nvPr>
            <p:ph type="pic" idx="2"/>
          </p:nvPr>
        </p:nvSpPr>
        <p:spPr>
          <a:xfrm>
            <a:off x="15" y="0"/>
            <a:ext cx="12191985" cy="4915076"/>
          </a:xfrm>
          <a:prstGeom prst="rect">
            <a:avLst/>
          </a:prstGeom>
          <a:solidFill>
            <a:srgbClr val="E5E5E5"/>
          </a:solidFill>
          <a:ln>
            <a:noFill/>
          </a:ln>
        </p:spPr>
        <p:txBody>
          <a:bodyPr/>
          <a:lstStyle/>
          <a:p>
            <a:endParaRPr lang="en-US"/>
          </a:p>
        </p:txBody>
      </p:sp>
      <p:sp>
        <p:nvSpPr>
          <p:cNvPr id="29" name="Google Shape;29;g27ff3bdea87_2_9"/>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0" name="Google Shape;30;g27ff3bdea87_2_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27ff3bdea87_2_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27ff3bdea87_2_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g27ff7c2fd7a_3_6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g27ff7c2fd7a_3_6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70" name="Google Shape;170;g27ff7c2fd7a_3_62"/>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1" name="Google Shape;171;g27ff7c2fd7a_3_6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72" name="Google Shape;172;g27ff7c2fd7a_3_62"/>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3" name="Google Shape;173;g27ff7c2fd7a_3_6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27ff7c2fd7a_3_6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27ff7c2fd7a_3_6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g27ff7c2fd7a_3_7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27ff7c2fd7a_3_7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27ff7c2fd7a_3_7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27ff7c2fd7a_3_7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1"/>
        <p:cNvGrpSpPr/>
        <p:nvPr/>
      </p:nvGrpSpPr>
      <p:grpSpPr>
        <a:xfrm>
          <a:off x="0" y="0"/>
          <a:ext cx="0" cy="0"/>
          <a:chOff x="0" y="0"/>
          <a:chExt cx="0" cy="0"/>
        </a:xfrm>
      </p:grpSpPr>
      <p:sp>
        <p:nvSpPr>
          <p:cNvPr id="182" name="Google Shape;182;g27ff7c2fd7a_3_7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27ff7c2fd7a_3_76"/>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4" name="Google Shape;184;g27ff7c2fd7a_3_7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g27ff7c2fd7a_3_7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27ff7c2fd7a_3_7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Google Shape;188;g27ff7c2fd7a_3_8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27ff7c2fd7a_3_8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27ff7c2fd7a_3_82"/>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g27ff7c2fd7a_3_82"/>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2" name="Google Shape;192;g27ff7c2fd7a_3_8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27ff7c2fd7a_3_8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27ff7c2fd7a_3_8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g27ff3bdea87_2_2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g27ff3bdea87_2_2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g27ff3bdea87_2_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27ff3bdea87_2_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27ff3bdea87_2_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g27ff3bdea87_2_5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27ff3bdea87_2_5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27ff3bdea87_2_5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27ff3bdea87_2_5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4"/>
        <p:cNvGrpSpPr/>
        <p:nvPr/>
      </p:nvGrpSpPr>
      <p:grpSpPr>
        <a:xfrm>
          <a:off x="0" y="0"/>
          <a:ext cx="0" cy="0"/>
          <a:chOff x="0" y="0"/>
          <a:chExt cx="0" cy="0"/>
        </a:xfrm>
      </p:grpSpPr>
      <p:sp>
        <p:nvSpPr>
          <p:cNvPr id="45" name="Google Shape;45;g27ff3bdea87_2_3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27ff3bdea87_2_3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27ff3bdea87_2_30"/>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27ff3bdea87_2_30"/>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9" name="Google Shape;49;g27ff3bdea87_2_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27ff3bdea87_2_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27ff3bdea87_2_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 name="Google Shape;52;g27ff3bdea87_2_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g27ff3bdea87_2_3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27ff3bdea87_2_39"/>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g27ff3bdea87_2_39"/>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g27ff3bdea87_2_3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27ff3bdea87_2_3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27ff3bdea87_2_3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60"/>
        <p:cNvGrpSpPr/>
        <p:nvPr/>
      </p:nvGrpSpPr>
      <p:grpSpPr>
        <a:xfrm>
          <a:off x="0" y="0"/>
          <a:ext cx="0" cy="0"/>
          <a:chOff x="0" y="0"/>
          <a:chExt cx="0" cy="0"/>
        </a:xfrm>
      </p:grpSpPr>
      <p:sp>
        <p:nvSpPr>
          <p:cNvPr id="61" name="Google Shape;61;g27ffdaf3909_2_18"/>
          <p:cNvSpPr txBox="1">
            <a:spLocks noGrp="1"/>
          </p:cNvSpPr>
          <p:nvPr>
            <p:ph type="title"/>
          </p:nvPr>
        </p:nvSpPr>
        <p:spPr>
          <a:xfrm>
            <a:off x="614714" y="537820"/>
            <a:ext cx="4363718" cy="626011"/>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4800"/>
              <a:buNone/>
              <a:defRPr sz="3600" b="1">
                <a:solidFill>
                  <a:srgbClr val="3172A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27ffdaf3909_2_18"/>
          <p:cNvSpPr txBox="1">
            <a:spLocks noGrp="1"/>
          </p:cNvSpPr>
          <p:nvPr>
            <p:ph type="body" idx="1"/>
          </p:nvPr>
        </p:nvSpPr>
        <p:spPr>
          <a:xfrm>
            <a:off x="614714" y="1197251"/>
            <a:ext cx="4363718" cy="385006"/>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200"/>
              </a:spcBef>
              <a:spcAft>
                <a:spcPts val="0"/>
              </a:spcAft>
              <a:buSzPts val="2000"/>
              <a:buNone/>
              <a:defRPr sz="2600" b="0" i="0">
                <a:solidFill>
                  <a:srgbClr val="7F7F7F"/>
                </a:solidFill>
                <a:latin typeface="Arial"/>
                <a:ea typeface="Arial"/>
                <a:cs typeface="Arial"/>
                <a:sym typeface="Arial"/>
              </a:defRPr>
            </a:lvl1pPr>
            <a:lvl2pPr marL="914400" lvl="1" indent="-228600" algn="l">
              <a:lnSpc>
                <a:spcPct val="90000"/>
              </a:lnSpc>
              <a:spcBef>
                <a:spcPts val="200"/>
              </a:spcBef>
              <a:spcAft>
                <a:spcPts val="0"/>
              </a:spcAft>
              <a:buSzPts val="1800"/>
              <a:buNone/>
              <a:defRPr sz="2000" b="1"/>
            </a:lvl2pPr>
            <a:lvl3pPr marL="1371600" lvl="2" indent="-228600" algn="l">
              <a:lnSpc>
                <a:spcPct val="90000"/>
              </a:lnSpc>
              <a:spcBef>
                <a:spcPts val="400"/>
              </a:spcBef>
              <a:spcAft>
                <a:spcPts val="0"/>
              </a:spcAft>
              <a:buSzPts val="1400"/>
              <a:buNone/>
              <a:defRPr sz="1800" b="1"/>
            </a:lvl3pPr>
            <a:lvl4pPr marL="1828800" lvl="3" indent="-228600" algn="l">
              <a:lnSpc>
                <a:spcPct val="90000"/>
              </a:lnSpc>
              <a:spcBef>
                <a:spcPts val="400"/>
              </a:spcBef>
              <a:spcAft>
                <a:spcPts val="0"/>
              </a:spcAft>
              <a:buSzPts val="1400"/>
              <a:buNone/>
              <a:defRPr sz="1600" b="1"/>
            </a:lvl4pPr>
            <a:lvl5pPr marL="2286000" lvl="4" indent="-228600" algn="l">
              <a:lnSpc>
                <a:spcPct val="90000"/>
              </a:lnSpc>
              <a:spcBef>
                <a:spcPts val="400"/>
              </a:spcBef>
              <a:spcAft>
                <a:spcPts val="0"/>
              </a:spcAft>
              <a:buSzPts val="1400"/>
              <a:buNone/>
              <a:defRPr sz="1600" b="1"/>
            </a:lvl5pPr>
            <a:lvl6pPr marL="2743200" lvl="5" indent="-228600" algn="l">
              <a:lnSpc>
                <a:spcPct val="90000"/>
              </a:lnSpc>
              <a:spcBef>
                <a:spcPts val="400"/>
              </a:spcBef>
              <a:spcAft>
                <a:spcPts val="0"/>
              </a:spcAft>
              <a:buSzPts val="1400"/>
              <a:buNone/>
              <a:defRPr sz="1600" b="1"/>
            </a:lvl6pPr>
            <a:lvl7pPr marL="3200400" lvl="6" indent="-228600" algn="l">
              <a:lnSpc>
                <a:spcPct val="90000"/>
              </a:lnSpc>
              <a:spcBef>
                <a:spcPts val="400"/>
              </a:spcBef>
              <a:spcAft>
                <a:spcPts val="0"/>
              </a:spcAft>
              <a:buSzPts val="1400"/>
              <a:buNone/>
              <a:defRPr sz="1600" b="1"/>
            </a:lvl7pPr>
            <a:lvl8pPr marL="3657600" lvl="7" indent="-228600" algn="l">
              <a:lnSpc>
                <a:spcPct val="90000"/>
              </a:lnSpc>
              <a:spcBef>
                <a:spcPts val="400"/>
              </a:spcBef>
              <a:spcAft>
                <a:spcPts val="0"/>
              </a:spcAft>
              <a:buSzPts val="1400"/>
              <a:buNone/>
              <a:defRPr sz="1600" b="1"/>
            </a:lvl8pPr>
            <a:lvl9pPr marL="4114800" lvl="8" indent="-228600" algn="l">
              <a:lnSpc>
                <a:spcPct val="90000"/>
              </a:lnSpc>
              <a:spcBef>
                <a:spcPts val="400"/>
              </a:spcBef>
              <a:spcAft>
                <a:spcPts val="400"/>
              </a:spcAft>
              <a:buSzPts val="1400"/>
              <a:buNone/>
              <a:defRPr sz="1600" b="1"/>
            </a:lvl9pPr>
          </a:lstStyle>
          <a:p>
            <a:endParaRPr/>
          </a:p>
        </p:txBody>
      </p:sp>
      <p:sp>
        <p:nvSpPr>
          <p:cNvPr id="63" name="Google Shape;63;g27ffdaf3909_2_18"/>
          <p:cNvSpPr txBox="1">
            <a:spLocks noGrp="1"/>
          </p:cNvSpPr>
          <p:nvPr>
            <p:ph type="body" idx="2"/>
          </p:nvPr>
        </p:nvSpPr>
        <p:spPr>
          <a:xfrm>
            <a:off x="1402998" y="1820190"/>
            <a:ext cx="8098627" cy="2984214"/>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SzPts val="2000"/>
              <a:buNone/>
              <a:defRPr sz="2400">
                <a:solidFill>
                  <a:srgbClr val="595959"/>
                </a:solidFill>
                <a:latin typeface="Arial"/>
                <a:ea typeface="Arial"/>
                <a:cs typeface="Arial"/>
                <a:sym typeface="Arial"/>
              </a:defRPr>
            </a:lvl1pPr>
            <a:lvl2pPr marL="914400" lvl="1" indent="-228600" algn="l">
              <a:lnSpc>
                <a:spcPct val="90000"/>
              </a:lnSpc>
              <a:spcBef>
                <a:spcPts val="200"/>
              </a:spcBef>
              <a:spcAft>
                <a:spcPts val="0"/>
              </a:spcAft>
              <a:buSzPts val="1800"/>
              <a:buNone/>
              <a:defRPr sz="1400"/>
            </a:lvl2pPr>
            <a:lvl3pPr marL="1371600" lvl="2" indent="-228600" algn="l">
              <a:lnSpc>
                <a:spcPct val="90000"/>
              </a:lnSpc>
              <a:spcBef>
                <a:spcPts val="400"/>
              </a:spcBef>
              <a:spcAft>
                <a:spcPts val="0"/>
              </a:spcAft>
              <a:buSzPts val="1400"/>
              <a:buNone/>
              <a:defRPr sz="1200"/>
            </a:lvl3pPr>
            <a:lvl4pPr marL="1828800" lvl="3" indent="-228600" algn="l">
              <a:lnSpc>
                <a:spcPct val="90000"/>
              </a:lnSpc>
              <a:spcBef>
                <a:spcPts val="400"/>
              </a:spcBef>
              <a:spcAft>
                <a:spcPts val="0"/>
              </a:spcAft>
              <a:buSzPts val="1400"/>
              <a:buNone/>
              <a:defRPr sz="1000"/>
            </a:lvl4pPr>
            <a:lvl5pPr marL="2286000" lvl="4" indent="-228600" algn="l">
              <a:lnSpc>
                <a:spcPct val="90000"/>
              </a:lnSpc>
              <a:spcBef>
                <a:spcPts val="400"/>
              </a:spcBef>
              <a:spcAft>
                <a:spcPts val="0"/>
              </a:spcAft>
              <a:buSzPts val="1400"/>
              <a:buNone/>
              <a:defRPr sz="1000"/>
            </a:lvl5pPr>
            <a:lvl6pPr marL="2743200" lvl="5" indent="-228600" algn="l">
              <a:lnSpc>
                <a:spcPct val="90000"/>
              </a:lnSpc>
              <a:spcBef>
                <a:spcPts val="400"/>
              </a:spcBef>
              <a:spcAft>
                <a:spcPts val="0"/>
              </a:spcAft>
              <a:buSzPts val="1400"/>
              <a:buNone/>
              <a:defRPr sz="1000"/>
            </a:lvl6pPr>
            <a:lvl7pPr marL="3200400" lvl="6" indent="-228600" algn="l">
              <a:lnSpc>
                <a:spcPct val="90000"/>
              </a:lnSpc>
              <a:spcBef>
                <a:spcPts val="400"/>
              </a:spcBef>
              <a:spcAft>
                <a:spcPts val="0"/>
              </a:spcAft>
              <a:buSzPts val="1400"/>
              <a:buNone/>
              <a:defRPr sz="1000"/>
            </a:lvl7pPr>
            <a:lvl8pPr marL="3657600" lvl="7" indent="-228600" algn="l">
              <a:lnSpc>
                <a:spcPct val="90000"/>
              </a:lnSpc>
              <a:spcBef>
                <a:spcPts val="400"/>
              </a:spcBef>
              <a:spcAft>
                <a:spcPts val="0"/>
              </a:spcAft>
              <a:buSzPts val="1400"/>
              <a:buNone/>
              <a:defRPr sz="1000"/>
            </a:lvl8pPr>
            <a:lvl9pPr marL="4114800" lvl="8" indent="-228600" algn="l">
              <a:lnSpc>
                <a:spcPct val="90000"/>
              </a:lnSpc>
              <a:spcBef>
                <a:spcPts val="400"/>
              </a:spcBef>
              <a:spcAft>
                <a:spcPts val="400"/>
              </a:spcAft>
              <a:buSzPts val="14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4"/>
        <p:cNvGrpSpPr/>
        <p:nvPr/>
      </p:nvGrpSpPr>
      <p:grpSpPr>
        <a:xfrm>
          <a:off x="0" y="0"/>
          <a:ext cx="0" cy="0"/>
          <a:chOff x="0" y="0"/>
          <a:chExt cx="0" cy="0"/>
        </a:xfrm>
      </p:grpSpPr>
      <p:sp>
        <p:nvSpPr>
          <p:cNvPr id="65" name="Google Shape;65;g2f24178ead2_3_2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g2f24178ead2_3_2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g2f24178ead2_3_2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2f24178ead2_3_23"/>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g2f24178ead2_3_2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0" name="Google Shape;70;g2f24178ead2_3_2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2f24178ead2_3_2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2f24178ead2_3_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3"/>
        <p:cNvGrpSpPr/>
        <p:nvPr/>
      </p:nvGrpSpPr>
      <p:grpSpPr>
        <a:xfrm>
          <a:off x="0" y="0"/>
          <a:ext cx="0" cy="0"/>
          <a:chOff x="0" y="0"/>
          <a:chExt cx="0" cy="0"/>
        </a:xfrm>
      </p:grpSpPr>
      <p:sp>
        <p:nvSpPr>
          <p:cNvPr id="74" name="Google Shape;74;g2f24178ead2_3_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g2f24178ead2_3_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2f24178ead2_3_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2f24178ead2_3_32"/>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78" name="Google Shape;78;g2f24178ead2_3_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2f24178ead2_3_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2f24178ead2_3_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g2f24178ead2_3_3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7ff3bdea87_2_0"/>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g27ff3bdea87_2_0"/>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g27ff3bdea87_2_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g27ff3bdea87_2_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g27ff3bdea87_2_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g27ff3bdea87_2_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g27ff3bdea87_2_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g27ff3bdea87_2_0"/>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g27ff7c2fd7a_3_0"/>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27ff7c2fd7a_3_0"/>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g27ff7c2fd7a_3_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g27ff7c2fd7a_3_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10" name="Google Shape;110;g27ff7c2fd7a_3_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g27ff7c2fd7a_3_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g27ff7c2fd7a_3_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opren.ucsf.edu/her-nopren-summer-speaker-series-students-202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nopren.ucsf.edu/her-nopren-summer-speaker-series-students-202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frac.org/wp-content/uploads/cep-report-2023.pdf"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www.freshconnect.org/" TargetMode="External"/><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nopren.ucsf.edu/her-nopren-summer-speaker-series-students-2024"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542/peds.2016-0339" TargetMode="External"/><Relationship Id="rId2" Type="http://schemas.openxmlformats.org/officeDocument/2006/relationships/notesSlide" Target="../notesSlides/notesSlide54.xml"/><Relationship Id="rId1" Type="http://schemas.openxmlformats.org/officeDocument/2006/relationships/slideLayout" Target="../slideLayouts/slideLayout14.xml"/><Relationship Id="rId5" Type="http://schemas.openxmlformats.org/officeDocument/2006/relationships/hyperlink" Target="https://doi.org/10.1542/peds.2023-061513" TargetMode="External"/><Relationship Id="rId4" Type="http://schemas.openxmlformats.org/officeDocument/2006/relationships/hyperlink" Target="https://doi.org/10.1097/MOP.0000000000001096"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hyperlink" Target="https://www.fns.usda.gov/disaster/pandemic/covid-19/cn-waivers-flexibilities" TargetMode="External"/><Relationship Id="rId3" Type="http://schemas.openxmlformats.org/officeDocument/2006/relationships/hyperlink" Target="https://www.fns.usda.gov/sbp/school-breakfast-program" TargetMode="External"/><Relationship Id="rId7" Type="http://schemas.openxmlformats.org/officeDocument/2006/relationships/hyperlink" Target="https://doi.org/10.1016/j.socscimed.2015.12.020"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hyperlink" Target="https://doi.org/10.1111/joca.12163" TargetMode="External"/><Relationship Id="rId5" Type="http://schemas.openxmlformats.org/officeDocument/2006/relationships/hyperlink" Target="https://doi.org/10.3390/nu13030911" TargetMode="External"/><Relationship Id="rId4" Type="http://schemas.openxmlformats.org/officeDocument/2006/relationships/hyperlink" Target="https://www.fns.usda.gov/nslp"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gilaherald.com/superintendent-hoffman-announces-6-75-million-investment-for-school-meals/"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hyperlink" Target="https://news.asu.edu/20240709-health-and-medicine-asu-research-helps-result-free-school-meals-lowincome-students" TargetMode="External"/><Relationship Id="rId5" Type="http://schemas.openxmlformats.org/officeDocument/2006/relationships/hyperlink" Target="https://www.kjzz.org/news/2024-07-12/asu-helps-secure-3-8-million-in-free-school-meals-for-tens-of-thousands-of-arizona-kids" TargetMode="External"/><Relationship Id="rId4" Type="http://schemas.openxmlformats.org/officeDocument/2006/relationships/hyperlink" Target="https://azfoodbanks.org/state-budget-includes-first-time-investment-in-school-meal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urldefense.com/v3/__https:/duke.qualtrics.com/jfe/form/SV_3aglRCDqWhVaMoS__;!!LQC6Cpwp!rPpM7BP-MZUJzd_94FQD4VWgEC2VnEBTcS4ABXJUxuW5yOG39yp2rO-KuExEVCZhtEYHZKHffVzcohsF-K4nT3UuyuVXYsYNyQ$" TargetMode="Externa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a:spLocks noGrp="1"/>
          </p:cNvSpPr>
          <p:nvPr>
            <p:ph type="title" idx="4294967295"/>
          </p:nvPr>
        </p:nvSpPr>
        <p:spPr>
          <a:xfrm>
            <a:off x="0" y="3891280"/>
            <a:ext cx="12192000" cy="2966720"/>
          </a:xfrm>
          <a:prstGeom prst="rect">
            <a:avLst/>
          </a:prstGeom>
          <a:solidFill>
            <a:schemeClr val="accent2">
              <a:lumMod val="75000"/>
            </a:scheme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6000"/>
              <a:buFont typeface="Calibri"/>
              <a:buNone/>
              <a:tabLst/>
              <a:defRPr/>
            </a:pPr>
            <a:r>
              <a:rPr kumimoji="0" lang="en-US" sz="6000" b="0" i="0" u="none" strike="noStrike" kern="0" cap="none" spc="0" normalizeH="0" baseline="0" noProof="0" dirty="0">
                <a:ln>
                  <a:noFill/>
                </a:ln>
                <a:solidFill>
                  <a:srgbClr val="FFFFFF"/>
                </a:solidFill>
                <a:effectLst/>
                <a:uLnTx/>
                <a:uFillTx/>
                <a:latin typeface="Calibri"/>
                <a:ea typeface="Calibri"/>
                <a:cs typeface="Calibri"/>
                <a:sym typeface="Calibri"/>
              </a:rPr>
              <a:t>Summer Speaker Series for Students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6000"/>
              <a:buFont typeface="Calibri"/>
              <a:buNone/>
              <a:tabLst/>
              <a:defRPr/>
            </a:pPr>
            <a:r>
              <a:rPr kumimoji="0" lang="en-US" sz="6000" b="0" i="0" u="none" strike="noStrike" kern="0" cap="none" spc="0" normalizeH="0" baseline="0" noProof="0" dirty="0">
                <a:ln>
                  <a:noFill/>
                </a:ln>
                <a:solidFill>
                  <a:srgbClr val="FFFFFF"/>
                </a:solidFill>
                <a:effectLst/>
                <a:uLnTx/>
                <a:uFillTx/>
                <a:latin typeface="Calibri"/>
                <a:ea typeface="Calibri"/>
                <a:cs typeface="Calibri"/>
                <a:sym typeface="Calibri"/>
              </a:rPr>
              <a:t>2024</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1" name="Google Shape;201;p1">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chemeClr val="dk1"/>
              </a:buClr>
              <a:buSzPts val="3200"/>
              <a:buFont typeface="Calibri"/>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4800"/>
              <a:buFont typeface="Calibri"/>
              <a:buNone/>
            </a:pPr>
            <a:endParaRPr sz="4800" b="1" i="0" u="none" strike="noStrike" cap="none">
              <a:solidFill>
                <a:srgbClr val="000000"/>
              </a:solidFill>
              <a:latin typeface="Arial"/>
              <a:ea typeface="Arial"/>
              <a:cs typeface="Arial"/>
              <a:sym typeface="Arial"/>
            </a:endParaRPr>
          </a:p>
        </p:txBody>
      </p:sp>
      <p:sp>
        <p:nvSpPr>
          <p:cNvPr id="202" name="Google Shape;202;p1">
            <a:extLst>
              <a:ext uri="{C183D7F6-B498-43B3-948B-1728B52AA6E4}">
                <adec:decorative xmlns:adec="http://schemas.microsoft.com/office/drawing/2017/decorative" val="1"/>
              </a:ext>
            </a:extLst>
          </p:cNvPr>
          <p:cNvSpPr/>
          <p:nvPr/>
        </p:nvSpPr>
        <p:spPr>
          <a:xfrm>
            <a:off x="0" y="3717270"/>
            <a:ext cx="12192000" cy="17401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3" name="Google Shape;203;p1">
            <a:extLst>
              <a:ext uri="{C183D7F6-B498-43B3-948B-1728B52AA6E4}">
                <adec:decorative xmlns:adec="http://schemas.microsoft.com/office/drawing/2017/decorative" val="1"/>
              </a:ext>
            </a:extLst>
          </p:cNvPr>
          <p:cNvSpPr/>
          <p:nvPr/>
        </p:nvSpPr>
        <p:spPr>
          <a:xfrm>
            <a:off x="1084521" y="1190847"/>
            <a:ext cx="10239153" cy="6166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04" name="Google Shape;204;p1" descr="A picture containing icon"/>
          <p:cNvPicPr preferRelativeResize="0"/>
          <p:nvPr/>
        </p:nvPicPr>
        <p:blipFill rotWithShape="1">
          <a:blip r:embed="rId3">
            <a:alphaModFix/>
          </a:blip>
          <a:srcRect/>
          <a:stretch/>
        </p:blipFill>
        <p:spPr>
          <a:xfrm>
            <a:off x="1184644" y="277465"/>
            <a:ext cx="9372600" cy="3352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7ffdaf3909_2_264"/>
          <p:cNvSpPr txBox="1">
            <a:spLocks noGrp="1"/>
          </p:cNvSpPr>
          <p:nvPr>
            <p:ph type="title"/>
          </p:nvPr>
        </p:nvSpPr>
        <p:spPr>
          <a:xfrm>
            <a:off x="1066800" y="185701"/>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1800"/>
              <a:buNone/>
            </a:pPr>
            <a:r>
              <a:rPr lang="en-US" b="1">
                <a:solidFill>
                  <a:schemeClr val="accent1"/>
                </a:solidFill>
              </a:rPr>
              <a:t>Research Questions</a:t>
            </a:r>
            <a:endParaRPr/>
          </a:p>
        </p:txBody>
      </p:sp>
      <p:sp>
        <p:nvSpPr>
          <p:cNvPr id="300" name="Google Shape;300;g27ffdaf3909_2_264"/>
          <p:cNvSpPr txBox="1">
            <a:spLocks noGrp="1"/>
          </p:cNvSpPr>
          <p:nvPr>
            <p:ph type="body" idx="1"/>
          </p:nvPr>
        </p:nvSpPr>
        <p:spPr>
          <a:xfrm>
            <a:off x="1097280" y="1845734"/>
            <a:ext cx="5884288" cy="4023360"/>
          </a:xfrm>
          <a:prstGeom prst="rect">
            <a:avLst/>
          </a:prstGeom>
          <a:noFill/>
          <a:ln>
            <a:noFill/>
          </a:ln>
        </p:spPr>
        <p:txBody>
          <a:bodyPr spcFirstLastPara="1" wrap="square" lIns="0" tIns="45700" rIns="0" bIns="45700" anchor="t" anchorCtr="0">
            <a:normAutofit/>
          </a:bodyPr>
          <a:lstStyle/>
          <a:p>
            <a:pPr marL="342900" marR="0" lvl="0" indent="-342900" algn="l" rtl="0">
              <a:lnSpc>
                <a:spcPct val="90000"/>
              </a:lnSpc>
              <a:spcBef>
                <a:spcPts val="0"/>
              </a:spcBef>
              <a:spcAft>
                <a:spcPts val="0"/>
              </a:spcAft>
              <a:buSzPts val="1800"/>
              <a:buFont typeface="Arial"/>
              <a:buAutoNum type="arabicPeriod"/>
            </a:pPr>
            <a:r>
              <a:rPr lang="en-US" sz="2400">
                <a:solidFill>
                  <a:srgbClr val="1D1D1D"/>
                </a:solidFill>
                <a:latin typeface="Calibri"/>
                <a:ea typeface="Calibri"/>
                <a:cs typeface="Calibri"/>
                <a:sym typeface="Calibri"/>
              </a:rPr>
              <a:t>What </a:t>
            </a:r>
            <a:r>
              <a:rPr lang="en-US" sz="2400">
                <a:solidFill>
                  <a:schemeClr val="dk1"/>
                </a:solidFill>
                <a:latin typeface="Calibri"/>
                <a:ea typeface="Calibri"/>
                <a:cs typeface="Calibri"/>
                <a:sym typeface="Calibri"/>
              </a:rPr>
              <a:t>is the </a:t>
            </a:r>
            <a:r>
              <a:rPr lang="en-US" sz="2400" b="1">
                <a:solidFill>
                  <a:schemeClr val="accent2"/>
                </a:solidFill>
                <a:latin typeface="Calibri"/>
                <a:ea typeface="Calibri"/>
                <a:cs typeface="Calibri"/>
                <a:sym typeface="Calibri"/>
              </a:rPr>
              <a:t>prevalence of nutrition insecurity </a:t>
            </a:r>
            <a:r>
              <a:rPr lang="en-US" sz="2400">
                <a:solidFill>
                  <a:schemeClr val="dk1"/>
                </a:solidFill>
                <a:latin typeface="Calibri"/>
                <a:ea typeface="Calibri"/>
                <a:cs typeface="Calibri"/>
                <a:sym typeface="Calibri"/>
              </a:rPr>
              <a:t>in diverse U.S. populations? </a:t>
            </a:r>
            <a:endParaRPr/>
          </a:p>
          <a:p>
            <a:pPr marL="342900" marR="0" lvl="0" indent="-342900" algn="l" rtl="0">
              <a:lnSpc>
                <a:spcPct val="90000"/>
              </a:lnSpc>
              <a:spcBef>
                <a:spcPts val="0"/>
              </a:spcBef>
              <a:spcAft>
                <a:spcPts val="0"/>
              </a:spcAft>
              <a:buSzPts val="1800"/>
              <a:buFont typeface="Arial"/>
              <a:buAutoNum type="arabicPeriod"/>
            </a:pPr>
            <a:r>
              <a:rPr lang="en-US" sz="2400">
                <a:solidFill>
                  <a:schemeClr val="dk1"/>
                </a:solidFill>
                <a:latin typeface="Calibri"/>
                <a:ea typeface="Calibri"/>
                <a:cs typeface="Calibri"/>
                <a:sym typeface="Calibri"/>
              </a:rPr>
              <a:t>How does the prevalence of nutrition insecurity </a:t>
            </a:r>
            <a:r>
              <a:rPr lang="en-US" sz="2400" b="1">
                <a:solidFill>
                  <a:schemeClr val="accent2"/>
                </a:solidFill>
                <a:latin typeface="Calibri"/>
                <a:ea typeface="Calibri"/>
                <a:cs typeface="Calibri"/>
                <a:sym typeface="Calibri"/>
              </a:rPr>
              <a:t>compare to the prevalence of food insecurity</a:t>
            </a:r>
            <a:r>
              <a:rPr lang="en-US" sz="2400">
                <a:solidFill>
                  <a:schemeClr val="dk1"/>
                </a:solidFill>
                <a:latin typeface="Calibri"/>
                <a:ea typeface="Calibri"/>
                <a:cs typeface="Calibri"/>
                <a:sym typeface="Calibri"/>
              </a:rPr>
              <a:t>, as measured by the 2-item HVS and 6-item USDA food security module?</a:t>
            </a:r>
            <a:endParaRPr sz="240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SzPts val="1800"/>
              <a:buFont typeface="Arial"/>
              <a:buAutoNum type="arabicPeriod"/>
            </a:pPr>
            <a:r>
              <a:rPr lang="en-US" sz="2400">
                <a:solidFill>
                  <a:schemeClr val="dk1"/>
                </a:solidFill>
                <a:latin typeface="Calibri"/>
                <a:ea typeface="Calibri"/>
                <a:cs typeface="Calibri"/>
                <a:sym typeface="Calibri"/>
              </a:rPr>
              <a:t>How does nutrition insecurity compare to food insecurity as a </a:t>
            </a:r>
            <a:r>
              <a:rPr lang="en-US" sz="2400" b="1">
                <a:solidFill>
                  <a:schemeClr val="accent2"/>
                </a:solidFill>
                <a:latin typeface="Calibri"/>
                <a:ea typeface="Calibri"/>
                <a:cs typeface="Calibri"/>
                <a:sym typeface="Calibri"/>
              </a:rPr>
              <a:t>predictor of diet-related disease </a:t>
            </a:r>
            <a:r>
              <a:rPr lang="en-US" sz="2400">
                <a:solidFill>
                  <a:srgbClr val="1D1D1D"/>
                </a:solidFill>
                <a:latin typeface="Calibri"/>
                <a:ea typeface="Calibri"/>
                <a:cs typeface="Calibri"/>
                <a:sym typeface="Calibri"/>
              </a:rPr>
              <a:t>and self-reported health?</a:t>
            </a:r>
            <a:endParaRPr/>
          </a:p>
        </p:txBody>
      </p:sp>
      <p:pic>
        <p:nvPicPr>
          <p:cNvPr id="304" name="Google Shape;304;g27ffdaf3909_2_264" descr="2-item Nutrition Security Screener"/>
          <p:cNvPicPr preferRelativeResize="0"/>
          <p:nvPr/>
        </p:nvPicPr>
        <p:blipFill rotWithShape="1">
          <a:blip r:embed="rId3">
            <a:alphaModFix/>
          </a:blip>
          <a:srcRect/>
          <a:stretch/>
        </p:blipFill>
        <p:spPr>
          <a:xfrm>
            <a:off x="7418339" y="253074"/>
            <a:ext cx="4629726" cy="5577421"/>
          </a:xfrm>
          <a:prstGeom prst="rect">
            <a:avLst/>
          </a:prstGeom>
          <a:noFill/>
          <a:ln w="9525" cap="flat" cmpd="sng">
            <a:solidFill>
              <a:schemeClr val="accent1"/>
            </a:solidFill>
            <a:prstDash val="solid"/>
            <a:round/>
            <a:headEnd type="none" w="sm" len="sm"/>
            <a:tailEnd type="none" w="sm" len="sm"/>
          </a:ln>
        </p:spPr>
      </p:pic>
      <p:sp>
        <p:nvSpPr>
          <p:cNvPr id="301" name="Google Shape;301;g27ffdaf3909_2_26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sz="1000"/>
          </a:p>
        </p:txBody>
      </p:sp>
      <p:sp>
        <p:nvSpPr>
          <p:cNvPr id="302" name="Google Shape;302;g27ffdaf3909_2_26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
          <p:cNvSpPr txBox="1">
            <a:spLocks noGrp="1"/>
          </p:cNvSpPr>
          <p:nvPr>
            <p:ph type="title"/>
          </p:nvPr>
        </p:nvSpPr>
        <p:spPr>
          <a:xfrm>
            <a:off x="1066800" y="185701"/>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1800"/>
              <a:buNone/>
            </a:pPr>
            <a:r>
              <a:rPr lang="en-US" b="1">
                <a:solidFill>
                  <a:schemeClr val="accent1"/>
                </a:solidFill>
              </a:rPr>
              <a:t>Methods</a:t>
            </a:r>
            <a:endParaRPr/>
          </a:p>
        </p:txBody>
      </p:sp>
      <p:sp>
        <p:nvSpPr>
          <p:cNvPr id="310" name="Google Shape;310;p3"/>
          <p:cNvSpPr txBox="1">
            <a:spLocks noGrp="1"/>
          </p:cNvSpPr>
          <p:nvPr>
            <p:ph type="body" idx="1"/>
          </p:nvPr>
        </p:nvSpPr>
        <p:spPr>
          <a:xfrm>
            <a:off x="1097280" y="1855673"/>
            <a:ext cx="10058400" cy="4023360"/>
          </a:xfrm>
          <a:prstGeom prst="rect">
            <a:avLst/>
          </a:prstGeom>
          <a:noFill/>
          <a:ln>
            <a:noFill/>
          </a:ln>
        </p:spPr>
        <p:txBody>
          <a:bodyPr spcFirstLastPara="1" wrap="square" lIns="0" tIns="45700" rIns="0" bIns="45700" anchor="t" anchorCtr="0">
            <a:normAutofit fontScale="92500" lnSpcReduction="10000"/>
          </a:bodyPr>
          <a:lstStyle/>
          <a:p>
            <a:pPr marL="568960" marR="8128" lvl="0" indent="-548639" algn="l" rtl="0">
              <a:lnSpc>
                <a:spcPct val="101499"/>
              </a:lnSpc>
              <a:spcBef>
                <a:spcPts val="1200"/>
              </a:spcBef>
              <a:spcAft>
                <a:spcPts val="0"/>
              </a:spcAft>
              <a:buSzPct val="69498"/>
              <a:buFont typeface="Arial"/>
              <a:buChar char="•"/>
            </a:pPr>
            <a:r>
              <a:rPr lang="en-US" sz="2800" b="0">
                <a:latin typeface="Calibri"/>
                <a:ea typeface="Calibri"/>
                <a:cs typeface="Calibri"/>
                <a:sym typeface="Calibri"/>
              </a:rPr>
              <a:t>2-item NSS was refined in pilot studies and assessed against measures of food insecurity (2-item HVS or 6-item USDA module), socio-demographics, and health in 5 diverse populations.</a:t>
            </a:r>
            <a:endParaRPr/>
          </a:p>
          <a:p>
            <a:pPr marL="568960" marR="8128" lvl="0" indent="-548639" algn="l" rtl="0">
              <a:lnSpc>
                <a:spcPct val="101499"/>
              </a:lnSpc>
              <a:spcBef>
                <a:spcPts val="1200"/>
              </a:spcBef>
              <a:spcAft>
                <a:spcPts val="0"/>
              </a:spcAft>
              <a:buSzPct val="69498"/>
              <a:buFont typeface="Arial"/>
              <a:buChar char="•"/>
            </a:pPr>
            <a:r>
              <a:rPr lang="en-US" sz="2800" b="0">
                <a:latin typeface="Calibri"/>
                <a:ea typeface="Calibri"/>
                <a:cs typeface="Calibri"/>
                <a:sym typeface="Calibri"/>
              </a:rPr>
              <a:t>Descriptive analyses examine prevalence of food and nutrition security.</a:t>
            </a:r>
            <a:endParaRPr/>
          </a:p>
          <a:p>
            <a:pPr marL="568960" marR="8128" lvl="0" indent="-548639" algn="l" rtl="0">
              <a:lnSpc>
                <a:spcPct val="101499"/>
              </a:lnSpc>
              <a:spcBef>
                <a:spcPts val="1200"/>
              </a:spcBef>
              <a:spcAft>
                <a:spcPts val="0"/>
              </a:spcAft>
              <a:buSzPct val="69498"/>
              <a:buFont typeface="Arial"/>
              <a:buChar char="•"/>
            </a:pPr>
            <a:r>
              <a:rPr lang="en-US" sz="2800" b="0">
                <a:latin typeface="Calibri"/>
                <a:ea typeface="Calibri"/>
                <a:cs typeface="Calibri"/>
                <a:sym typeface="Calibri"/>
              </a:rPr>
              <a:t>Multivariate logistic modelling examines food and nutrition insecurity as predictors of health, adjusting for age, sex, income, race/ethnicity, and education.</a:t>
            </a:r>
            <a:endParaRPr/>
          </a:p>
          <a:p>
            <a:pPr marL="568960" marR="8128" lvl="0" indent="-548639" algn="l" rtl="0">
              <a:lnSpc>
                <a:spcPct val="101499"/>
              </a:lnSpc>
              <a:spcBef>
                <a:spcPts val="1200"/>
              </a:spcBef>
              <a:spcAft>
                <a:spcPts val="0"/>
              </a:spcAft>
              <a:buSzPct val="69498"/>
              <a:buFont typeface="Arial"/>
              <a:buChar char="•"/>
            </a:pPr>
            <a:r>
              <a:rPr lang="en-US" sz="2800" b="0">
                <a:latin typeface="Calibri"/>
                <a:ea typeface="Calibri"/>
                <a:cs typeface="Calibri"/>
                <a:sym typeface="Calibri"/>
              </a:rPr>
              <a:t>Data were analyzed using STATA.</a:t>
            </a:r>
            <a:endParaRPr/>
          </a:p>
        </p:txBody>
      </p:sp>
      <p:sp>
        <p:nvSpPr>
          <p:cNvPr id="311" name="Google Shape;311;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sz="1000"/>
          </a:p>
        </p:txBody>
      </p:sp>
      <p:sp>
        <p:nvSpPr>
          <p:cNvPr id="312" name="Google Shape;312;p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
        <p:nvSpPr>
          <p:cNvPr id="313" name="Google Shape;313;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r>
              <a:rPr lang="en-US" sz="1000"/>
              <a:t>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7ffdaf3909_2_170"/>
          <p:cNvSpPr txBox="1">
            <a:spLocks noGrp="1"/>
          </p:cNvSpPr>
          <p:nvPr>
            <p:ph type="title"/>
          </p:nvPr>
        </p:nvSpPr>
        <p:spPr>
          <a:xfrm>
            <a:off x="1097280" y="479486"/>
            <a:ext cx="10058400" cy="91037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1800"/>
              <a:buNone/>
            </a:pPr>
            <a:r>
              <a:rPr lang="en-US" b="1">
                <a:solidFill>
                  <a:schemeClr val="accent1"/>
                </a:solidFill>
              </a:rPr>
              <a:t>Methods </a:t>
            </a:r>
            <a:endParaRPr/>
          </a:p>
        </p:txBody>
      </p:sp>
      <p:sp>
        <p:nvSpPr>
          <p:cNvPr id="323" name="Google Shape;323;g27ffdaf3909_2_170"/>
          <p:cNvSpPr txBox="1">
            <a:spLocks noGrp="1"/>
          </p:cNvSpPr>
          <p:nvPr>
            <p:ph type="body" idx="4294967295"/>
          </p:nvPr>
        </p:nvSpPr>
        <p:spPr>
          <a:xfrm>
            <a:off x="776177" y="1123158"/>
            <a:ext cx="4364038" cy="266700"/>
          </a:xfrm>
          <a:prstGeom prst="rect">
            <a:avLst/>
          </a:prstGeom>
          <a:noFill/>
          <a:ln>
            <a:noFill/>
          </a:ln>
        </p:spPr>
        <p:txBody>
          <a:bodyPr spcFirstLastPara="1" wrap="square" lIns="0" tIns="45700" rIns="0" bIns="45700" anchor="t" anchorCtr="0">
            <a:noAutofit/>
          </a:bodyPr>
          <a:lstStyle/>
          <a:p>
            <a:pPr marL="457200" marR="0" lvl="0" indent="-355600" algn="l" rtl="0">
              <a:lnSpc>
                <a:spcPct val="90000"/>
              </a:lnSpc>
              <a:spcBef>
                <a:spcPts val="1200"/>
              </a:spcBef>
              <a:spcAft>
                <a:spcPts val="0"/>
              </a:spcAft>
              <a:buClr>
                <a:schemeClr val="accent1"/>
              </a:buClr>
              <a:buSzPts val="2000"/>
              <a:buFont typeface="Calibri"/>
              <a:buChar char=" "/>
            </a:pPr>
            <a:r>
              <a:rPr lang="en-US" sz="2500"/>
              <a:t>Summary of included surveys</a:t>
            </a:r>
            <a:endParaRPr/>
          </a:p>
        </p:txBody>
      </p:sp>
      <p:graphicFrame>
        <p:nvGraphicFramePr>
          <p:cNvPr id="324" name="Google Shape;324;g27ffdaf3909_2_170"/>
          <p:cNvGraphicFramePr/>
          <p:nvPr/>
        </p:nvGraphicFramePr>
        <p:xfrm>
          <a:off x="692117" y="1987839"/>
          <a:ext cx="10868725" cy="4150450"/>
        </p:xfrm>
        <a:graphic>
          <a:graphicData uri="http://schemas.openxmlformats.org/drawingml/2006/table">
            <a:tbl>
              <a:tblPr firstRow="1" firstCol="1" bandRow="1">
                <a:noFill/>
                <a:tableStyleId>{5BF54469-1E7C-445D-9F0A-8270AE349FC9}</a:tableStyleId>
              </a:tblPr>
              <a:tblGrid>
                <a:gridCol w="410825">
                  <a:extLst>
                    <a:ext uri="{9D8B030D-6E8A-4147-A177-3AD203B41FA5}">
                      <a16:colId xmlns:a16="http://schemas.microsoft.com/office/drawing/2014/main" val="20000"/>
                    </a:ext>
                  </a:extLst>
                </a:gridCol>
                <a:gridCol w="2275800">
                  <a:extLst>
                    <a:ext uri="{9D8B030D-6E8A-4147-A177-3AD203B41FA5}">
                      <a16:colId xmlns:a16="http://schemas.microsoft.com/office/drawing/2014/main" val="20001"/>
                    </a:ext>
                  </a:extLst>
                </a:gridCol>
                <a:gridCol w="1221225">
                  <a:extLst>
                    <a:ext uri="{9D8B030D-6E8A-4147-A177-3AD203B41FA5}">
                      <a16:colId xmlns:a16="http://schemas.microsoft.com/office/drawing/2014/main" val="20002"/>
                    </a:ext>
                  </a:extLst>
                </a:gridCol>
                <a:gridCol w="726325">
                  <a:extLst>
                    <a:ext uri="{9D8B030D-6E8A-4147-A177-3AD203B41FA5}">
                      <a16:colId xmlns:a16="http://schemas.microsoft.com/office/drawing/2014/main" val="20003"/>
                    </a:ext>
                  </a:extLst>
                </a:gridCol>
                <a:gridCol w="6234550">
                  <a:extLst>
                    <a:ext uri="{9D8B030D-6E8A-4147-A177-3AD203B41FA5}">
                      <a16:colId xmlns:a16="http://schemas.microsoft.com/office/drawing/2014/main" val="20004"/>
                    </a:ext>
                  </a:extLst>
                </a:gridCol>
              </a:tblGrid>
              <a:tr h="492850">
                <a:tc>
                  <a:txBody>
                    <a:bodyPr/>
                    <a:lstStyle/>
                    <a:p>
                      <a:pPr marL="0" marR="0" lvl="0" indent="0" algn="l" rtl="0">
                        <a:lnSpc>
                          <a:spcPct val="100000"/>
                        </a:lnSpc>
                        <a:spcBef>
                          <a:spcPts val="0"/>
                        </a:spcBef>
                        <a:spcAft>
                          <a:spcPts val="0"/>
                        </a:spcAft>
                        <a:buNone/>
                      </a:pPr>
                      <a:r>
                        <a:rPr lang="en-US" sz="1600" u="none" strike="noStrike" cap="none"/>
                        <a:t>#</a:t>
                      </a:r>
                      <a:endParaRPr sz="1600" u="none" strike="noStrike" cap="none">
                        <a:latin typeface="Arial"/>
                        <a:ea typeface="Arial"/>
                        <a:cs typeface="Arial"/>
                        <a:sym typeface="Arial"/>
                      </a:endParaRPr>
                    </a:p>
                  </a:txBody>
                  <a:tcPr marL="68575" marR="68575"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Survey</a:t>
                      </a:r>
                      <a:endParaRPr/>
                    </a:p>
                    <a:p>
                      <a:pPr marL="0" marR="0" lvl="0" indent="0" algn="l" rtl="0">
                        <a:lnSpc>
                          <a:spcPct val="100000"/>
                        </a:lnSpc>
                        <a:spcBef>
                          <a:spcPts val="0"/>
                        </a:spcBef>
                        <a:spcAft>
                          <a:spcPts val="0"/>
                        </a:spcAft>
                        <a:buNone/>
                      </a:pPr>
                      <a:endParaRPr sz="1600" u="none" strike="noStrike" cap="none">
                        <a:latin typeface="Arial"/>
                        <a:ea typeface="Arial"/>
                        <a:cs typeface="Arial"/>
                        <a:sym typeface="Arial"/>
                      </a:endParaRPr>
                    </a:p>
                  </a:txBody>
                  <a:tcPr marL="68575" marR="68575"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Sample population</a:t>
                      </a:r>
                      <a:endParaRPr sz="1600" u="none" strike="noStrike" cap="none">
                        <a:latin typeface="Arial"/>
                        <a:ea typeface="Arial"/>
                        <a:cs typeface="Arial"/>
                        <a:sym typeface="Arial"/>
                      </a:endParaRPr>
                    </a:p>
                  </a:txBody>
                  <a:tcPr marL="68575" marR="68575"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n</a:t>
                      </a:r>
                      <a:endParaRPr/>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Description</a:t>
                      </a:r>
                      <a:endParaRPr/>
                    </a:p>
                  </a:txBody>
                  <a:tcPr marL="68575" marR="68575" marT="0" marB="0">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92850">
                <a:tc>
                  <a:txBody>
                    <a:bodyPr/>
                    <a:lstStyle/>
                    <a:p>
                      <a:pPr marL="0" marR="0" lvl="0" indent="0" algn="l" rtl="0">
                        <a:lnSpc>
                          <a:spcPct val="100000"/>
                        </a:lnSpc>
                        <a:spcBef>
                          <a:spcPts val="0"/>
                        </a:spcBef>
                        <a:spcAft>
                          <a:spcPts val="0"/>
                        </a:spcAft>
                        <a:buNone/>
                      </a:pPr>
                      <a:r>
                        <a:rPr lang="en-US" sz="1600" u="none" strike="noStrike" cap="none"/>
                        <a:t>1</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Food is Medicine (FIM) National Poll</a:t>
                      </a:r>
                      <a:endParaRPr/>
                    </a:p>
                    <a:p>
                      <a:pPr marL="0" marR="0" lvl="0" indent="0" algn="l" rtl="0">
                        <a:lnSpc>
                          <a:spcPct val="100000"/>
                        </a:lnSpc>
                        <a:spcBef>
                          <a:spcPts val="0"/>
                        </a:spcBef>
                        <a:spcAft>
                          <a:spcPts val="0"/>
                        </a:spcAft>
                        <a:buNone/>
                      </a:pP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National</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3009</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Investigates knowledge/experience with diet-related medical conditions, FIM programs within health care settings, and experience with food and nutrition insecurity. </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92850">
                <a:tc>
                  <a:txBody>
                    <a:bodyPr/>
                    <a:lstStyle/>
                    <a:p>
                      <a:pPr marL="0" marR="0" lvl="0" indent="0" algn="l" rtl="0">
                        <a:lnSpc>
                          <a:spcPct val="100000"/>
                        </a:lnSpc>
                        <a:spcBef>
                          <a:spcPts val="0"/>
                        </a:spcBef>
                        <a:spcAft>
                          <a:spcPts val="0"/>
                        </a:spcAft>
                        <a:buNone/>
                      </a:pPr>
                      <a:r>
                        <a:rPr lang="en-US" sz="1600" u="none" strike="noStrike" cap="none"/>
                        <a:t>2</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Food is Medicine (FIM) </a:t>
                      </a:r>
                      <a:r>
                        <a:rPr lang="en-US" sz="1600" u="none" strike="noStrike" cap="none">
                          <a:latin typeface="Arial"/>
                          <a:ea typeface="Arial"/>
                          <a:cs typeface="Arial"/>
                          <a:sym typeface="Arial"/>
                        </a:rPr>
                        <a:t>California Poll</a:t>
                      </a:r>
                      <a:endParaRPr/>
                    </a:p>
                    <a:p>
                      <a:pPr marL="0" marR="0" lvl="0" indent="0" algn="l" rtl="0">
                        <a:lnSpc>
                          <a:spcPct val="100000"/>
                        </a:lnSpc>
                        <a:spcBef>
                          <a:spcPts val="0"/>
                        </a:spcBef>
                        <a:spcAft>
                          <a:spcPts val="0"/>
                        </a:spcAft>
                        <a:buNone/>
                      </a:pP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State</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650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Investigates of knowledge/experience with diet-related medical conditions, FIM programs within health care settings, and experience with food and nutrition insecurity. </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92850">
                <a:tc>
                  <a:txBody>
                    <a:bodyPr/>
                    <a:lstStyle/>
                    <a:p>
                      <a:pPr marL="0" marR="0" lvl="0" indent="0" algn="l" rtl="0">
                        <a:lnSpc>
                          <a:spcPct val="100000"/>
                        </a:lnSpc>
                        <a:spcBef>
                          <a:spcPts val="0"/>
                        </a:spcBef>
                        <a:spcAft>
                          <a:spcPts val="0"/>
                        </a:spcAft>
                        <a:buNone/>
                      </a:pPr>
                      <a:r>
                        <a:rPr lang="en-US" sz="1600" u="none" strike="noStrike" cap="none"/>
                        <a:t>3</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Kaiser Permanente Social Needs Survey</a:t>
                      </a:r>
                      <a:endParaRPr/>
                    </a:p>
                    <a:p>
                      <a:pPr marL="0" marR="0" lvl="0" indent="0" algn="l" rtl="0">
                        <a:lnSpc>
                          <a:spcPct val="100000"/>
                        </a:lnSpc>
                        <a:spcBef>
                          <a:spcPts val="0"/>
                        </a:spcBef>
                        <a:spcAft>
                          <a:spcPts val="0"/>
                        </a:spcAft>
                        <a:buNone/>
                      </a:pP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National</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6317</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Describes prevalence of social risk and need across representative sample of KP members nationally.</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58300">
                <a:tc>
                  <a:txBody>
                    <a:bodyPr/>
                    <a:lstStyle/>
                    <a:p>
                      <a:pPr marL="0" marR="0" lvl="0" indent="0" algn="l" rtl="0">
                        <a:lnSpc>
                          <a:spcPct val="100000"/>
                        </a:lnSpc>
                        <a:spcBef>
                          <a:spcPts val="0"/>
                        </a:spcBef>
                        <a:spcAft>
                          <a:spcPts val="0"/>
                        </a:spcAft>
                        <a:buNone/>
                      </a:pPr>
                      <a:r>
                        <a:rPr lang="en-US" sz="1600" u="none" strike="noStrike" cap="none"/>
                        <a:t>4</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Los Angeles County Department of Public Health Survey</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LA County</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9372</a:t>
                      </a:r>
                      <a:endParaRPr sz="1600" u="none" strike="noStrike" cap="none">
                        <a:latin typeface="Arial"/>
                        <a:ea typeface="Arial"/>
                        <a:cs typeface="Arial"/>
                        <a:sym typeface="Arial"/>
                      </a:endParaRPr>
                    </a:p>
                  </a:txBody>
                  <a:tcPr marL="109725" marR="109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Assesses of health needs/behaviors of County residents, evaluates current programs and initiatives, and informs public health policy planning.</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92850">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5</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USC Understanding America</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t>LA County</a:t>
                      </a:r>
                      <a:endParaRPr sz="16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1152</a:t>
                      </a:r>
                      <a:endParaRPr sz="1600" u="none" strike="noStrike" cap="none">
                        <a:latin typeface="Arial"/>
                        <a:ea typeface="Arial"/>
                        <a:cs typeface="Arial"/>
                        <a:sym typeface="Arial"/>
                      </a:endParaRPr>
                    </a:p>
                  </a:txBody>
                  <a:tcPr marL="109725" marR="109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UAS is a probability-based nationally representative internet panel of U.S. adults, oversampled in LA County. Offers in-depth portrayal of the people in the U.S., their daily lives and opinions</a:t>
                      </a:r>
                      <a:endParaRPr sz="1600" u="none" strike="noStrike" cap="none"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20" name="Google Shape;320;g27ffdaf3909_2_17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sz="1000"/>
          </a:p>
        </p:txBody>
      </p:sp>
      <p:sp>
        <p:nvSpPr>
          <p:cNvPr id="321" name="Google Shape;321;g27ffdaf3909_2_17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
          <p:cNvSpPr txBox="1">
            <a:spLocks noGrp="1"/>
          </p:cNvSpPr>
          <p:nvPr>
            <p:ph type="title"/>
          </p:nvPr>
        </p:nvSpPr>
        <p:spPr>
          <a:xfrm>
            <a:off x="1097280" y="286603"/>
            <a:ext cx="10058400" cy="104185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1800"/>
              <a:buNone/>
            </a:pPr>
            <a:r>
              <a:rPr lang="en-US" b="1" dirty="0">
                <a:solidFill>
                  <a:schemeClr val="accent1"/>
                </a:solidFill>
              </a:rPr>
              <a:t>Results</a:t>
            </a:r>
            <a:endParaRPr dirty="0"/>
          </a:p>
        </p:txBody>
      </p:sp>
      <p:sp>
        <p:nvSpPr>
          <p:cNvPr id="334" name="Google Shape;334;p4"/>
          <p:cNvSpPr txBox="1">
            <a:spLocks noGrp="1"/>
          </p:cNvSpPr>
          <p:nvPr>
            <p:ph type="body" idx="4294967295"/>
          </p:nvPr>
        </p:nvSpPr>
        <p:spPr>
          <a:xfrm>
            <a:off x="759590" y="1135581"/>
            <a:ext cx="4364038" cy="385762"/>
          </a:xfrm>
          <a:prstGeom prst="rect">
            <a:avLst/>
          </a:prstGeom>
          <a:noFill/>
          <a:ln>
            <a:noFill/>
          </a:ln>
        </p:spPr>
        <p:txBody>
          <a:bodyPr spcFirstLastPara="1" wrap="square" lIns="0" tIns="45700" rIns="0" bIns="45700" anchor="t" anchorCtr="0">
            <a:noAutofit/>
          </a:bodyPr>
          <a:lstStyle/>
          <a:p>
            <a:pPr marL="457200" marR="0" lvl="0" indent="-355600" algn="l" rtl="0">
              <a:lnSpc>
                <a:spcPct val="90000"/>
              </a:lnSpc>
              <a:spcBef>
                <a:spcPts val="1200"/>
              </a:spcBef>
              <a:spcAft>
                <a:spcPts val="0"/>
              </a:spcAft>
              <a:buClr>
                <a:schemeClr val="accent1"/>
              </a:buClr>
              <a:buSzPts val="2000"/>
              <a:buFont typeface="Calibri"/>
              <a:buChar char=" "/>
            </a:pPr>
            <a:r>
              <a:rPr lang="en-US" sz="2500"/>
              <a:t>Demographics</a:t>
            </a:r>
            <a:endParaRPr/>
          </a:p>
        </p:txBody>
      </p:sp>
      <p:graphicFrame>
        <p:nvGraphicFramePr>
          <p:cNvPr id="335" name="Google Shape;335;p4"/>
          <p:cNvGraphicFramePr/>
          <p:nvPr>
            <p:extLst>
              <p:ext uri="{D42A27DB-BD31-4B8C-83A1-F6EECF244321}">
                <p14:modId xmlns:p14="http://schemas.microsoft.com/office/powerpoint/2010/main" val="3439840581"/>
              </p:ext>
            </p:extLst>
          </p:nvPr>
        </p:nvGraphicFramePr>
        <p:xfrm>
          <a:off x="759590" y="2016526"/>
          <a:ext cx="4498450" cy="2824950"/>
        </p:xfrm>
        <a:graphic>
          <a:graphicData uri="http://schemas.openxmlformats.org/drawingml/2006/table">
            <a:tbl>
              <a:tblPr firstRow="1">
                <a:noFill/>
                <a:tableStyleId>{5BF54469-1E7C-445D-9F0A-8270AE349FC9}</a:tableStyleId>
              </a:tblPr>
              <a:tblGrid>
                <a:gridCol w="2743625">
                  <a:extLst>
                    <a:ext uri="{9D8B030D-6E8A-4147-A177-3AD203B41FA5}">
                      <a16:colId xmlns:a16="http://schemas.microsoft.com/office/drawing/2014/main" val="20000"/>
                    </a:ext>
                  </a:extLst>
                </a:gridCol>
                <a:gridCol w="1754825">
                  <a:extLst>
                    <a:ext uri="{9D8B030D-6E8A-4147-A177-3AD203B41FA5}">
                      <a16:colId xmlns:a16="http://schemas.microsoft.com/office/drawing/2014/main" val="20001"/>
                    </a:ext>
                  </a:extLst>
                </a:gridCol>
              </a:tblGrid>
              <a:tr h="498925">
                <a:tc>
                  <a:txBody>
                    <a:bodyPr/>
                    <a:lstStyle/>
                    <a:p>
                      <a:pPr marL="0" marR="0" lvl="0" indent="0" algn="l" rtl="0">
                        <a:lnSpc>
                          <a:spcPct val="100000"/>
                        </a:lnSpc>
                        <a:spcBef>
                          <a:spcPts val="0"/>
                        </a:spcBef>
                        <a:spcAft>
                          <a:spcPts val="0"/>
                        </a:spcAft>
                        <a:buNone/>
                      </a:pPr>
                      <a:r>
                        <a:rPr lang="en-US" sz="1800" b="1" u="none" strike="noStrike" cap="none" dirty="0">
                          <a:latin typeface="Arial"/>
                          <a:ea typeface="Arial"/>
                          <a:cs typeface="Arial"/>
                          <a:sym typeface="Arial"/>
                        </a:rPr>
                        <a:t>Age</a:t>
                      </a:r>
                      <a:endParaRPr sz="1800" b="1" i="0" u="none" strike="noStrike" cap="none" dirty="0">
                        <a:solidFill>
                          <a:srgbClr val="000000"/>
                        </a:solidFill>
                        <a:latin typeface="Arial"/>
                        <a:ea typeface="Arial"/>
                        <a:cs typeface="Arial"/>
                        <a:sym typeface="Arial"/>
                      </a:endParaRPr>
                    </a:p>
                  </a:txBody>
                  <a:tcPr marL="5550" marR="5550" marT="5550" marB="0" anchor="b"/>
                </a:tc>
                <a:tc>
                  <a:txBody>
                    <a:bodyPr/>
                    <a:lstStyle/>
                    <a:p>
                      <a:pPr marL="0" marR="0" lvl="0" indent="0" algn="l" rtl="0">
                        <a:lnSpc>
                          <a:spcPct val="100000"/>
                        </a:lnSpc>
                        <a:spcBef>
                          <a:spcPts val="0"/>
                        </a:spcBef>
                        <a:spcAft>
                          <a:spcPts val="0"/>
                        </a:spcAft>
                        <a:buNone/>
                      </a:pPr>
                      <a:r>
                        <a:rPr lang="en-US" sz="1800" b="1" u="none" strike="noStrike" cap="none">
                          <a:latin typeface="Arial"/>
                          <a:ea typeface="Arial"/>
                          <a:cs typeface="Arial"/>
                          <a:sym typeface="Arial"/>
                        </a:rPr>
                        <a:t>FIM National Poll (N=3009)</a:t>
                      </a:r>
                      <a:endParaRPr sz="1800" b="1" i="0" u="none" strike="noStrike" cap="none">
                        <a:solidFill>
                          <a:srgbClr val="000000"/>
                        </a:solidFill>
                        <a:latin typeface="Arial"/>
                        <a:ea typeface="Arial"/>
                        <a:cs typeface="Arial"/>
                        <a:sym typeface="Arial"/>
                      </a:endParaRPr>
                    </a:p>
                  </a:txBody>
                  <a:tcPr marL="5550" marR="5550" marT="5550" marB="0" anchor="ctr"/>
                </a:tc>
                <a:extLst>
                  <a:ext uri="{0D108BD9-81ED-4DB2-BD59-A6C34878D82A}">
                    <a16:rowId xmlns:a16="http://schemas.microsoft.com/office/drawing/2014/main" val="10000"/>
                  </a:ext>
                </a:extLst>
              </a:tr>
              <a:tr h="185875">
                <a:tc>
                  <a:txBody>
                    <a:bodyPr/>
                    <a:lstStyle/>
                    <a:p>
                      <a:pPr marL="0" marR="0" lvl="6" indent="0" algn="l" rtl="0">
                        <a:lnSpc>
                          <a:spcPct val="100000"/>
                        </a:lnSpc>
                        <a:spcBef>
                          <a:spcPts val="0"/>
                        </a:spcBef>
                        <a:spcAft>
                          <a:spcPts val="0"/>
                        </a:spcAft>
                        <a:buNone/>
                      </a:pPr>
                      <a:r>
                        <a:rPr lang="en-US" sz="1800" u="none" strike="noStrike" cap="none">
                          <a:latin typeface="Arial"/>
                          <a:ea typeface="Arial"/>
                          <a:cs typeface="Arial"/>
                          <a:sym typeface="Arial"/>
                        </a:rPr>
                        <a:t>     18-34 years</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31%</a:t>
                      </a:r>
                      <a:endParaRPr/>
                    </a:p>
                  </a:txBody>
                  <a:tcPr marL="9525" marR="9525" marT="9525" marB="0" anchor="b"/>
                </a:tc>
                <a:extLst>
                  <a:ext uri="{0D108BD9-81ED-4DB2-BD59-A6C34878D82A}">
                    <a16:rowId xmlns:a16="http://schemas.microsoft.com/office/drawing/2014/main" val="10001"/>
                  </a:ext>
                </a:extLst>
              </a:tr>
              <a:tr h="185875">
                <a:tc>
                  <a:txBody>
                    <a:bodyPr/>
                    <a:lstStyle/>
                    <a:p>
                      <a:pPr marL="0" marR="0" lvl="3" indent="0" algn="l" rtl="0">
                        <a:lnSpc>
                          <a:spcPct val="100000"/>
                        </a:lnSpc>
                        <a:spcBef>
                          <a:spcPts val="0"/>
                        </a:spcBef>
                        <a:spcAft>
                          <a:spcPts val="0"/>
                        </a:spcAft>
                        <a:buNone/>
                      </a:pPr>
                      <a:r>
                        <a:rPr lang="en-US" sz="1800" u="none" strike="noStrike" cap="none">
                          <a:latin typeface="Arial"/>
                          <a:ea typeface="Arial"/>
                          <a:cs typeface="Arial"/>
                          <a:sym typeface="Arial"/>
                        </a:rPr>
                        <a:t>     35-49 years</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35%</a:t>
                      </a:r>
                      <a:endParaRPr/>
                    </a:p>
                  </a:txBody>
                  <a:tcPr marL="9525" marR="9525" marT="9525" marB="0" anchor="b"/>
                </a:tc>
                <a:extLst>
                  <a:ext uri="{0D108BD9-81ED-4DB2-BD59-A6C34878D82A}">
                    <a16:rowId xmlns:a16="http://schemas.microsoft.com/office/drawing/2014/main" val="10002"/>
                  </a:ext>
                </a:extLst>
              </a:tr>
              <a:tr h="185875">
                <a:tc>
                  <a:txBody>
                    <a:bodyPr/>
                    <a:lstStyle/>
                    <a:p>
                      <a:pPr marL="0" marR="0" lvl="3" indent="0" algn="l" rtl="0">
                        <a:lnSpc>
                          <a:spcPct val="100000"/>
                        </a:lnSpc>
                        <a:spcBef>
                          <a:spcPts val="0"/>
                        </a:spcBef>
                        <a:spcAft>
                          <a:spcPts val="0"/>
                        </a:spcAft>
                        <a:buNone/>
                      </a:pPr>
                      <a:r>
                        <a:rPr lang="en-US" sz="1800" u="none" strike="noStrike" cap="none">
                          <a:latin typeface="Arial"/>
                          <a:ea typeface="Arial"/>
                          <a:cs typeface="Arial"/>
                          <a:sym typeface="Arial"/>
                        </a:rPr>
                        <a:t>     50-64 years </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15%</a:t>
                      </a:r>
                      <a:endParaRPr/>
                    </a:p>
                  </a:txBody>
                  <a:tcPr marL="9525" marR="9525" marT="9525" marB="0" anchor="b"/>
                </a:tc>
                <a:extLst>
                  <a:ext uri="{0D108BD9-81ED-4DB2-BD59-A6C34878D82A}">
                    <a16:rowId xmlns:a16="http://schemas.microsoft.com/office/drawing/2014/main" val="10003"/>
                  </a:ext>
                </a:extLst>
              </a:tr>
              <a:tr h="176000">
                <a:tc>
                  <a:txBody>
                    <a:bodyPr/>
                    <a:lstStyle/>
                    <a:p>
                      <a:pPr marL="0" marR="0" lvl="3" indent="0" algn="l" rtl="0">
                        <a:lnSpc>
                          <a:spcPct val="100000"/>
                        </a:lnSpc>
                        <a:spcBef>
                          <a:spcPts val="0"/>
                        </a:spcBef>
                        <a:spcAft>
                          <a:spcPts val="0"/>
                        </a:spcAft>
                        <a:buNone/>
                      </a:pPr>
                      <a:r>
                        <a:rPr lang="en-US" sz="1800" u="none" strike="noStrike" cap="none">
                          <a:latin typeface="Arial"/>
                          <a:ea typeface="Arial"/>
                          <a:cs typeface="Arial"/>
                          <a:sym typeface="Arial"/>
                        </a:rPr>
                        <a:t>     65+ years</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19%</a:t>
                      </a:r>
                      <a:endParaRPr/>
                    </a:p>
                  </a:txBody>
                  <a:tcPr marL="9525" marR="9525" marT="9525" marB="0" anchor="b"/>
                </a:tc>
                <a:extLst>
                  <a:ext uri="{0D108BD9-81ED-4DB2-BD59-A6C34878D82A}">
                    <a16:rowId xmlns:a16="http://schemas.microsoft.com/office/drawing/2014/main" val="10004"/>
                  </a:ext>
                </a:extLst>
              </a:tr>
              <a:tr h="176000">
                <a:tc>
                  <a:txBody>
                    <a:bodyPr/>
                    <a:lstStyle/>
                    <a:p>
                      <a:pPr marL="0" marR="0" lvl="0" indent="0" algn="l" rtl="0">
                        <a:lnSpc>
                          <a:spcPct val="100000"/>
                        </a:lnSpc>
                        <a:spcBef>
                          <a:spcPts val="0"/>
                        </a:spcBef>
                        <a:spcAft>
                          <a:spcPts val="0"/>
                        </a:spcAft>
                        <a:buNone/>
                      </a:pPr>
                      <a:r>
                        <a:rPr lang="en-US" sz="1800" b="1" u="none" strike="noStrike" cap="none">
                          <a:latin typeface="Arial"/>
                          <a:ea typeface="Arial"/>
                          <a:cs typeface="Arial"/>
                          <a:sym typeface="Arial"/>
                        </a:rPr>
                        <a:t>Sex</a:t>
                      </a:r>
                      <a:endParaRPr sz="1800" b="1"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tc>
                <a:extLst>
                  <a:ext uri="{0D108BD9-81ED-4DB2-BD59-A6C34878D82A}">
                    <a16:rowId xmlns:a16="http://schemas.microsoft.com/office/drawing/2014/main" val="10005"/>
                  </a:ext>
                </a:extLst>
              </a:tr>
              <a:tr h="176000">
                <a:tc>
                  <a:txBody>
                    <a:bodyPr/>
                    <a:lstStyle/>
                    <a:p>
                      <a:pPr marL="0" marR="0" lvl="1" indent="0" algn="l" rtl="0">
                        <a:lnSpc>
                          <a:spcPct val="100000"/>
                        </a:lnSpc>
                        <a:spcBef>
                          <a:spcPts val="0"/>
                        </a:spcBef>
                        <a:spcAft>
                          <a:spcPts val="0"/>
                        </a:spcAft>
                        <a:buNone/>
                      </a:pPr>
                      <a:r>
                        <a:rPr lang="en-US" sz="1800" u="none" strike="noStrike" cap="none">
                          <a:latin typeface="Arial"/>
                          <a:ea typeface="Arial"/>
                          <a:cs typeface="Arial"/>
                          <a:sym typeface="Arial"/>
                        </a:rPr>
                        <a:t>     Female</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51%</a:t>
                      </a:r>
                      <a:endParaRPr/>
                    </a:p>
                  </a:txBody>
                  <a:tcPr marL="9525" marR="9525" marT="9525" marB="0" anchor="b"/>
                </a:tc>
                <a:extLst>
                  <a:ext uri="{0D108BD9-81ED-4DB2-BD59-A6C34878D82A}">
                    <a16:rowId xmlns:a16="http://schemas.microsoft.com/office/drawing/2014/main" val="10006"/>
                  </a:ext>
                </a:extLst>
              </a:tr>
              <a:tr h="261625">
                <a:tc>
                  <a:txBody>
                    <a:bodyPr/>
                    <a:lstStyle/>
                    <a:p>
                      <a:pPr marL="0" marR="0" lvl="1" indent="0" algn="l" rtl="0">
                        <a:lnSpc>
                          <a:spcPct val="100000"/>
                        </a:lnSpc>
                        <a:spcBef>
                          <a:spcPts val="0"/>
                        </a:spcBef>
                        <a:spcAft>
                          <a:spcPts val="0"/>
                        </a:spcAft>
                        <a:buNone/>
                      </a:pPr>
                      <a:r>
                        <a:rPr lang="en-US" sz="1800" u="none" strike="noStrike" cap="none">
                          <a:latin typeface="Arial"/>
                          <a:ea typeface="Arial"/>
                          <a:cs typeface="Arial"/>
                          <a:sym typeface="Arial"/>
                        </a:rPr>
                        <a:t>     Male</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49%</a:t>
                      </a:r>
                      <a:endParaRPr/>
                    </a:p>
                  </a:txBody>
                  <a:tcPr marL="9525" marR="9525" marT="9525" marB="0" anchor="b"/>
                </a:tc>
                <a:extLst>
                  <a:ext uri="{0D108BD9-81ED-4DB2-BD59-A6C34878D82A}">
                    <a16:rowId xmlns:a16="http://schemas.microsoft.com/office/drawing/2014/main" val="10007"/>
                  </a:ext>
                </a:extLst>
              </a:tr>
              <a:tr h="277700">
                <a:tc>
                  <a:txBody>
                    <a:bodyPr/>
                    <a:lstStyle/>
                    <a:p>
                      <a:pPr marL="0" marR="0" lvl="1" indent="0" algn="l" rtl="0">
                        <a:lnSpc>
                          <a:spcPct val="100000"/>
                        </a:lnSpc>
                        <a:spcBef>
                          <a:spcPts val="0"/>
                        </a:spcBef>
                        <a:spcAft>
                          <a:spcPts val="0"/>
                        </a:spcAft>
                        <a:buNone/>
                      </a:pPr>
                      <a:r>
                        <a:rPr lang="en-US" sz="1800" u="none" strike="noStrike" cap="none">
                          <a:latin typeface="Arial"/>
                          <a:ea typeface="Arial"/>
                          <a:cs typeface="Arial"/>
                          <a:sym typeface="Arial"/>
                        </a:rPr>
                        <a:t>     Non-binary</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&lt;1%</a:t>
                      </a:r>
                      <a:endParaRPr dirty="0"/>
                    </a:p>
                  </a:txBody>
                  <a:tcPr marL="9525" marR="9525" marT="9525" marB="0" anchor="b"/>
                </a:tc>
                <a:extLst>
                  <a:ext uri="{0D108BD9-81ED-4DB2-BD59-A6C34878D82A}">
                    <a16:rowId xmlns:a16="http://schemas.microsoft.com/office/drawing/2014/main" val="10008"/>
                  </a:ext>
                </a:extLst>
              </a:tr>
            </a:tbl>
          </a:graphicData>
        </a:graphic>
      </p:graphicFrame>
      <p:graphicFrame>
        <p:nvGraphicFramePr>
          <p:cNvPr id="336" name="Google Shape;336;p4"/>
          <p:cNvGraphicFramePr/>
          <p:nvPr>
            <p:extLst>
              <p:ext uri="{D42A27DB-BD31-4B8C-83A1-F6EECF244321}">
                <p14:modId xmlns:p14="http://schemas.microsoft.com/office/powerpoint/2010/main" val="1157605864"/>
              </p:ext>
            </p:extLst>
          </p:nvPr>
        </p:nvGraphicFramePr>
        <p:xfrm>
          <a:off x="5463133" y="801304"/>
          <a:ext cx="6337125" cy="5529715"/>
        </p:xfrm>
        <a:graphic>
          <a:graphicData uri="http://schemas.openxmlformats.org/drawingml/2006/table">
            <a:tbl>
              <a:tblPr firstRow="1">
                <a:noFill/>
                <a:tableStyleId>{5BF54469-1E7C-445D-9F0A-8270AE349FC9}</a:tableStyleId>
              </a:tblPr>
              <a:tblGrid>
                <a:gridCol w="4674025">
                  <a:extLst>
                    <a:ext uri="{9D8B030D-6E8A-4147-A177-3AD203B41FA5}">
                      <a16:colId xmlns:a16="http://schemas.microsoft.com/office/drawing/2014/main" val="20000"/>
                    </a:ext>
                  </a:extLst>
                </a:gridCol>
                <a:gridCol w="1663100">
                  <a:extLst>
                    <a:ext uri="{9D8B030D-6E8A-4147-A177-3AD203B41FA5}">
                      <a16:colId xmlns:a16="http://schemas.microsoft.com/office/drawing/2014/main" val="20001"/>
                    </a:ext>
                  </a:extLst>
                </a:gridCol>
              </a:tblGrid>
              <a:tr h="332500">
                <a:tc>
                  <a:txBody>
                    <a:bodyPr/>
                    <a:lstStyle/>
                    <a:p>
                      <a:pPr marL="0" marR="0" lvl="0" indent="0" algn="l" rtl="0">
                        <a:lnSpc>
                          <a:spcPct val="100000"/>
                        </a:lnSpc>
                        <a:spcBef>
                          <a:spcPts val="0"/>
                        </a:spcBef>
                        <a:spcAft>
                          <a:spcPts val="0"/>
                        </a:spcAft>
                        <a:buNone/>
                      </a:pPr>
                      <a:r>
                        <a:rPr lang="en-US" sz="1800" b="1" u="none" strike="noStrike" cap="none">
                          <a:latin typeface="Arial"/>
                          <a:ea typeface="Arial"/>
                          <a:cs typeface="Arial"/>
                          <a:sym typeface="Arial"/>
                        </a:rPr>
                        <a:t>Income</a:t>
                      </a:r>
                      <a:endParaRPr sz="1800" b="1"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Arial"/>
                          <a:ea typeface="Arial"/>
                          <a:cs typeface="Arial"/>
                          <a:sym typeface="Arial"/>
                        </a:rPr>
                        <a:t>FIM National Poll (N=3009)</a:t>
                      </a:r>
                      <a:endParaRPr sz="1800" b="1"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val="10000"/>
                  </a:ext>
                </a:extLst>
              </a:tr>
              <a:tr h="332500">
                <a:tc>
                  <a:txBody>
                    <a:bodyPr/>
                    <a:lstStyle/>
                    <a:p>
                      <a:pPr marL="0" marR="0" lvl="1" indent="0" algn="l" rtl="0">
                        <a:lnSpc>
                          <a:spcPct val="100000"/>
                        </a:lnSpc>
                        <a:spcBef>
                          <a:spcPts val="0"/>
                        </a:spcBef>
                        <a:spcAft>
                          <a:spcPts val="0"/>
                        </a:spcAft>
                        <a:buNone/>
                      </a:pPr>
                      <a:r>
                        <a:rPr lang="en-US" sz="1800" u="none" strike="noStrike" cap="none">
                          <a:latin typeface="Arial"/>
                          <a:ea typeface="Arial"/>
                          <a:cs typeface="Arial"/>
                          <a:sym typeface="Arial"/>
                        </a:rPr>
                        <a:t>     &lt;$25,000</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27%</a:t>
                      </a:r>
                      <a:endParaRPr/>
                    </a:p>
                  </a:txBody>
                  <a:tcPr marL="9525" marR="9525" marT="9525" marB="0" anchor="b"/>
                </a:tc>
                <a:extLst>
                  <a:ext uri="{0D108BD9-81ED-4DB2-BD59-A6C34878D82A}">
                    <a16:rowId xmlns:a16="http://schemas.microsoft.com/office/drawing/2014/main" val="10001"/>
                  </a:ext>
                </a:extLst>
              </a:tr>
              <a:tr h="332500">
                <a:tc>
                  <a:txBody>
                    <a:bodyPr/>
                    <a:lstStyle/>
                    <a:p>
                      <a:pPr marL="0" marR="0" lvl="1" indent="0" algn="l" rtl="0">
                        <a:lnSpc>
                          <a:spcPct val="100000"/>
                        </a:lnSpc>
                        <a:spcBef>
                          <a:spcPts val="0"/>
                        </a:spcBef>
                        <a:spcAft>
                          <a:spcPts val="0"/>
                        </a:spcAft>
                        <a:buNone/>
                      </a:pPr>
                      <a:r>
                        <a:rPr lang="en-US" sz="1800" u="none" strike="noStrike" cap="none">
                          <a:latin typeface="Arial"/>
                          <a:ea typeface="Arial"/>
                          <a:cs typeface="Arial"/>
                          <a:sym typeface="Arial"/>
                        </a:rPr>
                        <a:t>     $25,000-$49,999</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25%</a:t>
                      </a:r>
                      <a:endParaRPr/>
                    </a:p>
                  </a:txBody>
                  <a:tcPr marL="9525" marR="9525" marT="9525" marB="0" anchor="b"/>
                </a:tc>
                <a:extLst>
                  <a:ext uri="{0D108BD9-81ED-4DB2-BD59-A6C34878D82A}">
                    <a16:rowId xmlns:a16="http://schemas.microsoft.com/office/drawing/2014/main" val="10002"/>
                  </a:ext>
                </a:extLst>
              </a:tr>
              <a:tr h="332500">
                <a:tc>
                  <a:txBody>
                    <a:bodyPr/>
                    <a:lstStyle/>
                    <a:p>
                      <a:pPr marL="0" marR="0" lvl="1" indent="0" algn="l" rtl="0">
                        <a:lnSpc>
                          <a:spcPct val="100000"/>
                        </a:lnSpc>
                        <a:spcBef>
                          <a:spcPts val="0"/>
                        </a:spcBef>
                        <a:spcAft>
                          <a:spcPts val="0"/>
                        </a:spcAft>
                        <a:buNone/>
                      </a:pPr>
                      <a:r>
                        <a:rPr lang="en-US" sz="1800" u="none" strike="noStrike" cap="none">
                          <a:latin typeface="Arial"/>
                          <a:ea typeface="Arial"/>
                          <a:cs typeface="Arial"/>
                          <a:sym typeface="Arial"/>
                        </a:rPr>
                        <a:t>     $50,000-$99,999</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16% </a:t>
                      </a:r>
                      <a:endParaRPr/>
                    </a:p>
                  </a:txBody>
                  <a:tcPr marL="9525" marR="9525" marT="9525" marB="0" anchor="b"/>
                </a:tc>
                <a:extLst>
                  <a:ext uri="{0D108BD9-81ED-4DB2-BD59-A6C34878D82A}">
                    <a16:rowId xmlns:a16="http://schemas.microsoft.com/office/drawing/2014/main" val="10003"/>
                  </a:ext>
                </a:extLst>
              </a:tr>
              <a:tr h="332500">
                <a:tc>
                  <a:txBody>
                    <a:bodyPr/>
                    <a:lstStyle/>
                    <a:p>
                      <a:pPr marL="0" marR="0" lvl="1" indent="0" algn="l" rtl="0">
                        <a:lnSpc>
                          <a:spcPct val="100000"/>
                        </a:lnSpc>
                        <a:spcBef>
                          <a:spcPts val="0"/>
                        </a:spcBef>
                        <a:spcAft>
                          <a:spcPts val="0"/>
                        </a:spcAft>
                        <a:buNone/>
                      </a:pPr>
                      <a:r>
                        <a:rPr lang="en-US" sz="1800" u="none" strike="noStrike" cap="none">
                          <a:latin typeface="Arial"/>
                          <a:ea typeface="Arial"/>
                          <a:cs typeface="Arial"/>
                          <a:sym typeface="Arial"/>
                        </a:rPr>
                        <a:t>     $100,000-$150,000</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16%</a:t>
                      </a:r>
                      <a:endParaRPr/>
                    </a:p>
                  </a:txBody>
                  <a:tcPr marL="9525" marR="9525" marT="9525" marB="0" anchor="b"/>
                </a:tc>
                <a:extLst>
                  <a:ext uri="{0D108BD9-81ED-4DB2-BD59-A6C34878D82A}">
                    <a16:rowId xmlns:a16="http://schemas.microsoft.com/office/drawing/2014/main" val="10004"/>
                  </a:ext>
                </a:extLst>
              </a:tr>
              <a:tr h="332500">
                <a:tc>
                  <a:txBody>
                    <a:bodyPr/>
                    <a:lstStyle/>
                    <a:p>
                      <a:pPr marL="0" marR="0" lvl="1" indent="0" algn="l" rtl="0">
                        <a:lnSpc>
                          <a:spcPct val="100000"/>
                        </a:lnSpc>
                        <a:spcBef>
                          <a:spcPts val="0"/>
                        </a:spcBef>
                        <a:spcAft>
                          <a:spcPts val="0"/>
                        </a:spcAft>
                        <a:buNone/>
                      </a:pPr>
                      <a:r>
                        <a:rPr lang="en-US" sz="1800" u="none" strike="noStrike" cap="none">
                          <a:latin typeface="Arial"/>
                          <a:ea typeface="Arial"/>
                          <a:cs typeface="Arial"/>
                          <a:sym typeface="Arial"/>
                        </a:rPr>
                        <a:t>     &gt;$150,000</a:t>
                      </a:r>
                      <a:endParaRPr sz="1800" b="0" i="0" u="none" strike="noStrike" cap="none">
                        <a:solidFill>
                          <a:srgbClr val="000000"/>
                        </a:solidFill>
                        <a:latin typeface="Arial"/>
                        <a:ea typeface="Arial"/>
                        <a:cs typeface="Arial"/>
                        <a:sym typeface="Arial"/>
                      </a:endParaRPr>
                    </a:p>
                  </a:txBody>
                  <a:tcPr marL="5550" marR="5550" marT="5550"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15%</a:t>
                      </a:r>
                      <a:endParaRPr/>
                    </a:p>
                  </a:txBody>
                  <a:tcPr marL="9525" marR="9525" marT="9525" marB="0" anchor="b"/>
                </a:tc>
                <a:extLst>
                  <a:ext uri="{0D108BD9-81ED-4DB2-BD59-A6C34878D82A}">
                    <a16:rowId xmlns:a16="http://schemas.microsoft.com/office/drawing/2014/main" val="10005"/>
                  </a:ext>
                </a:extLst>
              </a:tr>
              <a:tr h="480125">
                <a:tc>
                  <a:txBody>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Education</a:t>
                      </a:r>
                      <a:endParaRPr/>
                    </a:p>
                  </a:txBody>
                  <a:tcPr marL="5125" marR="5125" marT="5125" marB="0" anchor="b"/>
                </a:tc>
                <a:tc>
                  <a:txBody>
                    <a:bodyPr/>
                    <a:lstStyle/>
                    <a:p>
                      <a:pPr marL="0" marR="0" lvl="0" indent="0" algn="l" rtl="0">
                        <a:lnSpc>
                          <a:spcPct val="100000"/>
                        </a:lnSpc>
                        <a:spcBef>
                          <a:spcPts val="0"/>
                        </a:spcBef>
                        <a:spcAft>
                          <a:spcPts val="0"/>
                        </a:spcAft>
                        <a:buNone/>
                      </a:pPr>
                      <a:endParaRPr sz="1800" b="1" i="0" u="none" strike="noStrike" cap="none">
                        <a:solidFill>
                          <a:srgbClr val="000000"/>
                        </a:solidFill>
                        <a:latin typeface="Arial"/>
                        <a:ea typeface="Arial"/>
                        <a:cs typeface="Arial"/>
                        <a:sym typeface="Arial"/>
                      </a:endParaRPr>
                    </a:p>
                  </a:txBody>
                  <a:tcPr marL="5550" marR="5550" marT="5550" marB="0" anchor="ctr"/>
                </a:tc>
                <a:extLst>
                  <a:ext uri="{0D108BD9-81ED-4DB2-BD59-A6C34878D82A}">
                    <a16:rowId xmlns:a16="http://schemas.microsoft.com/office/drawing/2014/main" val="10006"/>
                  </a:ext>
                </a:extLst>
              </a:tr>
              <a:tr h="252525">
                <a:tc>
                  <a:txBody>
                    <a:bodyPr/>
                    <a:lstStyle/>
                    <a:p>
                      <a:pPr marL="0" marR="0" lvl="1"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&lt; High school  or High school / GED</a:t>
                      </a:r>
                      <a:endParaRPr/>
                    </a:p>
                  </a:txBody>
                  <a:tcPr marL="9525" marR="9525" marT="9525"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39%</a:t>
                      </a:r>
                      <a:endParaRPr/>
                    </a:p>
                  </a:txBody>
                  <a:tcPr marL="9525" marR="9525" marT="9525" marB="0" anchor="b"/>
                </a:tc>
                <a:extLst>
                  <a:ext uri="{0D108BD9-81ED-4DB2-BD59-A6C34878D82A}">
                    <a16:rowId xmlns:a16="http://schemas.microsoft.com/office/drawing/2014/main" val="10007"/>
                  </a:ext>
                </a:extLst>
              </a:tr>
              <a:tr h="273850">
                <a:tc>
                  <a:txBody>
                    <a:bodyPr/>
                    <a:lstStyle/>
                    <a:p>
                      <a:pPr marL="0" marR="0" lvl="1"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Some college / vocational (trade school)</a:t>
                      </a:r>
                      <a:endParaRPr/>
                    </a:p>
                  </a:txBody>
                  <a:tcPr marL="9525" marR="9525" marT="9525"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&lt;8%</a:t>
                      </a:r>
                      <a:endParaRPr/>
                    </a:p>
                  </a:txBody>
                  <a:tcPr marL="9525" marR="9525" marT="9525" marB="0" anchor="b"/>
                </a:tc>
                <a:extLst>
                  <a:ext uri="{0D108BD9-81ED-4DB2-BD59-A6C34878D82A}">
                    <a16:rowId xmlns:a16="http://schemas.microsoft.com/office/drawing/2014/main" val="10008"/>
                  </a:ext>
                </a:extLst>
              </a:tr>
              <a:tr h="245925">
                <a:tc>
                  <a:txBody>
                    <a:bodyPr/>
                    <a:lstStyle/>
                    <a:p>
                      <a:pPr marL="0" marR="0" lvl="1"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College graduate or higher</a:t>
                      </a:r>
                      <a:endParaRPr/>
                    </a:p>
                  </a:txBody>
                  <a:tcPr marL="9525" marR="9525" marT="9525"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53%</a:t>
                      </a:r>
                      <a:endParaRPr/>
                    </a:p>
                  </a:txBody>
                  <a:tcPr marL="9525" marR="9525" marT="9525" marB="0" anchor="b"/>
                </a:tc>
                <a:extLst>
                  <a:ext uri="{0D108BD9-81ED-4DB2-BD59-A6C34878D82A}">
                    <a16:rowId xmlns:a16="http://schemas.microsoft.com/office/drawing/2014/main" val="10009"/>
                  </a:ext>
                </a:extLst>
              </a:tr>
              <a:tr h="245925">
                <a:tc>
                  <a:txBody>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Race</a:t>
                      </a:r>
                      <a:endParaRPr/>
                    </a:p>
                  </a:txBody>
                  <a:tcPr marL="9525" marR="9525" marT="9525" marB="0" anchor="b"/>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tc>
                <a:extLst>
                  <a:ext uri="{0D108BD9-81ED-4DB2-BD59-A6C34878D82A}">
                    <a16:rowId xmlns:a16="http://schemas.microsoft.com/office/drawing/2014/main" val="10010"/>
                  </a:ext>
                </a:extLst>
              </a:tr>
              <a:tr h="245925">
                <a:tc>
                  <a:txBody>
                    <a:bodyPr/>
                    <a:lstStyle/>
                    <a:p>
                      <a:pPr marL="0" marR="0" lvl="1"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White (non-Hispanic)</a:t>
                      </a:r>
                      <a:endParaRPr/>
                    </a:p>
                  </a:txBody>
                  <a:tcPr marL="9525" marR="9525" marT="9525"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63%</a:t>
                      </a:r>
                      <a:endParaRPr/>
                    </a:p>
                  </a:txBody>
                  <a:tcPr marL="9525" marR="9525" marT="9525" marB="0" anchor="b"/>
                </a:tc>
                <a:extLst>
                  <a:ext uri="{0D108BD9-81ED-4DB2-BD59-A6C34878D82A}">
                    <a16:rowId xmlns:a16="http://schemas.microsoft.com/office/drawing/2014/main" val="10011"/>
                  </a:ext>
                </a:extLst>
              </a:tr>
              <a:tr h="245925">
                <a:tc>
                  <a:txBody>
                    <a:bodyPr/>
                    <a:lstStyle/>
                    <a:p>
                      <a:pPr marL="0" marR="0" lvl="1"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Hispanic/Latinx</a:t>
                      </a:r>
                      <a:endParaRPr/>
                    </a:p>
                  </a:txBody>
                  <a:tcPr marL="9525" marR="9525" marT="9525"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16%</a:t>
                      </a:r>
                      <a:endParaRPr/>
                    </a:p>
                  </a:txBody>
                  <a:tcPr marL="9525" marR="9525" marT="9525" marB="0" anchor="b"/>
                </a:tc>
                <a:extLst>
                  <a:ext uri="{0D108BD9-81ED-4DB2-BD59-A6C34878D82A}">
                    <a16:rowId xmlns:a16="http://schemas.microsoft.com/office/drawing/2014/main" val="10012"/>
                  </a:ext>
                </a:extLst>
              </a:tr>
              <a:tr h="245925">
                <a:tc>
                  <a:txBody>
                    <a:bodyPr/>
                    <a:lstStyle/>
                    <a:p>
                      <a:pPr marL="0" marR="0" lvl="1"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Black (non-Hispanic)</a:t>
                      </a:r>
                      <a:endParaRPr/>
                    </a:p>
                  </a:txBody>
                  <a:tcPr marL="9525" marR="9525" marT="9525"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14%</a:t>
                      </a:r>
                      <a:endParaRPr/>
                    </a:p>
                  </a:txBody>
                  <a:tcPr marL="9525" marR="9525" marT="9525" marB="0" anchor="b"/>
                </a:tc>
                <a:extLst>
                  <a:ext uri="{0D108BD9-81ED-4DB2-BD59-A6C34878D82A}">
                    <a16:rowId xmlns:a16="http://schemas.microsoft.com/office/drawing/2014/main" val="10013"/>
                  </a:ext>
                </a:extLst>
              </a:tr>
              <a:tr h="273850">
                <a:tc>
                  <a:txBody>
                    <a:bodyPr/>
                    <a:lstStyle/>
                    <a:p>
                      <a:pPr marL="0" marR="0" lvl="1"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Asian/Pacific Island/Other (non-Hispanic)</a:t>
                      </a:r>
                      <a:endParaRPr/>
                    </a:p>
                  </a:txBody>
                  <a:tcPr marL="9525" marR="9525" marT="9525" marB="0" anchor="b"/>
                </a:tc>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&lt;5%</a:t>
                      </a:r>
                      <a:endParaRPr/>
                    </a:p>
                  </a:txBody>
                  <a:tcPr marL="9525" marR="9525" marT="9525" marB="0" anchor="b"/>
                </a:tc>
                <a:extLst>
                  <a:ext uri="{0D108BD9-81ED-4DB2-BD59-A6C34878D82A}">
                    <a16:rowId xmlns:a16="http://schemas.microsoft.com/office/drawing/2014/main" val="10014"/>
                  </a:ext>
                </a:extLst>
              </a:tr>
              <a:tr h="273850">
                <a:tc>
                  <a:txBody>
                    <a:bodyPr/>
                    <a:lstStyle/>
                    <a:p>
                      <a:pPr marL="0" marR="0" lvl="1"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Native American, indigenous (non-Hispanic)</a:t>
                      </a:r>
                      <a:endParaRPr/>
                    </a:p>
                  </a:txBody>
                  <a:tcPr marL="9525" marR="9525" marT="9525" marB="0" anchor="b"/>
                </a:tc>
                <a:tc>
                  <a:txBody>
                    <a:bodyPr/>
                    <a:lstStyle/>
                    <a:p>
                      <a:pPr marL="0" marR="0" lvl="0" indent="0" algn="r"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&lt;2%</a:t>
                      </a:r>
                      <a:endParaRPr dirty="0"/>
                    </a:p>
                  </a:txBody>
                  <a:tcPr marL="9525" marR="9525" marT="9525" marB="0" anchor="b"/>
                </a:tc>
                <a:extLst>
                  <a:ext uri="{0D108BD9-81ED-4DB2-BD59-A6C34878D82A}">
                    <a16:rowId xmlns:a16="http://schemas.microsoft.com/office/drawing/2014/main" val="10015"/>
                  </a:ext>
                </a:extLst>
              </a:tr>
            </a:tbl>
          </a:graphicData>
        </a:graphic>
      </p:graphicFrame>
      <p:sp>
        <p:nvSpPr>
          <p:cNvPr id="331" name="Google Shape;331;p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a:p>
        </p:txBody>
      </p:sp>
      <p:sp>
        <p:nvSpPr>
          <p:cNvPr id="332" name="Google Shape;332;p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
          <p:cNvSpPr txBox="1">
            <a:spLocks noGrp="1"/>
          </p:cNvSpPr>
          <p:nvPr>
            <p:ph type="title"/>
          </p:nvPr>
        </p:nvSpPr>
        <p:spPr>
          <a:xfrm>
            <a:off x="1097279" y="286603"/>
            <a:ext cx="10357659"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1800"/>
              <a:buNone/>
            </a:pPr>
            <a:r>
              <a:rPr lang="en-US" sz="4000" b="1">
                <a:solidFill>
                  <a:schemeClr val="accent1"/>
                </a:solidFill>
              </a:rPr>
              <a:t>Food and nutrition insecurity prevalence and correlation</a:t>
            </a:r>
            <a:endParaRPr/>
          </a:p>
        </p:txBody>
      </p:sp>
      <p:graphicFrame>
        <p:nvGraphicFramePr>
          <p:cNvPr id="346" name="Google Shape;346;p5"/>
          <p:cNvGraphicFramePr/>
          <p:nvPr/>
        </p:nvGraphicFramePr>
        <p:xfrm>
          <a:off x="548638" y="1998506"/>
          <a:ext cx="11454925" cy="3718600"/>
        </p:xfrm>
        <a:graphic>
          <a:graphicData uri="http://schemas.openxmlformats.org/drawingml/2006/table">
            <a:tbl>
              <a:tblPr firstRow="1" bandRow="1">
                <a:noFill/>
                <a:tableStyleId>{5BF54469-1E7C-445D-9F0A-8270AE349FC9}</a:tableStyleId>
              </a:tblPr>
              <a:tblGrid>
                <a:gridCol w="3138600">
                  <a:extLst>
                    <a:ext uri="{9D8B030D-6E8A-4147-A177-3AD203B41FA5}">
                      <a16:colId xmlns:a16="http://schemas.microsoft.com/office/drawing/2014/main" val="20000"/>
                    </a:ext>
                  </a:extLst>
                </a:gridCol>
                <a:gridCol w="821800">
                  <a:extLst>
                    <a:ext uri="{9D8B030D-6E8A-4147-A177-3AD203B41FA5}">
                      <a16:colId xmlns:a16="http://schemas.microsoft.com/office/drawing/2014/main" val="20001"/>
                    </a:ext>
                  </a:extLst>
                </a:gridCol>
                <a:gridCol w="1782500">
                  <a:extLst>
                    <a:ext uri="{9D8B030D-6E8A-4147-A177-3AD203B41FA5}">
                      <a16:colId xmlns:a16="http://schemas.microsoft.com/office/drawing/2014/main" val="20002"/>
                    </a:ext>
                  </a:extLst>
                </a:gridCol>
                <a:gridCol w="1356175">
                  <a:extLst>
                    <a:ext uri="{9D8B030D-6E8A-4147-A177-3AD203B41FA5}">
                      <a16:colId xmlns:a16="http://schemas.microsoft.com/office/drawing/2014/main" val="20003"/>
                    </a:ext>
                  </a:extLst>
                </a:gridCol>
                <a:gridCol w="1385075">
                  <a:extLst>
                    <a:ext uri="{9D8B030D-6E8A-4147-A177-3AD203B41FA5}">
                      <a16:colId xmlns:a16="http://schemas.microsoft.com/office/drawing/2014/main" val="20004"/>
                    </a:ext>
                  </a:extLst>
                </a:gridCol>
                <a:gridCol w="1857450">
                  <a:extLst>
                    <a:ext uri="{9D8B030D-6E8A-4147-A177-3AD203B41FA5}">
                      <a16:colId xmlns:a16="http://schemas.microsoft.com/office/drawing/2014/main" val="20005"/>
                    </a:ext>
                  </a:extLst>
                </a:gridCol>
                <a:gridCol w="1113325">
                  <a:extLst>
                    <a:ext uri="{9D8B030D-6E8A-4147-A177-3AD203B41FA5}">
                      <a16:colId xmlns:a16="http://schemas.microsoft.com/office/drawing/2014/main" val="20006"/>
                    </a:ext>
                  </a:extLst>
                </a:gridCol>
              </a:tblGrid>
              <a:tr h="368750">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Survey</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n</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Food security measure</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Food insecurity</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Nutrition insecurity</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Spearman correlation (r) </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P-value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FIM National Poll</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3009</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2-item HVS</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rgbClr val="000000"/>
                          </a:solidFill>
                          <a:latin typeface="Arial"/>
                          <a:ea typeface="Arial"/>
                          <a:cs typeface="Arial"/>
                          <a:sym typeface="Arial"/>
                        </a:rPr>
                        <a:t>42%</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solidFill>
                            <a:srgbClr val="1D1D1D"/>
                          </a:solidFill>
                          <a:latin typeface="Arial"/>
                          <a:ea typeface="Arial"/>
                          <a:cs typeface="Arial"/>
                          <a:sym typeface="Arial"/>
                        </a:rPr>
                        <a:t>44%</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0.618</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&lt;0.001</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FIM CA Poll</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650</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2-item HVS</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rgbClr val="000000"/>
                          </a:solidFill>
                          <a:latin typeface="Arial"/>
                          <a:ea typeface="Arial"/>
                          <a:cs typeface="Arial"/>
                          <a:sym typeface="Arial"/>
                        </a:rPr>
                        <a:t>37%</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solidFill>
                            <a:srgbClr val="1D1D1D"/>
                          </a:solidFill>
                          <a:latin typeface="Arial"/>
                          <a:ea typeface="Arial"/>
                          <a:cs typeface="Arial"/>
                          <a:sym typeface="Arial"/>
                        </a:rPr>
                        <a:t>41%</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0.610</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&lt;0.001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KP National Social Needs</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6317</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2-item HVS</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rgbClr val="000000"/>
                          </a:solidFill>
                          <a:latin typeface="Arial"/>
                          <a:ea typeface="Arial"/>
                          <a:cs typeface="Arial"/>
                          <a:sym typeface="Arial"/>
                        </a:rPr>
                        <a:t>13%</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solidFill>
                            <a:srgbClr val="1D1D1D"/>
                          </a:solidFill>
                          <a:latin typeface="Arial"/>
                          <a:ea typeface="Arial"/>
                          <a:cs typeface="Arial"/>
                          <a:sym typeface="Arial"/>
                        </a:rPr>
                        <a:t>18%</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0.551</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&lt;0.001</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Los Angeles County Public Health Survey</a:t>
                      </a:r>
                      <a:endParaRPr sz="2000" b="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9372</a:t>
                      </a:r>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solidFill>
                            <a:srgbClr val="1D1D1D"/>
                          </a:solidFill>
                          <a:latin typeface="Arial"/>
                          <a:ea typeface="Arial"/>
                          <a:cs typeface="Arial"/>
                          <a:sym typeface="Arial"/>
                        </a:rPr>
                        <a:t>6-item USDA module</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25%</a:t>
                      </a:r>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solidFill>
                            <a:srgbClr val="1D1D1D"/>
                          </a:solidFill>
                          <a:latin typeface="Arial"/>
                          <a:ea typeface="Arial"/>
                          <a:cs typeface="Arial"/>
                          <a:sym typeface="Arial"/>
                        </a:rPr>
                        <a:t>33%</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0.400</a:t>
                      </a:r>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&lt;0.001</a:t>
                      </a:r>
                      <a:endParaRPr/>
                    </a:p>
                  </a:txBody>
                  <a:tcPr marL="109725" marR="109725" marT="0" marB="0"/>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USC Understanding America Study, L.A. County</a:t>
                      </a:r>
                      <a:endParaRPr sz="2000" b="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solidFill>
                            <a:srgbClr val="000000"/>
                          </a:solidFill>
                          <a:latin typeface="Arial"/>
                          <a:ea typeface="Arial"/>
                          <a:cs typeface="Arial"/>
                          <a:sym typeface="Arial"/>
                        </a:rPr>
                        <a:t>1152</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solidFill>
                            <a:srgbClr val="1D1D1D"/>
                          </a:solidFill>
                          <a:latin typeface="Arial"/>
                          <a:ea typeface="Arial"/>
                          <a:cs typeface="Arial"/>
                          <a:sym typeface="Arial"/>
                        </a:rPr>
                        <a:t>6-item USDA module</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solidFill>
                            <a:srgbClr val="000000"/>
                          </a:solidFill>
                          <a:latin typeface="Arial"/>
                          <a:ea typeface="Arial"/>
                          <a:cs typeface="Arial"/>
                          <a:sym typeface="Arial"/>
                        </a:rPr>
                        <a:t>24%</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solidFill>
                            <a:srgbClr val="1D1D1D"/>
                          </a:solidFill>
                          <a:latin typeface="Arial"/>
                          <a:ea typeface="Arial"/>
                          <a:cs typeface="Arial"/>
                          <a:sym typeface="Arial"/>
                        </a:rPr>
                        <a:t>25%</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a:solidFill>
                            <a:srgbClr val="000000"/>
                          </a:solidFill>
                          <a:latin typeface="Arial"/>
                          <a:ea typeface="Arial"/>
                          <a:cs typeface="Arial"/>
                          <a:sym typeface="Arial"/>
                        </a:rPr>
                        <a:t>0.458</a:t>
                      </a:r>
                      <a:endParaRPr sz="2000" u="none" strike="noStrike" cap="none">
                        <a:latin typeface="Arial"/>
                        <a:ea typeface="Arial"/>
                        <a:cs typeface="Arial"/>
                        <a:sym typeface="Arial"/>
                      </a:endParaRPr>
                    </a:p>
                  </a:txBody>
                  <a:tcPr marL="109725" marR="109725" marT="0" marB="0"/>
                </a:tc>
                <a:tc>
                  <a:txBody>
                    <a:bodyPr/>
                    <a:lstStyle/>
                    <a:p>
                      <a:pPr marL="0" marR="0" lvl="0" indent="0" algn="l" rtl="0">
                        <a:lnSpc>
                          <a:spcPct val="100000"/>
                        </a:lnSpc>
                        <a:spcBef>
                          <a:spcPts val="0"/>
                        </a:spcBef>
                        <a:spcAft>
                          <a:spcPts val="0"/>
                        </a:spcAft>
                        <a:buNone/>
                      </a:pPr>
                      <a:r>
                        <a:rPr lang="en-US" sz="2000" u="none" strike="noStrike" cap="none" dirty="0">
                          <a:solidFill>
                            <a:srgbClr val="000000"/>
                          </a:solidFill>
                          <a:latin typeface="Arial"/>
                          <a:ea typeface="Arial"/>
                          <a:cs typeface="Arial"/>
                          <a:sym typeface="Arial"/>
                        </a:rPr>
                        <a:t>&lt;0.001</a:t>
                      </a:r>
                      <a:endParaRPr sz="2000" u="none" strike="noStrike" cap="none" dirty="0">
                        <a:latin typeface="Arial"/>
                        <a:ea typeface="Arial"/>
                        <a:cs typeface="Arial"/>
                        <a:sym typeface="Arial"/>
                      </a:endParaRPr>
                    </a:p>
                  </a:txBody>
                  <a:tcPr marL="109725" marR="109725" marT="0" marB="0"/>
                </a:tc>
                <a:extLst>
                  <a:ext uri="{0D108BD9-81ED-4DB2-BD59-A6C34878D82A}">
                    <a16:rowId xmlns:a16="http://schemas.microsoft.com/office/drawing/2014/main" val="10005"/>
                  </a:ext>
                </a:extLst>
              </a:tr>
            </a:tbl>
          </a:graphicData>
        </a:graphic>
      </p:graphicFrame>
      <p:sp>
        <p:nvSpPr>
          <p:cNvPr id="347" name="Google Shape;347;p5"/>
          <p:cNvSpPr txBox="1"/>
          <p:nvPr/>
        </p:nvSpPr>
        <p:spPr>
          <a:xfrm>
            <a:off x="483327" y="5749891"/>
            <a:ext cx="1115568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FIM = Food is Medicine. HVS = Hunger Vital Signs. KP = Kaiser Permanente. USC = University of Southern California.</a:t>
            </a:r>
            <a:endParaRPr/>
          </a:p>
        </p:txBody>
      </p:sp>
      <p:sp>
        <p:nvSpPr>
          <p:cNvPr id="343" name="Google Shape;343;p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a:p>
        </p:txBody>
      </p:sp>
      <p:sp>
        <p:nvSpPr>
          <p:cNvPr id="344" name="Google Shape;344;p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6" name="Google Shape;356;p7"/>
          <p:cNvSpPr txBox="1">
            <a:spLocks noGrp="1"/>
          </p:cNvSpPr>
          <p:nvPr>
            <p:ph type="title" idx="4294967295"/>
          </p:nvPr>
        </p:nvSpPr>
        <p:spPr>
          <a:xfrm>
            <a:off x="1548809" y="48759"/>
            <a:ext cx="10058400" cy="960437"/>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85000"/>
              </a:lnSpc>
              <a:spcBef>
                <a:spcPts val="0"/>
              </a:spcBef>
              <a:spcAft>
                <a:spcPts val="0"/>
              </a:spcAft>
              <a:buClr>
                <a:srgbClr val="3F3F3F"/>
              </a:buClr>
              <a:buSzPct val="111111"/>
              <a:buFont typeface="Calibri"/>
              <a:buNone/>
            </a:pPr>
            <a:r>
              <a:rPr lang="en-US" b="1">
                <a:solidFill>
                  <a:schemeClr val="accent1"/>
                </a:solidFill>
              </a:rPr>
              <a:t>Overlap of food and nutrition insecurity</a:t>
            </a:r>
            <a:endParaRPr/>
          </a:p>
        </p:txBody>
      </p:sp>
      <p:graphicFrame>
        <p:nvGraphicFramePr>
          <p:cNvPr id="357" name="Google Shape;357;p7" descr="food and nutrition insecurity"/>
          <p:cNvGraphicFramePr/>
          <p:nvPr>
            <p:extLst>
              <p:ext uri="{D42A27DB-BD31-4B8C-83A1-F6EECF244321}">
                <p14:modId xmlns:p14="http://schemas.microsoft.com/office/powerpoint/2010/main" val="2799933318"/>
              </p:ext>
            </p:extLst>
          </p:nvPr>
        </p:nvGraphicFramePr>
        <p:xfrm>
          <a:off x="416313" y="1062924"/>
          <a:ext cx="11775687" cy="5497162"/>
        </p:xfrm>
        <a:graphic>
          <a:graphicData uri="http://schemas.openxmlformats.org/drawingml/2006/chart">
            <c:chart xmlns:c="http://schemas.openxmlformats.org/drawingml/2006/chart" xmlns:r="http://schemas.openxmlformats.org/officeDocument/2006/relationships" r:id="rId3"/>
          </a:graphicData>
        </a:graphic>
      </p:graphicFrame>
      <p:sp>
        <p:nvSpPr>
          <p:cNvPr id="358" name="Google Shape;358;p7"/>
          <p:cNvSpPr txBox="1"/>
          <p:nvPr/>
        </p:nvSpPr>
        <p:spPr>
          <a:xfrm>
            <a:off x="7710617" y="6075331"/>
            <a:ext cx="4481384"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none" strike="noStrike" cap="none">
                <a:solidFill>
                  <a:srgbClr val="1B5337"/>
                </a:solidFill>
                <a:latin typeface="Arial"/>
                <a:ea typeface="Arial"/>
                <a:cs typeface="Arial"/>
                <a:sym typeface="Arial"/>
              </a:rPr>
              <a:t>*USC survey does not distinguish between low and very low NS</a:t>
            </a:r>
            <a:endParaRPr/>
          </a:p>
        </p:txBody>
      </p:sp>
      <p:sp>
        <p:nvSpPr>
          <p:cNvPr id="353" name="Google Shape;353;p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a:p>
        </p:txBody>
      </p:sp>
      <p:sp>
        <p:nvSpPr>
          <p:cNvPr id="354" name="Google Shape;354;p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7" name="Google Shape;367;p10"/>
          <p:cNvSpPr txBox="1">
            <a:spLocks noGrp="1"/>
          </p:cNvSpPr>
          <p:nvPr>
            <p:ph type="title" idx="4294967295"/>
          </p:nvPr>
        </p:nvSpPr>
        <p:spPr>
          <a:xfrm>
            <a:off x="1453117" y="102487"/>
            <a:ext cx="10058400" cy="96043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ct val="111111"/>
              <a:buFont typeface="Calibri"/>
              <a:buNone/>
            </a:pPr>
            <a:r>
              <a:rPr lang="en-US" sz="3600" b="1" dirty="0">
                <a:solidFill>
                  <a:schemeClr val="accent1"/>
                </a:solidFill>
              </a:rPr>
              <a:t>Overlap of food and nutrition insecurity </a:t>
            </a:r>
            <a:r>
              <a:rPr lang="en-US" sz="3600" b="1" dirty="0" err="1">
                <a:solidFill>
                  <a:schemeClr val="accent1"/>
                </a:solidFill>
              </a:rPr>
              <a:t>cont</a:t>
            </a:r>
            <a:endParaRPr sz="3600" dirty="0"/>
          </a:p>
        </p:txBody>
      </p:sp>
      <p:graphicFrame>
        <p:nvGraphicFramePr>
          <p:cNvPr id="368" name="Google Shape;368;p10" descr="food and nutrition security pt 2&#10;"/>
          <p:cNvGraphicFramePr/>
          <p:nvPr>
            <p:extLst>
              <p:ext uri="{D42A27DB-BD31-4B8C-83A1-F6EECF244321}">
                <p14:modId xmlns:p14="http://schemas.microsoft.com/office/powerpoint/2010/main" val="2965923443"/>
              </p:ext>
            </p:extLst>
          </p:nvPr>
        </p:nvGraphicFramePr>
        <p:xfrm>
          <a:off x="416313" y="1062924"/>
          <a:ext cx="11775687" cy="5497162"/>
        </p:xfrm>
        <a:graphic>
          <a:graphicData uri="http://schemas.openxmlformats.org/drawingml/2006/chart">
            <c:chart xmlns:c="http://schemas.openxmlformats.org/drawingml/2006/chart" xmlns:r="http://schemas.openxmlformats.org/officeDocument/2006/relationships" r:id="rId3"/>
          </a:graphicData>
        </a:graphic>
      </p:graphicFrame>
      <p:sp>
        <p:nvSpPr>
          <p:cNvPr id="369" name="Google Shape;369;p10"/>
          <p:cNvSpPr txBox="1"/>
          <p:nvPr/>
        </p:nvSpPr>
        <p:spPr>
          <a:xfrm>
            <a:off x="7710617" y="6075331"/>
            <a:ext cx="4481384"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none" strike="noStrike" cap="none">
                <a:solidFill>
                  <a:srgbClr val="1B5337"/>
                </a:solidFill>
                <a:latin typeface="Arial"/>
                <a:ea typeface="Arial"/>
                <a:cs typeface="Arial"/>
                <a:sym typeface="Arial"/>
              </a:rPr>
              <a:t>*USC survey does not distinguish between low and very low NS</a:t>
            </a:r>
            <a:endParaRPr/>
          </a:p>
        </p:txBody>
      </p:sp>
      <p:sp>
        <p:nvSpPr>
          <p:cNvPr id="364" name="Google Shape;364;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a:p>
        </p:txBody>
      </p:sp>
      <p:sp>
        <p:nvSpPr>
          <p:cNvPr id="365" name="Google Shape;365;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8" name="Google Shape;378;p23"/>
          <p:cNvSpPr txBox="1">
            <a:spLocks noGrp="1"/>
          </p:cNvSpPr>
          <p:nvPr>
            <p:ph type="title" idx="4294967295"/>
          </p:nvPr>
        </p:nvSpPr>
        <p:spPr>
          <a:xfrm>
            <a:off x="1346200" y="287338"/>
            <a:ext cx="10845800" cy="590550"/>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3F3F3F"/>
              </a:buClr>
              <a:buSzPts val="4800"/>
              <a:buFont typeface="Calibri"/>
              <a:buNone/>
            </a:pPr>
            <a:r>
              <a:rPr lang="en-US" sz="3400" b="1">
                <a:solidFill>
                  <a:schemeClr val="accent1"/>
                </a:solidFill>
              </a:rPr>
              <a:t>Barriers to Nutrition Security (Often/Sometimes True)</a:t>
            </a:r>
            <a:endParaRPr/>
          </a:p>
        </p:txBody>
      </p:sp>
      <p:graphicFrame>
        <p:nvGraphicFramePr>
          <p:cNvPr id="379" name="Google Shape;379;p23" descr="barriers to nutrition security"/>
          <p:cNvGraphicFramePr/>
          <p:nvPr>
            <p:extLst>
              <p:ext uri="{D42A27DB-BD31-4B8C-83A1-F6EECF244321}">
                <p14:modId xmlns:p14="http://schemas.microsoft.com/office/powerpoint/2010/main" val="1227761230"/>
              </p:ext>
            </p:extLst>
          </p:nvPr>
        </p:nvGraphicFramePr>
        <p:xfrm>
          <a:off x="310353" y="1548208"/>
          <a:ext cx="11881647" cy="5022454"/>
        </p:xfrm>
        <a:graphic>
          <a:graphicData uri="http://schemas.openxmlformats.org/drawingml/2006/chart">
            <c:chart xmlns:c="http://schemas.openxmlformats.org/drawingml/2006/chart" xmlns:r="http://schemas.openxmlformats.org/officeDocument/2006/relationships" r:id="rId3"/>
          </a:graphicData>
        </a:graphic>
      </p:graphicFrame>
      <p:sp>
        <p:nvSpPr>
          <p:cNvPr id="375" name="Google Shape;375;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a:p>
        </p:txBody>
      </p:sp>
      <p:sp>
        <p:nvSpPr>
          <p:cNvPr id="376" name="Google Shape;376;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8" name="Google Shape;388;p24"/>
          <p:cNvSpPr txBox="1">
            <a:spLocks noGrp="1"/>
          </p:cNvSpPr>
          <p:nvPr>
            <p:ph type="title" idx="4294967295"/>
          </p:nvPr>
        </p:nvSpPr>
        <p:spPr>
          <a:xfrm>
            <a:off x="1776413" y="698500"/>
            <a:ext cx="10415587" cy="569913"/>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85000"/>
              </a:lnSpc>
              <a:spcBef>
                <a:spcPts val="0"/>
              </a:spcBef>
              <a:spcAft>
                <a:spcPts val="0"/>
              </a:spcAft>
              <a:buClr>
                <a:srgbClr val="3F3F3F"/>
              </a:buClr>
              <a:buSzPct val="156862"/>
              <a:buFont typeface="Calibri"/>
              <a:buNone/>
            </a:pPr>
            <a:r>
              <a:rPr lang="en-US" sz="3400" b="1">
                <a:solidFill>
                  <a:schemeClr val="accent1"/>
                </a:solidFill>
                <a:latin typeface="Calibri"/>
                <a:ea typeface="Calibri"/>
                <a:cs typeface="Calibri"/>
                <a:sym typeface="Calibri"/>
              </a:rPr>
              <a:t>Multivariable adjusted associations of food and nutrition insecurity with prevalent health conditions</a:t>
            </a:r>
            <a:endParaRPr/>
          </a:p>
        </p:txBody>
      </p:sp>
      <p:sp>
        <p:nvSpPr>
          <p:cNvPr id="396" name="Google Shape;396;p24"/>
          <p:cNvSpPr txBox="1"/>
          <p:nvPr/>
        </p:nvSpPr>
        <p:spPr>
          <a:xfrm>
            <a:off x="850423" y="1531737"/>
            <a:ext cx="211121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sng" strike="noStrike" cap="none">
                <a:solidFill>
                  <a:srgbClr val="000000"/>
                </a:solidFill>
                <a:latin typeface="Arial"/>
                <a:ea typeface="Arial"/>
                <a:cs typeface="Arial"/>
                <a:sym typeface="Arial"/>
              </a:rPr>
              <a:t>Food insecurity</a:t>
            </a:r>
            <a:r>
              <a:rPr lang="en-US" sz="2200" b="1" i="0" u="sng" strike="noStrike" cap="none" baseline="30000">
                <a:solidFill>
                  <a:srgbClr val="000000"/>
                </a:solidFill>
                <a:latin typeface="Calibri"/>
                <a:ea typeface="Calibri"/>
                <a:cs typeface="Calibri"/>
                <a:sym typeface="Calibri"/>
              </a:rPr>
              <a:t> +</a:t>
            </a:r>
            <a:endParaRPr sz="2200" b="1" i="0" u="sng" strike="noStrike" cap="none">
              <a:solidFill>
                <a:srgbClr val="000000"/>
              </a:solidFill>
              <a:latin typeface="Arial"/>
              <a:ea typeface="Arial"/>
              <a:cs typeface="Arial"/>
              <a:sym typeface="Arial"/>
            </a:endParaRPr>
          </a:p>
        </p:txBody>
      </p:sp>
      <p:grpSp>
        <p:nvGrpSpPr>
          <p:cNvPr id="389" name="Google Shape;389;p24" descr="food insecurity"/>
          <p:cNvGrpSpPr/>
          <p:nvPr/>
        </p:nvGrpSpPr>
        <p:grpSpPr>
          <a:xfrm>
            <a:off x="607533" y="1746014"/>
            <a:ext cx="4658588" cy="3795507"/>
            <a:chOff x="29330669" y="7569100"/>
            <a:chExt cx="7060091" cy="5859740"/>
          </a:xfrm>
        </p:grpSpPr>
        <p:pic>
          <p:nvPicPr>
            <p:cNvPr id="390" name="Google Shape;390;p24"/>
            <p:cNvPicPr preferRelativeResize="0"/>
            <p:nvPr/>
          </p:nvPicPr>
          <p:blipFill rotWithShape="1">
            <a:blip r:embed="rId3">
              <a:alphaModFix/>
            </a:blip>
            <a:srcRect l="12018" t="19798" r="15246" b="3977"/>
            <a:stretch/>
          </p:blipFill>
          <p:spPr>
            <a:xfrm>
              <a:off x="29330669" y="8099684"/>
              <a:ext cx="6992591" cy="5329156"/>
            </a:xfrm>
            <a:prstGeom prst="rect">
              <a:avLst/>
            </a:prstGeom>
            <a:noFill/>
            <a:ln>
              <a:noFill/>
            </a:ln>
          </p:spPr>
        </p:pic>
        <p:sp>
          <p:nvSpPr>
            <p:cNvPr id="391" name="Google Shape;391;p24"/>
            <p:cNvSpPr txBox="1"/>
            <p:nvPr/>
          </p:nvSpPr>
          <p:spPr>
            <a:xfrm>
              <a:off x="32826964" y="7569100"/>
              <a:ext cx="3563796" cy="570198"/>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Odds ratio (95% CI)</a:t>
              </a:r>
              <a:endParaRPr/>
            </a:p>
          </p:txBody>
        </p:sp>
      </p:grpSp>
      <p:sp>
        <p:nvSpPr>
          <p:cNvPr id="397" name="Google Shape;397;p24"/>
          <p:cNvSpPr txBox="1"/>
          <p:nvPr/>
        </p:nvSpPr>
        <p:spPr>
          <a:xfrm>
            <a:off x="6489638" y="1531737"/>
            <a:ext cx="26035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sng" strike="noStrike" cap="none">
                <a:solidFill>
                  <a:srgbClr val="000000"/>
                </a:solidFill>
                <a:latin typeface="Arial"/>
                <a:ea typeface="Arial"/>
                <a:cs typeface="Arial"/>
                <a:sym typeface="Arial"/>
              </a:rPr>
              <a:t>Nutrition insecurity</a:t>
            </a:r>
            <a:r>
              <a:rPr lang="en-US" sz="2200" b="1" i="0" u="sng" strike="noStrike" cap="none" baseline="30000">
                <a:solidFill>
                  <a:srgbClr val="000000"/>
                </a:solidFill>
                <a:latin typeface="Calibri"/>
                <a:ea typeface="Calibri"/>
                <a:cs typeface="Calibri"/>
                <a:sym typeface="Calibri"/>
              </a:rPr>
              <a:t> +</a:t>
            </a:r>
            <a:endParaRPr sz="2200" b="1" i="0" u="sng" strike="noStrike" cap="none">
              <a:solidFill>
                <a:srgbClr val="000000"/>
              </a:solidFill>
              <a:latin typeface="Arial"/>
              <a:ea typeface="Arial"/>
              <a:cs typeface="Arial"/>
              <a:sym typeface="Arial"/>
            </a:endParaRPr>
          </a:p>
        </p:txBody>
      </p:sp>
      <p:grpSp>
        <p:nvGrpSpPr>
          <p:cNvPr id="392" name="Google Shape;392;p24" descr="nutrition security"/>
          <p:cNvGrpSpPr/>
          <p:nvPr/>
        </p:nvGrpSpPr>
        <p:grpSpPr>
          <a:xfrm>
            <a:off x="6489637" y="1749020"/>
            <a:ext cx="4915916" cy="3938821"/>
            <a:chOff x="36691685" y="7245686"/>
            <a:chExt cx="7294263" cy="5849406"/>
          </a:xfrm>
        </p:grpSpPr>
        <p:pic>
          <p:nvPicPr>
            <p:cNvPr id="393" name="Google Shape;393;p24"/>
            <p:cNvPicPr preferRelativeResize="0"/>
            <p:nvPr/>
          </p:nvPicPr>
          <p:blipFill rotWithShape="1">
            <a:blip r:embed="rId4">
              <a:alphaModFix/>
            </a:blip>
            <a:srcRect l="11425" t="19620" r="14682" b="4571"/>
            <a:stretch/>
          </p:blipFill>
          <p:spPr>
            <a:xfrm>
              <a:off x="36691685" y="7723191"/>
              <a:ext cx="7199515" cy="5371901"/>
            </a:xfrm>
            <a:prstGeom prst="rect">
              <a:avLst/>
            </a:prstGeom>
            <a:noFill/>
            <a:ln>
              <a:noFill/>
            </a:ln>
          </p:spPr>
        </p:pic>
        <p:sp>
          <p:nvSpPr>
            <p:cNvPr id="394" name="Google Shape;394;p24"/>
            <p:cNvSpPr txBox="1"/>
            <p:nvPr/>
          </p:nvSpPr>
          <p:spPr>
            <a:xfrm>
              <a:off x="40182821" y="7245686"/>
              <a:ext cx="3803127" cy="548482"/>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Odds ratio (95% CI)</a:t>
              </a:r>
              <a:endParaRPr/>
            </a:p>
          </p:txBody>
        </p:sp>
      </p:grpSp>
      <p:sp>
        <p:nvSpPr>
          <p:cNvPr id="395" name="Google Shape;395;p24"/>
          <p:cNvSpPr txBox="1"/>
          <p:nvPr/>
        </p:nvSpPr>
        <p:spPr>
          <a:xfrm>
            <a:off x="0" y="5805055"/>
            <a:ext cx="121920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baseline="30000">
                <a:solidFill>
                  <a:srgbClr val="000000"/>
                </a:solidFill>
                <a:latin typeface="Calibri"/>
                <a:ea typeface="Calibri"/>
                <a:cs typeface="Calibri"/>
                <a:sym typeface="Calibri"/>
              </a:rPr>
              <a:t>+ </a:t>
            </a:r>
            <a:r>
              <a:rPr lang="en-US" sz="1200" b="0" i="0" u="none" strike="noStrike" cap="none">
                <a:solidFill>
                  <a:srgbClr val="000000"/>
                </a:solidFill>
                <a:latin typeface="Calibri"/>
                <a:ea typeface="Calibri"/>
                <a:cs typeface="Calibri"/>
                <a:sym typeface="Calibri"/>
              </a:rPr>
              <a:t>Multivariable model adjusted for age, sex, income, race/ethnicity, education and jointly adjusted for food and nutrition insecurity. Pooled results from FIM National, FIM CA, and LACPH Surveys.</a:t>
            </a:r>
            <a:endParaRPr/>
          </a:p>
        </p:txBody>
      </p:sp>
      <p:sp>
        <p:nvSpPr>
          <p:cNvPr id="385" name="Google Shape;385;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sz="1000"/>
          </a:p>
        </p:txBody>
      </p:sp>
      <p:sp>
        <p:nvSpPr>
          <p:cNvPr id="386" name="Google Shape;386;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6" name="Google Shape;406;p25"/>
          <p:cNvSpPr txBox="1">
            <a:spLocks noGrp="1"/>
          </p:cNvSpPr>
          <p:nvPr>
            <p:ph type="title" idx="4294967295"/>
          </p:nvPr>
        </p:nvSpPr>
        <p:spPr>
          <a:xfrm>
            <a:off x="723014" y="730377"/>
            <a:ext cx="10129838" cy="569912"/>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85000"/>
              </a:lnSpc>
              <a:spcBef>
                <a:spcPts val="0"/>
              </a:spcBef>
              <a:spcAft>
                <a:spcPts val="0"/>
              </a:spcAft>
              <a:buClr>
                <a:srgbClr val="3F3F3F"/>
              </a:buClr>
              <a:buSzPct val="156862"/>
              <a:buFont typeface="Calibri"/>
              <a:buNone/>
            </a:pPr>
            <a:r>
              <a:rPr lang="en-US" sz="3400" b="1" dirty="0">
                <a:solidFill>
                  <a:schemeClr val="accent1"/>
                </a:solidFill>
              </a:rPr>
              <a:t>Multivariable adjusted associations of food and nutrition insecurity with prevalent health conditions (</a:t>
            </a:r>
            <a:r>
              <a:rPr lang="en-US" sz="3400" b="1" dirty="0" err="1">
                <a:solidFill>
                  <a:schemeClr val="accent1"/>
                </a:solidFill>
              </a:rPr>
              <a:t>cont</a:t>
            </a:r>
            <a:r>
              <a:rPr lang="en-US" sz="3400" b="1" dirty="0">
                <a:solidFill>
                  <a:schemeClr val="accent1"/>
                </a:solidFill>
              </a:rPr>
              <a:t>)</a:t>
            </a:r>
            <a:endParaRPr dirty="0"/>
          </a:p>
        </p:txBody>
      </p:sp>
      <p:sp>
        <p:nvSpPr>
          <p:cNvPr id="414" name="Google Shape;414;p25"/>
          <p:cNvSpPr txBox="1"/>
          <p:nvPr/>
        </p:nvSpPr>
        <p:spPr>
          <a:xfrm>
            <a:off x="850423" y="1531737"/>
            <a:ext cx="211121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sng" strike="noStrike" cap="none">
                <a:solidFill>
                  <a:srgbClr val="000000"/>
                </a:solidFill>
                <a:latin typeface="Arial"/>
                <a:ea typeface="Arial"/>
                <a:cs typeface="Arial"/>
                <a:sym typeface="Arial"/>
              </a:rPr>
              <a:t>Food insecurity</a:t>
            </a:r>
            <a:r>
              <a:rPr lang="en-US" sz="2200" b="1" i="0" u="sng" strike="noStrike" cap="none" baseline="30000">
                <a:solidFill>
                  <a:srgbClr val="000000"/>
                </a:solidFill>
                <a:latin typeface="Calibri"/>
                <a:ea typeface="Calibri"/>
                <a:cs typeface="Calibri"/>
                <a:sym typeface="Calibri"/>
              </a:rPr>
              <a:t> +</a:t>
            </a:r>
            <a:endParaRPr sz="2200" b="1" i="0" u="sng" strike="noStrike" cap="none">
              <a:solidFill>
                <a:srgbClr val="000000"/>
              </a:solidFill>
              <a:latin typeface="Arial"/>
              <a:ea typeface="Arial"/>
              <a:cs typeface="Arial"/>
              <a:sym typeface="Arial"/>
            </a:endParaRPr>
          </a:p>
        </p:txBody>
      </p:sp>
      <p:grpSp>
        <p:nvGrpSpPr>
          <p:cNvPr id="407" name="Google Shape;407;p25" descr="food insecurity"/>
          <p:cNvGrpSpPr/>
          <p:nvPr/>
        </p:nvGrpSpPr>
        <p:grpSpPr>
          <a:xfrm>
            <a:off x="607533" y="1746014"/>
            <a:ext cx="4658588" cy="3795507"/>
            <a:chOff x="29330669" y="7569100"/>
            <a:chExt cx="7060091" cy="5859740"/>
          </a:xfrm>
        </p:grpSpPr>
        <p:pic>
          <p:nvPicPr>
            <p:cNvPr id="408" name="Google Shape;408;p25"/>
            <p:cNvPicPr preferRelativeResize="0"/>
            <p:nvPr/>
          </p:nvPicPr>
          <p:blipFill rotWithShape="1">
            <a:blip r:embed="rId3">
              <a:alphaModFix/>
            </a:blip>
            <a:srcRect l="12018" t="19798" r="15246" b="3977"/>
            <a:stretch/>
          </p:blipFill>
          <p:spPr>
            <a:xfrm>
              <a:off x="29330669" y="8099684"/>
              <a:ext cx="6992591" cy="5329156"/>
            </a:xfrm>
            <a:prstGeom prst="rect">
              <a:avLst/>
            </a:prstGeom>
            <a:noFill/>
            <a:ln>
              <a:noFill/>
            </a:ln>
          </p:spPr>
        </p:pic>
        <p:sp>
          <p:nvSpPr>
            <p:cNvPr id="409" name="Google Shape;409;p25"/>
            <p:cNvSpPr txBox="1"/>
            <p:nvPr/>
          </p:nvSpPr>
          <p:spPr>
            <a:xfrm>
              <a:off x="32826964" y="7569100"/>
              <a:ext cx="3563796" cy="570198"/>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Odds ratio (95% CI)</a:t>
              </a:r>
              <a:endParaRPr/>
            </a:p>
          </p:txBody>
        </p:sp>
      </p:grpSp>
      <p:sp>
        <p:nvSpPr>
          <p:cNvPr id="415" name="Google Shape;415;p25"/>
          <p:cNvSpPr txBox="1"/>
          <p:nvPr/>
        </p:nvSpPr>
        <p:spPr>
          <a:xfrm>
            <a:off x="6489638" y="1531737"/>
            <a:ext cx="260359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sng" strike="noStrike" cap="none">
                <a:solidFill>
                  <a:srgbClr val="000000"/>
                </a:solidFill>
                <a:latin typeface="Arial"/>
                <a:ea typeface="Arial"/>
                <a:cs typeface="Arial"/>
                <a:sym typeface="Arial"/>
              </a:rPr>
              <a:t>Nutrition insecurity</a:t>
            </a:r>
            <a:r>
              <a:rPr lang="en-US" sz="2200" b="1" i="0" u="sng" strike="noStrike" cap="none" baseline="30000">
                <a:solidFill>
                  <a:srgbClr val="000000"/>
                </a:solidFill>
                <a:latin typeface="Calibri"/>
                <a:ea typeface="Calibri"/>
                <a:cs typeface="Calibri"/>
                <a:sym typeface="Calibri"/>
              </a:rPr>
              <a:t> +</a:t>
            </a:r>
            <a:endParaRPr sz="2200" b="1" i="0" u="sng" strike="noStrike" cap="none">
              <a:solidFill>
                <a:srgbClr val="000000"/>
              </a:solidFill>
              <a:latin typeface="Arial"/>
              <a:ea typeface="Arial"/>
              <a:cs typeface="Arial"/>
              <a:sym typeface="Arial"/>
            </a:endParaRPr>
          </a:p>
        </p:txBody>
      </p:sp>
      <p:grpSp>
        <p:nvGrpSpPr>
          <p:cNvPr id="410" name="Google Shape;410;p25" descr="nutrition insecurity"/>
          <p:cNvGrpSpPr/>
          <p:nvPr/>
        </p:nvGrpSpPr>
        <p:grpSpPr>
          <a:xfrm>
            <a:off x="6489637" y="1749020"/>
            <a:ext cx="4915916" cy="3938821"/>
            <a:chOff x="36691685" y="7245686"/>
            <a:chExt cx="7294263" cy="5849406"/>
          </a:xfrm>
        </p:grpSpPr>
        <p:pic>
          <p:nvPicPr>
            <p:cNvPr id="411" name="Google Shape;411;p25"/>
            <p:cNvPicPr preferRelativeResize="0"/>
            <p:nvPr/>
          </p:nvPicPr>
          <p:blipFill rotWithShape="1">
            <a:blip r:embed="rId4">
              <a:alphaModFix/>
            </a:blip>
            <a:srcRect l="11425" t="19620" r="14682" b="4571"/>
            <a:stretch/>
          </p:blipFill>
          <p:spPr>
            <a:xfrm>
              <a:off x="36691685" y="7723191"/>
              <a:ext cx="7199515" cy="5371901"/>
            </a:xfrm>
            <a:prstGeom prst="rect">
              <a:avLst/>
            </a:prstGeom>
            <a:noFill/>
            <a:ln>
              <a:noFill/>
            </a:ln>
          </p:spPr>
        </p:pic>
        <p:sp>
          <p:nvSpPr>
            <p:cNvPr id="412" name="Google Shape;412;p25"/>
            <p:cNvSpPr txBox="1"/>
            <p:nvPr/>
          </p:nvSpPr>
          <p:spPr>
            <a:xfrm>
              <a:off x="40182821" y="7245686"/>
              <a:ext cx="3803127" cy="548482"/>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Odds ratio (95% CI)</a:t>
              </a:r>
              <a:endParaRPr/>
            </a:p>
          </p:txBody>
        </p:sp>
      </p:grpSp>
      <p:sp>
        <p:nvSpPr>
          <p:cNvPr id="413" name="Google Shape;413;p25"/>
          <p:cNvSpPr txBox="1"/>
          <p:nvPr/>
        </p:nvSpPr>
        <p:spPr>
          <a:xfrm>
            <a:off x="0" y="5805055"/>
            <a:ext cx="121920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baseline="30000">
                <a:solidFill>
                  <a:srgbClr val="000000"/>
                </a:solidFill>
                <a:latin typeface="Calibri"/>
                <a:ea typeface="Calibri"/>
                <a:cs typeface="Calibri"/>
                <a:sym typeface="Calibri"/>
              </a:rPr>
              <a:t>+ </a:t>
            </a:r>
            <a:r>
              <a:rPr lang="en-US" sz="1200" b="0" i="0" u="none" strike="noStrike" cap="none">
                <a:solidFill>
                  <a:srgbClr val="000000"/>
                </a:solidFill>
                <a:latin typeface="Calibri"/>
                <a:ea typeface="Calibri"/>
                <a:cs typeface="Calibri"/>
                <a:sym typeface="Calibri"/>
              </a:rPr>
              <a:t>Multivariable model adjusted for age, sex, income, race/ethnicity, education and jointly adjusted for food and nutrition insecurity. Pooled results from FIM National, FIM CA, and LACPH Surveys.</a:t>
            </a:r>
            <a:endParaRPr/>
          </a:p>
        </p:txBody>
      </p:sp>
      <p:sp>
        <p:nvSpPr>
          <p:cNvPr id="403" name="Google Shape;403;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sz="1000"/>
          </a:p>
        </p:txBody>
      </p:sp>
      <p:sp>
        <p:nvSpPr>
          <p:cNvPr id="404" name="Google Shape;404;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
        <p:nvSpPr>
          <p:cNvPr id="416" name="Google Shape;416;p25">
            <a:extLst>
              <a:ext uri="{C183D7F6-B498-43B3-948B-1728B52AA6E4}">
                <adec:decorative xmlns:adec="http://schemas.microsoft.com/office/drawing/2017/decorative" val="1"/>
              </a:ext>
            </a:extLst>
          </p:cNvPr>
          <p:cNvSpPr/>
          <p:nvPr/>
        </p:nvSpPr>
        <p:spPr>
          <a:xfrm>
            <a:off x="2361235" y="2070557"/>
            <a:ext cx="600407" cy="2131053"/>
          </a:xfrm>
          <a:prstGeom prst="ellipse">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7" name="Google Shape;417;p25">
            <a:extLst>
              <a:ext uri="{C183D7F6-B498-43B3-948B-1728B52AA6E4}">
                <adec:decorative xmlns:adec="http://schemas.microsoft.com/office/drawing/2017/decorative" val="1"/>
              </a:ext>
            </a:extLst>
          </p:cNvPr>
          <p:cNvSpPr/>
          <p:nvPr/>
        </p:nvSpPr>
        <p:spPr>
          <a:xfrm>
            <a:off x="8044406" y="2070555"/>
            <a:ext cx="1233038" cy="2649121"/>
          </a:xfrm>
          <a:prstGeom prst="ellipse">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8" name="Google Shape;418;p25">
            <a:extLst>
              <a:ext uri="{C183D7F6-B498-43B3-948B-1728B52AA6E4}">
                <adec:decorative xmlns:adec="http://schemas.microsoft.com/office/drawing/2017/decorative" val="1"/>
              </a:ext>
            </a:extLst>
          </p:cNvPr>
          <p:cNvSpPr/>
          <p:nvPr/>
        </p:nvSpPr>
        <p:spPr>
          <a:xfrm>
            <a:off x="2361235" y="4378072"/>
            <a:ext cx="917221" cy="441262"/>
          </a:xfrm>
          <a:prstGeom prst="ellipse">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g13492782013_1_0">
            <a:extLst>
              <a:ext uri="{C183D7F6-B498-43B3-948B-1728B52AA6E4}">
                <adec:decorative xmlns:adec="http://schemas.microsoft.com/office/drawing/2017/decorative" val="1"/>
              </a:ext>
            </a:extLst>
          </p:cNvPr>
          <p:cNvSpPr/>
          <p:nvPr/>
        </p:nvSpPr>
        <p:spPr>
          <a:xfrm rot="10800000" flipH="1">
            <a:off x="0" y="685741"/>
            <a:ext cx="12192000" cy="1503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3" name="Google Shape;213;g13492782013_1_0"/>
          <p:cNvSpPr>
            <a:spLocks noGrp="1"/>
          </p:cNvSpPr>
          <p:nvPr>
            <p:ph type="title" idx="4294967295"/>
          </p:nvPr>
        </p:nvSpPr>
        <p:spPr>
          <a:xfrm>
            <a:off x="0" y="0"/>
            <a:ext cx="12192000" cy="685800"/>
          </a:xfrm>
          <a:prstGeom prst="rect">
            <a:avLst/>
          </a:prstGeom>
          <a:solidFill>
            <a:schemeClr val="accent2">
              <a:lumMod val="75000"/>
            </a:scheme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FFFF"/>
              </a:buClr>
              <a:buSzPts val="3600"/>
              <a:buFont typeface="Roboto"/>
              <a:buNone/>
              <a:tabLst/>
              <a:defRPr/>
            </a:pPr>
            <a:r>
              <a:rPr kumimoji="0" lang="en-US" sz="3900" b="1" i="0" u="none" strike="noStrike" kern="0" cap="none" spc="0" normalizeH="0" baseline="0" noProof="0" dirty="0">
                <a:ln>
                  <a:noFill/>
                </a:ln>
                <a:solidFill>
                  <a:srgbClr val="FFFFFF"/>
                </a:solidFill>
                <a:effectLst/>
                <a:uLnTx/>
                <a:uFillTx/>
                <a:latin typeface="Calibri"/>
                <a:ea typeface="Calibri"/>
                <a:cs typeface="Calibri"/>
                <a:sym typeface="Calibri"/>
              </a:rPr>
              <a:t>Getting Started!</a:t>
            </a:r>
            <a:endParaRPr kumimoji="0" lang="en-US" sz="39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15" name="Google Shape;215;g13492782013_1_0">
            <a:extLst>
              <a:ext uri="{C183D7F6-B498-43B3-948B-1728B52AA6E4}">
                <adec:decorative xmlns:adec="http://schemas.microsoft.com/office/drawing/2017/decorative" val="1"/>
              </a:ext>
            </a:extLst>
          </p:cNvPr>
          <p:cNvSpPr/>
          <p:nvPr/>
        </p:nvSpPr>
        <p:spPr>
          <a:xfrm>
            <a:off x="1084521" y="1190847"/>
            <a:ext cx="10239153" cy="6166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6" name="Google Shape;216;g13492782013_1_0"/>
          <p:cNvSpPr txBox="1"/>
          <p:nvPr/>
        </p:nvSpPr>
        <p:spPr>
          <a:xfrm>
            <a:off x="331800" y="1437706"/>
            <a:ext cx="11528400" cy="38787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Update your name on Zoom, if needed</a:t>
            </a:r>
            <a:endParaRPr sz="3200" b="0" i="0" u="none" strike="noStrike" cap="none">
              <a:solidFill>
                <a:srgbClr val="000000"/>
              </a:solidFill>
              <a:latin typeface="Calibri"/>
              <a:ea typeface="Calibri"/>
              <a:cs typeface="Calibri"/>
              <a:sym typeface="Calibri"/>
            </a:endParaRPr>
          </a:p>
          <a:p>
            <a:pPr marL="914400" marR="0" lvl="1" indent="-431800" algn="l" rtl="0">
              <a:lnSpc>
                <a:spcPct val="100000"/>
              </a:lnSpc>
              <a:spcBef>
                <a:spcPts val="0"/>
              </a:spcBef>
              <a:spcAft>
                <a:spcPts val="0"/>
              </a:spcAft>
              <a:buClr>
                <a:srgbClr val="000000"/>
              </a:buClr>
              <a:buSzPts val="3200"/>
              <a:buFont typeface="Calibri"/>
              <a:buChar char="•"/>
            </a:pPr>
            <a:r>
              <a:rPr lang="en-US" sz="3200" b="0" i="1" u="none" strike="noStrike" cap="none">
                <a:solidFill>
                  <a:srgbClr val="000000"/>
                </a:solidFill>
                <a:latin typeface="Calibri"/>
                <a:ea typeface="Calibri"/>
                <a:cs typeface="Calibri"/>
                <a:sym typeface="Calibri"/>
              </a:rPr>
              <a:t>Right click on your Zoom box, click “rename”</a:t>
            </a:r>
            <a:endParaRPr sz="3200" b="0" i="1"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Type your name and institution into the chat box!</a:t>
            </a:r>
            <a:endParaRPr sz="32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Remember to keep yourself on mute.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Calibri"/>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Type your questions into the chat box. </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a:solidFill>
                <a:srgbClr val="000000"/>
              </a:solidFill>
              <a:latin typeface="Calibri"/>
              <a:ea typeface="Calibri"/>
              <a:cs typeface="Calibri"/>
              <a:sym typeface="Calibri"/>
            </a:endParaRPr>
          </a:p>
        </p:txBody>
      </p:sp>
      <p:pic>
        <p:nvPicPr>
          <p:cNvPr id="214" name="Google Shape;214;g13492782013_1_0" descr="A picture containing text, bottle"/>
          <p:cNvPicPr preferRelativeResize="0"/>
          <p:nvPr/>
        </p:nvPicPr>
        <p:blipFill rotWithShape="1">
          <a:blip r:embed="rId3">
            <a:alphaModFix/>
          </a:blip>
          <a:srcRect/>
          <a:stretch/>
        </p:blipFill>
        <p:spPr>
          <a:xfrm>
            <a:off x="139664" y="5316406"/>
            <a:ext cx="1316996" cy="894564"/>
          </a:xfrm>
          <a:prstGeom prst="rect">
            <a:avLst/>
          </a:prstGeom>
          <a:noFill/>
          <a:ln>
            <a:noFill/>
          </a:ln>
        </p:spPr>
      </p:pic>
      <p:pic>
        <p:nvPicPr>
          <p:cNvPr id="212" name="Google Shape;212;g13492782013_1_0" descr="NOPREN logo"/>
          <p:cNvPicPr preferRelativeResize="0"/>
          <p:nvPr/>
        </p:nvPicPr>
        <p:blipFill rotWithShape="1">
          <a:blip r:embed="rId4">
            <a:alphaModFix/>
          </a:blip>
          <a:srcRect/>
          <a:stretch/>
        </p:blipFill>
        <p:spPr>
          <a:xfrm>
            <a:off x="9560404" y="5316406"/>
            <a:ext cx="2491932" cy="9008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7" name="Google Shape;427;p26"/>
          <p:cNvSpPr txBox="1">
            <a:spLocks noGrp="1"/>
          </p:cNvSpPr>
          <p:nvPr>
            <p:ph type="title" idx="4294967295"/>
          </p:nvPr>
        </p:nvSpPr>
        <p:spPr>
          <a:xfrm>
            <a:off x="550937" y="901007"/>
            <a:ext cx="10718800" cy="625475"/>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000" b="1">
                <a:solidFill>
                  <a:schemeClr val="accent1"/>
                </a:solidFill>
              </a:rPr>
              <a:t>Association of food and nutrition insecurity and self-reported physical and mental health</a:t>
            </a:r>
            <a:endParaRPr/>
          </a:p>
        </p:txBody>
      </p:sp>
      <p:graphicFrame>
        <p:nvGraphicFramePr>
          <p:cNvPr id="428" name="Google Shape;428;p26"/>
          <p:cNvGraphicFramePr/>
          <p:nvPr>
            <p:extLst>
              <p:ext uri="{D42A27DB-BD31-4B8C-83A1-F6EECF244321}">
                <p14:modId xmlns:p14="http://schemas.microsoft.com/office/powerpoint/2010/main" val="235432265"/>
              </p:ext>
            </p:extLst>
          </p:nvPr>
        </p:nvGraphicFramePr>
        <p:xfrm>
          <a:off x="736600" y="1833955"/>
          <a:ext cx="10731088" cy="3735400"/>
        </p:xfrm>
        <a:graphic>
          <a:graphicData uri="http://schemas.openxmlformats.org/drawingml/2006/table">
            <a:tbl>
              <a:tblPr firstRow="1" firstCol="1" bandRow="1">
                <a:noFill/>
                <a:tableStyleId>{558EFC8D-75E7-4E2E-8B90-A81787AD689C}</a:tableStyleId>
              </a:tblPr>
              <a:tblGrid>
                <a:gridCol w="4363275">
                  <a:extLst>
                    <a:ext uri="{9D8B030D-6E8A-4147-A177-3AD203B41FA5}">
                      <a16:colId xmlns:a16="http://schemas.microsoft.com/office/drawing/2014/main" val="20000"/>
                    </a:ext>
                  </a:extLst>
                </a:gridCol>
                <a:gridCol w="1461525">
                  <a:extLst>
                    <a:ext uri="{9D8B030D-6E8A-4147-A177-3AD203B41FA5}">
                      <a16:colId xmlns:a16="http://schemas.microsoft.com/office/drawing/2014/main" val="20001"/>
                    </a:ext>
                  </a:extLst>
                </a:gridCol>
                <a:gridCol w="1636688">
                  <a:extLst>
                    <a:ext uri="{9D8B030D-6E8A-4147-A177-3AD203B41FA5}">
                      <a16:colId xmlns:a16="http://schemas.microsoft.com/office/drawing/2014/main" val="20002"/>
                    </a:ext>
                  </a:extLst>
                </a:gridCol>
                <a:gridCol w="1745700">
                  <a:extLst>
                    <a:ext uri="{9D8B030D-6E8A-4147-A177-3AD203B41FA5}">
                      <a16:colId xmlns:a16="http://schemas.microsoft.com/office/drawing/2014/main" val="20003"/>
                    </a:ext>
                  </a:extLst>
                </a:gridCol>
                <a:gridCol w="1523900">
                  <a:extLst>
                    <a:ext uri="{9D8B030D-6E8A-4147-A177-3AD203B41FA5}">
                      <a16:colId xmlns:a16="http://schemas.microsoft.com/office/drawing/2014/main" val="20004"/>
                    </a:ext>
                  </a:extLst>
                </a:gridCol>
              </a:tblGrid>
              <a:tr h="390725">
                <a:tc>
                  <a:txBody>
                    <a:bodyPr/>
                    <a:lstStyle/>
                    <a:p>
                      <a:pPr marL="0" marR="0" lvl="0" indent="0" algn="l" rtl="0">
                        <a:lnSpc>
                          <a:spcPct val="100000"/>
                        </a:lnSpc>
                        <a:spcBef>
                          <a:spcPts val="0"/>
                        </a:spcBef>
                        <a:spcAft>
                          <a:spcPts val="0"/>
                        </a:spcAft>
                        <a:buNone/>
                      </a:pPr>
                      <a:r>
                        <a:rPr lang="en-US" sz="2000" u="none" strike="noStrike" cap="none" dirty="0">
                          <a:latin typeface="Arial"/>
                          <a:ea typeface="Arial"/>
                          <a:cs typeface="Arial"/>
                          <a:sym typeface="Arial"/>
                        </a:rPr>
                        <a:t> KP Social Needs Survey (N=6317)</a:t>
                      </a:r>
                      <a:endParaRPr sz="2000" u="none" strike="noStrike" cap="none" dirty="0">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Arial"/>
                          <a:ea typeface="Arial"/>
                          <a:cs typeface="Arial"/>
                          <a:sym typeface="Arial"/>
                        </a:rPr>
                        <a:t>Food insecurity</a:t>
                      </a:r>
                      <a:r>
                        <a:rPr lang="en-US" sz="2000" u="none" strike="noStrike" cap="none" baseline="30000" dirty="0">
                          <a:latin typeface="Arial"/>
                          <a:ea typeface="Arial"/>
                          <a:cs typeface="Arial"/>
                          <a:sym typeface="Arial"/>
                        </a:rPr>
                        <a:t>+</a:t>
                      </a:r>
                      <a:endParaRPr sz="2000" u="none" strike="noStrike" cap="none" dirty="0">
                        <a:latin typeface="Arial"/>
                        <a:ea typeface="Arial"/>
                        <a:cs typeface="Arial"/>
                        <a:sym typeface="Arial"/>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Nutrition insecurity</a:t>
                      </a:r>
                      <a:r>
                        <a:rPr lang="en-US" sz="2000" u="none" strike="noStrike" cap="none" baseline="30000" dirty="0">
                          <a:latin typeface="Arial"/>
                          <a:ea typeface="Arial"/>
                          <a:cs typeface="Arial"/>
                          <a:sym typeface="Arial"/>
                        </a:rPr>
                        <a:t>+</a:t>
                      </a:r>
                      <a:endParaRPr sz="2000" u="none" strike="noStrike" cap="none" dirty="0">
                        <a:latin typeface="Arial"/>
                        <a:ea typeface="Arial"/>
                        <a:cs typeface="Arial"/>
                        <a:sym typeface="Arial"/>
                      </a:endParaRPr>
                    </a:p>
                  </a:txBody>
                  <a:tcPr marL="68575" marR="6857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0725">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Self-reported physical health </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OR</a:t>
                      </a:r>
                      <a:endParaRPr sz="2000" u="none" strike="noStrike" cap="none" dirty="0">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95% CI</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OR</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95% CI</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0725">
                <a:tc>
                  <a:txBody>
                    <a:bodyPr/>
                    <a:lstStyle/>
                    <a:p>
                      <a:pPr marL="685800" marR="0" lvl="0" indent="0" algn="l" rtl="0">
                        <a:lnSpc>
                          <a:spcPct val="100000"/>
                        </a:lnSpc>
                        <a:spcBef>
                          <a:spcPts val="0"/>
                        </a:spcBef>
                        <a:spcAft>
                          <a:spcPts val="0"/>
                        </a:spcAft>
                        <a:buNone/>
                      </a:pPr>
                      <a:r>
                        <a:rPr lang="en-US" sz="2000" b="0" u="none" strike="noStrike" cap="none">
                          <a:latin typeface="Arial"/>
                          <a:ea typeface="Arial"/>
                          <a:cs typeface="Arial"/>
                          <a:sym typeface="Arial"/>
                        </a:rPr>
                        <a:t>Very Good/Excellent (n=2877)</a:t>
                      </a:r>
                      <a:endParaRPr sz="2000" b="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1.00 (Ref)</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a:t>
                      </a:r>
                      <a:endParaRPr sz="2000" u="none" strike="noStrike" cap="none" dirty="0">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1.00 (Ref)</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0725">
                <a:tc>
                  <a:txBody>
                    <a:bodyPr/>
                    <a:lstStyle/>
                    <a:p>
                      <a:pPr marL="685800" marR="0" lvl="0" indent="0" algn="l" rtl="0">
                        <a:lnSpc>
                          <a:spcPct val="100000"/>
                        </a:lnSpc>
                        <a:spcBef>
                          <a:spcPts val="0"/>
                        </a:spcBef>
                        <a:spcAft>
                          <a:spcPts val="0"/>
                        </a:spcAft>
                        <a:buNone/>
                      </a:pPr>
                      <a:r>
                        <a:rPr lang="en-US" sz="2000" b="0" u="none" strike="noStrike" cap="none">
                          <a:latin typeface="Arial"/>
                          <a:ea typeface="Arial"/>
                          <a:cs typeface="Arial"/>
                          <a:sym typeface="Arial"/>
                        </a:rPr>
                        <a:t>Good (n=2358)</a:t>
                      </a:r>
                      <a:endParaRPr sz="2000" b="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1.37 </a:t>
                      </a:r>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(0.92, 2.04)</a:t>
                      </a:r>
                      <a:endParaRPr sz="2000" u="none" strike="noStrike" cap="none" dirty="0">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1.75* </a:t>
                      </a:r>
                      <a:endParaRPr dirty="0"/>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(1.25, 2.45)</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0725">
                <a:tc>
                  <a:txBody>
                    <a:bodyPr/>
                    <a:lstStyle/>
                    <a:p>
                      <a:pPr marL="685800" marR="0" lvl="1" indent="0" algn="l" rtl="0">
                        <a:lnSpc>
                          <a:spcPct val="100000"/>
                        </a:lnSpc>
                        <a:spcBef>
                          <a:spcPts val="0"/>
                        </a:spcBef>
                        <a:spcAft>
                          <a:spcPts val="0"/>
                        </a:spcAft>
                        <a:buNone/>
                      </a:pPr>
                      <a:r>
                        <a:rPr lang="en-US" sz="2000" b="0" u="none" strike="noStrike" cap="none">
                          <a:latin typeface="Arial"/>
                          <a:ea typeface="Arial"/>
                          <a:cs typeface="Arial"/>
                          <a:sym typeface="Arial"/>
                        </a:rPr>
                        <a:t>Poor / Fair (n=1017)</a:t>
                      </a:r>
                      <a:endParaRPr sz="2000" b="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1.67* </a:t>
                      </a:r>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(1.03, 2.72)</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3.14** </a:t>
                      </a:r>
                      <a:endParaRPr dirty="0"/>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(2.07, 4.75)</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0725">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Self-reported mental health</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 </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 </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 </a:t>
                      </a:r>
                      <a:endParaRPr sz="2000" u="none" strike="noStrike" cap="none" dirty="0">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 </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0725">
                <a:tc>
                  <a:txBody>
                    <a:bodyPr/>
                    <a:lstStyle/>
                    <a:p>
                      <a:pPr marL="685800" marR="0" lvl="0" indent="0" algn="l" rtl="0">
                        <a:lnSpc>
                          <a:spcPct val="100000"/>
                        </a:lnSpc>
                        <a:spcBef>
                          <a:spcPts val="0"/>
                        </a:spcBef>
                        <a:spcAft>
                          <a:spcPts val="0"/>
                        </a:spcAft>
                        <a:buNone/>
                      </a:pPr>
                      <a:r>
                        <a:rPr lang="en-US" sz="2000" b="0" u="none" strike="noStrike" cap="none">
                          <a:latin typeface="Arial"/>
                          <a:ea typeface="Arial"/>
                          <a:cs typeface="Arial"/>
                          <a:sym typeface="Arial"/>
                        </a:rPr>
                        <a:t>Very Good/Excellent (n=3524)</a:t>
                      </a:r>
                      <a:endParaRPr sz="2000" b="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1.00 (Ref)</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1.00 (Ref)</a:t>
                      </a:r>
                      <a:endParaRPr sz="2000" u="none" strike="noStrike" cap="none" dirty="0">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0725">
                <a:tc>
                  <a:txBody>
                    <a:bodyPr/>
                    <a:lstStyle/>
                    <a:p>
                      <a:pPr marL="685800" marR="0" lvl="0" indent="0" algn="l" rtl="0">
                        <a:lnSpc>
                          <a:spcPct val="100000"/>
                        </a:lnSpc>
                        <a:spcBef>
                          <a:spcPts val="0"/>
                        </a:spcBef>
                        <a:spcAft>
                          <a:spcPts val="0"/>
                        </a:spcAft>
                        <a:buNone/>
                      </a:pPr>
                      <a:r>
                        <a:rPr lang="en-US" sz="2000" b="0" u="none" strike="noStrike" cap="none">
                          <a:latin typeface="Arial"/>
                          <a:ea typeface="Arial"/>
                          <a:cs typeface="Arial"/>
                          <a:sym typeface="Arial"/>
                        </a:rPr>
                        <a:t>Good (n=1796)</a:t>
                      </a:r>
                      <a:endParaRPr sz="2000" b="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1.23 </a:t>
                      </a:r>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(0.83, 1.81)</a:t>
                      </a:r>
                      <a:endParaRPr sz="2000" u="none" strike="noStrike" cap="none" dirty="0">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2.04** </a:t>
                      </a:r>
                      <a:endParaRPr dirty="0"/>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(1.47, 2.85)</a:t>
                      </a:r>
                      <a:endParaRPr sz="2000" u="none" strike="noStrike" cap="none" dirty="0">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0725">
                <a:tc>
                  <a:txBody>
                    <a:bodyPr/>
                    <a:lstStyle/>
                    <a:p>
                      <a:pPr marL="685800" marR="0" lvl="0" indent="0" algn="l" rtl="0">
                        <a:lnSpc>
                          <a:spcPct val="100000"/>
                        </a:lnSpc>
                        <a:spcBef>
                          <a:spcPts val="0"/>
                        </a:spcBef>
                        <a:spcAft>
                          <a:spcPts val="0"/>
                        </a:spcAft>
                        <a:buNone/>
                      </a:pPr>
                      <a:r>
                        <a:rPr lang="en-US" sz="2000" b="0" u="none" strike="noStrike" cap="none">
                          <a:latin typeface="Arial"/>
                          <a:ea typeface="Arial"/>
                          <a:cs typeface="Arial"/>
                          <a:sym typeface="Arial"/>
                        </a:rPr>
                        <a:t>Poor/Fair (n=943)</a:t>
                      </a:r>
                      <a:endParaRPr sz="2000" b="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2.54**</a:t>
                      </a:r>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(1.66, 3.91)</a:t>
                      </a:r>
                      <a:endParaRPr sz="2000" u="none" strike="noStrike" cap="none">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2.30** </a:t>
                      </a:r>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Arial"/>
                          <a:ea typeface="Arial"/>
                          <a:cs typeface="Arial"/>
                          <a:sym typeface="Arial"/>
                        </a:rPr>
                        <a:t>(1.58, 3.33)</a:t>
                      </a:r>
                      <a:endParaRPr sz="2000" u="none" strike="noStrike" cap="none" dirty="0">
                        <a:latin typeface="Arial"/>
                        <a:ea typeface="Arial"/>
                        <a:cs typeface="Arial"/>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29" name="Google Shape;429;p26"/>
          <p:cNvSpPr txBox="1"/>
          <p:nvPr/>
        </p:nvSpPr>
        <p:spPr>
          <a:xfrm>
            <a:off x="564558" y="5369138"/>
            <a:ext cx="110623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baseline="30000">
                <a:solidFill>
                  <a:srgbClr val="000000"/>
                </a:solidFill>
                <a:latin typeface="Calibri"/>
                <a:ea typeface="Calibri"/>
                <a:cs typeface="Calibri"/>
                <a:sym typeface="Calibri"/>
              </a:rPr>
              <a:t>+ </a:t>
            </a:r>
            <a:r>
              <a:rPr lang="en-US" sz="1400" b="0" i="0" u="none" strike="noStrike" cap="none">
                <a:solidFill>
                  <a:srgbClr val="000000"/>
                </a:solidFill>
                <a:latin typeface="Calibri"/>
                <a:ea typeface="Calibri"/>
                <a:cs typeface="Calibri"/>
                <a:sym typeface="Calibri"/>
              </a:rPr>
              <a:t>Multivariable model adjusted for age, sex, income, race/ethnicity, education and jointly adjusted for food and nutrition insecurity.</a:t>
            </a:r>
            <a:endParaRPr/>
          </a:p>
        </p:txBody>
      </p:sp>
      <p:sp>
        <p:nvSpPr>
          <p:cNvPr id="424" name="Google Shape;424;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sz="1000"/>
          </a:p>
        </p:txBody>
      </p:sp>
      <p:sp>
        <p:nvSpPr>
          <p:cNvPr id="425" name="Google Shape;425;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8" name="Google Shape;438;p27"/>
          <p:cNvSpPr txBox="1">
            <a:spLocks noGrp="1"/>
          </p:cNvSpPr>
          <p:nvPr>
            <p:ph type="title" idx="4294967295"/>
          </p:nvPr>
        </p:nvSpPr>
        <p:spPr>
          <a:xfrm>
            <a:off x="564558" y="882045"/>
            <a:ext cx="10718800" cy="625475"/>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000" b="1" dirty="0">
                <a:solidFill>
                  <a:schemeClr val="accent1"/>
                </a:solidFill>
              </a:rPr>
              <a:t>Association of food and nutrition insecurity and self-reported physical and mental health (</a:t>
            </a:r>
            <a:r>
              <a:rPr lang="en-US" sz="4000" b="1" dirty="0" err="1">
                <a:solidFill>
                  <a:schemeClr val="accent1"/>
                </a:solidFill>
              </a:rPr>
              <a:t>cont</a:t>
            </a:r>
            <a:r>
              <a:rPr lang="en-US" sz="4000" b="1" dirty="0">
                <a:solidFill>
                  <a:schemeClr val="accent1"/>
                </a:solidFill>
              </a:rPr>
              <a:t>)</a:t>
            </a:r>
            <a:endParaRPr dirty="0"/>
          </a:p>
        </p:txBody>
      </p:sp>
      <p:graphicFrame>
        <p:nvGraphicFramePr>
          <p:cNvPr id="439" name="Google Shape;439;p27"/>
          <p:cNvGraphicFramePr/>
          <p:nvPr>
            <p:extLst>
              <p:ext uri="{D42A27DB-BD31-4B8C-83A1-F6EECF244321}">
                <p14:modId xmlns:p14="http://schemas.microsoft.com/office/powerpoint/2010/main" val="3699943824"/>
              </p:ext>
            </p:extLst>
          </p:nvPr>
        </p:nvGraphicFramePr>
        <p:xfrm>
          <a:off x="736600" y="1833955"/>
          <a:ext cx="10731088" cy="3735400"/>
        </p:xfrm>
        <a:graphic>
          <a:graphicData uri="http://schemas.openxmlformats.org/drawingml/2006/table">
            <a:tbl>
              <a:tblPr firstRow="1" firstCol="1" bandRow="1">
                <a:noFill/>
                <a:tableStyleId>{558EFC8D-75E7-4E2E-8B90-A81787AD689C}</a:tableStyleId>
              </a:tblPr>
              <a:tblGrid>
                <a:gridCol w="4363275">
                  <a:extLst>
                    <a:ext uri="{9D8B030D-6E8A-4147-A177-3AD203B41FA5}">
                      <a16:colId xmlns:a16="http://schemas.microsoft.com/office/drawing/2014/main" val="20000"/>
                    </a:ext>
                  </a:extLst>
                </a:gridCol>
                <a:gridCol w="1461525">
                  <a:extLst>
                    <a:ext uri="{9D8B030D-6E8A-4147-A177-3AD203B41FA5}">
                      <a16:colId xmlns:a16="http://schemas.microsoft.com/office/drawing/2014/main" val="20001"/>
                    </a:ext>
                  </a:extLst>
                </a:gridCol>
                <a:gridCol w="1636688">
                  <a:extLst>
                    <a:ext uri="{9D8B030D-6E8A-4147-A177-3AD203B41FA5}">
                      <a16:colId xmlns:a16="http://schemas.microsoft.com/office/drawing/2014/main" val="20002"/>
                    </a:ext>
                  </a:extLst>
                </a:gridCol>
                <a:gridCol w="1745700">
                  <a:extLst>
                    <a:ext uri="{9D8B030D-6E8A-4147-A177-3AD203B41FA5}">
                      <a16:colId xmlns:a16="http://schemas.microsoft.com/office/drawing/2014/main" val="20003"/>
                    </a:ext>
                  </a:extLst>
                </a:gridCol>
                <a:gridCol w="1523900">
                  <a:extLst>
                    <a:ext uri="{9D8B030D-6E8A-4147-A177-3AD203B41FA5}">
                      <a16:colId xmlns:a16="http://schemas.microsoft.com/office/drawing/2014/main" val="20004"/>
                    </a:ext>
                  </a:extLst>
                </a:gridCol>
              </a:tblGrid>
              <a:tr h="390725">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 KP Social Needs Survey (N=6317)</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Arial"/>
                          <a:ea typeface="Arial"/>
                          <a:cs typeface="Arial"/>
                          <a:sym typeface="Arial"/>
                        </a:rPr>
                        <a:t>Food insecurity</a:t>
                      </a:r>
                      <a:r>
                        <a:rPr lang="en-US" sz="2000" u="none" strike="noStrike" cap="none" baseline="30000" dirty="0">
                          <a:latin typeface="Arial"/>
                          <a:ea typeface="Arial"/>
                          <a:cs typeface="Arial"/>
                          <a:sym typeface="Arial"/>
                        </a:rPr>
                        <a:t>+</a:t>
                      </a:r>
                      <a:endParaRPr sz="2000" u="none" strike="noStrike" cap="none" dirty="0">
                        <a:latin typeface="Arial"/>
                        <a:ea typeface="Arial"/>
                        <a:cs typeface="Arial"/>
                        <a:sym typeface="Arial"/>
                      </a:endParaRPr>
                    </a:p>
                  </a:txBody>
                  <a:tcPr marL="68575" marR="68575" marT="0" marB="0"/>
                </a:tc>
                <a:tc>
                  <a:txBody>
                    <a:bodyPr/>
                    <a:lstStyle/>
                    <a:p>
                      <a:endParaRPr lang="en-US" dirty="0"/>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dirty="0">
                          <a:latin typeface="Arial"/>
                          <a:ea typeface="Arial"/>
                          <a:cs typeface="Arial"/>
                          <a:sym typeface="Arial"/>
                        </a:rPr>
                        <a:t>Nutrition insecurity</a:t>
                      </a:r>
                      <a:r>
                        <a:rPr lang="en-US" sz="2000" u="none" strike="noStrike" cap="none" baseline="30000" dirty="0">
                          <a:latin typeface="Arial"/>
                          <a:ea typeface="Arial"/>
                          <a:cs typeface="Arial"/>
                          <a:sym typeface="Arial"/>
                        </a:rPr>
                        <a:t>+</a:t>
                      </a:r>
                      <a:endParaRPr sz="2000" u="none" strike="noStrike" cap="none" dirty="0">
                        <a:latin typeface="Arial"/>
                        <a:ea typeface="Arial"/>
                        <a:cs typeface="Arial"/>
                        <a:sym typeface="Arial"/>
                      </a:endParaRPr>
                    </a:p>
                  </a:txBody>
                  <a:tcPr marL="68575" marR="68575" marT="0" marB="0"/>
                </a:tc>
                <a:tc>
                  <a:txBody>
                    <a:bodyPr/>
                    <a:lstStyle/>
                    <a:p>
                      <a:endParaRPr lang="en-US" dirty="0"/>
                    </a:p>
                  </a:txBody>
                  <a:tcPr marL="68575" marR="68575" marT="0" marB="0"/>
                </a:tc>
                <a:extLst>
                  <a:ext uri="{0D108BD9-81ED-4DB2-BD59-A6C34878D82A}">
                    <a16:rowId xmlns:a16="http://schemas.microsoft.com/office/drawing/2014/main" val="10000"/>
                  </a:ext>
                </a:extLst>
              </a:tr>
              <a:tr h="390725">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Self-reported physical health </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OR</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95% CI</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OR</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95% CI</a:t>
                      </a:r>
                      <a:endParaRPr sz="2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390725">
                <a:tc>
                  <a:txBody>
                    <a:bodyPr/>
                    <a:lstStyle/>
                    <a:p>
                      <a:pPr marL="685800" marR="0" lvl="0" indent="0" algn="l" rtl="0">
                        <a:lnSpc>
                          <a:spcPct val="100000"/>
                        </a:lnSpc>
                        <a:spcBef>
                          <a:spcPts val="0"/>
                        </a:spcBef>
                        <a:spcAft>
                          <a:spcPts val="0"/>
                        </a:spcAft>
                        <a:buNone/>
                      </a:pPr>
                      <a:r>
                        <a:rPr lang="en-US" sz="2000" b="0" u="none" strike="noStrike" cap="none">
                          <a:latin typeface="Arial"/>
                          <a:ea typeface="Arial"/>
                          <a:cs typeface="Arial"/>
                          <a:sym typeface="Arial"/>
                        </a:rPr>
                        <a:t>Very Good/Excellent (n=2877)</a:t>
                      </a:r>
                      <a:endParaRPr sz="2000" b="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1.00 (Ref)</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1.00 (Ref)</a:t>
                      </a:r>
                      <a:endParaRPr sz="2000" u="none" strike="noStrike" cap="none">
                        <a:latin typeface="Arial"/>
                        <a:ea typeface="Arial"/>
                        <a:cs typeface="Arial"/>
                        <a:sym typeface="Arial"/>
                      </a:endParaRPr>
                    </a:p>
                  </a:txBody>
                  <a:tcPr marL="68575" marR="68575" marT="0" marB="0">
                    <a:lnB w="38100" cap="flat" cmpd="sng" algn="ctr">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a:t>
                      </a:r>
                      <a:endParaRPr sz="2000" u="none" strike="noStrike" cap="none">
                        <a:latin typeface="Arial"/>
                        <a:ea typeface="Arial"/>
                        <a:cs typeface="Arial"/>
                        <a:sym typeface="Arial"/>
                      </a:endParaRPr>
                    </a:p>
                  </a:txBody>
                  <a:tcPr marL="68575" marR="68575" marT="0" marB="0">
                    <a:lnB w="38100"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2"/>
                  </a:ext>
                </a:extLst>
              </a:tr>
              <a:tr h="390725">
                <a:tc>
                  <a:txBody>
                    <a:bodyPr/>
                    <a:lstStyle/>
                    <a:p>
                      <a:pPr marL="685800" marR="0" lvl="0" indent="0" algn="l" rtl="0">
                        <a:lnSpc>
                          <a:spcPct val="100000"/>
                        </a:lnSpc>
                        <a:spcBef>
                          <a:spcPts val="0"/>
                        </a:spcBef>
                        <a:spcAft>
                          <a:spcPts val="0"/>
                        </a:spcAft>
                        <a:buNone/>
                      </a:pPr>
                      <a:r>
                        <a:rPr lang="en-US" sz="2000" b="0" u="none" strike="noStrike" cap="none">
                          <a:latin typeface="Arial"/>
                          <a:ea typeface="Arial"/>
                          <a:cs typeface="Arial"/>
                          <a:sym typeface="Arial"/>
                        </a:rPr>
                        <a:t>Good (n=2358)</a:t>
                      </a:r>
                      <a:endParaRPr sz="2000" b="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1.37 </a:t>
                      </a:r>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(0.92, 2.04)</a:t>
                      </a:r>
                      <a:endParaRPr sz="2000" u="none" strike="noStrike" cap="none">
                        <a:latin typeface="Arial"/>
                        <a:ea typeface="Arial"/>
                        <a:cs typeface="Arial"/>
                        <a:sym typeface="Arial"/>
                      </a:endParaRPr>
                    </a:p>
                  </a:txBody>
                  <a:tcPr marL="68575" marR="68575" marT="0" marB="0">
                    <a:lnR w="38100" cap="flat" cmpd="sng">
                      <a:solidFill>
                        <a:schemeClr val="accent2"/>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1.75* </a:t>
                      </a:r>
                      <a:endParaRPr/>
                    </a:p>
                  </a:txBody>
                  <a:tcPr marL="68575" marR="68575" marT="0" marB="0">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lgn="ctr">
                      <a:solidFill>
                        <a:schemeClr val="accent2"/>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(1.25, 2.45)</a:t>
                      </a:r>
                      <a:endParaRPr sz="2000" u="none" strike="noStrike" cap="none">
                        <a:latin typeface="Arial"/>
                        <a:ea typeface="Arial"/>
                        <a:cs typeface="Arial"/>
                        <a:sym typeface="Arial"/>
                      </a:endParaRPr>
                    </a:p>
                  </a:txBody>
                  <a:tcPr marL="68575" marR="68575" marT="0" marB="0">
                    <a:lnL w="9525" cap="flat" cmpd="sng" algn="ctr">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lgn="ctr">
                      <a:solidFill>
                        <a:schemeClr val="accent2"/>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90725">
                <a:tc>
                  <a:txBody>
                    <a:bodyPr/>
                    <a:lstStyle/>
                    <a:p>
                      <a:pPr marL="685800" marR="0" lvl="1" indent="0" algn="l" rtl="0">
                        <a:lnSpc>
                          <a:spcPct val="100000"/>
                        </a:lnSpc>
                        <a:spcBef>
                          <a:spcPts val="0"/>
                        </a:spcBef>
                        <a:spcAft>
                          <a:spcPts val="0"/>
                        </a:spcAft>
                        <a:buNone/>
                      </a:pPr>
                      <a:r>
                        <a:rPr lang="en-US" sz="2000" b="0" u="none" strike="noStrike" cap="none">
                          <a:latin typeface="Arial"/>
                          <a:ea typeface="Arial"/>
                          <a:cs typeface="Arial"/>
                          <a:sym typeface="Arial"/>
                        </a:rPr>
                        <a:t>Poor / Fair (n=1017)</a:t>
                      </a:r>
                      <a:endParaRPr sz="2000" b="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1.67* </a:t>
                      </a:r>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(1.03, 2.72)</a:t>
                      </a:r>
                      <a:endParaRPr sz="2000" u="none" strike="noStrike" cap="none">
                        <a:latin typeface="Arial"/>
                        <a:ea typeface="Arial"/>
                        <a:cs typeface="Arial"/>
                        <a:sym typeface="Arial"/>
                      </a:endParaRPr>
                    </a:p>
                  </a:txBody>
                  <a:tcPr marL="68575" marR="68575" marT="0" marB="0">
                    <a:lnR w="38100" cap="flat" cmpd="sng">
                      <a:solidFill>
                        <a:schemeClr val="accent2"/>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3.14** </a:t>
                      </a:r>
                      <a:endParaRPr/>
                    </a:p>
                  </a:txBody>
                  <a:tcPr marL="68575" marR="68575" marT="0" marB="0">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38100" cap="flat" cmpd="sng" algn="ctr">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(2.07, 4.75)</a:t>
                      </a:r>
                      <a:endParaRPr sz="2000" u="none" strike="noStrike" cap="none">
                        <a:latin typeface="Arial"/>
                        <a:ea typeface="Arial"/>
                        <a:cs typeface="Arial"/>
                        <a:sym typeface="Arial"/>
                      </a:endParaRPr>
                    </a:p>
                  </a:txBody>
                  <a:tcPr marL="68575" marR="68575" marT="0" marB="0">
                    <a:lnL w="9525" cap="flat" cmpd="sng" algn="ctr">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38100"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4"/>
                  </a:ext>
                </a:extLst>
              </a:tr>
              <a:tr h="390725">
                <a:tc>
                  <a:txBody>
                    <a:bodyPr/>
                    <a:lstStyle/>
                    <a:p>
                      <a:pPr marL="0" marR="0" lvl="0" indent="0" algn="l" rtl="0">
                        <a:lnSpc>
                          <a:spcPct val="100000"/>
                        </a:lnSpc>
                        <a:spcBef>
                          <a:spcPts val="0"/>
                        </a:spcBef>
                        <a:spcAft>
                          <a:spcPts val="0"/>
                        </a:spcAft>
                        <a:buNone/>
                      </a:pPr>
                      <a:r>
                        <a:rPr lang="en-US" sz="2000" u="none" strike="noStrike" cap="none">
                          <a:latin typeface="Arial"/>
                          <a:ea typeface="Arial"/>
                          <a:cs typeface="Arial"/>
                          <a:sym typeface="Arial"/>
                        </a:rPr>
                        <a:t>Self-reported mental health</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 </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 </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 </a:t>
                      </a:r>
                      <a:endParaRPr sz="2000" u="none" strike="noStrike" cap="none">
                        <a:latin typeface="Arial"/>
                        <a:ea typeface="Arial"/>
                        <a:cs typeface="Arial"/>
                        <a:sym typeface="Arial"/>
                      </a:endParaRPr>
                    </a:p>
                  </a:txBody>
                  <a:tcPr marL="68575" marR="68575" marT="0" marB="0">
                    <a:lnT w="38100" cap="flat" cmpd="sng" algn="ctr">
                      <a:solidFill>
                        <a:schemeClr val="accent2"/>
                      </a:solidFill>
                      <a:prstDash val="solid"/>
                      <a:round/>
                      <a:headEnd type="none" w="sm" len="sm"/>
                      <a:tailEnd type="none" w="sm" len="sm"/>
                    </a:lnT>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 </a:t>
                      </a:r>
                      <a:endParaRPr sz="2000" u="none" strike="noStrike" cap="none">
                        <a:latin typeface="Arial"/>
                        <a:ea typeface="Arial"/>
                        <a:cs typeface="Arial"/>
                        <a:sym typeface="Arial"/>
                      </a:endParaRPr>
                    </a:p>
                  </a:txBody>
                  <a:tcPr marL="68575" marR="68575" marT="0" marB="0">
                    <a:lnT w="38100" cap="flat" cmpd="sng" algn="ctr">
                      <a:solidFill>
                        <a:schemeClr val="accent2"/>
                      </a:solidFill>
                      <a:prstDash val="solid"/>
                      <a:round/>
                      <a:headEnd type="none" w="sm" len="sm"/>
                      <a:tailEnd type="none" w="sm" len="sm"/>
                    </a:lnT>
                  </a:tcPr>
                </a:tc>
                <a:extLst>
                  <a:ext uri="{0D108BD9-81ED-4DB2-BD59-A6C34878D82A}">
                    <a16:rowId xmlns:a16="http://schemas.microsoft.com/office/drawing/2014/main" val="10005"/>
                  </a:ext>
                </a:extLst>
              </a:tr>
              <a:tr h="390725">
                <a:tc>
                  <a:txBody>
                    <a:bodyPr/>
                    <a:lstStyle/>
                    <a:p>
                      <a:pPr marL="685800" marR="0" lvl="0" indent="0" algn="l" rtl="0">
                        <a:lnSpc>
                          <a:spcPct val="100000"/>
                        </a:lnSpc>
                        <a:spcBef>
                          <a:spcPts val="0"/>
                        </a:spcBef>
                        <a:spcAft>
                          <a:spcPts val="0"/>
                        </a:spcAft>
                        <a:buNone/>
                      </a:pPr>
                      <a:r>
                        <a:rPr lang="en-US" sz="2000" b="0" u="none" strike="noStrike" cap="none">
                          <a:latin typeface="Arial"/>
                          <a:ea typeface="Arial"/>
                          <a:cs typeface="Arial"/>
                          <a:sym typeface="Arial"/>
                        </a:rPr>
                        <a:t>Very Good/Excellent (n=3524)</a:t>
                      </a:r>
                      <a:endParaRPr sz="2000" b="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1.00 (Ref)</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a:t>
                      </a:r>
                      <a:endParaRPr sz="200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1.00 (Ref)</a:t>
                      </a:r>
                      <a:endParaRPr sz="2000" u="none" strike="noStrike" cap="none">
                        <a:latin typeface="Arial"/>
                        <a:ea typeface="Arial"/>
                        <a:cs typeface="Arial"/>
                        <a:sym typeface="Arial"/>
                      </a:endParaRPr>
                    </a:p>
                  </a:txBody>
                  <a:tcPr marL="68575" marR="68575" marT="0" marB="0">
                    <a:lnB w="38100" cap="flat" cmpd="sng" algn="ctr">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a:t>
                      </a:r>
                      <a:endParaRPr sz="2000" u="none" strike="noStrike" cap="none">
                        <a:latin typeface="Arial"/>
                        <a:ea typeface="Arial"/>
                        <a:cs typeface="Arial"/>
                        <a:sym typeface="Arial"/>
                      </a:endParaRPr>
                    </a:p>
                  </a:txBody>
                  <a:tcPr marL="68575" marR="68575" marT="0" marB="0">
                    <a:lnB w="38100"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6"/>
                  </a:ext>
                </a:extLst>
              </a:tr>
              <a:tr h="390725">
                <a:tc>
                  <a:txBody>
                    <a:bodyPr/>
                    <a:lstStyle/>
                    <a:p>
                      <a:pPr marL="685800" marR="0" lvl="0" indent="0" algn="l" rtl="0">
                        <a:lnSpc>
                          <a:spcPct val="100000"/>
                        </a:lnSpc>
                        <a:spcBef>
                          <a:spcPts val="0"/>
                        </a:spcBef>
                        <a:spcAft>
                          <a:spcPts val="0"/>
                        </a:spcAft>
                        <a:buNone/>
                      </a:pPr>
                      <a:r>
                        <a:rPr lang="en-US" sz="2000" b="0" u="none" strike="noStrike" cap="none">
                          <a:latin typeface="Arial"/>
                          <a:ea typeface="Arial"/>
                          <a:cs typeface="Arial"/>
                          <a:sym typeface="Arial"/>
                        </a:rPr>
                        <a:t>Good (n=1796)</a:t>
                      </a:r>
                      <a:endParaRPr sz="2000" b="0"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1.23 </a:t>
                      </a:r>
                      <a:endParaRPr/>
                    </a:p>
                  </a:txBody>
                  <a:tcPr marL="68575" marR="68575" marT="0" marB="0">
                    <a:lnB w="38100" cap="flat" cmpd="sng">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(0.83, 1.81)</a:t>
                      </a:r>
                      <a:endParaRPr sz="2000" u="none" strike="noStrike" cap="none">
                        <a:latin typeface="Arial"/>
                        <a:ea typeface="Arial"/>
                        <a:cs typeface="Arial"/>
                        <a:sym typeface="Arial"/>
                      </a:endParaRPr>
                    </a:p>
                  </a:txBody>
                  <a:tcPr marL="68575" marR="68575" marT="0" marB="0">
                    <a:lnR w="38100" cap="flat" cmpd="sng">
                      <a:solidFill>
                        <a:schemeClr val="accent2"/>
                      </a:solidFill>
                      <a:prstDash val="solid"/>
                      <a:round/>
                      <a:headEnd type="none" w="sm" len="sm"/>
                      <a:tailEnd type="none" w="sm" len="sm"/>
                    </a:lnR>
                    <a:lnB w="38100" cap="flat" cmpd="sng">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2.04** </a:t>
                      </a:r>
                      <a:endParaRPr/>
                    </a:p>
                  </a:txBody>
                  <a:tcPr marL="68575" marR="68575" marT="0" marB="0">
                    <a:lnL w="38100" cap="flat" cmpd="sng" algn="ctr">
                      <a:solidFill>
                        <a:schemeClr val="accent2"/>
                      </a:solidFill>
                      <a:prstDash val="solid"/>
                      <a:round/>
                      <a:headEnd type="none" w="sm" len="sm"/>
                      <a:tailEnd type="none" w="sm" len="sm"/>
                    </a:lnL>
                    <a:lnT w="38100" cap="flat" cmpd="sng" algn="ctr">
                      <a:solidFill>
                        <a:schemeClr val="accent2"/>
                      </a:solidFill>
                      <a:prstDash val="solid"/>
                      <a:round/>
                      <a:headEnd type="none" w="sm" len="sm"/>
                      <a:tailEnd type="none" w="sm" len="sm"/>
                    </a:lnT>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(1.47, 2.85)</a:t>
                      </a:r>
                      <a:endParaRPr sz="2000" u="none" strike="noStrike" cap="none">
                        <a:latin typeface="Arial"/>
                        <a:ea typeface="Arial"/>
                        <a:cs typeface="Arial"/>
                        <a:sym typeface="Arial"/>
                      </a:endParaRPr>
                    </a:p>
                  </a:txBody>
                  <a:tcPr marL="68575" marR="68575" marT="0" marB="0">
                    <a:lnR w="38100" cap="flat" cmpd="sng">
                      <a:solidFill>
                        <a:schemeClr val="accent2"/>
                      </a:solidFill>
                      <a:prstDash val="solid"/>
                      <a:round/>
                      <a:headEnd type="none" w="sm" len="sm"/>
                      <a:tailEnd type="none" w="sm" len="sm"/>
                    </a:lnR>
                    <a:lnT w="38100" cap="flat" cmpd="sng" algn="ctr">
                      <a:solidFill>
                        <a:schemeClr val="accent2"/>
                      </a:solidFill>
                      <a:prstDash val="solid"/>
                      <a:round/>
                      <a:headEnd type="none" w="sm" len="sm"/>
                      <a:tailEnd type="none" w="sm" len="sm"/>
                    </a:lnT>
                  </a:tcPr>
                </a:tc>
                <a:extLst>
                  <a:ext uri="{0D108BD9-81ED-4DB2-BD59-A6C34878D82A}">
                    <a16:rowId xmlns:a16="http://schemas.microsoft.com/office/drawing/2014/main" val="10007"/>
                  </a:ext>
                </a:extLst>
              </a:tr>
              <a:tr h="390725">
                <a:tc>
                  <a:txBody>
                    <a:bodyPr/>
                    <a:lstStyle/>
                    <a:p>
                      <a:pPr marL="685800" marR="0" lvl="0" indent="0" algn="l" rtl="0">
                        <a:lnSpc>
                          <a:spcPct val="100000"/>
                        </a:lnSpc>
                        <a:spcBef>
                          <a:spcPts val="0"/>
                        </a:spcBef>
                        <a:spcAft>
                          <a:spcPts val="0"/>
                        </a:spcAft>
                        <a:buNone/>
                      </a:pPr>
                      <a:r>
                        <a:rPr lang="en-US" sz="2000" b="0" u="none" strike="noStrike" cap="none">
                          <a:latin typeface="Arial"/>
                          <a:ea typeface="Arial"/>
                          <a:cs typeface="Arial"/>
                          <a:sym typeface="Arial"/>
                        </a:rPr>
                        <a:t>Poor/Fair (n=943)</a:t>
                      </a:r>
                      <a:endParaRPr sz="2000" b="0" u="none" strike="noStrike" cap="none">
                        <a:latin typeface="Arial"/>
                        <a:ea typeface="Arial"/>
                        <a:cs typeface="Arial"/>
                        <a:sym typeface="Arial"/>
                      </a:endParaRPr>
                    </a:p>
                  </a:txBody>
                  <a:tcPr marL="68575" marR="68575" marT="0" marB="0">
                    <a:lnR w="38100" cap="flat" cmpd="sng">
                      <a:solidFill>
                        <a:schemeClr val="accent2"/>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2.54**</a:t>
                      </a:r>
                      <a:endParaRPr/>
                    </a:p>
                  </a:txBody>
                  <a:tcPr marL="68575" marR="68575" marT="0" marB="0">
                    <a:lnL w="38100" cap="flat" cmpd="sng">
                      <a:solidFill>
                        <a:schemeClr val="accent2"/>
                      </a:solidFill>
                      <a:prstDash val="solid"/>
                      <a:round/>
                      <a:headEnd type="none" w="sm" len="sm"/>
                      <a:tailEnd type="none" w="sm" len="sm"/>
                    </a:lnL>
                    <a:lnT w="38100" cap="flat" cmpd="sng">
                      <a:solidFill>
                        <a:schemeClr val="accent2"/>
                      </a:solidFill>
                      <a:prstDash val="solid"/>
                      <a:round/>
                      <a:headEnd type="none" w="sm" len="sm"/>
                      <a:tailEnd type="none" w="sm" len="sm"/>
                    </a:lnT>
                    <a:lnB w="38100" cap="flat" cmpd="sng">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(1.66, 3.91)</a:t>
                      </a:r>
                      <a:endParaRPr sz="2000" u="none" strike="noStrike" cap="none">
                        <a:latin typeface="Arial"/>
                        <a:ea typeface="Arial"/>
                        <a:cs typeface="Arial"/>
                        <a:sym typeface="Arial"/>
                      </a:endParaRPr>
                    </a:p>
                  </a:txBody>
                  <a:tcPr marL="68575" marR="68575" marT="0" marB="0">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38100" cap="flat" cmpd="sng">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2.30** </a:t>
                      </a:r>
                      <a:endParaRPr/>
                    </a:p>
                  </a:txBody>
                  <a:tcPr marL="68575" marR="68575" marT="0" marB="0">
                    <a:lnL w="38100" cap="flat" cmpd="sng" algn="ctr">
                      <a:solidFill>
                        <a:schemeClr val="accent2"/>
                      </a:solidFill>
                      <a:prstDash val="solid"/>
                      <a:round/>
                      <a:headEnd type="none" w="sm" len="sm"/>
                      <a:tailEnd type="none" w="sm" len="sm"/>
                    </a:lnL>
                    <a:lnB w="38100" cap="flat" cmpd="sng">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Arial"/>
                          <a:ea typeface="Arial"/>
                          <a:cs typeface="Arial"/>
                          <a:sym typeface="Arial"/>
                        </a:rPr>
                        <a:t>(1.58, 3.33)</a:t>
                      </a:r>
                      <a:endParaRPr sz="2000" u="none" strike="noStrike" cap="none" dirty="0">
                        <a:latin typeface="Arial"/>
                        <a:ea typeface="Arial"/>
                        <a:cs typeface="Arial"/>
                        <a:sym typeface="Arial"/>
                      </a:endParaRPr>
                    </a:p>
                  </a:txBody>
                  <a:tcPr marL="68575" marR="68575" marT="0" marB="0">
                    <a:lnR w="38100" cap="flat" cmpd="sng">
                      <a:solidFill>
                        <a:schemeClr val="accent2"/>
                      </a:solidFill>
                      <a:prstDash val="solid"/>
                      <a:round/>
                      <a:headEnd type="none" w="sm" len="sm"/>
                      <a:tailEnd type="none" w="sm" len="sm"/>
                    </a:lnR>
                    <a:lnB w="38100" cap="flat" cmpd="sng">
                      <a:solidFill>
                        <a:schemeClr val="accent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440" name="Google Shape;440;p27"/>
          <p:cNvSpPr txBox="1"/>
          <p:nvPr/>
        </p:nvSpPr>
        <p:spPr>
          <a:xfrm>
            <a:off x="564558" y="5369138"/>
            <a:ext cx="110623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baseline="30000">
                <a:solidFill>
                  <a:srgbClr val="000000"/>
                </a:solidFill>
                <a:latin typeface="Calibri"/>
                <a:ea typeface="Calibri"/>
                <a:cs typeface="Calibri"/>
                <a:sym typeface="Calibri"/>
              </a:rPr>
              <a:t>+ </a:t>
            </a:r>
            <a:r>
              <a:rPr lang="en-US" sz="1400" b="0" i="0" u="none" strike="noStrike" cap="none">
                <a:solidFill>
                  <a:srgbClr val="000000"/>
                </a:solidFill>
                <a:latin typeface="Calibri"/>
                <a:ea typeface="Calibri"/>
                <a:cs typeface="Calibri"/>
                <a:sym typeface="Calibri"/>
              </a:rPr>
              <a:t>Multivariable model adjusted for age, sex, income, race/ethnicity, education and jointly adjusted for food and nutrition insecurity.</a:t>
            </a:r>
            <a:endParaRPr/>
          </a:p>
        </p:txBody>
      </p:sp>
      <p:sp>
        <p:nvSpPr>
          <p:cNvPr id="435" name="Google Shape;4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sz="1000"/>
          </a:p>
        </p:txBody>
      </p:sp>
      <p:sp>
        <p:nvSpPr>
          <p:cNvPr id="436" name="Google Shape;4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8" name="Google Shape;448;p28"/>
          <p:cNvSpPr txBox="1">
            <a:spLocks noGrp="1"/>
          </p:cNvSpPr>
          <p:nvPr>
            <p:ph type="title" idx="4294967295"/>
          </p:nvPr>
        </p:nvSpPr>
        <p:spPr>
          <a:xfrm>
            <a:off x="361964" y="1189030"/>
            <a:ext cx="4364038" cy="625475"/>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85000"/>
              </a:lnSpc>
              <a:spcBef>
                <a:spcPts val="0"/>
              </a:spcBef>
              <a:spcAft>
                <a:spcPts val="0"/>
              </a:spcAft>
              <a:buClr>
                <a:srgbClr val="3F3F3F"/>
              </a:buClr>
              <a:buSzPct val="111111"/>
              <a:buFont typeface="Calibri"/>
              <a:buNone/>
            </a:pPr>
            <a:r>
              <a:rPr lang="en-US" b="1">
                <a:solidFill>
                  <a:schemeClr val="accent1"/>
                </a:solidFill>
              </a:rPr>
              <a:t>Many thanks to our collaborators:</a:t>
            </a:r>
            <a:endParaRPr/>
          </a:p>
        </p:txBody>
      </p:sp>
      <p:sp>
        <p:nvSpPr>
          <p:cNvPr id="450" name="Google Shape;450;p28"/>
          <p:cNvSpPr txBox="1"/>
          <p:nvPr/>
        </p:nvSpPr>
        <p:spPr>
          <a:xfrm>
            <a:off x="713993" y="2241693"/>
            <a:ext cx="3757938" cy="298421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1" i="0" u="none" strike="noStrike" cap="none">
                <a:solidFill>
                  <a:srgbClr val="595959"/>
                </a:solidFill>
                <a:latin typeface="Calibri"/>
                <a:ea typeface="Calibri"/>
                <a:cs typeface="Calibri"/>
                <a:sym typeface="Calibri"/>
              </a:rPr>
              <a:t>Food is Medicine Institute, Friedman School of Nutrition, Tufts</a:t>
            </a:r>
            <a:endParaRPr/>
          </a:p>
          <a:p>
            <a:pPr marL="0" marR="0" lvl="0" indent="0" algn="ctr" rtl="0">
              <a:lnSpc>
                <a:spcPct val="90000"/>
              </a:lnSpc>
              <a:spcBef>
                <a:spcPts val="1000"/>
              </a:spcBef>
              <a:spcAft>
                <a:spcPts val="0"/>
              </a:spcAft>
              <a:buClr>
                <a:srgbClr val="000000"/>
              </a:buClr>
              <a:buSzPts val="2200"/>
              <a:buFont typeface="Arial"/>
              <a:buNone/>
            </a:pPr>
            <a:r>
              <a:rPr lang="en-US" sz="2200" b="0" i="0" u="none" strike="noStrike" cap="none">
                <a:solidFill>
                  <a:srgbClr val="595959"/>
                </a:solidFill>
                <a:latin typeface="Calibri"/>
                <a:ea typeface="Calibri"/>
                <a:cs typeface="Calibri"/>
                <a:sym typeface="Calibri"/>
              </a:rPr>
              <a:t>Julia Reedy Sharib</a:t>
            </a:r>
            <a:endParaRPr sz="2200" b="0" i="0" u="none" strike="noStrike" cap="none" baseline="30000">
              <a:solidFill>
                <a:srgbClr val="595959"/>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200"/>
              <a:buFont typeface="Arial"/>
              <a:buNone/>
            </a:pPr>
            <a:r>
              <a:rPr lang="en-US" sz="2200" b="0" i="0" u="none" strike="noStrike" cap="none">
                <a:solidFill>
                  <a:srgbClr val="595959"/>
                </a:solidFill>
                <a:latin typeface="Calibri"/>
                <a:ea typeface="Calibri"/>
                <a:cs typeface="Calibri"/>
                <a:sym typeface="Calibri"/>
              </a:rPr>
              <a:t>Ronit Ridberg</a:t>
            </a:r>
            <a:endParaRPr sz="2200" b="0" i="0" u="none" strike="noStrike" cap="none">
              <a:solidFill>
                <a:srgbClr val="595959"/>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200"/>
              <a:buFont typeface="Arial"/>
              <a:buNone/>
            </a:pPr>
            <a:r>
              <a:rPr lang="en-US" sz="2200" b="0" i="0" u="none" strike="noStrike" cap="none">
                <a:solidFill>
                  <a:srgbClr val="595959"/>
                </a:solidFill>
                <a:latin typeface="Calibri"/>
                <a:ea typeface="Calibri"/>
                <a:cs typeface="Calibri"/>
                <a:sym typeface="Calibri"/>
              </a:rPr>
              <a:t>Dariush Mozaffarian</a:t>
            </a:r>
            <a:endParaRPr sz="2200" b="0" i="0" u="none" strike="noStrike" cap="none" baseline="30000">
              <a:solidFill>
                <a:srgbClr val="595959"/>
              </a:solidFill>
              <a:latin typeface="Calibri"/>
              <a:ea typeface="Calibri"/>
              <a:cs typeface="Calibri"/>
              <a:sym typeface="Calibri"/>
            </a:endParaRPr>
          </a:p>
        </p:txBody>
      </p:sp>
      <p:sp>
        <p:nvSpPr>
          <p:cNvPr id="449" name="Google Shape;449;p28"/>
          <p:cNvSpPr txBox="1">
            <a:spLocks noGrp="1"/>
          </p:cNvSpPr>
          <p:nvPr>
            <p:ph type="body" idx="4294967295"/>
          </p:nvPr>
        </p:nvSpPr>
        <p:spPr>
          <a:xfrm>
            <a:off x="4373972" y="559094"/>
            <a:ext cx="3757612" cy="2984500"/>
          </a:xfrm>
          <a:prstGeom prst="rect">
            <a:avLst/>
          </a:prstGeom>
          <a:noFill/>
          <a:ln>
            <a:noFill/>
          </a:ln>
        </p:spPr>
        <p:txBody>
          <a:bodyPr spcFirstLastPara="1" wrap="square" lIns="0" tIns="45700" rIns="0" bIns="45700" anchor="t" anchorCtr="0">
            <a:noAutofit/>
          </a:bodyPr>
          <a:lstStyle/>
          <a:p>
            <a:pPr marL="457200" lvl="0" indent="-355600" algn="ctr" rtl="0">
              <a:lnSpc>
                <a:spcPct val="90000"/>
              </a:lnSpc>
              <a:spcBef>
                <a:spcPts val="1200"/>
              </a:spcBef>
              <a:spcAft>
                <a:spcPts val="0"/>
              </a:spcAft>
              <a:buSzPts val="2000"/>
              <a:buChar char=" "/>
            </a:pPr>
            <a:r>
              <a:rPr lang="en-US" sz="2200" b="1">
                <a:solidFill>
                  <a:srgbClr val="595959"/>
                </a:solidFill>
                <a:latin typeface="Calibri"/>
                <a:ea typeface="Calibri"/>
                <a:cs typeface="Calibri"/>
                <a:sym typeface="Calibri"/>
              </a:rPr>
              <a:t>L.A. County Department of Public Health </a:t>
            </a:r>
            <a:endParaRPr/>
          </a:p>
          <a:p>
            <a:pPr marL="457200" lvl="0" indent="-355600" algn="ctr" rtl="0">
              <a:lnSpc>
                <a:spcPct val="90000"/>
              </a:lnSpc>
              <a:spcBef>
                <a:spcPts val="1200"/>
              </a:spcBef>
              <a:spcAft>
                <a:spcPts val="0"/>
              </a:spcAft>
              <a:buSzPts val="2000"/>
              <a:buChar char=" "/>
            </a:pPr>
            <a:r>
              <a:rPr lang="en-US" sz="2200">
                <a:solidFill>
                  <a:srgbClr val="595959"/>
                </a:solidFill>
                <a:latin typeface="Calibri"/>
                <a:ea typeface="Calibri"/>
                <a:cs typeface="Calibri"/>
                <a:sym typeface="Calibri"/>
              </a:rPr>
              <a:t>Julia Caldwell</a:t>
            </a:r>
            <a:endParaRPr sz="2200" baseline="30000">
              <a:solidFill>
                <a:srgbClr val="595959"/>
              </a:solidFill>
              <a:latin typeface="Calibri"/>
              <a:ea typeface="Calibri"/>
              <a:cs typeface="Calibri"/>
              <a:sym typeface="Calibri"/>
            </a:endParaRPr>
          </a:p>
          <a:p>
            <a:pPr marL="457200" lvl="0" indent="-355600" algn="ctr" rtl="0">
              <a:lnSpc>
                <a:spcPct val="90000"/>
              </a:lnSpc>
              <a:spcBef>
                <a:spcPts val="1200"/>
              </a:spcBef>
              <a:spcAft>
                <a:spcPts val="0"/>
              </a:spcAft>
              <a:buSzPts val="2000"/>
              <a:buChar char=" "/>
            </a:pPr>
            <a:r>
              <a:rPr lang="en-US" sz="2200">
                <a:solidFill>
                  <a:srgbClr val="595959"/>
                </a:solidFill>
                <a:latin typeface="Calibri"/>
                <a:ea typeface="Calibri"/>
                <a:cs typeface="Calibri"/>
                <a:sym typeface="Calibri"/>
              </a:rPr>
              <a:t>Dipa Shah-Patel</a:t>
            </a:r>
            <a:endParaRPr sz="2200" baseline="30000">
              <a:solidFill>
                <a:srgbClr val="595959"/>
              </a:solidFill>
              <a:latin typeface="Calibri"/>
              <a:ea typeface="Calibri"/>
              <a:cs typeface="Calibri"/>
              <a:sym typeface="Calibri"/>
            </a:endParaRPr>
          </a:p>
          <a:p>
            <a:pPr marL="457200" lvl="0" indent="-355600" algn="ctr" rtl="0">
              <a:lnSpc>
                <a:spcPct val="90000"/>
              </a:lnSpc>
              <a:spcBef>
                <a:spcPts val="1200"/>
              </a:spcBef>
              <a:spcAft>
                <a:spcPts val="0"/>
              </a:spcAft>
              <a:buSzPts val="2000"/>
              <a:buChar char=" "/>
            </a:pPr>
            <a:r>
              <a:rPr lang="en-US" sz="2200">
                <a:solidFill>
                  <a:srgbClr val="595959"/>
                </a:solidFill>
                <a:latin typeface="Calibri"/>
                <a:ea typeface="Calibri"/>
                <a:cs typeface="Calibri"/>
                <a:sym typeface="Calibri"/>
              </a:rPr>
              <a:t>Kelly Warner</a:t>
            </a:r>
            <a:endParaRPr/>
          </a:p>
          <a:p>
            <a:pPr marL="457200" lvl="0" indent="-228600" algn="ctr" rtl="0">
              <a:lnSpc>
                <a:spcPct val="90000"/>
              </a:lnSpc>
              <a:spcBef>
                <a:spcPts val="1200"/>
              </a:spcBef>
              <a:spcAft>
                <a:spcPts val="0"/>
              </a:spcAft>
              <a:buSzPts val="2000"/>
              <a:buNone/>
            </a:pPr>
            <a:endParaRPr sz="2200">
              <a:solidFill>
                <a:srgbClr val="595959"/>
              </a:solidFill>
              <a:latin typeface="Calibri"/>
              <a:ea typeface="Calibri"/>
              <a:cs typeface="Calibri"/>
              <a:sym typeface="Calibri"/>
            </a:endParaRPr>
          </a:p>
          <a:p>
            <a:pPr marL="457200" lvl="0" indent="-355600" algn="ctr" rtl="0">
              <a:lnSpc>
                <a:spcPct val="90000"/>
              </a:lnSpc>
              <a:spcBef>
                <a:spcPts val="1200"/>
              </a:spcBef>
              <a:spcAft>
                <a:spcPts val="0"/>
              </a:spcAft>
              <a:buSzPts val="2000"/>
              <a:buChar char=" "/>
            </a:pPr>
            <a:r>
              <a:rPr lang="en-US" sz="2200" b="1">
                <a:solidFill>
                  <a:srgbClr val="595959"/>
                </a:solidFill>
                <a:latin typeface="Calibri"/>
                <a:ea typeface="Calibri"/>
                <a:cs typeface="Calibri"/>
                <a:sym typeface="Calibri"/>
              </a:rPr>
              <a:t>Kaiser Permanente</a:t>
            </a:r>
            <a:endParaRPr sz="2200" b="1" baseline="30000">
              <a:solidFill>
                <a:srgbClr val="595959"/>
              </a:solidFill>
              <a:latin typeface="Calibri"/>
              <a:ea typeface="Calibri"/>
              <a:cs typeface="Calibri"/>
              <a:sym typeface="Calibri"/>
            </a:endParaRPr>
          </a:p>
          <a:p>
            <a:pPr marL="457200" lvl="0" indent="-355600" algn="ctr" rtl="0">
              <a:lnSpc>
                <a:spcPct val="90000"/>
              </a:lnSpc>
              <a:spcBef>
                <a:spcPts val="1200"/>
              </a:spcBef>
              <a:spcAft>
                <a:spcPts val="0"/>
              </a:spcAft>
              <a:buSzPts val="2000"/>
              <a:buChar char=" "/>
            </a:pPr>
            <a:r>
              <a:rPr lang="en-US" sz="2200">
                <a:solidFill>
                  <a:srgbClr val="595959"/>
                </a:solidFill>
                <a:latin typeface="Calibri"/>
                <a:ea typeface="Calibri"/>
                <a:cs typeface="Calibri"/>
                <a:sym typeface="Calibri"/>
              </a:rPr>
              <a:t>Meagan Brown</a:t>
            </a:r>
            <a:endParaRPr sz="2200" baseline="30000">
              <a:solidFill>
                <a:srgbClr val="595959"/>
              </a:solidFill>
              <a:latin typeface="Calibri"/>
              <a:ea typeface="Calibri"/>
              <a:cs typeface="Calibri"/>
              <a:sym typeface="Calibri"/>
            </a:endParaRPr>
          </a:p>
          <a:p>
            <a:pPr marL="457200" lvl="0" indent="-355600" algn="ctr" rtl="0">
              <a:lnSpc>
                <a:spcPct val="90000"/>
              </a:lnSpc>
              <a:spcBef>
                <a:spcPts val="1200"/>
              </a:spcBef>
              <a:spcAft>
                <a:spcPts val="0"/>
              </a:spcAft>
              <a:buSzPts val="2000"/>
              <a:buChar char=" "/>
            </a:pPr>
            <a:r>
              <a:rPr lang="en-US" sz="2200">
                <a:solidFill>
                  <a:srgbClr val="595959"/>
                </a:solidFill>
                <a:latin typeface="Calibri"/>
                <a:ea typeface="Calibri"/>
                <a:cs typeface="Calibri"/>
                <a:sym typeface="Calibri"/>
              </a:rPr>
              <a:t>Ceping Chao</a:t>
            </a:r>
            <a:endParaRPr sz="2200" baseline="30000">
              <a:solidFill>
                <a:srgbClr val="595959"/>
              </a:solidFill>
              <a:latin typeface="Calibri"/>
              <a:ea typeface="Calibri"/>
              <a:cs typeface="Calibri"/>
              <a:sym typeface="Calibri"/>
            </a:endParaRPr>
          </a:p>
          <a:p>
            <a:pPr marL="457200" lvl="0" indent="-355600" algn="ctr" rtl="0">
              <a:lnSpc>
                <a:spcPct val="90000"/>
              </a:lnSpc>
              <a:spcBef>
                <a:spcPts val="1200"/>
              </a:spcBef>
              <a:spcAft>
                <a:spcPts val="0"/>
              </a:spcAft>
              <a:buSzPts val="2000"/>
              <a:buChar char=" "/>
            </a:pPr>
            <a:r>
              <a:rPr lang="en-US" sz="2200">
                <a:solidFill>
                  <a:srgbClr val="595959"/>
                </a:solidFill>
                <a:latin typeface="Calibri"/>
                <a:ea typeface="Calibri"/>
                <a:cs typeface="Calibri"/>
                <a:sym typeface="Calibri"/>
              </a:rPr>
              <a:t>Claudia Nau</a:t>
            </a:r>
            <a:endParaRPr sz="2200" baseline="30000">
              <a:solidFill>
                <a:srgbClr val="595959"/>
              </a:solidFill>
              <a:latin typeface="Calibri"/>
              <a:ea typeface="Calibri"/>
              <a:cs typeface="Calibri"/>
              <a:sym typeface="Calibri"/>
            </a:endParaRPr>
          </a:p>
          <a:p>
            <a:pPr marL="457200" lvl="0" indent="-355600" algn="ctr" rtl="0">
              <a:lnSpc>
                <a:spcPct val="90000"/>
              </a:lnSpc>
              <a:spcBef>
                <a:spcPts val="1200"/>
              </a:spcBef>
              <a:spcAft>
                <a:spcPts val="0"/>
              </a:spcAft>
              <a:buSzPts val="2000"/>
              <a:buChar char=" "/>
            </a:pPr>
            <a:r>
              <a:rPr lang="en-US" sz="2200">
                <a:solidFill>
                  <a:srgbClr val="595959"/>
                </a:solidFill>
                <a:latin typeface="Calibri"/>
                <a:ea typeface="Calibri"/>
                <a:cs typeface="Calibri"/>
                <a:sym typeface="Calibri"/>
              </a:rPr>
              <a:t>Pamela Schwartz</a:t>
            </a:r>
            <a:endParaRPr/>
          </a:p>
          <a:p>
            <a:pPr marL="457200" lvl="0" indent="-355600" algn="ctr" rtl="0">
              <a:lnSpc>
                <a:spcPct val="90000"/>
              </a:lnSpc>
              <a:spcBef>
                <a:spcPts val="1200"/>
              </a:spcBef>
              <a:spcAft>
                <a:spcPts val="0"/>
              </a:spcAft>
              <a:buSzPts val="2000"/>
              <a:buChar char=" "/>
            </a:pPr>
            <a:r>
              <a:rPr lang="en-US" sz="2200">
                <a:solidFill>
                  <a:srgbClr val="595959"/>
                </a:solidFill>
                <a:latin typeface="Calibri"/>
                <a:ea typeface="Calibri"/>
                <a:cs typeface="Calibri"/>
                <a:sym typeface="Calibri"/>
              </a:rPr>
              <a:t>Mina Habib</a:t>
            </a:r>
            <a:endParaRPr/>
          </a:p>
        </p:txBody>
      </p:sp>
      <p:sp>
        <p:nvSpPr>
          <p:cNvPr id="451" name="Google Shape;451;p28"/>
          <p:cNvSpPr txBox="1"/>
          <p:nvPr/>
        </p:nvSpPr>
        <p:spPr>
          <a:xfrm>
            <a:off x="8131584" y="330193"/>
            <a:ext cx="3757938" cy="298421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1" i="0" u="none" strike="noStrike" cap="none">
                <a:solidFill>
                  <a:srgbClr val="595959"/>
                </a:solidFill>
                <a:latin typeface="Calibri"/>
                <a:ea typeface="Calibri"/>
                <a:cs typeface="Calibri"/>
                <a:sym typeface="Calibri"/>
              </a:rPr>
              <a:t>UMass Medical School</a:t>
            </a:r>
            <a:r>
              <a:rPr lang="en-US" sz="2200" b="1" i="0" u="none" strike="noStrike" cap="none" baseline="30000">
                <a:solidFill>
                  <a:srgbClr val="595959"/>
                </a:solidFill>
                <a:latin typeface="Calibri"/>
                <a:ea typeface="Calibri"/>
                <a:cs typeface="Calibri"/>
                <a:sym typeface="Calibri"/>
              </a:rPr>
              <a:t>, </a:t>
            </a:r>
            <a:r>
              <a:rPr lang="en-US" sz="2200" b="1" i="0" u="none" strike="noStrike" cap="none">
                <a:solidFill>
                  <a:srgbClr val="595959"/>
                </a:solidFill>
                <a:latin typeface="Calibri"/>
                <a:ea typeface="Calibri"/>
                <a:cs typeface="Calibri"/>
                <a:sym typeface="Calibri"/>
              </a:rPr>
              <a:t>Population &amp; Quantitative Health Sciences</a:t>
            </a:r>
            <a:endParaRPr/>
          </a:p>
          <a:p>
            <a:pPr marL="0" marR="0" lvl="0" indent="0" algn="ctr" rtl="0">
              <a:lnSpc>
                <a:spcPct val="90000"/>
              </a:lnSpc>
              <a:spcBef>
                <a:spcPts val="1000"/>
              </a:spcBef>
              <a:spcAft>
                <a:spcPts val="0"/>
              </a:spcAft>
              <a:buClr>
                <a:srgbClr val="000000"/>
              </a:buClr>
              <a:buSzPts val="2200"/>
              <a:buFont typeface="Arial"/>
              <a:buNone/>
            </a:pPr>
            <a:r>
              <a:rPr lang="en-US" sz="2200" b="0" i="0" u="none" strike="noStrike" cap="none">
                <a:solidFill>
                  <a:srgbClr val="595959"/>
                </a:solidFill>
                <a:latin typeface="Calibri"/>
                <a:ea typeface="Calibri"/>
                <a:cs typeface="Calibri"/>
                <a:sym typeface="Calibri"/>
              </a:rPr>
              <a:t>Kurt Hager</a:t>
            </a:r>
            <a:endParaRPr sz="2200" b="0" i="0" u="none" strike="noStrike" cap="none" baseline="30000">
              <a:solidFill>
                <a:srgbClr val="595959"/>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200"/>
              <a:buFont typeface="Arial"/>
              <a:buNone/>
            </a:pPr>
            <a:r>
              <a:rPr lang="en-US" sz="2200" b="0" i="0" u="none" strike="noStrike" cap="none">
                <a:solidFill>
                  <a:srgbClr val="595959"/>
                </a:solidFill>
                <a:latin typeface="Calibri"/>
                <a:ea typeface="Calibri"/>
                <a:cs typeface="Calibri"/>
                <a:sym typeface="Calibri"/>
              </a:rPr>
              <a:t>Matthew Alcusky</a:t>
            </a:r>
            <a:endParaRPr sz="2200" b="0" i="0" u="none" strike="noStrike" cap="none" baseline="30000">
              <a:solidFill>
                <a:srgbClr val="595959"/>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200"/>
              <a:buFont typeface="Arial"/>
              <a:buNone/>
            </a:pPr>
            <a:r>
              <a:rPr lang="en-US" sz="2200" b="0" i="0" u="none" strike="noStrike" cap="none">
                <a:solidFill>
                  <a:srgbClr val="595959"/>
                </a:solidFill>
                <a:latin typeface="Calibri"/>
                <a:ea typeface="Calibri"/>
                <a:cs typeface="Calibri"/>
                <a:sym typeface="Calibri"/>
              </a:rPr>
              <a:t>Shiwei (Echo) Liang</a:t>
            </a:r>
            <a:endParaRPr/>
          </a:p>
          <a:p>
            <a:pPr marL="0" marR="0" lvl="0" indent="0" algn="ctr" rtl="0">
              <a:lnSpc>
                <a:spcPct val="90000"/>
              </a:lnSpc>
              <a:spcBef>
                <a:spcPts val="1000"/>
              </a:spcBef>
              <a:spcAft>
                <a:spcPts val="0"/>
              </a:spcAft>
              <a:buClr>
                <a:srgbClr val="000000"/>
              </a:buClr>
              <a:buSzPts val="2200"/>
              <a:buFont typeface="Arial"/>
              <a:buNone/>
            </a:pPr>
            <a:endParaRPr sz="2200" b="0" i="0" u="none" strike="noStrike" cap="none">
              <a:solidFill>
                <a:srgbClr val="595959"/>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200"/>
              <a:buFont typeface="Arial"/>
              <a:buNone/>
            </a:pPr>
            <a:r>
              <a:rPr lang="en-US" sz="2200" b="1" i="0" u="none" strike="noStrike" cap="none">
                <a:solidFill>
                  <a:srgbClr val="595959"/>
                </a:solidFill>
                <a:latin typeface="Calibri"/>
                <a:ea typeface="Calibri"/>
                <a:cs typeface="Calibri"/>
                <a:sym typeface="Calibri"/>
              </a:rPr>
              <a:t>USC, Center for Economic &amp; Social Research</a:t>
            </a:r>
            <a:endParaRPr sz="2200" b="1" i="0" u="none" strike="noStrike" cap="none" baseline="30000">
              <a:solidFill>
                <a:srgbClr val="595959"/>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200"/>
              <a:buFont typeface="Arial"/>
              <a:buNone/>
            </a:pPr>
            <a:r>
              <a:rPr lang="en-US" sz="2200" b="0" i="0" u="none" strike="noStrike" cap="none">
                <a:solidFill>
                  <a:srgbClr val="595959"/>
                </a:solidFill>
                <a:latin typeface="Calibri"/>
                <a:ea typeface="Calibri"/>
                <a:cs typeface="Calibri"/>
                <a:sym typeface="Calibri"/>
              </a:rPr>
              <a:t>Kayla de la Haye</a:t>
            </a:r>
            <a:endParaRPr sz="2200" b="0" i="0" u="none" strike="noStrike" cap="none" baseline="30000">
              <a:solidFill>
                <a:srgbClr val="595959"/>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200"/>
              <a:buFont typeface="Arial"/>
              <a:buNone/>
            </a:pPr>
            <a:endParaRPr sz="2200" b="0" i="0" u="none" strike="noStrike" cap="none">
              <a:solidFill>
                <a:srgbClr val="595959"/>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200"/>
              <a:buFont typeface="Arial"/>
              <a:buNone/>
            </a:pPr>
            <a:r>
              <a:rPr lang="en-US" sz="2200" b="1" i="0" u="none" strike="noStrike" cap="none">
                <a:solidFill>
                  <a:srgbClr val="595959"/>
                </a:solidFill>
                <a:latin typeface="Calibri"/>
                <a:ea typeface="Calibri"/>
                <a:cs typeface="Calibri"/>
                <a:sym typeface="Calibri"/>
              </a:rPr>
              <a:t>Rockefeller Foundation</a:t>
            </a:r>
            <a:endParaRPr/>
          </a:p>
          <a:p>
            <a:pPr marL="0" marR="0" lvl="0" indent="0" algn="ctr" rtl="0">
              <a:lnSpc>
                <a:spcPct val="90000"/>
              </a:lnSpc>
              <a:spcBef>
                <a:spcPts val="1000"/>
              </a:spcBef>
              <a:spcAft>
                <a:spcPts val="0"/>
              </a:spcAft>
              <a:buClr>
                <a:srgbClr val="000000"/>
              </a:buClr>
              <a:buSzPts val="2200"/>
              <a:buFont typeface="Arial"/>
              <a:buNone/>
            </a:pPr>
            <a:r>
              <a:rPr lang="en-US" sz="2200" b="0" i="0" u="none" strike="noStrike" cap="none">
                <a:solidFill>
                  <a:srgbClr val="595959"/>
                </a:solidFill>
                <a:latin typeface="Calibri"/>
                <a:ea typeface="Calibri"/>
                <a:cs typeface="Calibri"/>
                <a:sym typeface="Calibri"/>
              </a:rPr>
              <a:t>Vivian Peng</a:t>
            </a:r>
            <a:endParaRPr sz="2200" b="0" i="0" u="none" strike="noStrike" cap="none" baseline="30000">
              <a:solidFill>
                <a:srgbClr val="595959"/>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200"/>
              <a:buFont typeface="Arial"/>
              <a:buNone/>
            </a:pPr>
            <a:r>
              <a:rPr lang="en-US" sz="2200" b="0" i="0" u="none" strike="noStrike" cap="none">
                <a:solidFill>
                  <a:srgbClr val="595959"/>
                </a:solidFill>
                <a:latin typeface="Calibri"/>
                <a:ea typeface="Calibri"/>
                <a:cs typeface="Calibri"/>
                <a:sym typeface="Calibri"/>
              </a:rPr>
              <a:t>Tasnuva Orchi</a:t>
            </a:r>
            <a:endParaRPr sz="2200" b="0" i="0" u="none" strike="noStrike" cap="none">
              <a:solidFill>
                <a:srgbClr val="595959"/>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200"/>
              <a:buFont typeface="Arial"/>
              <a:buNone/>
            </a:pPr>
            <a:endParaRPr sz="2200" b="0" i="0" u="none" strike="noStrike" cap="none">
              <a:solidFill>
                <a:srgbClr val="595959"/>
              </a:solidFill>
              <a:latin typeface="Calibri"/>
              <a:ea typeface="Calibri"/>
              <a:cs typeface="Calibri"/>
              <a:sym typeface="Calibri"/>
            </a:endParaRPr>
          </a:p>
        </p:txBody>
      </p:sp>
      <p:sp>
        <p:nvSpPr>
          <p:cNvPr id="445" name="Google Shape;445;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sz="1000"/>
          </a:p>
        </p:txBody>
      </p:sp>
      <p:sp>
        <p:nvSpPr>
          <p:cNvPr id="446" name="Google Shape;446;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9"/>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b="1">
                <a:solidFill>
                  <a:schemeClr val="accent1"/>
                </a:solidFill>
              </a:rPr>
              <a:t>Thank you!</a:t>
            </a:r>
            <a:endParaRPr/>
          </a:p>
        </p:txBody>
      </p:sp>
      <p:sp>
        <p:nvSpPr>
          <p:cNvPr id="457" name="Google Shape;457;p29"/>
          <p:cNvSpPr txBox="1">
            <a:spLocks noGrp="1"/>
          </p:cNvSpPr>
          <p:nvPr>
            <p:ph type="body" idx="1"/>
          </p:nvPr>
        </p:nvSpPr>
        <p:spPr>
          <a:xfrm>
            <a:off x="1036320" y="4325112"/>
            <a:ext cx="10058400" cy="11430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200"/>
              </a:spcBef>
              <a:spcAft>
                <a:spcPts val="0"/>
              </a:spcAft>
              <a:buSzPts val="2400"/>
              <a:buNone/>
            </a:pPr>
            <a:r>
              <a:rPr lang="en-US" sz="3000" b="1">
                <a:solidFill>
                  <a:schemeClr val="dk1"/>
                </a:solidFill>
              </a:rPr>
              <a:t>hope.craig@tufts.edu</a:t>
            </a:r>
            <a:endParaRPr sz="3000" b="1">
              <a:solidFill>
                <a:schemeClr val="dk1"/>
              </a:solidFill>
            </a:endParaRPr>
          </a:p>
          <a:p>
            <a:pPr marL="457200" lvl="0" indent="-228600" algn="l" rtl="0">
              <a:lnSpc>
                <a:spcPct val="90000"/>
              </a:lnSpc>
              <a:spcBef>
                <a:spcPts val="1200"/>
              </a:spcBef>
              <a:spcAft>
                <a:spcPts val="0"/>
              </a:spcAft>
              <a:buSzPts val="2400"/>
              <a:buNone/>
            </a:pPr>
            <a:r>
              <a:rPr lang="en-US" sz="3000">
                <a:solidFill>
                  <a:schemeClr val="dk1"/>
                </a:solidFill>
              </a:rPr>
              <a:t>Hope Craig, MSPH</a:t>
            </a:r>
            <a:endParaRPr/>
          </a:p>
          <a:p>
            <a:pPr marL="457200" lvl="0" indent="-228600" algn="l" rtl="0">
              <a:lnSpc>
                <a:spcPct val="90000"/>
              </a:lnSpc>
              <a:spcBef>
                <a:spcPts val="1200"/>
              </a:spcBef>
              <a:spcAft>
                <a:spcPts val="0"/>
              </a:spcAft>
              <a:buSzPts val="2400"/>
              <a:buNone/>
            </a:pPr>
            <a:r>
              <a:rPr lang="en-US" sz="3000">
                <a:solidFill>
                  <a:schemeClr val="dk1"/>
                </a:solidFill>
              </a:rPr>
              <a:t>Tufts Friedman School of Nutrition </a:t>
            </a:r>
            <a:endParaRPr/>
          </a:p>
        </p:txBody>
      </p:sp>
      <p:sp>
        <p:nvSpPr>
          <p:cNvPr id="458" name="Google Shape;458;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sz="1000"/>
          </a:p>
        </p:txBody>
      </p:sp>
      <p:sp>
        <p:nvSpPr>
          <p:cNvPr id="459" name="Google Shape;459;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
        <p:nvSpPr>
          <p:cNvPr id="460" name="Google Shape;460;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50"/>
              <a:buNone/>
            </a:pPr>
            <a:r>
              <a:rPr lang="en-US" sz="1000"/>
              <a:t>16</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0"/>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a:solidFill>
                  <a:schemeClr val="dk1"/>
                </a:solidFill>
              </a:rPr>
              <a:t>Extra Slides</a:t>
            </a:r>
            <a:endParaRPr/>
          </a:p>
        </p:txBody>
      </p:sp>
      <p:sp>
        <p:nvSpPr>
          <p:cNvPr id="466" name="Google Shape;466;p30"/>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200"/>
              </a:spcBef>
              <a:spcAft>
                <a:spcPts val="0"/>
              </a:spcAft>
              <a:buSzPts val="2400"/>
              <a:buNone/>
            </a:pPr>
            <a:endParaRPr/>
          </a:p>
        </p:txBody>
      </p:sp>
      <p:sp>
        <p:nvSpPr>
          <p:cNvPr id="467" name="Google Shape;467;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August 2024</a:t>
            </a:r>
            <a:endParaRPr/>
          </a:p>
        </p:txBody>
      </p:sp>
      <p:sp>
        <p:nvSpPr>
          <p:cNvPr id="468" name="Google Shape;468;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latin typeface="Arial"/>
                <a:ea typeface="Arial"/>
                <a:cs typeface="Arial"/>
                <a:sym typeface="Arial"/>
              </a:rPr>
              <a:t>Gerald J. and Dorothy R. Friedman School of Nutrition Science and Policy, Food is Medicine Institute</a:t>
            </a:r>
            <a:endParaRPr>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9" name="Google Shape;479;p31">
            <a:extLst>
              <a:ext uri="{C183D7F6-B498-43B3-948B-1728B52AA6E4}">
                <adec:decorative xmlns:adec="http://schemas.microsoft.com/office/drawing/2017/decorative" val="0"/>
              </a:ext>
            </a:extLst>
          </p:cNvPr>
          <p:cNvSpPr txBox="1">
            <a:spLocks noGrp="1"/>
          </p:cNvSpPr>
          <p:nvPr>
            <p:ph type="title" idx="4294967295"/>
          </p:nvPr>
        </p:nvSpPr>
        <p:spPr>
          <a:xfrm>
            <a:off x="614713" y="537820"/>
            <a:ext cx="9684319" cy="62601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r>
              <a:rPr kumimoji="0" lang="en-US" sz="4400" b="1" i="0" u="none" strike="noStrike" kern="0" cap="none" spc="0" normalizeH="0" baseline="0" noProof="0" dirty="0">
                <a:ln>
                  <a:noFill/>
                </a:ln>
                <a:solidFill>
                  <a:srgbClr val="3172AE"/>
                </a:solidFill>
                <a:effectLst/>
                <a:uLnTx/>
                <a:uFillTx/>
                <a:latin typeface="Arial"/>
                <a:ea typeface="Arial"/>
                <a:cs typeface="Arial"/>
                <a:sym typeface="Arial"/>
              </a:rPr>
              <a:t>Nutrition Security Screener</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8" name="Google Shape;478;p31"/>
          <p:cNvSpPr txBox="1"/>
          <p:nvPr/>
        </p:nvSpPr>
        <p:spPr>
          <a:xfrm>
            <a:off x="432124" y="1482865"/>
            <a:ext cx="1161549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[Preamble] The next questions are about healthy foods - </a:t>
            </a:r>
            <a:r>
              <a:rPr lang="en-US" sz="1400" b="1" i="1" u="none" strike="noStrike" cap="none">
                <a:solidFill>
                  <a:srgbClr val="000000"/>
                </a:solidFill>
                <a:highlight>
                  <a:srgbClr val="FFFF00"/>
                </a:highlight>
                <a:latin typeface="Arial"/>
                <a:ea typeface="Arial"/>
                <a:cs typeface="Arial"/>
                <a:sym typeface="Arial"/>
              </a:rPr>
              <a:t>foods that support your health and well-being</a:t>
            </a:r>
            <a:r>
              <a:rPr lang="en-US" sz="1400" b="0" i="1" u="none" strike="noStrike" cap="none">
                <a:solidFill>
                  <a:srgbClr val="000000"/>
                </a:solidFill>
                <a:latin typeface="Arial"/>
                <a:ea typeface="Arial"/>
                <a:cs typeface="Arial"/>
                <a:sym typeface="Arial"/>
              </a:rPr>
              <a:t>. These foods include, for example, fruits, vegetables, whole grains, beans, nuts, yogurt, and fish. These foods can be fresh, frozen, or canned; and don’t have to be organic. Less healthy foods can include foods that are highly processed, packaged, and high in salt, starch, sugar, and unhealthy fats.</a:t>
            </a:r>
            <a:endParaRPr/>
          </a:p>
        </p:txBody>
      </p:sp>
      <p:sp>
        <p:nvSpPr>
          <p:cNvPr id="474" name="Google Shape;474;p31"/>
          <p:cNvSpPr txBox="1">
            <a:spLocks noGrp="1"/>
          </p:cNvSpPr>
          <p:nvPr>
            <p:ph type="body" idx="1"/>
          </p:nvPr>
        </p:nvSpPr>
        <p:spPr>
          <a:xfrm>
            <a:off x="432123" y="2262738"/>
            <a:ext cx="3626530" cy="2981789"/>
          </a:xfrm>
          <a:prstGeom prst="rect">
            <a:avLst/>
          </a:prstGeom>
          <a:noFill/>
          <a:ln>
            <a:noFill/>
          </a:ln>
        </p:spPr>
        <p:txBody>
          <a:bodyPr spcFirstLastPara="1" wrap="square" lIns="0" tIns="45700" rIns="0" bIns="45700" anchor="t" anchorCtr="0">
            <a:normAutofit/>
          </a:bodyPr>
          <a:lstStyle/>
          <a:p>
            <a:pPr marL="0" marR="0" lvl="0" indent="0" algn="l" rtl="0">
              <a:lnSpc>
                <a:spcPct val="115000"/>
              </a:lnSpc>
              <a:spcBef>
                <a:spcPts val="0"/>
              </a:spcBef>
              <a:spcAft>
                <a:spcPts val="0"/>
              </a:spcAft>
              <a:buSzPts val="1800"/>
              <a:buNone/>
            </a:pPr>
            <a:r>
              <a:rPr lang="en-US" sz="1600">
                <a:latin typeface="Arial"/>
                <a:ea typeface="Arial"/>
                <a:cs typeface="Arial"/>
                <a:sym typeface="Arial"/>
              </a:rPr>
              <a:t>1. </a:t>
            </a:r>
            <a:r>
              <a:rPr lang="en-US" sz="1600" u="none" strike="noStrike">
                <a:latin typeface="Arial"/>
                <a:ea typeface="Arial"/>
                <a:cs typeface="Arial"/>
                <a:sym typeface="Arial"/>
              </a:rPr>
              <a:t>Thinking about the last 12 months, </a:t>
            </a:r>
            <a:r>
              <a:rPr lang="en-US" sz="1600" b="1" u="none" strike="noStrike">
                <a:highlight>
                  <a:srgbClr val="FFFF00"/>
                </a:highlight>
                <a:latin typeface="Arial"/>
                <a:ea typeface="Arial"/>
                <a:cs typeface="Arial"/>
                <a:sym typeface="Arial"/>
              </a:rPr>
              <a:t>how hard </a:t>
            </a:r>
            <a:r>
              <a:rPr lang="en-US" sz="1600" u="none" strike="noStrike">
                <a:latin typeface="Arial"/>
                <a:ea typeface="Arial"/>
                <a:cs typeface="Arial"/>
                <a:sym typeface="Arial"/>
              </a:rPr>
              <a:t>was it for you or your household to </a:t>
            </a:r>
            <a:r>
              <a:rPr lang="en-US" sz="1600" b="1" u="none" strike="noStrike">
                <a:highlight>
                  <a:srgbClr val="FFFF00"/>
                </a:highlight>
                <a:latin typeface="Arial"/>
                <a:ea typeface="Arial"/>
                <a:cs typeface="Arial"/>
                <a:sym typeface="Arial"/>
              </a:rPr>
              <a:t>regularly get and eat </a:t>
            </a:r>
            <a:r>
              <a:rPr lang="en-US" sz="1600" b="1" u="sng" strike="noStrike">
                <a:highlight>
                  <a:srgbClr val="FFFF00"/>
                </a:highlight>
                <a:latin typeface="Arial"/>
                <a:ea typeface="Arial"/>
                <a:cs typeface="Arial"/>
                <a:sym typeface="Arial"/>
              </a:rPr>
              <a:t>healthy foods</a:t>
            </a:r>
            <a:r>
              <a:rPr lang="en-US" sz="1600" u="none" strike="noStrike">
                <a:latin typeface="Arial"/>
                <a:ea typeface="Arial"/>
                <a:cs typeface="Arial"/>
                <a:sym typeface="Arial"/>
              </a:rPr>
              <a:t>?</a:t>
            </a:r>
            <a:endParaRPr/>
          </a:p>
          <a:p>
            <a:pPr marL="742950" marR="0" lvl="1" indent="-285750" algn="l" rtl="0">
              <a:lnSpc>
                <a:spcPct val="115000"/>
              </a:lnSpc>
              <a:spcBef>
                <a:spcPts val="0"/>
              </a:spcBef>
              <a:spcAft>
                <a:spcPts val="0"/>
              </a:spcAft>
              <a:buSzPts val="1800"/>
              <a:buFont typeface="Arial"/>
              <a:buAutoNum type="alphaLcPeriod"/>
            </a:pPr>
            <a:r>
              <a:rPr lang="en-US" sz="1600" u="none" strike="noStrike">
                <a:latin typeface="Arial"/>
                <a:ea typeface="Arial"/>
                <a:cs typeface="Arial"/>
                <a:sym typeface="Arial"/>
              </a:rPr>
              <a:t>Very hard </a:t>
            </a:r>
            <a:endParaRPr/>
          </a:p>
          <a:p>
            <a:pPr marL="742950" marR="0" lvl="1" indent="-285750" algn="l" rtl="0">
              <a:lnSpc>
                <a:spcPct val="115000"/>
              </a:lnSpc>
              <a:spcBef>
                <a:spcPts val="0"/>
              </a:spcBef>
              <a:spcAft>
                <a:spcPts val="0"/>
              </a:spcAft>
              <a:buSzPts val="1800"/>
              <a:buFont typeface="Arial"/>
              <a:buAutoNum type="alphaLcPeriod"/>
            </a:pPr>
            <a:r>
              <a:rPr lang="en-US" sz="1600" u="none" strike="noStrike">
                <a:latin typeface="Arial"/>
                <a:ea typeface="Arial"/>
                <a:cs typeface="Arial"/>
                <a:sym typeface="Arial"/>
              </a:rPr>
              <a:t>Hard </a:t>
            </a:r>
            <a:endParaRPr sz="1600">
              <a:latin typeface="Arial"/>
              <a:ea typeface="Arial"/>
              <a:cs typeface="Arial"/>
              <a:sym typeface="Arial"/>
            </a:endParaRPr>
          </a:p>
          <a:p>
            <a:pPr marL="742950" marR="0" lvl="1" indent="-285750" algn="l" rtl="0">
              <a:lnSpc>
                <a:spcPct val="115000"/>
              </a:lnSpc>
              <a:spcBef>
                <a:spcPts val="0"/>
              </a:spcBef>
              <a:spcAft>
                <a:spcPts val="0"/>
              </a:spcAft>
              <a:buSzPts val="1800"/>
              <a:buFont typeface="Arial"/>
              <a:buAutoNum type="alphaLcPeriod"/>
            </a:pPr>
            <a:r>
              <a:rPr lang="en-US" sz="1600" u="none" strike="noStrike">
                <a:latin typeface="Arial"/>
                <a:ea typeface="Arial"/>
                <a:cs typeface="Arial"/>
                <a:sym typeface="Arial"/>
              </a:rPr>
              <a:t>Somewhat hard </a:t>
            </a:r>
            <a:endParaRPr sz="1600">
              <a:latin typeface="Arial"/>
              <a:ea typeface="Arial"/>
              <a:cs typeface="Arial"/>
              <a:sym typeface="Arial"/>
            </a:endParaRPr>
          </a:p>
          <a:p>
            <a:pPr marL="742950" marR="0" lvl="1" indent="-285750" algn="l" rtl="0">
              <a:lnSpc>
                <a:spcPct val="115000"/>
              </a:lnSpc>
              <a:spcBef>
                <a:spcPts val="0"/>
              </a:spcBef>
              <a:spcAft>
                <a:spcPts val="0"/>
              </a:spcAft>
              <a:buSzPts val="1800"/>
              <a:buFont typeface="Arial"/>
              <a:buAutoNum type="alphaLcPeriod"/>
            </a:pPr>
            <a:r>
              <a:rPr lang="en-US" sz="1600" u="none" strike="noStrike">
                <a:latin typeface="Arial"/>
                <a:ea typeface="Arial"/>
                <a:cs typeface="Arial"/>
                <a:sym typeface="Arial"/>
              </a:rPr>
              <a:t>Not very hard</a:t>
            </a:r>
            <a:endParaRPr/>
          </a:p>
          <a:p>
            <a:pPr marL="742950" marR="0" lvl="1" indent="-285750" algn="l" rtl="0">
              <a:lnSpc>
                <a:spcPct val="115000"/>
              </a:lnSpc>
              <a:spcBef>
                <a:spcPts val="0"/>
              </a:spcBef>
              <a:spcAft>
                <a:spcPts val="0"/>
              </a:spcAft>
              <a:buSzPts val="1800"/>
              <a:buFont typeface="Arial"/>
              <a:buAutoNum type="alphaLcPeriod"/>
            </a:pPr>
            <a:r>
              <a:rPr lang="en-US" sz="1600" u="none" strike="noStrike">
                <a:latin typeface="Arial"/>
                <a:ea typeface="Arial"/>
                <a:cs typeface="Arial"/>
                <a:sym typeface="Arial"/>
              </a:rPr>
              <a:t>Not hard at all</a:t>
            </a:r>
            <a:endParaRPr/>
          </a:p>
        </p:txBody>
      </p:sp>
      <p:sp>
        <p:nvSpPr>
          <p:cNvPr id="475" name="Google Shape;475;p31"/>
          <p:cNvSpPr txBox="1">
            <a:spLocks noGrp="1"/>
          </p:cNvSpPr>
          <p:nvPr>
            <p:ph type="body" idx="2"/>
          </p:nvPr>
        </p:nvSpPr>
        <p:spPr>
          <a:xfrm>
            <a:off x="3930317" y="2258955"/>
            <a:ext cx="8117306" cy="4515791"/>
          </a:xfrm>
          <a:prstGeom prst="rect">
            <a:avLst/>
          </a:prstGeom>
          <a:noFill/>
          <a:ln>
            <a:noFill/>
          </a:ln>
        </p:spPr>
        <p:txBody>
          <a:bodyPr spcFirstLastPara="1" wrap="square" lIns="0" tIns="45700" rIns="0" bIns="45700" anchor="t" anchorCtr="0">
            <a:noAutofit/>
          </a:bodyPr>
          <a:lstStyle/>
          <a:p>
            <a:pPr marL="0" marR="0" lvl="0" indent="0" algn="l" rtl="0">
              <a:lnSpc>
                <a:spcPct val="115000"/>
              </a:lnSpc>
              <a:spcBef>
                <a:spcPts val="0"/>
              </a:spcBef>
              <a:spcAft>
                <a:spcPts val="0"/>
              </a:spcAft>
              <a:buSzPts val="1800"/>
              <a:buNone/>
            </a:pPr>
            <a:r>
              <a:rPr lang="en-US" sz="1300">
                <a:latin typeface="Arial"/>
                <a:ea typeface="Arial"/>
                <a:cs typeface="Arial"/>
                <a:sym typeface="Arial"/>
              </a:rPr>
              <a:t>2. </a:t>
            </a:r>
            <a:r>
              <a:rPr lang="en-US" sz="1300" u="none" strike="noStrike">
                <a:latin typeface="Arial"/>
                <a:ea typeface="Arial"/>
                <a:cs typeface="Arial"/>
                <a:sym typeface="Arial"/>
              </a:rPr>
              <a:t>People have different </a:t>
            </a:r>
            <a:r>
              <a:rPr lang="en-US" sz="1300" b="1" u="none" strike="noStrike">
                <a:highlight>
                  <a:srgbClr val="FFFF00"/>
                </a:highlight>
                <a:latin typeface="Arial"/>
                <a:ea typeface="Arial"/>
                <a:cs typeface="Arial"/>
                <a:sym typeface="Arial"/>
              </a:rPr>
              <a:t>reasons for eating or not eating </a:t>
            </a:r>
            <a:r>
              <a:rPr lang="en-US" sz="1300" b="1" u="sng" strike="noStrike">
                <a:highlight>
                  <a:srgbClr val="FFFF00"/>
                </a:highlight>
                <a:latin typeface="Arial"/>
                <a:ea typeface="Arial"/>
                <a:cs typeface="Arial"/>
                <a:sym typeface="Arial"/>
              </a:rPr>
              <a:t>healthy foods</a:t>
            </a:r>
            <a:r>
              <a:rPr lang="en-US" sz="1300" u="none" strike="noStrike">
                <a:latin typeface="Arial"/>
                <a:ea typeface="Arial"/>
                <a:cs typeface="Arial"/>
                <a:sym typeface="Arial"/>
              </a:rPr>
              <a:t>. Please tell me which, if any, were true for you / your household in the last 12mo. </a:t>
            </a:r>
            <a:r>
              <a:rPr lang="en-US" sz="1300" i="1">
                <a:latin typeface="Arial"/>
                <a:ea typeface="Arial"/>
                <a:cs typeface="Arial"/>
                <a:sym typeface="Arial"/>
              </a:rPr>
              <a:t>O</a:t>
            </a:r>
            <a:r>
              <a:rPr lang="en-US" sz="1300" i="1" u="none" strike="noStrike">
                <a:latin typeface="Arial"/>
                <a:ea typeface="Arial"/>
                <a:cs typeface="Arial"/>
                <a:sym typeface="Arial"/>
              </a:rPr>
              <a:t>ften true, sometimes true, or never true.</a:t>
            </a:r>
            <a:endParaRPr sz="1300" u="none" strike="noStrike">
              <a:latin typeface="Arial"/>
              <a:ea typeface="Arial"/>
              <a:cs typeface="Arial"/>
              <a:sym typeface="Arial"/>
            </a:endParaRPr>
          </a:p>
          <a:p>
            <a:pPr marL="742950" marR="0" lvl="1" indent="-285750" algn="l" rtl="0">
              <a:lnSpc>
                <a:spcPct val="115000"/>
              </a:lnSpc>
              <a:spcBef>
                <a:spcPts val="0"/>
              </a:spcBef>
              <a:spcAft>
                <a:spcPts val="0"/>
              </a:spcAft>
              <a:buSzPts val="1800"/>
              <a:buFont typeface="Arial"/>
              <a:buAutoNum type="alphaLcPeriod"/>
            </a:pPr>
            <a:r>
              <a:rPr lang="en-US" sz="1300" u="none" strike="noStrike">
                <a:latin typeface="Arial"/>
                <a:ea typeface="Arial"/>
                <a:cs typeface="Arial"/>
                <a:sym typeface="Arial"/>
              </a:rPr>
              <a:t>Healthy foods are too expensive</a:t>
            </a:r>
            <a:endParaRPr/>
          </a:p>
          <a:p>
            <a:pPr marL="742950" marR="0" lvl="1" indent="-285750" algn="l" rtl="0">
              <a:lnSpc>
                <a:spcPct val="115000"/>
              </a:lnSpc>
              <a:spcBef>
                <a:spcPts val="0"/>
              </a:spcBef>
              <a:spcAft>
                <a:spcPts val="0"/>
              </a:spcAft>
              <a:buSzPts val="1800"/>
              <a:buFont typeface="Arial"/>
              <a:buAutoNum type="alphaLcPeriod"/>
            </a:pPr>
            <a:r>
              <a:rPr lang="en-US" sz="1300" u="none" strike="noStrike">
                <a:solidFill>
                  <a:srgbClr val="000000"/>
                </a:solidFill>
                <a:latin typeface="Arial"/>
                <a:ea typeface="Arial"/>
                <a:cs typeface="Arial"/>
                <a:sym typeface="Arial"/>
              </a:rPr>
              <a:t>There aren’t a lot of healthy food choices at the stores where I usually shop</a:t>
            </a:r>
            <a:endParaRPr sz="1300" u="none" strike="noStrike">
              <a:latin typeface="Arial"/>
              <a:ea typeface="Arial"/>
              <a:cs typeface="Arial"/>
              <a:sym typeface="Arial"/>
            </a:endParaRPr>
          </a:p>
          <a:p>
            <a:pPr marL="742950" marR="0" lvl="1" indent="-285750" algn="l" rtl="0">
              <a:lnSpc>
                <a:spcPct val="115000"/>
              </a:lnSpc>
              <a:spcBef>
                <a:spcPts val="0"/>
              </a:spcBef>
              <a:spcAft>
                <a:spcPts val="0"/>
              </a:spcAft>
              <a:buSzPts val="1800"/>
              <a:buFont typeface="Arial"/>
              <a:buAutoNum type="alphaLcPeriod"/>
            </a:pPr>
            <a:r>
              <a:rPr lang="en-US" sz="1300" u="none" strike="noStrike">
                <a:latin typeface="Arial"/>
                <a:ea typeface="Arial"/>
                <a:cs typeface="Arial"/>
                <a:sym typeface="Arial"/>
              </a:rPr>
              <a:t>Stores or food pantries with healthy foods are too far away or hard to reach</a:t>
            </a:r>
            <a:endParaRPr/>
          </a:p>
          <a:p>
            <a:pPr marL="742950" marR="0" lvl="1" indent="-285750" algn="l" rtl="0">
              <a:lnSpc>
                <a:spcPct val="115000"/>
              </a:lnSpc>
              <a:spcBef>
                <a:spcPts val="0"/>
              </a:spcBef>
              <a:spcAft>
                <a:spcPts val="0"/>
              </a:spcAft>
              <a:buSzPts val="1800"/>
              <a:buFont typeface="Arial"/>
              <a:buAutoNum type="alphaLcPeriod"/>
            </a:pPr>
            <a:r>
              <a:rPr lang="en-US" sz="1300" u="none" strike="noStrike">
                <a:solidFill>
                  <a:srgbClr val="000000"/>
                </a:solidFill>
                <a:latin typeface="Arial"/>
                <a:ea typeface="Arial"/>
                <a:cs typeface="Arial"/>
                <a:sym typeface="Arial"/>
              </a:rPr>
              <a:t>I don’t have a car or other transportation </a:t>
            </a:r>
            <a:r>
              <a:rPr lang="en-US" sz="1300" u="none" strike="noStrike">
                <a:latin typeface="Arial"/>
                <a:ea typeface="Arial"/>
                <a:cs typeface="Arial"/>
                <a:sym typeface="Arial"/>
              </a:rPr>
              <a:t>to reach stores or food pantries that have healthy foods</a:t>
            </a:r>
            <a:endParaRPr/>
          </a:p>
          <a:p>
            <a:pPr marL="742950" marR="0" lvl="1" indent="-285750" algn="l" rtl="0">
              <a:lnSpc>
                <a:spcPct val="115000"/>
              </a:lnSpc>
              <a:spcBef>
                <a:spcPts val="0"/>
              </a:spcBef>
              <a:spcAft>
                <a:spcPts val="0"/>
              </a:spcAft>
              <a:buSzPts val="1800"/>
              <a:buFont typeface="Arial"/>
              <a:buAutoNum type="alphaLcPeriod"/>
            </a:pPr>
            <a:r>
              <a:rPr lang="en-US" sz="1300" u="none" strike="noStrike">
                <a:solidFill>
                  <a:srgbClr val="000000"/>
                </a:solidFill>
                <a:latin typeface="Arial"/>
                <a:ea typeface="Arial"/>
                <a:cs typeface="Arial"/>
                <a:sym typeface="Arial"/>
              </a:rPr>
              <a:t>I don’t have enough time to shop for healthy foods</a:t>
            </a:r>
            <a:endParaRPr sz="1300" u="none" strike="noStrike">
              <a:latin typeface="Arial"/>
              <a:ea typeface="Arial"/>
              <a:cs typeface="Arial"/>
              <a:sym typeface="Arial"/>
            </a:endParaRPr>
          </a:p>
          <a:p>
            <a:pPr marL="742950" marR="0" lvl="1" indent="-285750" algn="l" rtl="0">
              <a:lnSpc>
                <a:spcPct val="115000"/>
              </a:lnSpc>
              <a:spcBef>
                <a:spcPts val="0"/>
              </a:spcBef>
              <a:spcAft>
                <a:spcPts val="0"/>
              </a:spcAft>
              <a:buSzPts val="1800"/>
              <a:buFont typeface="Arial"/>
              <a:buAutoNum type="alphaLcPeriod"/>
            </a:pPr>
            <a:r>
              <a:rPr lang="en-US" sz="1300" u="none" strike="noStrike">
                <a:solidFill>
                  <a:srgbClr val="000000"/>
                </a:solidFill>
                <a:latin typeface="Arial"/>
                <a:ea typeface="Arial"/>
                <a:cs typeface="Arial"/>
                <a:sym typeface="Arial"/>
              </a:rPr>
              <a:t>I don’t have enough time to cook healthy foods</a:t>
            </a:r>
            <a:endParaRPr sz="1300" u="none" strike="noStrike">
              <a:latin typeface="Arial"/>
              <a:ea typeface="Arial"/>
              <a:cs typeface="Arial"/>
              <a:sym typeface="Arial"/>
            </a:endParaRPr>
          </a:p>
          <a:p>
            <a:pPr marL="742950" marR="0" lvl="1" indent="-285750" algn="l" rtl="0">
              <a:lnSpc>
                <a:spcPct val="115000"/>
              </a:lnSpc>
              <a:spcBef>
                <a:spcPts val="0"/>
              </a:spcBef>
              <a:spcAft>
                <a:spcPts val="0"/>
              </a:spcAft>
              <a:buSzPts val="1800"/>
              <a:buFont typeface="Arial"/>
              <a:buAutoNum type="alphaLcPeriod"/>
            </a:pPr>
            <a:r>
              <a:rPr lang="en-US" sz="1300" u="none" strike="noStrike">
                <a:latin typeface="Arial"/>
                <a:ea typeface="Arial"/>
                <a:cs typeface="Arial"/>
                <a:sym typeface="Arial"/>
              </a:rPr>
              <a:t>My cooking equipment or storage space is not enough to prepare healthy foods</a:t>
            </a:r>
            <a:endParaRPr/>
          </a:p>
          <a:p>
            <a:pPr marL="742950" marR="0" lvl="1" indent="-285750" algn="l" rtl="0">
              <a:lnSpc>
                <a:spcPct val="115000"/>
              </a:lnSpc>
              <a:spcBef>
                <a:spcPts val="0"/>
              </a:spcBef>
              <a:spcAft>
                <a:spcPts val="0"/>
              </a:spcAft>
              <a:buSzPts val="1800"/>
              <a:buFont typeface="Arial"/>
              <a:buAutoNum type="alphaLcPeriod"/>
            </a:pPr>
            <a:r>
              <a:rPr lang="en-US" sz="1300" u="none" strike="noStrike">
                <a:latin typeface="Arial"/>
                <a:ea typeface="Arial"/>
                <a:cs typeface="Arial"/>
                <a:sym typeface="Arial"/>
              </a:rPr>
              <a:t>I don’t know how to cook healthy foods</a:t>
            </a:r>
            <a:endParaRPr/>
          </a:p>
          <a:p>
            <a:pPr marL="742950" marR="0" lvl="1" indent="-285750" algn="l" rtl="0">
              <a:lnSpc>
                <a:spcPct val="115000"/>
              </a:lnSpc>
              <a:spcBef>
                <a:spcPts val="0"/>
              </a:spcBef>
              <a:spcAft>
                <a:spcPts val="0"/>
              </a:spcAft>
              <a:buSzPts val="1800"/>
              <a:buFont typeface="Arial"/>
              <a:buAutoNum type="alphaLcPeriod"/>
            </a:pPr>
            <a:r>
              <a:rPr lang="en-US" sz="1300" u="none" strike="noStrike">
                <a:solidFill>
                  <a:srgbClr val="000000"/>
                </a:solidFill>
                <a:latin typeface="Arial"/>
                <a:ea typeface="Arial"/>
                <a:cs typeface="Arial"/>
                <a:sym typeface="Arial"/>
              </a:rPr>
              <a:t>I don’t know which foods are considered healthy foods</a:t>
            </a:r>
            <a:endParaRPr sz="1300" u="none" strike="noStrike">
              <a:latin typeface="Arial"/>
              <a:ea typeface="Arial"/>
              <a:cs typeface="Arial"/>
              <a:sym typeface="Arial"/>
            </a:endParaRPr>
          </a:p>
          <a:p>
            <a:pPr marL="742950" marR="0" lvl="1" indent="-285750" algn="l" rtl="0">
              <a:lnSpc>
                <a:spcPct val="115000"/>
              </a:lnSpc>
              <a:spcBef>
                <a:spcPts val="0"/>
              </a:spcBef>
              <a:spcAft>
                <a:spcPts val="0"/>
              </a:spcAft>
              <a:buSzPts val="1800"/>
              <a:buFont typeface="Arial"/>
              <a:buAutoNum type="alphaLcPeriod"/>
            </a:pPr>
            <a:r>
              <a:rPr lang="en-US" sz="1300" u="none" strike="noStrike">
                <a:latin typeface="Arial"/>
                <a:ea typeface="Arial"/>
                <a:cs typeface="Arial"/>
                <a:sym typeface="Arial"/>
              </a:rPr>
              <a:t>I or my family don’t like the taste of healthy foods</a:t>
            </a:r>
            <a:endParaRPr/>
          </a:p>
          <a:p>
            <a:pPr marL="742950" marR="0" lvl="1" indent="-285750" algn="l" rtl="0">
              <a:lnSpc>
                <a:spcPct val="115000"/>
              </a:lnSpc>
              <a:spcBef>
                <a:spcPts val="0"/>
              </a:spcBef>
              <a:spcAft>
                <a:spcPts val="0"/>
              </a:spcAft>
              <a:buSzPts val="1800"/>
              <a:buFont typeface="Arial"/>
              <a:buAutoNum type="alphaLcPeriod"/>
            </a:pPr>
            <a:r>
              <a:rPr lang="en-US" sz="1300" u="none" strike="noStrike">
                <a:latin typeface="Arial"/>
                <a:ea typeface="Arial"/>
                <a:cs typeface="Arial"/>
                <a:sym typeface="Arial"/>
              </a:rPr>
              <a:t>Some of the foods from my culture are hard to make healthy</a:t>
            </a:r>
            <a:endParaRPr/>
          </a:p>
          <a:p>
            <a:pPr marL="742950" marR="0" lvl="1" indent="-285750" algn="l" rtl="0">
              <a:lnSpc>
                <a:spcPct val="115000"/>
              </a:lnSpc>
              <a:spcBef>
                <a:spcPts val="0"/>
              </a:spcBef>
              <a:spcAft>
                <a:spcPts val="0"/>
              </a:spcAft>
              <a:buSzPts val="1800"/>
              <a:buFont typeface="Arial"/>
              <a:buAutoNum type="alphaLcPeriod"/>
            </a:pPr>
            <a:r>
              <a:rPr lang="en-US" sz="1300" u="none" strike="noStrike">
                <a:latin typeface="Arial"/>
                <a:ea typeface="Arial"/>
                <a:cs typeface="Arial"/>
                <a:sym typeface="Arial"/>
              </a:rPr>
              <a:t>I’m not sure I qualify for food assistance programs like food stamp that help me buy healthy foods</a:t>
            </a:r>
            <a:endParaRPr/>
          </a:p>
          <a:p>
            <a:pPr marL="742950" marR="0" lvl="1" indent="-285750" algn="l" rtl="0">
              <a:lnSpc>
                <a:spcPct val="115000"/>
              </a:lnSpc>
              <a:spcBef>
                <a:spcPts val="0"/>
              </a:spcBef>
              <a:spcAft>
                <a:spcPts val="0"/>
              </a:spcAft>
              <a:buSzPts val="1800"/>
              <a:buFont typeface="Arial"/>
              <a:buAutoNum type="alphaLcPeriod"/>
            </a:pPr>
            <a:r>
              <a:rPr lang="en-US" sz="1300" u="none" strike="noStrike">
                <a:latin typeface="Arial"/>
                <a:ea typeface="Arial"/>
                <a:cs typeface="Arial"/>
                <a:sym typeface="Arial"/>
              </a:rPr>
              <a:t>I have mobility challenges or physical limitations making it difficult to prepare/eat healthy foods.</a:t>
            </a:r>
            <a:endParaRPr/>
          </a:p>
          <a:p>
            <a:pPr marL="742950" marR="0" lvl="1" indent="-285750" algn="l" rtl="0">
              <a:lnSpc>
                <a:spcPct val="115000"/>
              </a:lnSpc>
              <a:spcBef>
                <a:spcPts val="0"/>
              </a:spcBef>
              <a:spcAft>
                <a:spcPts val="0"/>
              </a:spcAft>
              <a:buSzPts val="1800"/>
              <a:buFont typeface="Arial"/>
              <a:buAutoNum type="alphaLcPeriod"/>
            </a:pPr>
            <a:r>
              <a:rPr lang="en-US" sz="1300" u="none" strike="noStrike">
                <a:latin typeface="Arial"/>
                <a:ea typeface="Arial"/>
                <a:cs typeface="Arial"/>
                <a:sym typeface="Arial"/>
              </a:rPr>
              <a:t>Other - please specify:___________________</a:t>
            </a:r>
            <a:endParaRPr/>
          </a:p>
          <a:p>
            <a:pPr marL="457200" lvl="0" indent="-228600" algn="l" rtl="0">
              <a:lnSpc>
                <a:spcPct val="90000"/>
              </a:lnSpc>
              <a:spcBef>
                <a:spcPts val="1200"/>
              </a:spcBef>
              <a:spcAft>
                <a:spcPts val="0"/>
              </a:spcAft>
              <a:buSzPts val="1800"/>
              <a:buNone/>
            </a:pPr>
            <a:endParaRPr sz="1300"/>
          </a:p>
        </p:txBody>
      </p:sp>
      <p:sp>
        <p:nvSpPr>
          <p:cNvPr id="476" name="Google Shape;476;p31">
            <a:extLst>
              <a:ext uri="{C183D7F6-B498-43B3-948B-1728B52AA6E4}">
                <adec:decorative xmlns:adec="http://schemas.microsoft.com/office/drawing/2017/decorative" val="1"/>
              </a:ext>
            </a:extLst>
          </p:cNvPr>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August 2024</a:t>
            </a:r>
            <a:endParaRPr/>
          </a:p>
        </p:txBody>
      </p:sp>
      <p:sp>
        <p:nvSpPr>
          <p:cNvPr id="477" name="Google Shape;477;p31">
            <a:extLst>
              <a:ext uri="{C183D7F6-B498-43B3-948B-1728B52AA6E4}">
                <adec:decorative xmlns:adec="http://schemas.microsoft.com/office/drawing/2017/decorative" val="1"/>
              </a:ext>
            </a:extLst>
          </p:cNvPr>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latin typeface="Arial"/>
                <a:ea typeface="Arial"/>
                <a:cs typeface="Arial"/>
                <a:sym typeface="Arial"/>
              </a:rPr>
              <a:t>Gerald J. and Dorothy R. Friedman School of Nutrition Science and Policy, Food is Medicine Institute</a:t>
            </a:r>
            <a:endParaRPr>
              <a:solidFill>
                <a:schemeClr val="lt1"/>
              </a:solidFill>
              <a:latin typeface="Arial"/>
              <a:ea typeface="Arial"/>
              <a:cs typeface="Arial"/>
              <a:sym typeface="Arial"/>
            </a:endParaRPr>
          </a:p>
        </p:txBody>
      </p:sp>
      <p:sp>
        <p:nvSpPr>
          <p:cNvPr id="480" name="Google Shape;480;p31">
            <a:extLst>
              <a:ext uri="{C183D7F6-B498-43B3-948B-1728B52AA6E4}">
                <adec:decorative xmlns:adec="http://schemas.microsoft.com/office/drawing/2017/decorative" val="1"/>
              </a:ext>
            </a:extLst>
          </p:cNvPr>
          <p:cNvSpPr txBox="1"/>
          <p:nvPr/>
        </p:nvSpPr>
        <p:spPr>
          <a:xfrm>
            <a:off x="614712" y="1185583"/>
            <a:ext cx="4363718" cy="38500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0000"/>
              </a:buClr>
              <a:buSzPts val="2600"/>
              <a:buFont typeface="Arial"/>
              <a:buNone/>
            </a:pPr>
            <a:endParaRPr sz="2600" b="0" i="0" u="none" strike="noStrike" cap="none">
              <a:solidFill>
                <a:srgbClr val="7F7F7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2"/>
          <p:cNvSpPr txBox="1">
            <a:spLocks noGrp="1"/>
          </p:cNvSpPr>
          <p:nvPr>
            <p:ph type="title"/>
          </p:nvPr>
        </p:nvSpPr>
        <p:spPr>
          <a:xfrm>
            <a:off x="614713" y="537820"/>
            <a:ext cx="8886911" cy="6260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21212"/>
              <a:buNone/>
            </a:pPr>
            <a:r>
              <a:rPr lang="en-US" sz="4400" b="1" i="0" u="none" strike="noStrike" cap="none">
                <a:solidFill>
                  <a:srgbClr val="3172AE"/>
                </a:solidFill>
                <a:latin typeface="Arial"/>
                <a:ea typeface="Arial"/>
                <a:cs typeface="Arial"/>
                <a:sym typeface="Arial"/>
              </a:rPr>
              <a:t>Food Security Screener</a:t>
            </a:r>
            <a:endParaRPr/>
          </a:p>
        </p:txBody>
      </p:sp>
      <p:sp>
        <p:nvSpPr>
          <p:cNvPr id="487" name="Google Shape;487;p32"/>
          <p:cNvSpPr txBox="1">
            <a:spLocks noGrp="1"/>
          </p:cNvSpPr>
          <p:nvPr>
            <p:ph type="body" idx="1"/>
          </p:nvPr>
        </p:nvSpPr>
        <p:spPr>
          <a:xfrm>
            <a:off x="614714" y="1083812"/>
            <a:ext cx="5887686" cy="498445"/>
          </a:xfrm>
          <a:prstGeom prst="rect">
            <a:avLst/>
          </a:prstGeom>
          <a:noFill/>
          <a:ln>
            <a:noFill/>
          </a:ln>
        </p:spPr>
        <p:txBody>
          <a:bodyPr spcFirstLastPara="1" wrap="square" lIns="0" tIns="45700" rIns="0" bIns="45700" anchor="b" anchorCtr="0">
            <a:normAutofit fontScale="85000" lnSpcReduction="20000"/>
          </a:bodyPr>
          <a:lstStyle/>
          <a:p>
            <a:pPr marL="0" lvl="0" indent="0" algn="l" rtl="0">
              <a:lnSpc>
                <a:spcPct val="90000"/>
              </a:lnSpc>
              <a:spcBef>
                <a:spcPts val="1200"/>
              </a:spcBef>
              <a:spcAft>
                <a:spcPts val="0"/>
              </a:spcAft>
              <a:buSzPct val="90497"/>
              <a:buNone/>
            </a:pPr>
            <a:r>
              <a:rPr lang="en-US"/>
              <a:t>2-item Hunger Vital Sign (HVS) tool</a:t>
            </a:r>
            <a:endParaRPr/>
          </a:p>
        </p:txBody>
      </p:sp>
      <p:pic>
        <p:nvPicPr>
          <p:cNvPr id="488" name="Google Shape;488;p32" descr="food security screener"/>
          <p:cNvPicPr preferRelativeResize="0"/>
          <p:nvPr/>
        </p:nvPicPr>
        <p:blipFill rotWithShape="1">
          <a:blip r:embed="rId3">
            <a:alphaModFix/>
          </a:blip>
          <a:srcRect l="1380" t="8221" r="3640" b="8103"/>
          <a:stretch/>
        </p:blipFill>
        <p:spPr>
          <a:xfrm>
            <a:off x="1475884" y="1582257"/>
            <a:ext cx="9477298" cy="4495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3"/>
          <p:cNvSpPr txBox="1">
            <a:spLocks noGrp="1"/>
          </p:cNvSpPr>
          <p:nvPr>
            <p:ph type="title"/>
          </p:nvPr>
        </p:nvSpPr>
        <p:spPr>
          <a:xfrm>
            <a:off x="614714" y="537820"/>
            <a:ext cx="8208444" cy="62601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a:t>Food Security Survey Module</a:t>
            </a:r>
            <a:endParaRPr/>
          </a:p>
        </p:txBody>
      </p:sp>
      <p:sp>
        <p:nvSpPr>
          <p:cNvPr id="495" name="Google Shape;495;p33"/>
          <p:cNvSpPr txBox="1">
            <a:spLocks noGrp="1"/>
          </p:cNvSpPr>
          <p:nvPr>
            <p:ph type="body" idx="1"/>
          </p:nvPr>
        </p:nvSpPr>
        <p:spPr>
          <a:xfrm>
            <a:off x="614713" y="1163831"/>
            <a:ext cx="5244219" cy="418426"/>
          </a:xfrm>
          <a:prstGeom prst="rect">
            <a:avLst/>
          </a:prstGeom>
          <a:noFill/>
          <a:ln>
            <a:noFill/>
          </a:ln>
        </p:spPr>
        <p:txBody>
          <a:bodyPr spcFirstLastPara="1" wrap="square" lIns="0" tIns="45700" rIns="0" bIns="45700" anchor="b" anchorCtr="0">
            <a:normAutofit fontScale="62500" lnSpcReduction="20000"/>
          </a:bodyPr>
          <a:lstStyle/>
          <a:p>
            <a:pPr marL="0" lvl="0" indent="0" algn="l" rtl="0">
              <a:lnSpc>
                <a:spcPct val="90000"/>
              </a:lnSpc>
              <a:spcBef>
                <a:spcPts val="1200"/>
              </a:spcBef>
              <a:spcAft>
                <a:spcPts val="0"/>
              </a:spcAft>
              <a:buSzPct val="123076"/>
              <a:buNone/>
            </a:pPr>
            <a:r>
              <a:rPr lang="en-US"/>
              <a:t>6-item USDA Food Security Scale</a:t>
            </a:r>
            <a:endParaRPr/>
          </a:p>
        </p:txBody>
      </p:sp>
      <p:sp>
        <p:nvSpPr>
          <p:cNvPr id="497" name="Google Shape;497;p33"/>
          <p:cNvSpPr txBox="1"/>
          <p:nvPr/>
        </p:nvSpPr>
        <p:spPr>
          <a:xfrm>
            <a:off x="614714" y="1501296"/>
            <a:ext cx="1110751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These next questions are about the food eaten in your household in the last 12 months, since (current month) of last year and </a:t>
            </a:r>
            <a:r>
              <a:rPr lang="en-US" sz="1400" b="0" i="0" u="none" strike="noStrike" cap="none">
                <a:solidFill>
                  <a:srgbClr val="000000"/>
                </a:solidFill>
                <a:highlight>
                  <a:srgbClr val="FFFF00"/>
                </a:highlight>
                <a:latin typeface="Times New Roman"/>
                <a:ea typeface="Times New Roman"/>
                <a:cs typeface="Times New Roman"/>
                <a:sym typeface="Times New Roman"/>
              </a:rPr>
              <a:t>whether you were able to afford the food you need</a:t>
            </a:r>
            <a:r>
              <a:rPr lang="en-US" sz="1400" b="0" i="0" u="none" strike="noStrike" cap="none">
                <a:solidFill>
                  <a:srgbClr val="000000"/>
                </a:solidFill>
                <a:latin typeface="Times New Roman"/>
                <a:ea typeface="Times New Roman"/>
                <a:cs typeface="Times New Roman"/>
                <a:sym typeface="Times New Roman"/>
              </a:rPr>
              <a:t>.</a:t>
            </a:r>
            <a:endParaRPr/>
          </a:p>
        </p:txBody>
      </p:sp>
      <p:pic>
        <p:nvPicPr>
          <p:cNvPr id="498" name="Google Shape;498;p33" descr="6-item food security scale"/>
          <p:cNvPicPr preferRelativeResize="0"/>
          <p:nvPr/>
        </p:nvPicPr>
        <p:blipFill rotWithShape="1">
          <a:blip r:embed="rId3">
            <a:alphaModFix/>
          </a:blip>
          <a:srcRect l="10918" t="32513" r="11101" b="31425"/>
          <a:stretch/>
        </p:blipFill>
        <p:spPr>
          <a:xfrm>
            <a:off x="301068" y="2139730"/>
            <a:ext cx="5936950" cy="3553001"/>
          </a:xfrm>
          <a:prstGeom prst="rect">
            <a:avLst/>
          </a:prstGeom>
          <a:noFill/>
          <a:ln>
            <a:noFill/>
          </a:ln>
        </p:spPr>
      </p:pic>
      <p:pic>
        <p:nvPicPr>
          <p:cNvPr id="496" name="Google Shape;496;p33" descr="food security survey module"/>
          <p:cNvPicPr preferRelativeResize="0"/>
          <p:nvPr/>
        </p:nvPicPr>
        <p:blipFill rotWithShape="1">
          <a:blip r:embed="rId4">
            <a:alphaModFix/>
          </a:blip>
          <a:srcRect l="10150" t="8444" r="9635" b="42745"/>
          <a:stretch/>
        </p:blipFill>
        <p:spPr>
          <a:xfrm>
            <a:off x="6310977" y="1932945"/>
            <a:ext cx="5037221" cy="396657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27ffdaf3909_2_160"/>
          <p:cNvSpPr txBox="1">
            <a:spLocks noGrp="1"/>
          </p:cNvSpPr>
          <p:nvPr>
            <p:ph type="title"/>
          </p:nvPr>
        </p:nvSpPr>
        <p:spPr>
          <a:xfrm>
            <a:off x="614714" y="537820"/>
            <a:ext cx="5734328" cy="62601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a:solidFill>
                  <a:srgbClr val="3172AE"/>
                </a:solidFill>
              </a:rPr>
              <a:t>Background / Rationale</a:t>
            </a:r>
            <a:endParaRPr/>
          </a:p>
        </p:txBody>
      </p:sp>
      <p:sp>
        <p:nvSpPr>
          <p:cNvPr id="505" name="Google Shape;505;g27ffdaf3909_2_160"/>
          <p:cNvSpPr txBox="1">
            <a:spLocks noGrp="1"/>
          </p:cNvSpPr>
          <p:nvPr>
            <p:ph type="body" idx="1"/>
          </p:nvPr>
        </p:nvSpPr>
        <p:spPr>
          <a:xfrm>
            <a:off x="614713" y="1197251"/>
            <a:ext cx="6545211" cy="407262"/>
          </a:xfrm>
          <a:prstGeom prst="rect">
            <a:avLst/>
          </a:prstGeom>
          <a:noFill/>
          <a:ln>
            <a:noFill/>
          </a:ln>
        </p:spPr>
        <p:txBody>
          <a:bodyPr spcFirstLastPara="1" wrap="square" lIns="0" tIns="45700" rIns="0" bIns="45700" anchor="b" anchorCtr="0">
            <a:normAutofit fontScale="55000" lnSpcReduction="20000"/>
          </a:bodyPr>
          <a:lstStyle/>
          <a:p>
            <a:pPr marL="0" lvl="0" indent="0" algn="l" rtl="0">
              <a:lnSpc>
                <a:spcPct val="90000"/>
              </a:lnSpc>
              <a:spcBef>
                <a:spcPts val="1200"/>
              </a:spcBef>
              <a:spcAft>
                <a:spcPts val="0"/>
              </a:spcAft>
              <a:buSzPct val="139860"/>
              <a:buNone/>
            </a:pPr>
            <a:endParaRPr>
              <a:solidFill>
                <a:srgbClr val="7F7F7F"/>
              </a:solidFill>
            </a:endParaRPr>
          </a:p>
        </p:txBody>
      </p:sp>
      <p:sp>
        <p:nvSpPr>
          <p:cNvPr id="506" name="Google Shape;506;g27ffdaf3909_2_160"/>
          <p:cNvSpPr txBox="1">
            <a:spLocks noGrp="1"/>
          </p:cNvSpPr>
          <p:nvPr>
            <p:ph type="body" idx="2"/>
          </p:nvPr>
        </p:nvSpPr>
        <p:spPr>
          <a:xfrm>
            <a:off x="1524000" y="1820190"/>
            <a:ext cx="9742098" cy="3994014"/>
          </a:xfrm>
          <a:prstGeom prst="rect">
            <a:avLst/>
          </a:prstGeom>
          <a:noFill/>
          <a:ln>
            <a:noFill/>
          </a:ln>
        </p:spPr>
        <p:txBody>
          <a:bodyPr spcFirstLastPara="1" wrap="square" lIns="0" tIns="45700" rIns="0" bIns="45700" anchor="t" anchorCtr="0">
            <a:normAutofit lnSpcReduction="10000"/>
          </a:bodyPr>
          <a:lstStyle/>
          <a:p>
            <a:pPr marL="342900" lvl="0" indent="-342900" algn="l" rtl="0">
              <a:lnSpc>
                <a:spcPct val="90000"/>
              </a:lnSpc>
              <a:spcBef>
                <a:spcPts val="1200"/>
              </a:spcBef>
              <a:spcAft>
                <a:spcPts val="0"/>
              </a:spcAft>
              <a:buSzPts val="2000"/>
              <a:buFont typeface="Arial"/>
              <a:buChar char="•"/>
            </a:pPr>
            <a:r>
              <a:rPr lang="en-US" sz="2500"/>
              <a:t>Food and nutrition insecurity are </a:t>
            </a:r>
            <a:r>
              <a:rPr lang="en-US" sz="2500" b="1">
                <a:solidFill>
                  <a:schemeClr val="accent2"/>
                </a:solidFill>
              </a:rPr>
              <a:t>major public health problems </a:t>
            </a:r>
            <a:r>
              <a:rPr lang="en-US" sz="2500"/>
              <a:t>in the U.S. </a:t>
            </a:r>
            <a:endParaRPr/>
          </a:p>
          <a:p>
            <a:pPr marL="342900" lvl="0" indent="-342900" algn="l" rtl="0">
              <a:lnSpc>
                <a:spcPct val="90000"/>
              </a:lnSpc>
              <a:spcBef>
                <a:spcPts val="1200"/>
              </a:spcBef>
              <a:spcAft>
                <a:spcPts val="0"/>
              </a:spcAft>
              <a:buSzPts val="2000"/>
              <a:buFont typeface="Arial"/>
              <a:buChar char="•"/>
            </a:pPr>
            <a:r>
              <a:rPr lang="en-US" sz="2500"/>
              <a:t>Current measures of food security have important limitations in the context of FIM interventions, including lack of assessment of </a:t>
            </a:r>
            <a:r>
              <a:rPr lang="en-US" sz="2500" b="1">
                <a:solidFill>
                  <a:schemeClr val="accent2"/>
                </a:solidFill>
              </a:rPr>
              <a:t>food quality</a:t>
            </a:r>
            <a:r>
              <a:rPr lang="en-US" sz="2500"/>
              <a:t>.</a:t>
            </a:r>
            <a:endParaRPr/>
          </a:p>
          <a:p>
            <a:pPr marL="342900" lvl="0" indent="-342900" algn="l" rtl="0">
              <a:lnSpc>
                <a:spcPct val="90000"/>
              </a:lnSpc>
              <a:spcBef>
                <a:spcPts val="1200"/>
              </a:spcBef>
              <a:spcAft>
                <a:spcPts val="0"/>
              </a:spcAft>
              <a:buSzPts val="2000"/>
              <a:buFont typeface="Arial"/>
              <a:buChar char="•"/>
            </a:pPr>
            <a:r>
              <a:rPr lang="en-US" sz="2500"/>
              <a:t>This nutrition security construct was designed to </a:t>
            </a:r>
            <a:r>
              <a:rPr lang="en-US" sz="2500" b="1">
                <a:solidFill>
                  <a:schemeClr val="accent2"/>
                </a:solidFill>
              </a:rPr>
              <a:t>complement measures of food security</a:t>
            </a:r>
            <a:r>
              <a:rPr lang="en-US" sz="2500"/>
              <a:t>. Nutrition security screening tools can enhance efforts to address food insecurity.</a:t>
            </a:r>
            <a:endParaRPr/>
          </a:p>
          <a:p>
            <a:pPr marL="342900" lvl="0" indent="-342900" algn="l" rtl="0">
              <a:lnSpc>
                <a:spcPct val="90000"/>
              </a:lnSpc>
              <a:spcBef>
                <a:spcPts val="1200"/>
              </a:spcBef>
              <a:spcAft>
                <a:spcPts val="0"/>
              </a:spcAft>
              <a:buSzPts val="2000"/>
              <a:buFont typeface="Arial"/>
              <a:buChar char="•"/>
            </a:pPr>
            <a:r>
              <a:rPr lang="en-US" sz="2500" b="1">
                <a:solidFill>
                  <a:schemeClr val="accent2"/>
                </a:solidFill>
              </a:rPr>
              <a:t>Valid measures are needed </a:t>
            </a:r>
            <a:r>
              <a:rPr lang="en-US" sz="2500"/>
              <a:t>as an important element in the process of advancing knowledge to improve nutrition and health.</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2f24178ead2_3_91">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512" name="Google Shape;512;g2f24178ead2_3_91"/>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b="1"/>
              <a:t>Evaluating the Impact of a Universal Free School Meals Policy on High Blood Pressure in Children</a:t>
            </a:r>
            <a:endParaRPr b="1"/>
          </a:p>
        </p:txBody>
      </p:sp>
      <p:sp>
        <p:nvSpPr>
          <p:cNvPr id="513" name="Google Shape;513;g2f24178ead2_3_91"/>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fontScale="92500" lnSpcReduction="20000"/>
          </a:bodyPr>
          <a:lstStyle/>
          <a:p>
            <a:pPr marL="0" lvl="0" indent="0" algn="l" rtl="0">
              <a:lnSpc>
                <a:spcPct val="90000"/>
              </a:lnSpc>
              <a:spcBef>
                <a:spcPts val="0"/>
              </a:spcBef>
              <a:spcAft>
                <a:spcPts val="0"/>
              </a:spcAft>
              <a:buSzPct val="57915"/>
              <a:buNone/>
            </a:pPr>
            <a:r>
              <a:rPr lang="en-US" sz="2800"/>
              <a:t>Anna Localio, MPH</a:t>
            </a:r>
            <a:endParaRPr/>
          </a:p>
          <a:p>
            <a:pPr marL="0" lvl="0" indent="0" algn="l" rtl="0">
              <a:lnSpc>
                <a:spcPct val="90000"/>
              </a:lnSpc>
              <a:spcBef>
                <a:spcPts val="0"/>
              </a:spcBef>
              <a:spcAft>
                <a:spcPts val="0"/>
              </a:spcAft>
              <a:buSzPct val="57915"/>
              <a:buNone/>
            </a:pPr>
            <a:r>
              <a:rPr lang="en-US" sz="2800"/>
              <a:t>University of Washington</a:t>
            </a:r>
            <a:endParaRPr sz="2800"/>
          </a:p>
        </p:txBody>
      </p:sp>
      <p:pic>
        <p:nvPicPr>
          <p:cNvPr id="514" name="Google Shape;514;g2f24178ead2_3_91" descr="picture of kids eating lunch at school"/>
          <p:cNvPicPr preferRelativeResize="0">
            <a:picLocks noGrp="1"/>
          </p:cNvPicPr>
          <p:nvPr>
            <p:ph type="pic" idx="2"/>
          </p:nvPr>
        </p:nvPicPr>
        <p:blipFill rotWithShape="1">
          <a:blip r:embed="rId3">
            <a:alphaModFix/>
          </a:blip>
          <a:srcRect t="19780" b="19780"/>
          <a:stretch/>
        </p:blipFill>
        <p:spPr>
          <a:xfrm>
            <a:off x="15" y="0"/>
            <a:ext cx="12191985" cy="4915076"/>
          </a:xfrm>
          <a:prstGeom prst="rect">
            <a:avLst/>
          </a:prstGeom>
          <a:solidFill>
            <a:srgbClr val="E5E5E5"/>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g13492782013_1_20">
            <a:extLst>
              <a:ext uri="{C183D7F6-B498-43B3-948B-1728B52AA6E4}">
                <adec:decorative xmlns:adec="http://schemas.microsoft.com/office/drawing/2017/decorative" val="1"/>
              </a:ext>
            </a:extLst>
          </p:cNvPr>
          <p:cNvSpPr/>
          <p:nvPr/>
        </p:nvSpPr>
        <p:spPr>
          <a:xfrm rot="10800000" flipH="1">
            <a:off x="0" y="685741"/>
            <a:ext cx="12192000" cy="1503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g13492782013_1_20"/>
          <p:cNvSpPr>
            <a:spLocks noGrp="1"/>
          </p:cNvSpPr>
          <p:nvPr>
            <p:ph type="title" idx="4294967295"/>
          </p:nvPr>
        </p:nvSpPr>
        <p:spPr>
          <a:xfrm>
            <a:off x="0" y="0"/>
            <a:ext cx="12192000" cy="685800"/>
          </a:xfrm>
          <a:prstGeom prst="rect">
            <a:avLst/>
          </a:prstGeom>
          <a:solidFill>
            <a:schemeClr val="accent2">
              <a:lumMod val="75000"/>
            </a:scheme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700" b="1" i="0" u="none" strike="noStrike" kern="0" cap="none" spc="0" normalizeH="0" baseline="0" noProof="0" dirty="0">
                <a:ln>
                  <a:noFill/>
                </a:ln>
                <a:solidFill>
                  <a:schemeClr val="lt1"/>
                </a:solidFill>
                <a:effectLst/>
                <a:uLnTx/>
                <a:uFillTx/>
                <a:latin typeface="Calibri"/>
                <a:ea typeface="Calibri"/>
                <a:cs typeface="Calibri"/>
                <a:sym typeface="Calibri"/>
              </a:rPr>
              <a:t>NOPREN HER Summer Series for Students</a:t>
            </a:r>
            <a:endParaRPr kumimoji="0" lang="en-US"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6" name="Google Shape;226;g13492782013_1_20">
            <a:extLst>
              <a:ext uri="{C183D7F6-B498-43B3-948B-1728B52AA6E4}">
                <adec:decorative xmlns:adec="http://schemas.microsoft.com/office/drawing/2017/decorative" val="1"/>
              </a:ext>
            </a:extLst>
          </p:cNvPr>
          <p:cNvSpPr/>
          <p:nvPr/>
        </p:nvSpPr>
        <p:spPr>
          <a:xfrm>
            <a:off x="1084521" y="1190847"/>
            <a:ext cx="10239153" cy="6166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7" name="Google Shape;227;g13492782013_1_20"/>
          <p:cNvSpPr txBox="1"/>
          <p:nvPr/>
        </p:nvSpPr>
        <p:spPr>
          <a:xfrm>
            <a:off x="431043" y="1297577"/>
            <a:ext cx="11528400" cy="467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 Schedule and Topics </a:t>
            </a:r>
            <a:endParaRPr sz="1400" b="0" i="0" u="none" strike="noStrike" cap="none">
              <a:solidFill>
                <a:srgbClr val="000000"/>
              </a:solidFill>
              <a:latin typeface="Arial"/>
              <a:ea typeface="Arial"/>
              <a:cs typeface="Arial"/>
              <a:sym typeface="Arial"/>
            </a:endParaRPr>
          </a:p>
          <a:p>
            <a:pPr marL="342900" marR="0" lvl="0" indent="-298450" algn="l" rtl="0">
              <a:lnSpc>
                <a:spcPct val="100000"/>
              </a:lnSpc>
              <a:spcBef>
                <a:spcPts val="0"/>
              </a:spcBef>
              <a:spcAft>
                <a:spcPts val="0"/>
              </a:spcAft>
              <a:buClr>
                <a:schemeClr val="dk1"/>
              </a:buClr>
              <a:buSzPts val="2100"/>
              <a:buFont typeface="Calibri"/>
              <a:buChar char="●"/>
            </a:pPr>
            <a:r>
              <a:rPr lang="en-US" sz="2300" b="0" i="0" u="none" strike="noStrike" cap="none">
                <a:solidFill>
                  <a:schemeClr val="dk1"/>
                </a:solidFill>
                <a:latin typeface="Calibri"/>
                <a:ea typeface="Calibri"/>
                <a:cs typeface="Calibri"/>
                <a:sym typeface="Calibri"/>
              </a:rPr>
              <a:t>June 12: </a:t>
            </a:r>
            <a:r>
              <a:rPr lang="en-US" sz="2200" b="0" i="0" u="none" strike="noStrike" cap="none">
                <a:solidFill>
                  <a:schemeClr val="dk1"/>
                </a:solidFill>
                <a:latin typeface="Calibri"/>
                <a:ea typeface="Calibri"/>
                <a:cs typeface="Calibri"/>
                <a:sym typeface="Calibri"/>
              </a:rPr>
              <a:t>Food Policies in Schools - More than just Lunch!</a:t>
            </a:r>
            <a:endParaRPr sz="2200" b="0" i="0" u="none" strike="noStrike" cap="none">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US" sz="2300" b="0" i="0" u="none" strike="noStrike" cap="none">
                <a:solidFill>
                  <a:schemeClr val="dk1"/>
                </a:solidFill>
                <a:latin typeface="Calibri"/>
                <a:ea typeface="Calibri"/>
                <a:cs typeface="Calibri"/>
                <a:sym typeface="Calibri"/>
              </a:rPr>
              <a:t>June 26: </a:t>
            </a:r>
            <a:r>
              <a:rPr lang="en-US" sz="2200" b="0" i="0" u="none" strike="noStrike" cap="none">
                <a:solidFill>
                  <a:schemeClr val="dk1"/>
                </a:solidFill>
                <a:latin typeface="Calibri"/>
                <a:ea typeface="Calibri"/>
                <a:cs typeface="Calibri"/>
                <a:sym typeface="Calibri"/>
              </a:rPr>
              <a:t>Food is Medicine: What does it mean?</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200" b="0" i="0" u="none" strike="noStrike" cap="none">
                <a:solidFill>
                  <a:schemeClr val="dk1"/>
                </a:solidFill>
                <a:latin typeface="Calibri"/>
                <a:ea typeface="Calibri"/>
                <a:cs typeface="Calibri"/>
                <a:sym typeface="Calibri"/>
              </a:rPr>
              <a:t>                      Where are we going?</a:t>
            </a:r>
            <a:endParaRPr sz="2200" b="0" i="0" u="none" strike="noStrike" cap="none">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US" sz="2300" b="0" i="0" u="none" strike="noStrike" cap="none">
                <a:solidFill>
                  <a:schemeClr val="dk1"/>
                </a:solidFill>
                <a:latin typeface="Calibri"/>
                <a:ea typeface="Calibri"/>
                <a:cs typeface="Calibri"/>
                <a:sym typeface="Calibri"/>
              </a:rPr>
              <a:t>July 10: </a:t>
            </a:r>
            <a:r>
              <a:rPr lang="en-US" sz="2200" b="0" i="0" u="none" strike="noStrike" cap="none">
                <a:solidFill>
                  <a:schemeClr val="dk1"/>
                </a:solidFill>
                <a:latin typeface="Calibri"/>
                <a:ea typeface="Calibri"/>
                <a:cs typeface="Calibri"/>
                <a:sym typeface="Calibri"/>
              </a:rPr>
              <a:t>Leveraging Food Service Contracts at 4-year Public Universities to     </a:t>
            </a:r>
            <a:endParaRPr sz="2200" b="0" i="0" u="none" strike="noStrike" cap="none">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Clr>
                <a:schemeClr val="dk1"/>
              </a:buClr>
              <a:buSzPts val="1100"/>
              <a:buFont typeface="Arial"/>
              <a:buNone/>
            </a:pPr>
            <a:r>
              <a:rPr lang="en-US" sz="2200" b="0" i="0" u="none" strike="noStrike" cap="none">
                <a:solidFill>
                  <a:schemeClr val="dk1"/>
                </a:solidFill>
                <a:latin typeface="Calibri"/>
                <a:ea typeface="Calibri"/>
                <a:cs typeface="Calibri"/>
                <a:sym typeface="Calibri"/>
              </a:rPr>
              <a:t>                Understand Meal Plan Costs and Affordability</a:t>
            </a:r>
            <a:endParaRPr sz="2200" b="0" i="0" u="none" strike="noStrike" cap="none">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US" sz="2300" b="0" i="0" u="none" strike="noStrike" cap="none">
                <a:solidFill>
                  <a:schemeClr val="dk1"/>
                </a:solidFill>
                <a:latin typeface="Calibri"/>
                <a:ea typeface="Calibri"/>
                <a:cs typeface="Calibri"/>
                <a:sym typeface="Calibri"/>
              </a:rPr>
              <a:t>July 24: </a:t>
            </a:r>
            <a:r>
              <a:rPr lang="en-US" sz="2200" b="0" i="0" u="none" strike="noStrike" cap="none">
                <a:solidFill>
                  <a:schemeClr val="dk1"/>
                </a:solidFill>
                <a:latin typeface="Calibri"/>
                <a:ea typeface="Calibri"/>
                <a:cs typeface="Calibri"/>
                <a:sym typeface="Calibri"/>
              </a:rPr>
              <a:t>Policy, Systems, and Environmental Strategies to Support Young  </a:t>
            </a:r>
            <a:br>
              <a:rPr lang="en-US" sz="2200" b="0" i="0" u="none" strike="noStrike" cap="none">
                <a:solidFill>
                  <a:schemeClr val="dk1"/>
                </a:solidFill>
                <a:latin typeface="Calibri"/>
                <a:ea typeface="Calibri"/>
                <a:cs typeface="Calibri"/>
                <a:sym typeface="Calibri"/>
              </a:rPr>
            </a:br>
            <a:r>
              <a:rPr lang="en-US" sz="2200" b="0" i="0" u="none" strike="noStrike" cap="none">
                <a:solidFill>
                  <a:schemeClr val="dk1"/>
                </a:solidFill>
                <a:latin typeface="Calibri"/>
                <a:ea typeface="Calibri"/>
                <a:cs typeface="Calibri"/>
                <a:sym typeface="Calibri"/>
              </a:rPr>
              <a:t>                Children's Diet and Health</a:t>
            </a:r>
            <a:endParaRPr sz="2200" b="0" i="0" u="none" strike="noStrike" cap="none">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US" sz="2300" b="0" i="0" u="none" strike="noStrike" cap="none">
                <a:solidFill>
                  <a:schemeClr val="dk1"/>
                </a:solidFill>
                <a:latin typeface="Calibri"/>
                <a:ea typeface="Calibri"/>
                <a:cs typeface="Calibri"/>
                <a:sym typeface="Calibri"/>
              </a:rPr>
              <a:t>August 7: </a:t>
            </a:r>
            <a:r>
              <a:rPr lang="en-US" sz="2200" b="0" i="0" u="none" strike="noStrike" cap="none">
                <a:solidFill>
                  <a:schemeClr val="dk1"/>
                </a:solidFill>
                <a:latin typeface="Calibri"/>
                <a:ea typeface="Calibri"/>
                <a:cs typeface="Calibri"/>
                <a:sym typeface="Calibri"/>
              </a:rPr>
              <a:t>Collaborating Successfully across Sectors toward Nutrition Security</a:t>
            </a:r>
            <a:endParaRPr sz="2200" b="0" i="0" u="none" strike="noStrike" cap="none">
              <a:solidFill>
                <a:schemeClr val="dk1"/>
              </a:solidFill>
              <a:highlight>
                <a:schemeClr val="lt1"/>
              </a:highlight>
              <a:latin typeface="Calibri"/>
              <a:ea typeface="Calibri"/>
              <a:cs typeface="Calibri"/>
              <a:sym typeface="Calibri"/>
            </a:endParaRPr>
          </a:p>
          <a:p>
            <a:pPr marL="342900" marR="0" lvl="0" indent="-311150" algn="l" rtl="0">
              <a:lnSpc>
                <a:spcPct val="100000"/>
              </a:lnSpc>
              <a:spcBef>
                <a:spcPts val="0"/>
              </a:spcBef>
              <a:spcAft>
                <a:spcPts val="0"/>
              </a:spcAft>
              <a:buClr>
                <a:schemeClr val="dk1"/>
              </a:buClr>
              <a:buSzPts val="2300"/>
              <a:buFont typeface="Calibri"/>
              <a:buChar char="●"/>
            </a:pPr>
            <a:r>
              <a:rPr lang="en-US" sz="2300" b="1" i="0" u="none" strike="noStrike" cap="none">
                <a:solidFill>
                  <a:schemeClr val="dk1"/>
                </a:solidFill>
                <a:latin typeface="Calibri"/>
                <a:ea typeface="Calibri"/>
                <a:cs typeface="Calibri"/>
                <a:sym typeface="Calibri"/>
              </a:rPr>
              <a:t>August 14: </a:t>
            </a:r>
            <a:r>
              <a:rPr lang="en-US" sz="2300" b="1" i="0" u="none" strike="noStrike" cap="none">
                <a:solidFill>
                  <a:schemeClr val="dk1"/>
                </a:solidFill>
                <a:highlight>
                  <a:schemeClr val="lt1"/>
                </a:highlight>
                <a:latin typeface="Calibri"/>
                <a:ea typeface="Calibri"/>
                <a:cs typeface="Calibri"/>
                <a:sym typeface="Calibri"/>
              </a:rPr>
              <a:t>Student Presentations</a:t>
            </a:r>
            <a:endParaRPr sz="2300" b="1"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dk1"/>
                </a:solidFill>
                <a:latin typeface="Calibri"/>
                <a:ea typeface="Calibri"/>
                <a:cs typeface="Calibri"/>
                <a:sym typeface="Calibri"/>
              </a:rPr>
              <a:t>Session recordings available here: </a:t>
            </a:r>
            <a:r>
              <a:rPr lang="en-US" sz="2400" b="1" i="0" u="sng" strike="noStrike" cap="none">
                <a:solidFill>
                  <a:schemeClr val="hlink"/>
                </a:solidFill>
                <a:latin typeface="Calibri"/>
                <a:ea typeface="Calibri"/>
                <a:cs typeface="Calibri"/>
                <a:sym typeface="Calibri"/>
                <a:hlinkClick r:id="rId3"/>
              </a:rPr>
              <a:t>https://nopren.ucsf.edu/her-nopren-summer-speaker-series-students-2024</a:t>
            </a:r>
            <a:r>
              <a:rPr lang="en-US" sz="2400" b="1"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pic>
        <p:nvPicPr>
          <p:cNvPr id="228" name="Google Shape;228;g13492782013_1_20" descr="A picture containing text, bottle"/>
          <p:cNvPicPr preferRelativeResize="0"/>
          <p:nvPr/>
        </p:nvPicPr>
        <p:blipFill rotWithShape="1">
          <a:blip r:embed="rId4">
            <a:alphaModFix/>
          </a:blip>
          <a:srcRect/>
          <a:stretch/>
        </p:blipFill>
        <p:spPr>
          <a:xfrm>
            <a:off x="171265" y="5887906"/>
            <a:ext cx="519555" cy="354165"/>
          </a:xfrm>
          <a:prstGeom prst="rect">
            <a:avLst/>
          </a:prstGeom>
          <a:noFill/>
          <a:ln>
            <a:noFill/>
          </a:ln>
        </p:spPr>
      </p:pic>
      <p:pic>
        <p:nvPicPr>
          <p:cNvPr id="224" name="Google Shape;224;g13492782013_1_20" descr="NOPREN logo"/>
          <p:cNvPicPr preferRelativeResize="0"/>
          <p:nvPr/>
        </p:nvPicPr>
        <p:blipFill rotWithShape="1">
          <a:blip r:embed="rId5">
            <a:alphaModFix/>
          </a:blip>
          <a:srcRect/>
          <a:stretch/>
        </p:blipFill>
        <p:spPr>
          <a:xfrm>
            <a:off x="10856138" y="5855094"/>
            <a:ext cx="1164597" cy="4197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g2f24178ead2_3_9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i="1"/>
              <a:t>Public Health Problem:</a:t>
            </a:r>
            <a:br>
              <a:rPr lang="en-US"/>
            </a:br>
            <a:r>
              <a:rPr lang="en-US" sz="4400"/>
              <a:t>Pediatric High Blood Pressure</a:t>
            </a:r>
            <a:endParaRPr/>
          </a:p>
        </p:txBody>
      </p:sp>
      <p:sp>
        <p:nvSpPr>
          <p:cNvPr id="522" name="Google Shape;522;g2f24178ead2_3_99"/>
          <p:cNvSpPr txBox="1">
            <a:spLocks noGrp="1"/>
          </p:cNvSpPr>
          <p:nvPr>
            <p:ph type="body" idx="1"/>
          </p:nvPr>
        </p:nvSpPr>
        <p:spPr>
          <a:xfrm>
            <a:off x="606056" y="1845734"/>
            <a:ext cx="10549624" cy="40233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200"/>
              </a:spcBef>
              <a:spcAft>
                <a:spcPts val="0"/>
              </a:spcAft>
              <a:buSzPts val="1800"/>
              <a:buFont typeface="Courier New"/>
              <a:buChar char="o"/>
            </a:pPr>
            <a:r>
              <a:rPr lang="en-US" sz="3200"/>
              <a:t>Systolic or diastolic blood pressure ≥ 90</a:t>
            </a:r>
            <a:r>
              <a:rPr lang="en-US" sz="3200" baseline="30000"/>
              <a:t>th </a:t>
            </a:r>
            <a:r>
              <a:rPr lang="en-US" sz="3200"/>
              <a:t>percentile for age, sex, and height</a:t>
            </a:r>
            <a:endParaRPr/>
          </a:p>
          <a:p>
            <a:pPr marL="914400" lvl="1" indent="-342900" algn="l" rtl="0">
              <a:lnSpc>
                <a:spcPct val="90000"/>
              </a:lnSpc>
              <a:spcBef>
                <a:spcPts val="200"/>
              </a:spcBef>
              <a:spcAft>
                <a:spcPts val="0"/>
              </a:spcAft>
              <a:buSzPts val="1800"/>
              <a:buFont typeface="Courier New"/>
              <a:buChar char="o"/>
            </a:pPr>
            <a:r>
              <a:rPr lang="en-US" sz="2400"/>
              <a:t>Threshold for deleterious health outcomes</a:t>
            </a:r>
            <a:endParaRPr/>
          </a:p>
          <a:p>
            <a:pPr marL="457200" lvl="0" indent="-342900" algn="l" rtl="0">
              <a:lnSpc>
                <a:spcPct val="90000"/>
              </a:lnSpc>
              <a:spcBef>
                <a:spcPts val="1200"/>
              </a:spcBef>
              <a:spcAft>
                <a:spcPts val="0"/>
              </a:spcAft>
              <a:buSzPts val="1800"/>
              <a:buFont typeface="Courier New"/>
              <a:buChar char="o"/>
            </a:pPr>
            <a:r>
              <a:rPr lang="en-US" sz="3200"/>
              <a:t>Tracks into adulthood; causes cardiovascular disease and stroke</a:t>
            </a:r>
            <a:endParaRPr/>
          </a:p>
          <a:p>
            <a:pPr marL="457200" lvl="0" indent="-457200" algn="l" rtl="0">
              <a:lnSpc>
                <a:spcPct val="90000"/>
              </a:lnSpc>
              <a:spcBef>
                <a:spcPts val="0"/>
              </a:spcBef>
              <a:spcAft>
                <a:spcPts val="0"/>
              </a:spcAft>
              <a:buSzPts val="1800"/>
              <a:buFont typeface="Courier New"/>
              <a:buChar char="o"/>
            </a:pPr>
            <a:r>
              <a:rPr lang="en-US" sz="3200"/>
              <a:t>Major Causes:</a:t>
            </a:r>
            <a:endParaRPr/>
          </a:p>
          <a:p>
            <a:pPr marL="685800" lvl="1" indent="-342900" algn="l" rtl="0">
              <a:lnSpc>
                <a:spcPct val="90000"/>
              </a:lnSpc>
              <a:spcBef>
                <a:spcPts val="0"/>
              </a:spcBef>
              <a:spcAft>
                <a:spcPts val="0"/>
              </a:spcAft>
              <a:buSzPts val="1800"/>
              <a:buFont typeface="Courier New"/>
              <a:buChar char="o"/>
            </a:pPr>
            <a:r>
              <a:rPr lang="en-US" sz="2400"/>
              <a:t>High BMI</a:t>
            </a:r>
            <a:endParaRPr/>
          </a:p>
          <a:p>
            <a:pPr marL="685800" lvl="1" indent="-342900" algn="l" rtl="0">
              <a:lnSpc>
                <a:spcPct val="90000"/>
              </a:lnSpc>
              <a:spcBef>
                <a:spcPts val="0"/>
              </a:spcBef>
              <a:spcAft>
                <a:spcPts val="0"/>
              </a:spcAft>
              <a:buSzPts val="1800"/>
              <a:buFont typeface="Courier New"/>
              <a:buChar char="o"/>
            </a:pPr>
            <a:r>
              <a:rPr lang="en-US" sz="2400"/>
              <a:t>Low diet quality</a:t>
            </a:r>
            <a:endParaRPr/>
          </a:p>
          <a:p>
            <a:pPr marL="685800" lvl="1" indent="-342900" algn="l" rtl="0">
              <a:lnSpc>
                <a:spcPct val="90000"/>
              </a:lnSpc>
              <a:spcBef>
                <a:spcPts val="0"/>
              </a:spcBef>
              <a:spcAft>
                <a:spcPts val="0"/>
              </a:spcAft>
              <a:buSzPts val="1800"/>
              <a:buFont typeface="Courier New"/>
              <a:buChar char="o"/>
            </a:pPr>
            <a:r>
              <a:rPr lang="en-US" sz="2400"/>
              <a:t>Insufficient physical activity</a:t>
            </a:r>
            <a:endParaRPr/>
          </a:p>
          <a:p>
            <a:pPr marL="0" lvl="0" indent="0" algn="l" rtl="0">
              <a:lnSpc>
                <a:spcPct val="90000"/>
              </a:lnSpc>
              <a:spcBef>
                <a:spcPts val="0"/>
              </a:spcBef>
              <a:spcAft>
                <a:spcPts val="0"/>
              </a:spcAft>
              <a:buSzPts val="2400"/>
              <a:buNone/>
            </a:pPr>
            <a:endParaRPr/>
          </a:p>
        </p:txBody>
      </p:sp>
      <p:sp>
        <p:nvSpPr>
          <p:cNvPr id="523" name="Google Shape;523;g2f24178ead2_3_99"/>
          <p:cNvSpPr txBox="1"/>
          <p:nvPr/>
        </p:nvSpPr>
        <p:spPr>
          <a:xfrm>
            <a:off x="1256613" y="5869034"/>
            <a:ext cx="16248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Open Sans"/>
                <a:ea typeface="Open Sans"/>
                <a:cs typeface="Open Sans"/>
                <a:sym typeface="Open Sans"/>
              </a:rPr>
              <a:t>Flynn  et al. 2017, 2022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Open Sans"/>
                <a:ea typeface="Open Sans"/>
                <a:cs typeface="Open Sans"/>
                <a:sym typeface="Open Sans"/>
              </a:rPr>
              <a:t>Azegami et al. 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0" name="Google Shape;530;g2f24178ead2_3_10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None/>
            </a:pPr>
            <a:r>
              <a:rPr lang="en-US" sz="4400" i="1">
                <a:latin typeface="Open Sans"/>
                <a:ea typeface="Open Sans"/>
                <a:cs typeface="Open Sans"/>
                <a:sym typeface="Open Sans"/>
              </a:rPr>
              <a:t>Potential Policy Solution:</a:t>
            </a:r>
            <a:br>
              <a:rPr lang="en-US" sz="4000">
                <a:latin typeface="Open Sans"/>
                <a:ea typeface="Open Sans"/>
                <a:cs typeface="Open Sans"/>
                <a:sym typeface="Open Sans"/>
              </a:rPr>
            </a:br>
            <a:r>
              <a:rPr lang="en-US" sz="4000">
                <a:latin typeface="Open Sans"/>
                <a:ea typeface="Open Sans"/>
                <a:cs typeface="Open Sans"/>
                <a:sym typeface="Open Sans"/>
              </a:rPr>
              <a:t>Community Eligibility Provision (CEP)</a:t>
            </a:r>
            <a:endParaRPr sz="4000"/>
          </a:p>
        </p:txBody>
      </p:sp>
      <p:sp>
        <p:nvSpPr>
          <p:cNvPr id="531" name="Google Shape;531;g2f24178ead2_3_107"/>
          <p:cNvSpPr txBox="1">
            <a:spLocks noGrp="1"/>
          </p:cNvSpPr>
          <p:nvPr>
            <p:ph type="body" idx="1"/>
          </p:nvPr>
        </p:nvSpPr>
        <p:spPr>
          <a:xfrm>
            <a:off x="538716" y="1845734"/>
            <a:ext cx="8839200" cy="4023300"/>
          </a:xfrm>
          <a:prstGeom prst="rect">
            <a:avLst/>
          </a:prstGeom>
          <a:noFill/>
          <a:ln>
            <a:noFill/>
          </a:ln>
        </p:spPr>
        <p:txBody>
          <a:bodyPr spcFirstLastPara="1" wrap="square" lIns="91425" tIns="45700" rIns="91425" bIns="45700" anchor="t" anchorCtr="0">
            <a:normAutofit fontScale="92500" lnSpcReduction="20000"/>
          </a:bodyPr>
          <a:lstStyle/>
          <a:p>
            <a:pPr marL="596900" lvl="0" indent="-457200" algn="l" rtl="0">
              <a:lnSpc>
                <a:spcPct val="100000"/>
              </a:lnSpc>
              <a:spcBef>
                <a:spcPts val="0"/>
              </a:spcBef>
              <a:spcAft>
                <a:spcPts val="0"/>
              </a:spcAft>
              <a:buSzPct val="54901"/>
              <a:buFont typeface="Courier New"/>
              <a:buChar char="o"/>
            </a:pPr>
            <a:r>
              <a:rPr lang="en-US" sz="3000">
                <a:solidFill>
                  <a:schemeClr val="dk1"/>
                </a:solidFill>
              </a:rPr>
              <a:t>Authorized by the 2010 Healthy, Hunger-Free Kids Act </a:t>
            </a:r>
            <a:endParaRPr/>
          </a:p>
          <a:p>
            <a:pPr marL="596900" lvl="0" indent="-457200" algn="l" rtl="0">
              <a:lnSpc>
                <a:spcPct val="100000"/>
              </a:lnSpc>
              <a:spcBef>
                <a:spcPts val="600"/>
              </a:spcBef>
              <a:spcAft>
                <a:spcPts val="0"/>
              </a:spcAft>
              <a:buSzPct val="54901"/>
              <a:buFont typeface="Courier New"/>
              <a:buChar char="o"/>
            </a:pPr>
            <a:r>
              <a:rPr lang="en-US" sz="3000">
                <a:solidFill>
                  <a:schemeClr val="dk1"/>
                </a:solidFill>
              </a:rPr>
              <a:t>Became available to eligible schools nationwide in school year 2014-15</a:t>
            </a:r>
            <a:endParaRPr/>
          </a:p>
          <a:p>
            <a:pPr marL="596900" lvl="0" indent="-457200" algn="l" rtl="0">
              <a:lnSpc>
                <a:spcPct val="100000"/>
              </a:lnSpc>
              <a:spcBef>
                <a:spcPts val="600"/>
              </a:spcBef>
              <a:spcAft>
                <a:spcPts val="0"/>
              </a:spcAft>
              <a:buSzPct val="54901"/>
              <a:buFont typeface="Courier New"/>
              <a:buChar char="o"/>
            </a:pPr>
            <a:r>
              <a:rPr lang="en-US" sz="3000">
                <a:solidFill>
                  <a:schemeClr val="dk1"/>
                </a:solidFill>
              </a:rPr>
              <a:t>Allows schools in low-income areas to provide free breakfast and lunch to all students</a:t>
            </a:r>
            <a:endParaRPr/>
          </a:p>
          <a:p>
            <a:pPr marL="596900" lvl="0" indent="-457200" algn="l" rtl="0">
              <a:lnSpc>
                <a:spcPct val="90000"/>
              </a:lnSpc>
              <a:spcBef>
                <a:spcPts val="600"/>
              </a:spcBef>
              <a:spcAft>
                <a:spcPts val="0"/>
              </a:spcAft>
              <a:buSzPct val="54901"/>
              <a:buFont typeface="Courier New"/>
              <a:buChar char="o"/>
            </a:pPr>
            <a:r>
              <a:rPr lang="en-US" sz="3000">
                <a:solidFill>
                  <a:schemeClr val="dk1"/>
                </a:solidFill>
              </a:rPr>
              <a:t>Increases participation in school meals which are healthier than alternatives</a:t>
            </a:r>
            <a:endParaRPr/>
          </a:p>
          <a:p>
            <a:pPr marL="596900" lvl="0" indent="-457200" algn="l" rtl="0">
              <a:lnSpc>
                <a:spcPct val="90000"/>
              </a:lnSpc>
              <a:spcBef>
                <a:spcPts val="600"/>
              </a:spcBef>
              <a:spcAft>
                <a:spcPts val="0"/>
              </a:spcAft>
              <a:buSzPct val="54901"/>
              <a:buFont typeface="Courier New"/>
              <a:buChar char="o"/>
            </a:pPr>
            <a:r>
              <a:rPr lang="en-US" sz="3000">
                <a:solidFill>
                  <a:schemeClr val="dk1"/>
                </a:solidFill>
              </a:rPr>
              <a:t>Linked to improvements in food security and academic, behavioral, and health outcomes</a:t>
            </a:r>
            <a:endParaRPr/>
          </a:p>
          <a:p>
            <a:pPr marL="596900" lvl="0" indent="-457200" algn="l" rtl="0">
              <a:lnSpc>
                <a:spcPct val="90000"/>
              </a:lnSpc>
              <a:spcBef>
                <a:spcPts val="600"/>
              </a:spcBef>
              <a:spcAft>
                <a:spcPts val="0"/>
              </a:spcAft>
              <a:buSzPct val="54901"/>
              <a:buFont typeface="Courier New"/>
              <a:buChar char="o"/>
            </a:pPr>
            <a:r>
              <a:rPr lang="en-US" sz="3000">
                <a:solidFill>
                  <a:schemeClr val="dk1"/>
                </a:solidFill>
              </a:rPr>
              <a:t>Reaches over 40,000 schools, 20 million children</a:t>
            </a:r>
            <a:endParaRPr/>
          </a:p>
          <a:p>
            <a:pPr marL="0" lvl="0" indent="0" algn="l" rtl="0">
              <a:lnSpc>
                <a:spcPct val="90000"/>
              </a:lnSpc>
              <a:spcBef>
                <a:spcPts val="600"/>
              </a:spcBef>
              <a:spcAft>
                <a:spcPts val="0"/>
              </a:spcAft>
              <a:buSzPct val="141176"/>
              <a:buNone/>
            </a:pPr>
            <a:endParaRPr/>
          </a:p>
        </p:txBody>
      </p:sp>
      <p:sp>
        <p:nvSpPr>
          <p:cNvPr id="532" name="Google Shape;532;g2f24178ead2_3_107"/>
          <p:cNvSpPr txBox="1"/>
          <p:nvPr/>
        </p:nvSpPr>
        <p:spPr>
          <a:xfrm>
            <a:off x="1171708" y="5583277"/>
            <a:ext cx="2379000" cy="39408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Open Sans"/>
                <a:ea typeface="Open Sans"/>
                <a:cs typeface="Open Sans"/>
                <a:sym typeface="Open Sans"/>
              </a:rPr>
              <a:t>Cohen et al. 2021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Open Sans"/>
                <a:ea typeface="Open Sans"/>
                <a:cs typeface="Open Sans"/>
                <a:sym typeface="Open Sans"/>
              </a:rPr>
              <a:t>Au et al. 2018</a:t>
            </a:r>
            <a:endParaRPr sz="9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Open Sans"/>
                <a:ea typeface="Open Sans"/>
                <a:cs typeface="Open Sans"/>
                <a:sym typeface="Open Sans"/>
              </a:rPr>
              <a:t>Localio et al. 2024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Open Sans"/>
                <a:ea typeface="Open Sans"/>
                <a:cs typeface="Open Sans"/>
                <a:sym typeface="Open Sans"/>
              </a:rPr>
              <a:t>FRAC 2023</a:t>
            </a:r>
            <a:endParaRPr sz="900" b="0" i="0" u="none" strike="noStrike" cap="none">
              <a:solidFill>
                <a:srgbClr val="000000"/>
              </a:solidFill>
              <a:latin typeface="Open Sans"/>
              <a:ea typeface="Open Sans"/>
              <a:cs typeface="Open Sans"/>
              <a:sym typeface="Open Sans"/>
            </a:endParaRPr>
          </a:p>
        </p:txBody>
      </p:sp>
      <p:pic>
        <p:nvPicPr>
          <p:cNvPr id="533" name="Google Shape;533;g2f24178ead2_3_107" descr="Potential policy solution "/>
          <p:cNvPicPr preferRelativeResize="0"/>
          <p:nvPr/>
        </p:nvPicPr>
        <p:blipFill rotWithShape="1">
          <a:blip r:embed="rId3">
            <a:alphaModFix/>
          </a:blip>
          <a:srcRect/>
          <a:stretch/>
        </p:blipFill>
        <p:spPr>
          <a:xfrm>
            <a:off x="9037675" y="2473988"/>
            <a:ext cx="2865035" cy="19100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g2f24178ead2_3_116"/>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a:t>Research Question</a:t>
            </a:r>
            <a:endParaRPr/>
          </a:p>
        </p:txBody>
      </p:sp>
      <p:sp>
        <p:nvSpPr>
          <p:cNvPr id="541" name="Google Shape;541;g2f24178ead2_3_116"/>
          <p:cNvSpPr txBox="1">
            <a:spLocks noGrp="1"/>
          </p:cNvSpPr>
          <p:nvPr>
            <p:ph type="body" idx="1"/>
          </p:nvPr>
        </p:nvSpPr>
        <p:spPr>
          <a:xfrm>
            <a:off x="1097280" y="2504901"/>
            <a:ext cx="10058400" cy="1583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3600" i="1">
                <a:latin typeface="Calibri"/>
                <a:ea typeface="Calibri"/>
                <a:cs typeface="Calibri"/>
                <a:sym typeface="Calibri"/>
              </a:rPr>
              <a:t>What is the association of school CEP participation with prevalence of high blood pressure in children?</a:t>
            </a:r>
            <a:endParaRPr/>
          </a:p>
          <a:p>
            <a:pPr marL="0" lvl="0" indent="0" algn="l" rtl="0">
              <a:lnSpc>
                <a:spcPct val="90000"/>
              </a:lnSpc>
              <a:spcBef>
                <a:spcPts val="0"/>
              </a:spcBef>
              <a:spcAft>
                <a:spcPts val="0"/>
              </a:spcAft>
              <a:buSzPts val="24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2f24178ead2_3_1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i="1">
                <a:latin typeface="Open Sans"/>
                <a:ea typeface="Open Sans"/>
                <a:cs typeface="Open Sans"/>
                <a:sym typeface="Open Sans"/>
              </a:rPr>
              <a:t>Methodology:</a:t>
            </a:r>
            <a:br>
              <a:rPr lang="en-US" sz="4400">
                <a:latin typeface="Open Sans"/>
                <a:ea typeface="Open Sans"/>
                <a:cs typeface="Open Sans"/>
                <a:sym typeface="Open Sans"/>
              </a:rPr>
            </a:br>
            <a:r>
              <a:rPr lang="en-US" sz="4400">
                <a:latin typeface="Open Sans"/>
                <a:ea typeface="Open Sans"/>
                <a:cs typeface="Open Sans"/>
                <a:sym typeface="Open Sans"/>
              </a:rPr>
              <a:t>Study Sample</a:t>
            </a:r>
            <a:endParaRPr sz="4400"/>
          </a:p>
        </p:txBody>
      </p:sp>
      <p:sp>
        <p:nvSpPr>
          <p:cNvPr id="547" name="Google Shape;547;g2f24178ead2_3_123"/>
          <p:cNvSpPr txBox="1">
            <a:spLocks noGrp="1"/>
          </p:cNvSpPr>
          <p:nvPr>
            <p:ph type="body" idx="1"/>
          </p:nvPr>
        </p:nvSpPr>
        <p:spPr>
          <a:xfrm>
            <a:off x="818707" y="1845734"/>
            <a:ext cx="10336973" cy="4023360"/>
          </a:xfrm>
          <a:prstGeom prst="rect">
            <a:avLst/>
          </a:prstGeom>
          <a:noFill/>
          <a:ln>
            <a:noFill/>
          </a:ln>
        </p:spPr>
        <p:txBody>
          <a:bodyPr spcFirstLastPara="1" wrap="square" lIns="0" tIns="45700" rIns="0" bIns="45700" anchor="t" anchorCtr="0">
            <a:normAutofit fontScale="92500" lnSpcReduction="20000"/>
          </a:bodyPr>
          <a:lstStyle/>
          <a:p>
            <a:pPr marL="457200" lvl="0" indent="-342900" algn="l" rtl="0">
              <a:lnSpc>
                <a:spcPct val="90000"/>
              </a:lnSpc>
              <a:spcBef>
                <a:spcPts val="1200"/>
              </a:spcBef>
              <a:spcAft>
                <a:spcPts val="0"/>
              </a:spcAft>
              <a:buSzPct val="64863"/>
              <a:buFont typeface="Courier New"/>
              <a:buChar char="o"/>
            </a:pPr>
            <a:r>
              <a:rPr lang="en-US" sz="3000"/>
              <a:t>Open cohort of children and adolescents ages 4-18 who received care from community health organizations nationwide within the OCHIN network</a:t>
            </a:r>
            <a:endParaRPr sz="2200"/>
          </a:p>
          <a:p>
            <a:pPr marL="457200" lvl="0" indent="-342900" algn="l" rtl="0">
              <a:lnSpc>
                <a:spcPct val="90000"/>
              </a:lnSpc>
              <a:spcBef>
                <a:spcPts val="1200"/>
              </a:spcBef>
              <a:spcAft>
                <a:spcPts val="0"/>
              </a:spcAft>
              <a:buSzPct val="64863"/>
              <a:buFont typeface="Courier New"/>
              <a:buChar char="o"/>
            </a:pPr>
            <a:r>
              <a:rPr lang="en-US" sz="3000"/>
              <a:t>Patient medical records matched to neighborhood schools based on address</a:t>
            </a:r>
            <a:endParaRPr/>
          </a:p>
          <a:p>
            <a:pPr marL="457200" lvl="0" indent="-342900" algn="l" rtl="0">
              <a:lnSpc>
                <a:spcPct val="90000"/>
              </a:lnSpc>
              <a:spcBef>
                <a:spcPts val="1200"/>
              </a:spcBef>
              <a:spcAft>
                <a:spcPts val="0"/>
              </a:spcAft>
              <a:buSzPct val="64863"/>
              <a:buFont typeface="Courier New"/>
              <a:buChar char="o"/>
            </a:pPr>
            <a:r>
              <a:rPr lang="en-US" sz="3000"/>
              <a:t>School CEP participation data obtained directly from state departments of education and National Center for Education Statistics</a:t>
            </a:r>
            <a:endParaRPr/>
          </a:p>
          <a:p>
            <a:pPr marL="457200" lvl="0" indent="-342900" algn="l" rtl="0">
              <a:lnSpc>
                <a:spcPct val="90000"/>
              </a:lnSpc>
              <a:spcBef>
                <a:spcPts val="1200"/>
              </a:spcBef>
              <a:spcAft>
                <a:spcPts val="0"/>
              </a:spcAft>
              <a:buSzPct val="64863"/>
              <a:buFont typeface="Courier New"/>
              <a:buChar char="o"/>
            </a:pPr>
            <a:r>
              <a:rPr lang="en-US" sz="3000"/>
              <a:t>Followed patient-matched schools longitudinally from 2013 through 2019</a:t>
            </a:r>
            <a:endParaRPr/>
          </a:p>
          <a:p>
            <a:pPr marL="91440" lvl="0" indent="0" algn="l" rtl="0">
              <a:lnSpc>
                <a:spcPct val="90000"/>
              </a:lnSpc>
              <a:spcBef>
                <a:spcPts val="0"/>
              </a:spcBef>
              <a:spcAft>
                <a:spcPts val="0"/>
              </a:spcAft>
              <a:buSzPct val="108107"/>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2f24178ead2_3_1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i="1">
                <a:latin typeface="Open Sans"/>
                <a:ea typeface="Open Sans"/>
                <a:cs typeface="Open Sans"/>
                <a:sym typeface="Open Sans"/>
              </a:rPr>
              <a:t>Methodology:</a:t>
            </a:r>
            <a:br>
              <a:rPr lang="en-US" sz="4400">
                <a:latin typeface="Open Sans"/>
                <a:ea typeface="Open Sans"/>
                <a:cs typeface="Open Sans"/>
                <a:sym typeface="Open Sans"/>
              </a:rPr>
            </a:br>
            <a:r>
              <a:rPr lang="en-US" sz="4400">
                <a:latin typeface="Open Sans"/>
                <a:ea typeface="Open Sans"/>
                <a:cs typeface="Open Sans"/>
                <a:sym typeface="Open Sans"/>
              </a:rPr>
              <a:t>Variables</a:t>
            </a:r>
            <a:endParaRPr sz="4400"/>
          </a:p>
        </p:txBody>
      </p:sp>
      <p:sp>
        <p:nvSpPr>
          <p:cNvPr id="553" name="Google Shape;553;g2f24178ead2_3_128"/>
          <p:cNvSpPr txBox="1">
            <a:spLocks noGrp="1"/>
          </p:cNvSpPr>
          <p:nvPr>
            <p:ph type="body" idx="1"/>
          </p:nvPr>
        </p:nvSpPr>
        <p:spPr>
          <a:xfrm>
            <a:off x="754912" y="1845733"/>
            <a:ext cx="10400768" cy="4342415"/>
          </a:xfrm>
          <a:prstGeom prst="rect">
            <a:avLst/>
          </a:prstGeom>
          <a:noFill/>
          <a:ln>
            <a:noFill/>
          </a:ln>
        </p:spPr>
        <p:txBody>
          <a:bodyPr spcFirstLastPara="1" wrap="square" lIns="0" tIns="45700" rIns="0" bIns="45700" anchor="t" anchorCtr="0">
            <a:normAutofit fontScale="77500" lnSpcReduction="20000"/>
          </a:bodyPr>
          <a:lstStyle/>
          <a:p>
            <a:pPr marL="457200" lvl="0" indent="-342900" algn="l" rtl="0">
              <a:lnSpc>
                <a:spcPct val="90000"/>
              </a:lnSpc>
              <a:spcBef>
                <a:spcPts val="1200"/>
              </a:spcBef>
              <a:spcAft>
                <a:spcPts val="0"/>
              </a:spcAft>
              <a:buSzPct val="61119"/>
              <a:buFont typeface="Courier New"/>
              <a:buChar char="o"/>
            </a:pPr>
            <a:r>
              <a:rPr lang="en-US" sz="3800" b="1"/>
              <a:t>Exposure: </a:t>
            </a:r>
            <a:endParaRPr/>
          </a:p>
          <a:p>
            <a:pPr marL="914400" lvl="1" indent="-342922" algn="l" rtl="0">
              <a:lnSpc>
                <a:spcPct val="90000"/>
              </a:lnSpc>
              <a:spcBef>
                <a:spcPts val="200"/>
              </a:spcBef>
              <a:spcAft>
                <a:spcPts val="0"/>
              </a:spcAft>
              <a:buSzPct val="70381"/>
              <a:buFont typeface="Courier New"/>
              <a:buChar char="o"/>
            </a:pPr>
            <a:r>
              <a:rPr lang="en-US" sz="3300"/>
              <a:t>School CEP participation</a:t>
            </a:r>
            <a:endParaRPr sz="1400"/>
          </a:p>
          <a:p>
            <a:pPr marL="457200" lvl="0" indent="-342900" algn="l" rtl="0">
              <a:lnSpc>
                <a:spcPct val="90000"/>
              </a:lnSpc>
              <a:spcBef>
                <a:spcPts val="1200"/>
              </a:spcBef>
              <a:spcAft>
                <a:spcPts val="0"/>
              </a:spcAft>
              <a:buSzPct val="61119"/>
              <a:buFont typeface="Courier New"/>
              <a:buChar char="o"/>
            </a:pPr>
            <a:r>
              <a:rPr lang="en-US" sz="3800" b="1"/>
              <a:t>Outcome: </a:t>
            </a:r>
            <a:endParaRPr/>
          </a:p>
          <a:p>
            <a:pPr marL="914400" lvl="1" indent="-342922" algn="l" rtl="0">
              <a:lnSpc>
                <a:spcPct val="90000"/>
              </a:lnSpc>
              <a:spcBef>
                <a:spcPts val="200"/>
              </a:spcBef>
              <a:spcAft>
                <a:spcPts val="0"/>
              </a:spcAft>
              <a:buSzPct val="70381"/>
              <a:buFont typeface="Courier New"/>
              <a:buChar char="o"/>
            </a:pPr>
            <a:r>
              <a:rPr lang="en-US" sz="3300"/>
              <a:t>School-level prevalence of a high blood pressure measurement</a:t>
            </a:r>
            <a:endParaRPr/>
          </a:p>
          <a:p>
            <a:pPr marL="457200" lvl="0" indent="-342900" algn="l" rtl="0">
              <a:lnSpc>
                <a:spcPct val="90000"/>
              </a:lnSpc>
              <a:spcBef>
                <a:spcPts val="1200"/>
              </a:spcBef>
              <a:spcAft>
                <a:spcPts val="0"/>
              </a:spcAft>
              <a:buSzPct val="61119"/>
              <a:buFont typeface="Courier New"/>
              <a:buChar char="o"/>
            </a:pPr>
            <a:r>
              <a:rPr lang="en-US" sz="3800" b="1"/>
              <a:t>Covariates:</a:t>
            </a:r>
            <a:endParaRPr/>
          </a:p>
          <a:p>
            <a:pPr marL="914400" lvl="1" indent="-342922" algn="l" rtl="0">
              <a:lnSpc>
                <a:spcPct val="90000"/>
              </a:lnSpc>
              <a:spcBef>
                <a:spcPts val="200"/>
              </a:spcBef>
              <a:spcAft>
                <a:spcPts val="0"/>
              </a:spcAft>
              <a:buSzPct val="70381"/>
              <a:buFont typeface="Courier New"/>
              <a:buChar char="o"/>
            </a:pPr>
            <a:r>
              <a:rPr lang="en-US" sz="3300" b="1"/>
              <a:t>Time-varying:</a:t>
            </a:r>
            <a:endParaRPr/>
          </a:p>
          <a:p>
            <a:pPr marL="1371600" lvl="2" indent="-342900" algn="l" rtl="0">
              <a:lnSpc>
                <a:spcPct val="90000"/>
              </a:lnSpc>
              <a:spcBef>
                <a:spcPts val="400"/>
              </a:spcBef>
              <a:spcAft>
                <a:spcPts val="0"/>
              </a:spcAft>
              <a:buSzPct val="82949"/>
              <a:buFont typeface="Courier New"/>
              <a:buChar char="o"/>
            </a:pPr>
            <a:r>
              <a:rPr lang="en-US" sz="2800"/>
              <a:t>Mean patient age</a:t>
            </a:r>
            <a:endParaRPr/>
          </a:p>
          <a:p>
            <a:pPr marL="1371600" lvl="2" indent="-342900" algn="l" rtl="0">
              <a:lnSpc>
                <a:spcPct val="90000"/>
              </a:lnSpc>
              <a:spcBef>
                <a:spcPts val="400"/>
              </a:spcBef>
              <a:spcAft>
                <a:spcPts val="0"/>
              </a:spcAft>
              <a:buSzPct val="82949"/>
              <a:buFont typeface="Courier New"/>
              <a:buChar char="o"/>
            </a:pPr>
            <a:r>
              <a:rPr lang="en-US" sz="2800"/>
              <a:t>Percent of patients with public health insurance</a:t>
            </a:r>
            <a:endParaRPr/>
          </a:p>
          <a:p>
            <a:pPr marL="1371600" lvl="2" indent="-342900" algn="l" rtl="0">
              <a:lnSpc>
                <a:spcPct val="90000"/>
              </a:lnSpc>
              <a:spcBef>
                <a:spcPts val="400"/>
              </a:spcBef>
              <a:spcAft>
                <a:spcPts val="0"/>
              </a:spcAft>
              <a:buSzPct val="82949"/>
              <a:buFont typeface="Courier New"/>
              <a:buChar char="o"/>
            </a:pPr>
            <a:r>
              <a:rPr lang="en-US" sz="2800"/>
              <a:t>Percent Hispanic, White, and Black patients</a:t>
            </a:r>
            <a:endParaRPr/>
          </a:p>
          <a:p>
            <a:pPr marL="1371600" lvl="2" indent="-342900" algn="l" rtl="0">
              <a:lnSpc>
                <a:spcPct val="90000"/>
              </a:lnSpc>
              <a:spcBef>
                <a:spcPts val="400"/>
              </a:spcBef>
              <a:spcAft>
                <a:spcPts val="0"/>
              </a:spcAft>
              <a:buSzPct val="82949"/>
              <a:buFont typeface="Courier New"/>
              <a:buChar char="o"/>
            </a:pPr>
            <a:r>
              <a:rPr lang="en-US" sz="2800"/>
              <a:t>State Medicaid Expansion status</a:t>
            </a:r>
            <a:endParaRPr/>
          </a:p>
          <a:p>
            <a:pPr marL="914400" lvl="1" indent="-342922" algn="l" rtl="0">
              <a:lnSpc>
                <a:spcPct val="90000"/>
              </a:lnSpc>
              <a:spcBef>
                <a:spcPts val="200"/>
              </a:spcBef>
              <a:spcAft>
                <a:spcPts val="0"/>
              </a:spcAft>
              <a:buSzPct val="70381"/>
              <a:buFont typeface="Courier New"/>
              <a:buChar char="o"/>
            </a:pPr>
            <a:r>
              <a:rPr lang="en-US" sz="3300" b="1"/>
              <a:t>Time invariant:</a:t>
            </a:r>
            <a:endParaRPr/>
          </a:p>
          <a:p>
            <a:pPr marL="1371600" lvl="2" indent="-342900" algn="l" rtl="0">
              <a:lnSpc>
                <a:spcPct val="90000"/>
              </a:lnSpc>
              <a:spcBef>
                <a:spcPts val="400"/>
              </a:spcBef>
              <a:spcAft>
                <a:spcPts val="0"/>
              </a:spcAft>
              <a:buSzPct val="82949"/>
              <a:buFont typeface="Courier New"/>
              <a:buChar char="o"/>
            </a:pPr>
            <a:r>
              <a:rPr lang="en-US" sz="2800"/>
              <a:t>Model controlled for all time-invariant school-level confounders</a:t>
            </a:r>
            <a:endParaRPr/>
          </a:p>
          <a:p>
            <a:pPr marL="91440" lvl="0" indent="0" algn="l" rtl="0">
              <a:lnSpc>
                <a:spcPct val="90000"/>
              </a:lnSpc>
              <a:spcBef>
                <a:spcPts val="0"/>
              </a:spcBef>
              <a:spcAft>
                <a:spcPts val="0"/>
              </a:spcAft>
              <a:buSzPct val="129032"/>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2f24178ead2_3_1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i="1">
                <a:latin typeface="Open Sans"/>
                <a:ea typeface="Open Sans"/>
                <a:cs typeface="Open Sans"/>
                <a:sym typeface="Open Sans"/>
              </a:rPr>
              <a:t>Methodology:</a:t>
            </a:r>
            <a:br>
              <a:rPr lang="en-US" sz="4400">
                <a:latin typeface="Open Sans"/>
                <a:ea typeface="Open Sans"/>
                <a:cs typeface="Open Sans"/>
                <a:sym typeface="Open Sans"/>
              </a:rPr>
            </a:br>
            <a:r>
              <a:rPr lang="en-US" sz="4400">
                <a:latin typeface="Open Sans"/>
                <a:ea typeface="Open Sans"/>
                <a:cs typeface="Open Sans"/>
                <a:sym typeface="Open Sans"/>
              </a:rPr>
              <a:t>Statistical Analysis</a:t>
            </a:r>
            <a:endParaRPr sz="4400"/>
          </a:p>
        </p:txBody>
      </p:sp>
      <p:sp>
        <p:nvSpPr>
          <p:cNvPr id="559" name="Google Shape;559;g2f24178ead2_3_1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lnSpcReduction="10000"/>
          </a:bodyPr>
          <a:lstStyle/>
          <a:p>
            <a:pPr marL="114300" lvl="0" indent="0" algn="l" rtl="0">
              <a:lnSpc>
                <a:spcPct val="90000"/>
              </a:lnSpc>
              <a:spcBef>
                <a:spcPts val="1200"/>
              </a:spcBef>
              <a:spcAft>
                <a:spcPts val="0"/>
              </a:spcAft>
              <a:buSzPts val="1800"/>
              <a:buNone/>
            </a:pPr>
            <a:r>
              <a:rPr lang="en-US" sz="3200" b="1"/>
              <a:t>Callaway &amp; Sant’Anna Difference-in-Differences Estimator</a:t>
            </a:r>
            <a:endParaRPr sz="3200"/>
          </a:p>
          <a:p>
            <a:pPr marL="457200" lvl="0" indent="-342900" algn="l" rtl="0">
              <a:lnSpc>
                <a:spcPct val="90000"/>
              </a:lnSpc>
              <a:spcBef>
                <a:spcPts val="1200"/>
              </a:spcBef>
              <a:spcAft>
                <a:spcPts val="0"/>
              </a:spcAft>
              <a:buSzPts val="1800"/>
              <a:buFont typeface="Courier New"/>
              <a:buChar char="o"/>
            </a:pPr>
            <a:r>
              <a:rPr lang="en-US" sz="2800"/>
              <a:t>Estimates a separate treatment effect for each cohort and year </a:t>
            </a:r>
            <a:endParaRPr/>
          </a:p>
          <a:p>
            <a:pPr marL="457200" lvl="0" indent="-342900" algn="l" rtl="0">
              <a:lnSpc>
                <a:spcPct val="90000"/>
              </a:lnSpc>
              <a:spcBef>
                <a:spcPts val="1200"/>
              </a:spcBef>
              <a:spcAft>
                <a:spcPts val="0"/>
              </a:spcAft>
              <a:buSzPts val="1800"/>
              <a:buFont typeface="Courier New"/>
              <a:buChar char="o"/>
            </a:pPr>
            <a:r>
              <a:rPr lang="en-US" sz="2800"/>
              <a:t>Estimates can be aggregated by cohort or years relative to policy adoption</a:t>
            </a:r>
            <a:endParaRPr/>
          </a:p>
          <a:p>
            <a:pPr marL="457200" lvl="0" indent="-342900" algn="l" rtl="0">
              <a:lnSpc>
                <a:spcPct val="90000"/>
              </a:lnSpc>
              <a:spcBef>
                <a:spcPts val="1200"/>
              </a:spcBef>
              <a:spcAft>
                <a:spcPts val="0"/>
              </a:spcAft>
              <a:buSzPts val="1800"/>
              <a:buFont typeface="Courier New"/>
              <a:buChar char="o"/>
            </a:pPr>
            <a:r>
              <a:rPr lang="en-US" sz="2800"/>
              <a:t>Control group: both never and not yet participating schools</a:t>
            </a:r>
            <a:endParaRPr/>
          </a:p>
          <a:p>
            <a:pPr marL="457200" lvl="0" indent="-342900" algn="l" rtl="0">
              <a:lnSpc>
                <a:spcPct val="90000"/>
              </a:lnSpc>
              <a:spcBef>
                <a:spcPts val="1200"/>
              </a:spcBef>
              <a:spcAft>
                <a:spcPts val="0"/>
              </a:spcAft>
              <a:buSzPts val="1800"/>
              <a:buFont typeface="Courier New"/>
              <a:buChar char="o"/>
            </a:pPr>
            <a:r>
              <a:rPr lang="en-US" sz="2800"/>
              <a:t>Parallel trends assumption conditional on covariates</a:t>
            </a:r>
            <a:endParaRPr/>
          </a:p>
          <a:p>
            <a:pPr marL="457200" lvl="0" indent="-342900" algn="l" rtl="0">
              <a:lnSpc>
                <a:spcPct val="90000"/>
              </a:lnSpc>
              <a:spcBef>
                <a:spcPts val="1200"/>
              </a:spcBef>
              <a:spcAft>
                <a:spcPts val="0"/>
              </a:spcAft>
              <a:buSzPts val="1800"/>
              <a:buFont typeface="Courier New"/>
              <a:buChar char="o"/>
            </a:pPr>
            <a:r>
              <a:rPr lang="en-US" sz="2800"/>
              <a:t>Doubly robust estimator: IPTW and outcome regression</a:t>
            </a:r>
            <a:endParaRPr/>
          </a:p>
          <a:p>
            <a:pPr marL="457200" lvl="0" indent="-342900" algn="l" rtl="0">
              <a:lnSpc>
                <a:spcPct val="90000"/>
              </a:lnSpc>
              <a:spcBef>
                <a:spcPts val="1200"/>
              </a:spcBef>
              <a:spcAft>
                <a:spcPts val="0"/>
              </a:spcAft>
              <a:buSzPts val="1800"/>
              <a:buFont typeface="Courier New"/>
              <a:buChar char="o"/>
            </a:pPr>
            <a:r>
              <a:rPr lang="en-US" sz="2800"/>
              <a:t>Weighted by mean number of patients per school</a:t>
            </a:r>
            <a:endParaRPr/>
          </a:p>
          <a:p>
            <a:pPr marL="91440" lvl="0" indent="0" algn="l" rtl="0">
              <a:lnSpc>
                <a:spcPct val="90000"/>
              </a:lnSpc>
              <a:spcBef>
                <a:spcPts val="0"/>
              </a:spcBef>
              <a:spcAft>
                <a:spcPts val="0"/>
              </a:spcAft>
              <a:buSzPts val="20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g2f24178ead2_3_13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4400" i="1" dirty="0"/>
              <a:t>Results …</a:t>
            </a:r>
            <a:endParaRPr sz="4400" i="1" dirty="0"/>
          </a:p>
        </p:txBody>
      </p:sp>
      <p:sp>
        <p:nvSpPr>
          <p:cNvPr id="567" name="Google Shape;567;g2f24178ead2_3_13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sz="2400" dirty="0"/>
              <a:t>Sample Characteristics</a:t>
            </a:r>
            <a:endParaRPr sz="2400" dirty="0"/>
          </a:p>
        </p:txBody>
      </p:sp>
      <p:sp>
        <p:nvSpPr>
          <p:cNvPr id="568" name="Google Shape;568;g2f24178ead2_3_138">
            <a:extLst>
              <a:ext uri="{C183D7F6-B498-43B3-948B-1728B52AA6E4}">
                <adec:decorative xmlns:adec="http://schemas.microsoft.com/office/drawing/2017/decorative" val="1"/>
              </a:ext>
            </a:extLst>
          </p:cNvPr>
          <p:cNvSpPr/>
          <p:nvPr/>
        </p:nvSpPr>
        <p:spPr>
          <a:xfrm>
            <a:off x="4800327" y="530564"/>
            <a:ext cx="3465220" cy="2017974"/>
          </a:xfrm>
          <a:prstGeom prst="roundRect">
            <a:avLst>
              <a:gd name="adj" fmla="val 16667"/>
            </a:avLst>
          </a:prstGeom>
          <a:solidFill>
            <a:schemeClr val="accent1"/>
          </a:solidFill>
          <a:ln w="9525" cap="flat" cmpd="sng">
            <a:solidFill>
              <a:srgbClr val="006D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9" name="Google Shape;569;g2f24178ead2_3_138">
            <a:extLst>
              <a:ext uri="{C183D7F6-B498-43B3-948B-1728B52AA6E4}">
                <adec:decorative xmlns:adec="http://schemas.microsoft.com/office/drawing/2017/decorative" val="1"/>
              </a:ext>
            </a:extLst>
          </p:cNvPr>
          <p:cNvSpPr txBox="1"/>
          <p:nvPr/>
        </p:nvSpPr>
        <p:spPr>
          <a:xfrm>
            <a:off x="4773259" y="901248"/>
            <a:ext cx="3465220"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2"/>
                </a:solidFill>
                <a:latin typeface="Open Sans"/>
                <a:ea typeface="Open Sans"/>
                <a:cs typeface="Open Sans"/>
                <a:sym typeface="Open Sans"/>
              </a:rPr>
              <a:t>1,052 schools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2"/>
                </a:solidFill>
                <a:latin typeface="Open Sans"/>
                <a:ea typeface="Open Sans"/>
                <a:cs typeface="Open Sans"/>
                <a:sym typeface="Open Sans"/>
              </a:rPr>
              <a:t>matched to &gt; 5 patients per year between school years 2013-14 through 2018-19</a:t>
            </a:r>
            <a:endParaRPr sz="1400" b="0" i="0" u="none" strike="noStrike" cap="none">
              <a:solidFill>
                <a:srgbClr val="000000"/>
              </a:solidFill>
              <a:latin typeface="Arial"/>
              <a:ea typeface="Arial"/>
              <a:cs typeface="Arial"/>
              <a:sym typeface="Arial"/>
            </a:endParaRPr>
          </a:p>
        </p:txBody>
      </p:sp>
      <p:grpSp>
        <p:nvGrpSpPr>
          <p:cNvPr id="570" name="Google Shape;570;g2f24178ead2_3_138">
            <a:extLst>
              <a:ext uri="{C183D7F6-B498-43B3-948B-1728B52AA6E4}">
                <adec:decorative xmlns:adec="http://schemas.microsoft.com/office/drawing/2017/decorative" val="1"/>
              </a:ext>
            </a:extLst>
          </p:cNvPr>
          <p:cNvGrpSpPr/>
          <p:nvPr/>
        </p:nvGrpSpPr>
        <p:grpSpPr>
          <a:xfrm>
            <a:off x="4800327" y="3880544"/>
            <a:ext cx="3465220" cy="2126294"/>
            <a:chOff x="4692725" y="1807752"/>
            <a:chExt cx="3465220" cy="1389370"/>
          </a:xfrm>
        </p:grpSpPr>
        <p:sp>
          <p:nvSpPr>
            <p:cNvPr id="571" name="Google Shape;571;g2f24178ead2_3_138"/>
            <p:cNvSpPr/>
            <p:nvPr/>
          </p:nvSpPr>
          <p:spPr>
            <a:xfrm>
              <a:off x="4692725" y="1807752"/>
              <a:ext cx="3465220" cy="1389370"/>
            </a:xfrm>
            <a:prstGeom prst="roundRect">
              <a:avLst>
                <a:gd name="adj" fmla="val 16667"/>
              </a:avLst>
            </a:prstGeom>
            <a:solidFill>
              <a:schemeClr val="accent1"/>
            </a:solidFill>
            <a:ln w="9525" cap="flat" cmpd="sng">
              <a:solidFill>
                <a:srgbClr val="006D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2" name="Google Shape;572;g2f24178ead2_3_138"/>
            <p:cNvSpPr txBox="1"/>
            <p:nvPr/>
          </p:nvSpPr>
          <p:spPr>
            <a:xfrm>
              <a:off x="4692725" y="1981474"/>
              <a:ext cx="3465220" cy="10859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2"/>
                  </a:solidFill>
                  <a:latin typeface="Open Sans"/>
                  <a:ea typeface="Open Sans"/>
                  <a:cs typeface="Open Sans"/>
                  <a:sym typeface="Open Sans"/>
                </a:rPr>
                <a:t>155,778 distinct patients</a:t>
              </a:r>
              <a:r>
                <a:rPr lang="en-US" sz="2400" b="0" i="0" u="none" strike="noStrike" cap="none">
                  <a:solidFill>
                    <a:schemeClr val="lt2"/>
                  </a:solidFill>
                  <a:latin typeface="Open Sans"/>
                  <a:ea typeface="Open Sans"/>
                  <a:cs typeface="Open Sans"/>
                  <a:sym typeface="Open Sans"/>
                </a:rPr>
                <a:t> </a:t>
              </a:r>
              <a:r>
                <a:rPr lang="en-US" sz="1800" b="0" i="0" u="none" strike="noStrike" cap="none">
                  <a:solidFill>
                    <a:schemeClr val="lt2"/>
                  </a:solidFill>
                  <a:latin typeface="Open Sans"/>
                  <a:ea typeface="Open Sans"/>
                  <a:cs typeface="Open Sans"/>
                  <a:sym typeface="Open Sans"/>
                </a:rPr>
                <a:t>with ≥ 1 blood pressure measurement during school year, 2013-14 through 2018-19</a:t>
              </a:r>
              <a:endParaRPr sz="1800" b="1" i="0" u="none" strike="noStrike" cap="none">
                <a:solidFill>
                  <a:schemeClr val="lt2"/>
                </a:solidFill>
                <a:latin typeface="Open Sans"/>
                <a:ea typeface="Open Sans"/>
                <a:cs typeface="Open Sans"/>
                <a:sym typeface="Open Sans"/>
              </a:endParaRPr>
            </a:p>
          </p:txBody>
        </p:sp>
      </p:grpSp>
      <p:grpSp>
        <p:nvGrpSpPr>
          <p:cNvPr id="573" name="Google Shape;573;g2f24178ead2_3_138">
            <a:extLst>
              <a:ext uri="{C183D7F6-B498-43B3-948B-1728B52AA6E4}">
                <adec:decorative xmlns:adec="http://schemas.microsoft.com/office/drawing/2017/decorative" val="1"/>
              </a:ext>
            </a:extLst>
          </p:cNvPr>
          <p:cNvGrpSpPr/>
          <p:nvPr/>
        </p:nvGrpSpPr>
        <p:grpSpPr>
          <a:xfrm>
            <a:off x="8912956" y="594359"/>
            <a:ext cx="2693808" cy="1084304"/>
            <a:chOff x="577031" y="1807752"/>
            <a:chExt cx="2693808" cy="1084304"/>
          </a:xfrm>
        </p:grpSpPr>
        <p:sp>
          <p:nvSpPr>
            <p:cNvPr id="574" name="Google Shape;574;g2f24178ead2_3_138"/>
            <p:cNvSpPr/>
            <p:nvPr/>
          </p:nvSpPr>
          <p:spPr>
            <a:xfrm>
              <a:off x="577031" y="1807752"/>
              <a:ext cx="2693808" cy="1084304"/>
            </a:xfrm>
            <a:prstGeom prst="roundRect">
              <a:avLst>
                <a:gd name="adj" fmla="val 16667"/>
              </a:avLst>
            </a:prstGeom>
            <a:solidFill>
              <a:schemeClr val="accent1"/>
            </a:solidFill>
            <a:ln w="9525" cap="flat" cmpd="sng">
              <a:solidFill>
                <a:srgbClr val="006D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5" name="Google Shape;575;g2f24178ead2_3_138"/>
            <p:cNvSpPr txBox="1"/>
            <p:nvPr/>
          </p:nvSpPr>
          <p:spPr>
            <a:xfrm>
              <a:off x="686256" y="1888239"/>
              <a:ext cx="247535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Arial"/>
                  <a:ea typeface="Arial"/>
                  <a:cs typeface="Arial"/>
                  <a:sym typeface="Arial"/>
                </a:rPr>
                <a:t>67% </a:t>
              </a:r>
              <a:r>
                <a:rPr lang="en-US" sz="1600" b="0" i="0" u="none" strike="noStrike" cap="none">
                  <a:solidFill>
                    <a:schemeClr val="lt2"/>
                  </a:solidFill>
                  <a:latin typeface="Arial"/>
                  <a:ea typeface="Arial"/>
                  <a:cs typeface="Arial"/>
                  <a:sym typeface="Arial"/>
                </a:rPr>
                <a:t>Elementary Schools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Arial"/>
                  <a:ea typeface="Arial"/>
                  <a:cs typeface="Arial"/>
                  <a:sym typeface="Arial"/>
                </a:rPr>
                <a:t>16% </a:t>
              </a:r>
              <a:r>
                <a:rPr lang="en-US" sz="1600" b="0" i="0" u="none" strike="noStrike" cap="none">
                  <a:solidFill>
                    <a:schemeClr val="lt2"/>
                  </a:solidFill>
                  <a:latin typeface="Arial"/>
                  <a:ea typeface="Arial"/>
                  <a:cs typeface="Arial"/>
                  <a:sym typeface="Arial"/>
                </a:rPr>
                <a:t>Middle Schools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Arial"/>
                  <a:ea typeface="Arial"/>
                  <a:cs typeface="Arial"/>
                  <a:sym typeface="Arial"/>
                </a:rPr>
                <a:t>15% </a:t>
              </a:r>
              <a:r>
                <a:rPr lang="en-US" sz="1600" b="0" i="0" u="none" strike="noStrike" cap="none">
                  <a:solidFill>
                    <a:schemeClr val="lt2"/>
                  </a:solidFill>
                  <a:latin typeface="Arial"/>
                  <a:ea typeface="Arial"/>
                  <a:cs typeface="Arial"/>
                  <a:sym typeface="Arial"/>
                </a:rPr>
                <a:t>High Schools</a:t>
              </a:r>
              <a:endParaRPr sz="1400" b="0" i="0" u="none" strike="noStrike" cap="none">
                <a:solidFill>
                  <a:srgbClr val="000000"/>
                </a:solidFill>
                <a:latin typeface="Arial"/>
                <a:ea typeface="Arial"/>
                <a:cs typeface="Arial"/>
                <a:sym typeface="Arial"/>
              </a:endParaRPr>
            </a:p>
          </p:txBody>
        </p:sp>
      </p:grpSp>
      <p:grpSp>
        <p:nvGrpSpPr>
          <p:cNvPr id="576" name="Google Shape;576;g2f24178ead2_3_138">
            <a:extLst>
              <a:ext uri="{C183D7F6-B498-43B3-948B-1728B52AA6E4}">
                <adec:decorative xmlns:adec="http://schemas.microsoft.com/office/drawing/2017/decorative" val="1"/>
              </a:ext>
            </a:extLst>
          </p:cNvPr>
          <p:cNvGrpSpPr/>
          <p:nvPr/>
        </p:nvGrpSpPr>
        <p:grpSpPr>
          <a:xfrm>
            <a:off x="8885888" y="1917647"/>
            <a:ext cx="2720876" cy="1084304"/>
            <a:chOff x="5826642" y="1807752"/>
            <a:chExt cx="2720876" cy="1084304"/>
          </a:xfrm>
        </p:grpSpPr>
        <p:sp>
          <p:nvSpPr>
            <p:cNvPr id="577" name="Google Shape;577;g2f24178ead2_3_138"/>
            <p:cNvSpPr/>
            <p:nvPr/>
          </p:nvSpPr>
          <p:spPr>
            <a:xfrm>
              <a:off x="5826642" y="1807752"/>
              <a:ext cx="2693808" cy="1084304"/>
            </a:xfrm>
            <a:prstGeom prst="roundRect">
              <a:avLst>
                <a:gd name="adj" fmla="val 16667"/>
              </a:avLst>
            </a:prstGeom>
            <a:solidFill>
              <a:schemeClr val="accent1"/>
            </a:solidFill>
            <a:ln w="9525" cap="flat" cmpd="sng">
              <a:solidFill>
                <a:srgbClr val="006D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8" name="Google Shape;578;g2f24178ead2_3_138"/>
            <p:cNvSpPr txBox="1"/>
            <p:nvPr/>
          </p:nvSpPr>
          <p:spPr>
            <a:xfrm>
              <a:off x="5911702" y="1904265"/>
              <a:ext cx="263581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Arial"/>
                  <a:ea typeface="Arial"/>
                  <a:cs typeface="Arial"/>
                  <a:sym typeface="Arial"/>
                </a:rPr>
                <a:t>78% </a:t>
              </a:r>
              <a:r>
                <a:rPr lang="en-US" sz="1600" b="0" i="0" u="none" strike="noStrike" cap="none">
                  <a:solidFill>
                    <a:schemeClr val="lt2"/>
                  </a:solidFill>
                  <a:latin typeface="Arial"/>
                  <a:ea typeface="Arial"/>
                  <a:cs typeface="Arial"/>
                  <a:sym typeface="Arial"/>
                </a:rPr>
                <a:t>Students Eligible for Free or Reduced Price Meals at Baseline</a:t>
              </a:r>
              <a:endParaRPr sz="1400" b="0" i="0" u="none" strike="noStrike" cap="none">
                <a:solidFill>
                  <a:srgbClr val="000000"/>
                </a:solidFill>
                <a:latin typeface="Arial"/>
                <a:ea typeface="Arial"/>
                <a:cs typeface="Arial"/>
                <a:sym typeface="Arial"/>
              </a:endParaRPr>
            </a:p>
          </p:txBody>
        </p:sp>
      </p:grpSp>
      <p:grpSp>
        <p:nvGrpSpPr>
          <p:cNvPr id="579" name="Google Shape;579;g2f24178ead2_3_138">
            <a:extLst>
              <a:ext uri="{C183D7F6-B498-43B3-948B-1728B52AA6E4}">
                <adec:decorative xmlns:adec="http://schemas.microsoft.com/office/drawing/2017/decorative" val="1"/>
              </a:ext>
            </a:extLst>
          </p:cNvPr>
          <p:cNvGrpSpPr/>
          <p:nvPr/>
        </p:nvGrpSpPr>
        <p:grpSpPr>
          <a:xfrm>
            <a:off x="8885888" y="3660602"/>
            <a:ext cx="2693808" cy="1084304"/>
            <a:chOff x="1708568" y="3760272"/>
            <a:chExt cx="2693808" cy="1084304"/>
          </a:xfrm>
        </p:grpSpPr>
        <p:sp>
          <p:nvSpPr>
            <p:cNvPr id="580" name="Google Shape;580;g2f24178ead2_3_138"/>
            <p:cNvSpPr/>
            <p:nvPr/>
          </p:nvSpPr>
          <p:spPr>
            <a:xfrm>
              <a:off x="1708568" y="3760272"/>
              <a:ext cx="2693808" cy="1084304"/>
            </a:xfrm>
            <a:prstGeom prst="roundRect">
              <a:avLst>
                <a:gd name="adj" fmla="val 16667"/>
              </a:avLst>
            </a:prstGeom>
            <a:solidFill>
              <a:schemeClr val="accent1"/>
            </a:solidFill>
            <a:ln w="9525" cap="flat" cmpd="sng">
              <a:solidFill>
                <a:srgbClr val="006D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1" name="Google Shape;581;g2f24178ead2_3_138"/>
            <p:cNvSpPr txBox="1"/>
            <p:nvPr/>
          </p:nvSpPr>
          <p:spPr>
            <a:xfrm>
              <a:off x="1839929" y="3968517"/>
              <a:ext cx="256244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Arial"/>
                  <a:ea typeface="Arial"/>
                  <a:cs typeface="Arial"/>
                  <a:sym typeface="Arial"/>
                </a:rPr>
                <a:t>Mean Patients per School:</a:t>
              </a:r>
              <a:r>
                <a:rPr lang="en-US" sz="1600" b="1" i="0" u="none" strike="noStrike" cap="none">
                  <a:solidFill>
                    <a:schemeClr val="lt2"/>
                  </a:solidFill>
                  <a:latin typeface="Arial"/>
                  <a:ea typeface="Arial"/>
                  <a:cs typeface="Arial"/>
                  <a:sym typeface="Arial"/>
                </a:rPr>
                <a:t> 47</a:t>
              </a:r>
              <a:endParaRPr sz="1400" b="0" i="0" u="none" strike="noStrike" cap="none">
                <a:solidFill>
                  <a:srgbClr val="000000"/>
                </a:solidFill>
                <a:latin typeface="Arial"/>
                <a:ea typeface="Arial"/>
                <a:cs typeface="Arial"/>
                <a:sym typeface="Arial"/>
              </a:endParaRPr>
            </a:p>
          </p:txBody>
        </p:sp>
      </p:grpSp>
      <p:grpSp>
        <p:nvGrpSpPr>
          <p:cNvPr id="582" name="Google Shape;582;g2f24178ead2_3_138">
            <a:extLst>
              <a:ext uri="{C183D7F6-B498-43B3-948B-1728B52AA6E4}">
                <adec:decorative xmlns:adec="http://schemas.microsoft.com/office/drawing/2017/decorative" val="1"/>
              </a:ext>
            </a:extLst>
          </p:cNvPr>
          <p:cNvGrpSpPr/>
          <p:nvPr/>
        </p:nvGrpSpPr>
        <p:grpSpPr>
          <a:xfrm>
            <a:off x="8857110" y="5179337"/>
            <a:ext cx="2738548" cy="1084304"/>
            <a:chOff x="4884036" y="3749531"/>
            <a:chExt cx="2738548" cy="1084304"/>
          </a:xfrm>
        </p:grpSpPr>
        <p:sp>
          <p:nvSpPr>
            <p:cNvPr id="583" name="Google Shape;583;g2f24178ead2_3_138"/>
            <p:cNvSpPr/>
            <p:nvPr/>
          </p:nvSpPr>
          <p:spPr>
            <a:xfrm>
              <a:off x="4884036" y="3749531"/>
              <a:ext cx="2693808" cy="1084304"/>
            </a:xfrm>
            <a:prstGeom prst="roundRect">
              <a:avLst>
                <a:gd name="adj" fmla="val 16667"/>
              </a:avLst>
            </a:prstGeom>
            <a:solidFill>
              <a:schemeClr val="accent1"/>
            </a:solidFill>
            <a:ln w="9525" cap="flat" cmpd="sng">
              <a:solidFill>
                <a:srgbClr val="006D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4" name="Google Shape;584;g2f24178ead2_3_138"/>
            <p:cNvSpPr txBox="1"/>
            <p:nvPr/>
          </p:nvSpPr>
          <p:spPr>
            <a:xfrm>
              <a:off x="4884036" y="3871536"/>
              <a:ext cx="2738548"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Open Sans"/>
                  <a:ea typeface="Open Sans"/>
                  <a:cs typeface="Open Sans"/>
                  <a:sym typeface="Open Sans"/>
                </a:rPr>
                <a:t>48% </a:t>
              </a:r>
              <a:r>
                <a:rPr lang="en-US" sz="1600" b="0" i="0" u="none" strike="noStrike" cap="none">
                  <a:solidFill>
                    <a:schemeClr val="lt2"/>
                  </a:solidFill>
                  <a:latin typeface="Open Sans"/>
                  <a:ea typeface="Open Sans"/>
                  <a:cs typeface="Open Sans"/>
                  <a:sym typeface="Open Sans"/>
                </a:rPr>
                <a:t>Hispanic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Open Sans"/>
                  <a:ea typeface="Open Sans"/>
                  <a:cs typeface="Open Sans"/>
                  <a:sym typeface="Open Sans"/>
                </a:rPr>
                <a:t>22% </a:t>
              </a:r>
              <a:r>
                <a:rPr lang="en-US" sz="1600" b="0" i="0" u="none" strike="noStrike" cap="none">
                  <a:solidFill>
                    <a:schemeClr val="lt2"/>
                  </a:solidFill>
                  <a:latin typeface="Open Sans"/>
                  <a:ea typeface="Open Sans"/>
                  <a:cs typeface="Open Sans"/>
                  <a:sym typeface="Open Sans"/>
                </a:rPr>
                <a:t>Non-Hispanic White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Open Sans"/>
                  <a:ea typeface="Open Sans"/>
                  <a:cs typeface="Open Sans"/>
                  <a:sym typeface="Open Sans"/>
                </a:rPr>
                <a:t>16% </a:t>
              </a:r>
              <a:r>
                <a:rPr lang="en-US" sz="1600" b="0" i="0" u="none" strike="noStrike" cap="none">
                  <a:solidFill>
                    <a:schemeClr val="lt2"/>
                  </a:solidFill>
                  <a:latin typeface="Open Sans"/>
                  <a:ea typeface="Open Sans"/>
                  <a:cs typeface="Open Sans"/>
                  <a:sym typeface="Open Sans"/>
                </a:rPr>
                <a:t>Non-Hispanic Black</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1" name="Google Shape;591;g2f24178ead2_3_16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4400" i="1" dirty="0"/>
              <a:t>Results….</a:t>
            </a:r>
            <a:endParaRPr sz="4400" i="1" dirty="0"/>
          </a:p>
        </p:txBody>
      </p:sp>
      <p:sp>
        <p:nvSpPr>
          <p:cNvPr id="592" name="Google Shape;592;g2f24178ead2_3_16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sz="2400"/>
              <a:t>Sample Characteristics</a:t>
            </a:r>
            <a:endParaRPr sz="2400"/>
          </a:p>
        </p:txBody>
      </p:sp>
      <p:pic>
        <p:nvPicPr>
          <p:cNvPr id="593" name="Google Shape;593;g2f24178ead2_3_162" descr="map of US"/>
          <p:cNvPicPr preferRelativeResize="0"/>
          <p:nvPr/>
        </p:nvPicPr>
        <p:blipFill rotWithShape="1">
          <a:blip r:embed="rId3">
            <a:alphaModFix/>
          </a:blip>
          <a:srcRect t="6720"/>
          <a:stretch/>
        </p:blipFill>
        <p:spPr>
          <a:xfrm>
            <a:off x="4776982" y="730695"/>
            <a:ext cx="6957818" cy="526548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0" name="Google Shape;600;g2f24178ead2_3_170"/>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4400" i="1" dirty="0"/>
              <a:t>Results…..</a:t>
            </a:r>
            <a:endParaRPr sz="4400" i="1" dirty="0"/>
          </a:p>
        </p:txBody>
      </p:sp>
      <p:sp>
        <p:nvSpPr>
          <p:cNvPr id="601" name="Google Shape;601;g2f24178ead2_3_170"/>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sz="2400">
                <a:latin typeface="Open Sans"/>
                <a:ea typeface="Open Sans"/>
                <a:cs typeface="Open Sans"/>
                <a:sym typeface="Open Sans"/>
              </a:rPr>
              <a:t>Adjusted Difference-in-Differences in High Blood Pressure Prevalence</a:t>
            </a:r>
            <a:endParaRPr sz="2400"/>
          </a:p>
        </p:txBody>
      </p:sp>
      <p:pic>
        <p:nvPicPr>
          <p:cNvPr id="602" name="Google Shape;602;g2f24178ead2_3_170" descr="Adjusted Difference in-Differences in High blood Pressure Prevalence"/>
          <p:cNvPicPr preferRelativeResize="0"/>
          <p:nvPr/>
        </p:nvPicPr>
        <p:blipFill rotWithShape="1">
          <a:blip r:embed="rId3">
            <a:alphaModFix/>
          </a:blip>
          <a:srcRect l="7763" t="1887"/>
          <a:stretch/>
        </p:blipFill>
        <p:spPr>
          <a:xfrm>
            <a:off x="4733370" y="1482177"/>
            <a:ext cx="6856117" cy="5024949"/>
          </a:xfrm>
          <a:prstGeom prst="rect">
            <a:avLst/>
          </a:prstGeom>
          <a:noFill/>
          <a:ln>
            <a:noFill/>
          </a:ln>
        </p:spPr>
      </p:pic>
      <p:sp>
        <p:nvSpPr>
          <p:cNvPr id="603" name="Google Shape;603;g2f24178ead2_3_170">
            <a:extLst>
              <a:ext uri="{C183D7F6-B498-43B3-948B-1728B52AA6E4}">
                <adec:decorative xmlns:adec="http://schemas.microsoft.com/office/drawing/2017/decorative" val="1"/>
              </a:ext>
            </a:extLst>
          </p:cNvPr>
          <p:cNvSpPr/>
          <p:nvPr/>
        </p:nvSpPr>
        <p:spPr>
          <a:xfrm>
            <a:off x="6971929" y="3252455"/>
            <a:ext cx="2459149" cy="2478242"/>
          </a:xfrm>
          <a:prstGeom prst="ellipse">
            <a:avLst/>
          </a:prstGeom>
          <a:noFill/>
          <a:ln w="9525" cap="flat" cmpd="sng">
            <a:solidFill>
              <a:srgbClr val="006D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04" name="Google Shape;604;g2f24178ead2_3_170">
            <a:extLst>
              <a:ext uri="{C183D7F6-B498-43B3-948B-1728B52AA6E4}">
                <adec:decorative xmlns:adec="http://schemas.microsoft.com/office/drawing/2017/decorative" val="1"/>
              </a:ext>
            </a:extLst>
          </p:cNvPr>
          <p:cNvCxnSpPr/>
          <p:nvPr/>
        </p:nvCxnSpPr>
        <p:spPr>
          <a:xfrm flipH="1">
            <a:off x="9353043" y="3190965"/>
            <a:ext cx="536328" cy="238035"/>
          </a:xfrm>
          <a:prstGeom prst="straightConnector1">
            <a:avLst/>
          </a:prstGeom>
          <a:noFill/>
          <a:ln w="25400" cap="flat" cmpd="sng">
            <a:solidFill>
              <a:schemeClr val="accent1"/>
            </a:solidFill>
            <a:prstDash val="solid"/>
            <a:round/>
            <a:headEnd type="none" w="sm" len="sm"/>
            <a:tailEnd type="triangle" w="med" len="med"/>
          </a:ln>
        </p:spPr>
      </p:cxnSp>
      <p:sp>
        <p:nvSpPr>
          <p:cNvPr id="605" name="Google Shape;605;g2f24178ead2_3_170"/>
          <p:cNvSpPr txBox="1"/>
          <p:nvPr/>
        </p:nvSpPr>
        <p:spPr>
          <a:xfrm>
            <a:off x="8996745" y="1652115"/>
            <a:ext cx="2883146" cy="1508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80808"/>
                </a:solidFill>
                <a:latin typeface="Arial"/>
                <a:ea typeface="Arial"/>
                <a:cs typeface="Arial"/>
                <a:sym typeface="Arial"/>
              </a:rPr>
              <a:t>Overall Post-Policy Estimate: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80808"/>
                </a:solidFill>
                <a:latin typeface="Arial"/>
                <a:ea typeface="Arial"/>
                <a:cs typeface="Arial"/>
                <a:sym typeface="Arial"/>
              </a:rPr>
              <a:t>-2.73 percentage points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80808"/>
                </a:solidFill>
                <a:latin typeface="Arial"/>
                <a:ea typeface="Arial"/>
                <a:cs typeface="Arial"/>
                <a:sym typeface="Arial"/>
              </a:rPr>
              <a:t>(95% CI: -4.76, -0.70, p&lt;.01)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8080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80808"/>
                </a:solidFill>
                <a:latin typeface="Arial"/>
                <a:ea typeface="Arial"/>
                <a:cs typeface="Arial"/>
                <a:sym typeface="Arial"/>
              </a:rPr>
              <a:t>Corresponds to an </a:t>
            </a:r>
            <a:r>
              <a:rPr lang="en-US" sz="1600" b="1" i="0" u="none" strike="noStrike" cap="none">
                <a:solidFill>
                  <a:srgbClr val="080808"/>
                </a:solidFill>
                <a:latin typeface="Arial"/>
                <a:ea typeface="Arial"/>
                <a:cs typeface="Arial"/>
                <a:sym typeface="Arial"/>
              </a:rPr>
              <a:t>11% net decrease</a:t>
            </a:r>
            <a:r>
              <a:rPr lang="en-US" sz="1600" b="0" i="0" u="none" strike="noStrike" cap="none">
                <a:solidFill>
                  <a:srgbClr val="080808"/>
                </a:solidFill>
                <a:latin typeface="Arial"/>
                <a:ea typeface="Arial"/>
                <a:cs typeface="Arial"/>
                <a:sym typeface="Arial"/>
              </a:rPr>
              <a:t> from baseline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f24178ead2_3_181">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612" name="Google Shape;612;g2f24178ead2_3_18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1800"/>
              <a:buNone/>
            </a:pPr>
            <a:r>
              <a:rPr lang="en-US"/>
              <a:t>Limitations</a:t>
            </a:r>
            <a:endParaRPr/>
          </a:p>
        </p:txBody>
      </p:sp>
      <p:sp>
        <p:nvSpPr>
          <p:cNvPr id="613" name="Google Shape;613;g2f24178ead2_3_181"/>
          <p:cNvSpPr txBox="1">
            <a:spLocks noGrp="1"/>
          </p:cNvSpPr>
          <p:nvPr>
            <p:ph type="body" idx="1"/>
          </p:nvPr>
        </p:nvSpPr>
        <p:spPr>
          <a:xfrm>
            <a:off x="797442" y="1845734"/>
            <a:ext cx="10358238" cy="4023300"/>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0"/>
              </a:spcBef>
              <a:spcAft>
                <a:spcPts val="0"/>
              </a:spcAft>
              <a:buSzPts val="1800"/>
              <a:buFont typeface="Courier New"/>
              <a:buChar char="o"/>
            </a:pPr>
            <a:r>
              <a:rPr lang="en-US" sz="2800"/>
              <a:t>Sample is not nationally representative; schools concentrated predominantly in California and Oregon</a:t>
            </a:r>
            <a:endParaRPr/>
          </a:p>
          <a:p>
            <a:pPr marL="457200" lvl="0" indent="-342900" algn="l" rtl="0">
              <a:lnSpc>
                <a:spcPct val="90000"/>
              </a:lnSpc>
              <a:spcBef>
                <a:spcPts val="600"/>
              </a:spcBef>
              <a:spcAft>
                <a:spcPts val="0"/>
              </a:spcAft>
              <a:buSzPts val="1800"/>
              <a:buFont typeface="Courier New"/>
              <a:buChar char="o"/>
            </a:pPr>
            <a:r>
              <a:rPr lang="en-US" sz="2800"/>
              <a:t>Limited analysis to a balanced sample of schools</a:t>
            </a:r>
            <a:endParaRPr/>
          </a:p>
          <a:p>
            <a:pPr marL="914400" lvl="1" indent="-342900" algn="l" rtl="0">
              <a:lnSpc>
                <a:spcPct val="90000"/>
              </a:lnSpc>
              <a:spcBef>
                <a:spcPts val="600"/>
              </a:spcBef>
              <a:spcAft>
                <a:spcPts val="0"/>
              </a:spcAft>
              <a:buSzPts val="1800"/>
              <a:buFont typeface="Courier New"/>
              <a:buChar char="o"/>
            </a:pPr>
            <a:r>
              <a:rPr lang="en-US" sz="2400"/>
              <a:t>Decreased generalizability, increased internal validity</a:t>
            </a:r>
            <a:endParaRPr/>
          </a:p>
          <a:p>
            <a:pPr marL="457200" lvl="0" indent="-342900" algn="l" rtl="0">
              <a:lnSpc>
                <a:spcPct val="90000"/>
              </a:lnSpc>
              <a:spcBef>
                <a:spcPts val="600"/>
              </a:spcBef>
              <a:spcAft>
                <a:spcPts val="0"/>
              </a:spcAft>
              <a:buSzPts val="1800"/>
              <a:buFont typeface="Courier New"/>
              <a:buChar char="o"/>
            </a:pPr>
            <a:r>
              <a:rPr lang="en-US" sz="2800"/>
              <a:t>Outcome “prevalence of a high blood pressure measurement” overestimates true prevalence of persistent, elevated blood pressure</a:t>
            </a:r>
            <a:endParaRPr/>
          </a:p>
          <a:p>
            <a:pPr marL="457200" lvl="0" indent="-342900" algn="l" rtl="0">
              <a:lnSpc>
                <a:spcPct val="90000"/>
              </a:lnSpc>
              <a:spcBef>
                <a:spcPts val="600"/>
              </a:spcBef>
              <a:spcAft>
                <a:spcPts val="0"/>
              </a:spcAft>
              <a:buSzPts val="1800"/>
              <a:buFont typeface="Courier New"/>
              <a:buChar char="o"/>
            </a:pPr>
            <a:r>
              <a:rPr lang="en-US" sz="2800"/>
              <a:t>Potential for measurement error in matching patients to closest neighborhood based on address</a:t>
            </a:r>
            <a:endParaRPr/>
          </a:p>
          <a:p>
            <a:pPr marL="0" lvl="0" indent="0" algn="l" rtl="0">
              <a:lnSpc>
                <a:spcPct val="90000"/>
              </a:lnSpc>
              <a:spcBef>
                <a:spcPts val="1800"/>
              </a:spcBef>
              <a:spcAft>
                <a:spcPts val="20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5" name="Google Shape;235;g27ff3bdea87_0_0">
            <a:extLst>
              <a:ext uri="{C183D7F6-B498-43B3-948B-1728B52AA6E4}">
                <adec:decorative xmlns:adec="http://schemas.microsoft.com/office/drawing/2017/decorative" val="1"/>
              </a:ext>
            </a:extLst>
          </p:cNvPr>
          <p:cNvSpPr/>
          <p:nvPr/>
        </p:nvSpPr>
        <p:spPr>
          <a:xfrm rot="10800000" flipH="1">
            <a:off x="0" y="685741"/>
            <a:ext cx="12192000" cy="1503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g27ff3bdea87_0_0"/>
          <p:cNvSpPr>
            <a:spLocks noGrp="1"/>
          </p:cNvSpPr>
          <p:nvPr>
            <p:ph type="title" idx="4294967295"/>
          </p:nvPr>
        </p:nvSpPr>
        <p:spPr>
          <a:xfrm>
            <a:off x="0" y="0"/>
            <a:ext cx="12192000" cy="685800"/>
          </a:xfrm>
          <a:prstGeom prst="rect">
            <a:avLst/>
          </a:prstGeom>
          <a:solidFill>
            <a:schemeClr val="accent2">
              <a:lumMod val="75000"/>
            </a:scheme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700" b="1" i="0" u="none" strike="noStrike" kern="0" cap="none" spc="0" normalizeH="0" baseline="0" noProof="0" dirty="0">
                <a:ln>
                  <a:noFill/>
                </a:ln>
                <a:solidFill>
                  <a:schemeClr val="lt1"/>
                </a:solidFill>
                <a:effectLst/>
                <a:uLnTx/>
                <a:uFillTx/>
                <a:latin typeface="Calibri"/>
                <a:ea typeface="Calibri"/>
                <a:cs typeface="Calibri"/>
                <a:sym typeface="Calibri"/>
              </a:rPr>
              <a:t>NOPREN HER Summer Series for Students: Recordings</a:t>
            </a:r>
            <a:endParaRPr kumimoji="0" lang="en-US"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40" name="Google Shape;240;g27ff3bdea87_0_0" descr="HER Summer Speaker Series agenda"/>
          <p:cNvPicPr preferRelativeResize="0"/>
          <p:nvPr/>
        </p:nvPicPr>
        <p:blipFill rotWithShape="1">
          <a:blip r:embed="rId3">
            <a:alphaModFix/>
          </a:blip>
          <a:srcRect/>
          <a:stretch/>
        </p:blipFill>
        <p:spPr>
          <a:xfrm>
            <a:off x="1892775" y="1021438"/>
            <a:ext cx="3958558" cy="3773476"/>
          </a:xfrm>
          <a:prstGeom prst="rect">
            <a:avLst/>
          </a:prstGeom>
          <a:noFill/>
          <a:ln w="19050" cap="flat" cmpd="sng">
            <a:solidFill>
              <a:srgbClr val="0070C0"/>
            </a:solidFill>
            <a:prstDash val="solid"/>
            <a:round/>
            <a:headEnd type="none" w="sm" len="sm"/>
            <a:tailEnd type="none" w="sm" len="sm"/>
          </a:ln>
        </p:spPr>
      </p:pic>
      <p:sp>
        <p:nvSpPr>
          <p:cNvPr id="238" name="Google Shape;238;g27ff3bdea87_0_0"/>
          <p:cNvSpPr txBox="1"/>
          <p:nvPr/>
        </p:nvSpPr>
        <p:spPr>
          <a:xfrm>
            <a:off x="331807" y="1144577"/>
            <a:ext cx="11528400" cy="455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 </a:t>
            </a: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dk1"/>
                </a:solidFill>
                <a:latin typeface="Calibri"/>
                <a:ea typeface="Calibri"/>
                <a:cs typeface="Calibri"/>
                <a:sym typeface="Calibri"/>
              </a:rPr>
              <a:t>Session recordings available here: </a:t>
            </a:r>
            <a:r>
              <a:rPr lang="en-US" sz="2400" b="1" i="0" u="sng" strike="noStrike" cap="none">
                <a:solidFill>
                  <a:schemeClr val="hlink"/>
                </a:solidFill>
                <a:latin typeface="Calibri"/>
                <a:ea typeface="Calibri"/>
                <a:cs typeface="Calibri"/>
                <a:sym typeface="Calibri"/>
                <a:hlinkClick r:id="rId4"/>
              </a:rPr>
              <a:t>https://nopren.ucsf.edu/her-nopren-summer-speaker-series-students-2024</a:t>
            </a:r>
            <a:r>
              <a:rPr lang="en-US" sz="2400" b="1"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pic>
        <p:nvPicPr>
          <p:cNvPr id="241" name="Google Shape;241;g27ff3bdea87_0_0" descr="part 2&#10;"/>
          <p:cNvPicPr preferRelativeResize="0"/>
          <p:nvPr/>
        </p:nvPicPr>
        <p:blipFill rotWithShape="1">
          <a:blip r:embed="rId5">
            <a:alphaModFix/>
          </a:blip>
          <a:srcRect/>
          <a:stretch/>
        </p:blipFill>
        <p:spPr>
          <a:xfrm>
            <a:off x="6111777" y="1287713"/>
            <a:ext cx="5099426" cy="3240939"/>
          </a:xfrm>
          <a:prstGeom prst="rect">
            <a:avLst/>
          </a:prstGeom>
          <a:noFill/>
          <a:ln w="19050" cap="flat" cmpd="sng">
            <a:solidFill>
              <a:srgbClr val="0070C0"/>
            </a:solidFill>
            <a:prstDash val="solid"/>
            <a:round/>
            <a:headEnd type="none" w="sm" len="sm"/>
            <a:tailEnd type="none" w="sm" len="sm"/>
          </a:ln>
        </p:spPr>
      </p:pic>
      <p:pic>
        <p:nvPicPr>
          <p:cNvPr id="239" name="Google Shape;239;g27ff3bdea87_0_0" descr="A picture containing text, bottle"/>
          <p:cNvPicPr preferRelativeResize="0"/>
          <p:nvPr/>
        </p:nvPicPr>
        <p:blipFill rotWithShape="1">
          <a:blip r:embed="rId6">
            <a:alphaModFix/>
          </a:blip>
          <a:srcRect/>
          <a:stretch/>
        </p:blipFill>
        <p:spPr>
          <a:xfrm>
            <a:off x="65236" y="5871034"/>
            <a:ext cx="1316996" cy="894564"/>
          </a:xfrm>
          <a:prstGeom prst="rect">
            <a:avLst/>
          </a:prstGeom>
          <a:noFill/>
          <a:ln>
            <a:noFill/>
          </a:ln>
        </p:spPr>
      </p:pic>
      <p:pic>
        <p:nvPicPr>
          <p:cNvPr id="236" name="Google Shape;236;g27ff3bdea87_0_0" descr="NOPREN logo"/>
          <p:cNvPicPr preferRelativeResize="0"/>
          <p:nvPr/>
        </p:nvPicPr>
        <p:blipFill rotWithShape="1">
          <a:blip r:embed="rId7">
            <a:alphaModFix/>
          </a:blip>
          <a:srcRect/>
          <a:stretch/>
        </p:blipFill>
        <p:spPr>
          <a:xfrm>
            <a:off x="9634832" y="5957112"/>
            <a:ext cx="2491932" cy="9008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2f24178ead2_3_188">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620" name="Google Shape;620;g2f24178ead2_3_18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1800"/>
              <a:buNone/>
            </a:pPr>
            <a:r>
              <a:rPr lang="en-US"/>
              <a:t>Significance</a:t>
            </a:r>
            <a:endParaRPr/>
          </a:p>
        </p:txBody>
      </p:sp>
      <p:sp>
        <p:nvSpPr>
          <p:cNvPr id="621" name="Google Shape;621;g2f24178ead2_3_188"/>
          <p:cNvSpPr txBox="1">
            <a:spLocks noGrp="1"/>
          </p:cNvSpPr>
          <p:nvPr>
            <p:ph type="body" idx="1"/>
          </p:nvPr>
        </p:nvSpPr>
        <p:spPr>
          <a:xfrm>
            <a:off x="786809" y="1845734"/>
            <a:ext cx="6953693" cy="4023300"/>
          </a:xfrm>
          <a:prstGeom prst="rect">
            <a:avLst/>
          </a:prstGeom>
          <a:noFill/>
          <a:ln>
            <a:noFill/>
          </a:ln>
        </p:spPr>
        <p:txBody>
          <a:bodyPr spcFirstLastPara="1" wrap="square" lIns="0" tIns="45700" rIns="0" bIns="45700" anchor="t" anchorCtr="0">
            <a:normAutofit lnSpcReduction="10000"/>
          </a:bodyPr>
          <a:lstStyle/>
          <a:p>
            <a:pPr marL="457200" lvl="0" indent="-342900" algn="l" rtl="0">
              <a:lnSpc>
                <a:spcPct val="90000"/>
              </a:lnSpc>
              <a:spcBef>
                <a:spcPts val="1200"/>
              </a:spcBef>
              <a:spcAft>
                <a:spcPts val="0"/>
              </a:spcAft>
              <a:buSzPts val="1800"/>
              <a:buFont typeface="Courier New"/>
              <a:buChar char="o"/>
            </a:pPr>
            <a:r>
              <a:rPr lang="en-US" sz="3200"/>
              <a:t>Adds to mounting evidence that CEP is linked to positive health outcomes</a:t>
            </a:r>
            <a:endParaRPr/>
          </a:p>
          <a:p>
            <a:pPr marL="457200" lvl="0" indent="-342900" algn="l" rtl="0">
              <a:lnSpc>
                <a:spcPct val="90000"/>
              </a:lnSpc>
              <a:spcBef>
                <a:spcPts val="1200"/>
              </a:spcBef>
              <a:spcAft>
                <a:spcPts val="0"/>
              </a:spcAft>
              <a:buSzPts val="1800"/>
              <a:buFont typeface="Courier New"/>
              <a:buChar char="o"/>
            </a:pPr>
            <a:r>
              <a:rPr lang="en-US" sz="3200"/>
              <a:t>Findings can be used to guide policy and funding decisions and inform future research</a:t>
            </a:r>
            <a:endParaRPr/>
          </a:p>
          <a:p>
            <a:pPr marL="457200" lvl="0" indent="-342900" algn="l" rtl="0">
              <a:lnSpc>
                <a:spcPct val="90000"/>
              </a:lnSpc>
              <a:spcBef>
                <a:spcPts val="1200"/>
              </a:spcBef>
              <a:spcAft>
                <a:spcPts val="0"/>
              </a:spcAft>
              <a:buSzPts val="1800"/>
              <a:buFont typeface="Courier New"/>
              <a:buChar char="o"/>
            </a:pPr>
            <a:r>
              <a:rPr lang="en-US" sz="3200"/>
              <a:t>Represents paradigm shift in investigating interventions to address high blood pressure</a:t>
            </a:r>
            <a:endParaRPr/>
          </a:p>
        </p:txBody>
      </p:sp>
      <p:pic>
        <p:nvPicPr>
          <p:cNvPr id="622" name="Google Shape;622;g2f24178ead2_3_188" descr="kids eating lunch"/>
          <p:cNvPicPr preferRelativeResize="0"/>
          <p:nvPr/>
        </p:nvPicPr>
        <p:blipFill rotWithShape="1">
          <a:blip r:embed="rId3">
            <a:alphaModFix/>
          </a:blip>
          <a:srcRect/>
          <a:stretch/>
        </p:blipFill>
        <p:spPr>
          <a:xfrm>
            <a:off x="8050791" y="2564394"/>
            <a:ext cx="3623758" cy="241583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f24178ead2_3_196">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629" name="Google Shape;629;g2f24178ead2_3_196"/>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1800"/>
              <a:buNone/>
            </a:pPr>
            <a:r>
              <a:rPr lang="en-US"/>
              <a:t>Acknowledgements</a:t>
            </a:r>
            <a:endParaRPr/>
          </a:p>
        </p:txBody>
      </p:sp>
      <p:sp>
        <p:nvSpPr>
          <p:cNvPr id="630" name="Google Shape;630;g2f24178ead2_3_196"/>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114300" lvl="0" indent="0" algn="l" rtl="0">
              <a:lnSpc>
                <a:spcPct val="90000"/>
              </a:lnSpc>
              <a:spcBef>
                <a:spcPts val="1200"/>
              </a:spcBef>
              <a:spcAft>
                <a:spcPts val="0"/>
              </a:spcAft>
              <a:buSzPts val="1800"/>
              <a:buNone/>
            </a:pPr>
            <a:r>
              <a:rPr lang="en-US" sz="3200" b="1"/>
              <a:t>Coauthors on this research:</a:t>
            </a:r>
            <a:endParaRPr/>
          </a:p>
          <a:p>
            <a:pPr marL="457200" lvl="0" indent="-342900" algn="l" rtl="0">
              <a:lnSpc>
                <a:spcPct val="90000"/>
              </a:lnSpc>
              <a:spcBef>
                <a:spcPts val="1200"/>
              </a:spcBef>
              <a:spcAft>
                <a:spcPts val="0"/>
              </a:spcAft>
              <a:buSzPts val="1800"/>
              <a:buFont typeface="Courier New"/>
              <a:buChar char="o"/>
            </a:pPr>
            <a:r>
              <a:rPr lang="en-US" sz="3200"/>
              <a:t>UW Collaborators:</a:t>
            </a:r>
            <a:endParaRPr/>
          </a:p>
          <a:p>
            <a:pPr marL="914400" lvl="1" indent="-342900" algn="l" rtl="0">
              <a:lnSpc>
                <a:spcPct val="90000"/>
              </a:lnSpc>
              <a:spcBef>
                <a:spcPts val="200"/>
              </a:spcBef>
              <a:spcAft>
                <a:spcPts val="0"/>
              </a:spcAft>
              <a:buSzPts val="1800"/>
              <a:buChar char="◦"/>
            </a:pPr>
            <a:r>
              <a:rPr lang="en-US" sz="2400"/>
              <a:t>Jessica Jones-Smith, PhD, MPH (PI)</a:t>
            </a:r>
            <a:endParaRPr/>
          </a:p>
          <a:p>
            <a:pPr marL="914400" lvl="1" indent="-342900" algn="l" rtl="0">
              <a:lnSpc>
                <a:spcPct val="90000"/>
              </a:lnSpc>
              <a:spcBef>
                <a:spcPts val="200"/>
              </a:spcBef>
              <a:spcAft>
                <a:spcPts val="0"/>
              </a:spcAft>
              <a:buSzPts val="1800"/>
              <a:buChar char="◦"/>
            </a:pPr>
            <a:r>
              <a:rPr lang="en-US" sz="2400"/>
              <a:t>Paul Hebert, PhD</a:t>
            </a:r>
            <a:endParaRPr/>
          </a:p>
          <a:p>
            <a:pPr marL="914400" lvl="1" indent="-342900" algn="l" rtl="0">
              <a:lnSpc>
                <a:spcPct val="90000"/>
              </a:lnSpc>
              <a:spcBef>
                <a:spcPts val="200"/>
              </a:spcBef>
              <a:spcAft>
                <a:spcPts val="0"/>
              </a:spcAft>
              <a:buSzPts val="1800"/>
              <a:buChar char="◦"/>
            </a:pPr>
            <a:r>
              <a:rPr lang="en-US" sz="2400"/>
              <a:t>Melissa Knox, PhD</a:t>
            </a:r>
            <a:endParaRPr/>
          </a:p>
          <a:p>
            <a:pPr marL="914400" lvl="1" indent="-342900" algn="l" rtl="0">
              <a:lnSpc>
                <a:spcPct val="90000"/>
              </a:lnSpc>
              <a:spcBef>
                <a:spcPts val="200"/>
              </a:spcBef>
              <a:spcAft>
                <a:spcPts val="0"/>
              </a:spcAft>
              <a:buSzPts val="1800"/>
              <a:buChar char="◦"/>
            </a:pPr>
            <a:r>
              <a:rPr lang="en-US" sz="2400"/>
              <a:t>Jennifer Sonney, PhD</a:t>
            </a:r>
            <a:endParaRPr/>
          </a:p>
          <a:p>
            <a:pPr marL="457200" lvl="0" indent="-342900" algn="l" rtl="0">
              <a:lnSpc>
                <a:spcPct val="90000"/>
              </a:lnSpc>
              <a:spcBef>
                <a:spcPts val="1200"/>
              </a:spcBef>
              <a:spcAft>
                <a:spcPts val="0"/>
              </a:spcAft>
              <a:buSzPts val="1800"/>
              <a:buFont typeface="Courier New"/>
              <a:buChar char="o"/>
            </a:pPr>
            <a:r>
              <a:rPr lang="en-US" sz="3200"/>
              <a:t>OCHIN Collaborators:</a:t>
            </a:r>
            <a:endParaRPr/>
          </a:p>
          <a:p>
            <a:pPr marL="914400" lvl="1" indent="-342900" algn="l" rtl="0">
              <a:lnSpc>
                <a:spcPct val="90000"/>
              </a:lnSpc>
              <a:spcBef>
                <a:spcPts val="200"/>
              </a:spcBef>
              <a:spcAft>
                <a:spcPts val="0"/>
              </a:spcAft>
              <a:buSzPts val="1800"/>
              <a:buChar char="◦"/>
            </a:pPr>
            <a:r>
              <a:rPr lang="en-US" sz="2400"/>
              <a:t>Wyatt Bensken, PhD</a:t>
            </a:r>
            <a:endParaRPr/>
          </a:p>
          <a:p>
            <a:pPr marL="914400" lvl="1" indent="-342900" algn="l" rtl="0">
              <a:lnSpc>
                <a:spcPct val="90000"/>
              </a:lnSpc>
              <a:spcBef>
                <a:spcPts val="200"/>
              </a:spcBef>
              <a:spcAft>
                <a:spcPts val="0"/>
              </a:spcAft>
              <a:buSzPts val="1800"/>
              <a:buChar char="◦"/>
            </a:pPr>
            <a:r>
              <a:rPr lang="en-US" sz="2400"/>
              <a:t>Aileen Ochoa, MPH</a:t>
            </a:r>
            <a:endParaRPr/>
          </a:p>
          <a:p>
            <a:pPr marL="0" lvl="0" indent="0" algn="l" rtl="0">
              <a:lnSpc>
                <a:spcPct val="90000"/>
              </a:lnSpc>
              <a:spcBef>
                <a:spcPts val="1200"/>
              </a:spcBef>
              <a:spcAft>
                <a:spcPts val="200"/>
              </a:spcAft>
              <a:buSzPts val="1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2f24178ead2_3_20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a:t>THANK YOU</a:t>
            </a:r>
            <a:br>
              <a:rPr lang="en-US"/>
            </a:br>
            <a:br>
              <a:rPr lang="en-US"/>
            </a:br>
            <a:r>
              <a:rPr lang="en-US" sz="6600"/>
              <a:t>Questions?</a:t>
            </a:r>
            <a:endParaRPr/>
          </a:p>
        </p:txBody>
      </p:sp>
      <p:sp>
        <p:nvSpPr>
          <p:cNvPr id="636" name="Google Shape;636;g2f24178ead2_3_203"/>
          <p:cNvSpPr txBox="1">
            <a:spLocks noGrp="1"/>
          </p:cNvSpPr>
          <p:nvPr>
            <p:ph type="subTitle" idx="1"/>
          </p:nvPr>
        </p:nvSpPr>
        <p:spPr>
          <a:xfrm>
            <a:off x="1100051" y="4455621"/>
            <a:ext cx="10058400" cy="1541142"/>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1200"/>
              </a:spcBef>
              <a:spcAft>
                <a:spcPts val="0"/>
              </a:spcAft>
              <a:buSzPts val="2400"/>
              <a:buNone/>
            </a:pPr>
            <a:r>
              <a:rPr lang="en-US" b="1"/>
              <a:t>Contact:</a:t>
            </a:r>
            <a:endParaRPr/>
          </a:p>
          <a:p>
            <a:pPr marL="457200" lvl="0" indent="-355600" algn="l" rtl="0">
              <a:lnSpc>
                <a:spcPct val="90000"/>
              </a:lnSpc>
              <a:spcBef>
                <a:spcPts val="1200"/>
              </a:spcBef>
              <a:spcAft>
                <a:spcPts val="0"/>
              </a:spcAft>
              <a:buSzPts val="2400"/>
              <a:buNone/>
            </a:pPr>
            <a:r>
              <a:rPr lang="en-US"/>
              <a:t>Anna Localio</a:t>
            </a:r>
            <a:endParaRPr/>
          </a:p>
          <a:p>
            <a:pPr marL="457200" lvl="0" indent="-355600" algn="l" rtl="0">
              <a:lnSpc>
                <a:spcPct val="90000"/>
              </a:lnSpc>
              <a:spcBef>
                <a:spcPts val="1200"/>
              </a:spcBef>
              <a:spcAft>
                <a:spcPts val="0"/>
              </a:spcAft>
              <a:buSzPts val="2400"/>
              <a:buNone/>
            </a:pPr>
            <a:r>
              <a:rPr lang="en-US"/>
              <a:t>alocalio@uw.edu</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g2f24178ead2_3_20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1800"/>
              <a:buNone/>
            </a:pPr>
            <a:r>
              <a:rPr lang="en-US"/>
              <a:t>References</a:t>
            </a:r>
            <a:endParaRPr/>
          </a:p>
        </p:txBody>
      </p:sp>
      <p:sp>
        <p:nvSpPr>
          <p:cNvPr id="642" name="Google Shape;642;g2f24178ead2_3_208"/>
          <p:cNvSpPr txBox="1">
            <a:spLocks noGrp="1"/>
          </p:cNvSpPr>
          <p:nvPr>
            <p:ph type="body" idx="1"/>
          </p:nvPr>
        </p:nvSpPr>
        <p:spPr>
          <a:xfrm>
            <a:off x="776177" y="1845734"/>
            <a:ext cx="10379503" cy="4023360"/>
          </a:xfrm>
          <a:prstGeom prst="rect">
            <a:avLst/>
          </a:prstGeom>
          <a:noFill/>
          <a:ln>
            <a:noFill/>
          </a:ln>
        </p:spPr>
        <p:txBody>
          <a:bodyPr spcFirstLastPara="1" wrap="square" lIns="0" tIns="45700" rIns="0" bIns="45700" anchor="t" anchorCtr="0">
            <a:normAutofit fontScale="92500" lnSpcReduction="20000"/>
          </a:bodyPr>
          <a:lstStyle/>
          <a:p>
            <a:pPr marL="457200" lvl="0" indent="-457200" algn="l" rtl="0">
              <a:lnSpc>
                <a:spcPct val="90000"/>
              </a:lnSpc>
              <a:spcBef>
                <a:spcPts val="0"/>
              </a:spcBef>
              <a:spcAft>
                <a:spcPts val="0"/>
              </a:spcAft>
              <a:buSzPct val="108107"/>
              <a:buFont typeface="Arial"/>
              <a:buAutoNum type="arabicPeriod"/>
            </a:pPr>
            <a:r>
              <a:rPr lang="en-US" sz="1800"/>
              <a:t>Flynn JT, Kaelber DC, Baker-Smith CM, et al. Clinical Practice Guideline for Screening and Management of High Blood Pressure in Children and Adolescents. </a:t>
            </a:r>
            <a:r>
              <a:rPr lang="en-US" sz="1800" i="1"/>
              <a:t>Pediatrics</a:t>
            </a:r>
            <a:r>
              <a:rPr lang="en-US" sz="1800"/>
              <a:t>. 2017;140(3):e20171904. doi:10.1542/peds.2017-1904</a:t>
            </a:r>
            <a:endParaRPr/>
          </a:p>
          <a:p>
            <a:pPr marL="457200" lvl="0" indent="-457200" algn="l" rtl="0">
              <a:lnSpc>
                <a:spcPct val="90000"/>
              </a:lnSpc>
              <a:spcBef>
                <a:spcPts val="600"/>
              </a:spcBef>
              <a:spcAft>
                <a:spcPts val="0"/>
              </a:spcAft>
              <a:buSzPct val="108107"/>
              <a:buFont typeface="Arial"/>
              <a:buAutoNum type="arabicPeriod"/>
            </a:pPr>
            <a:r>
              <a:rPr lang="en-US" sz="1800"/>
              <a:t>Flynn JT. What Level of Blood Pressure Is Concerning in Childhood? </a:t>
            </a:r>
            <a:r>
              <a:rPr lang="en-US" sz="1800" i="1"/>
              <a:t>Circ Res</a:t>
            </a:r>
            <a:r>
              <a:rPr lang="en-US" sz="1800"/>
              <a:t>. 2022;130(5):800-808. doi:10.1161/CIRCRESAHA.121.319819</a:t>
            </a:r>
            <a:endParaRPr/>
          </a:p>
          <a:p>
            <a:pPr marL="457200" lvl="0" indent="-457200" algn="l" rtl="0">
              <a:lnSpc>
                <a:spcPct val="90000"/>
              </a:lnSpc>
              <a:spcBef>
                <a:spcPts val="600"/>
              </a:spcBef>
              <a:spcAft>
                <a:spcPts val="0"/>
              </a:spcAft>
              <a:buSzPct val="108107"/>
              <a:buFont typeface="Arial"/>
              <a:buAutoNum type="arabicPeriod"/>
            </a:pPr>
            <a:r>
              <a:rPr lang="en-US" sz="1800"/>
              <a:t>Azegami T, Uchida K, Tokumara M, Mori M. Blood Pressure Tracking from Childhood to Adulthood. </a:t>
            </a:r>
            <a:r>
              <a:rPr lang="en-US" sz="1800" i="1"/>
              <a:t>Frontiers in Pediatrics. </a:t>
            </a:r>
            <a:r>
              <a:rPr lang="en-US" sz="1800"/>
              <a:t>2021;9:785356. doi: 10.3389/fped.2021.785356</a:t>
            </a:r>
            <a:endParaRPr/>
          </a:p>
          <a:p>
            <a:pPr marL="457200" lvl="0" indent="-457200" algn="l" rtl="0">
              <a:lnSpc>
                <a:spcPct val="90000"/>
              </a:lnSpc>
              <a:spcBef>
                <a:spcPts val="600"/>
              </a:spcBef>
              <a:spcAft>
                <a:spcPts val="0"/>
              </a:spcAft>
              <a:buSzPct val="108107"/>
              <a:buFont typeface="Arial"/>
              <a:buAutoNum type="arabicPeriod"/>
            </a:pPr>
            <a:r>
              <a:rPr lang="en-US" sz="1800"/>
              <a:t>Au LE, Gurzo K, Gosliner W, Webb KL, Crawford PB, Ritchie LD. Eating School Meals Daily Is Associated with Healthier Dietary Intakes: The Healthy Communities Study. </a:t>
            </a:r>
            <a:r>
              <a:rPr lang="en-US" sz="1800" i="1"/>
              <a:t>J Acad Nutr Diet</a:t>
            </a:r>
            <a:r>
              <a:rPr lang="en-US" sz="1800"/>
              <a:t>. 2018;118(8):1474-1481.e1. doi:10.1016/j.jand.2018.01.010</a:t>
            </a:r>
            <a:endParaRPr/>
          </a:p>
          <a:p>
            <a:pPr marL="457200" lvl="0" indent="-457200" algn="l" rtl="0">
              <a:lnSpc>
                <a:spcPct val="90000"/>
              </a:lnSpc>
              <a:spcBef>
                <a:spcPts val="600"/>
              </a:spcBef>
              <a:spcAft>
                <a:spcPts val="0"/>
              </a:spcAft>
              <a:buSzPct val="108107"/>
              <a:buFont typeface="Arial"/>
              <a:buAutoNum type="arabicPeriod"/>
            </a:pPr>
            <a:r>
              <a:rPr lang="en-US" sz="1800"/>
              <a:t>Cohen JFW, Hecht AA, McLoughlin GM, Turner L, Schwartz MB. Universal School Meals and Associations with Student Participation, Attendance, Academic Performance, Diet Quality, Food Security, and Body Mass Index: A Systematic Review. </a:t>
            </a:r>
            <a:r>
              <a:rPr lang="en-US" sz="1800" i="1"/>
              <a:t>Nutrients</a:t>
            </a:r>
            <a:r>
              <a:rPr lang="en-US" sz="1800"/>
              <a:t>. 2021;13(3):911. doi:10.3390/nu13030911</a:t>
            </a:r>
            <a:endParaRPr/>
          </a:p>
          <a:p>
            <a:pPr marL="457200" lvl="0" indent="-457200" algn="l" rtl="0">
              <a:lnSpc>
                <a:spcPct val="90000"/>
              </a:lnSpc>
              <a:spcBef>
                <a:spcPts val="600"/>
              </a:spcBef>
              <a:spcAft>
                <a:spcPts val="0"/>
              </a:spcAft>
              <a:buSzPct val="108107"/>
              <a:buFont typeface="Arial"/>
              <a:buAutoNum type="arabicPeriod"/>
            </a:pPr>
            <a:r>
              <a:rPr lang="en-US" sz="1800"/>
              <a:t>Localio AM, Knox MA, Basu A, Lindman T, Walkinshaw LP, Jones-Smith JC. Universal Free School Meals Policy and Childhood Obesity. </a:t>
            </a:r>
            <a:r>
              <a:rPr lang="en-US" sz="1800" i="1"/>
              <a:t>Pediatrics</a:t>
            </a:r>
            <a:r>
              <a:rPr lang="en-US" sz="1800"/>
              <a:t>. Published online March 18, 2024. doi:https://doi.org/10.1542/peds.2023-063749</a:t>
            </a:r>
            <a:endParaRPr/>
          </a:p>
          <a:p>
            <a:pPr marL="457200" lvl="0" indent="-457200" algn="l" rtl="0">
              <a:lnSpc>
                <a:spcPct val="90000"/>
              </a:lnSpc>
              <a:spcBef>
                <a:spcPts val="600"/>
              </a:spcBef>
              <a:spcAft>
                <a:spcPts val="600"/>
              </a:spcAft>
              <a:buSzPct val="108107"/>
              <a:buFont typeface="Arial"/>
              <a:buAutoNum type="arabicPeriod"/>
            </a:pPr>
            <a:r>
              <a:rPr lang="en-US" sz="1800"/>
              <a:t>Food Research and Action Center (FRAC). Community Eligibility: The Key to Hunger-Free Schools, School Year 2022-2023. Published online May 2023. Accessed December 8, 2023. </a:t>
            </a:r>
            <a:r>
              <a:rPr lang="en-US" sz="1800" u="sng">
                <a:solidFill>
                  <a:schemeClr val="hlink"/>
                </a:solidFill>
                <a:hlinkClick r:id="rId3"/>
              </a:rPr>
              <a:t>https://frac.org/wp-content/uploads/cep-report-2023.pdf</a:t>
            </a: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27ff7c2fd7a_3_90">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648" name="Google Shape;648;g27ff7c2fd7a_3_90"/>
          <p:cNvSpPr txBox="1">
            <a:spLocks noGrp="1"/>
          </p:cNvSpPr>
          <p:nvPr>
            <p:ph type="title"/>
          </p:nvPr>
        </p:nvSpPr>
        <p:spPr>
          <a:xfrm>
            <a:off x="1039177" y="1242473"/>
            <a:ext cx="10113645" cy="3027089"/>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sz="3600">
                <a:solidFill>
                  <a:schemeClr val="dk1"/>
                </a:solidFill>
              </a:rPr>
              <a:t>Implementation of a Social Needs Screener and Uptake Patterns of a Produce Prescription Program in a Pediatric Clinic</a:t>
            </a:r>
            <a:br>
              <a:rPr lang="en-US" sz="3600">
                <a:solidFill>
                  <a:schemeClr val="dk1"/>
                </a:solidFill>
              </a:rPr>
            </a:br>
            <a:br>
              <a:rPr lang="en-US" sz="3600">
                <a:solidFill>
                  <a:schemeClr val="dk1"/>
                </a:solidFill>
              </a:rPr>
            </a:br>
            <a:r>
              <a:rPr lang="en-US" sz="2400">
                <a:solidFill>
                  <a:schemeClr val="dk1"/>
                </a:solidFill>
              </a:rPr>
              <a:t>Claire Branley</a:t>
            </a:r>
            <a:br>
              <a:rPr lang="en-US" sz="2400">
                <a:solidFill>
                  <a:schemeClr val="dk1"/>
                </a:solidFill>
              </a:rPr>
            </a:br>
            <a:r>
              <a:rPr lang="en-US" sz="2400">
                <a:solidFill>
                  <a:schemeClr val="dk1"/>
                </a:solidFill>
              </a:rPr>
              <a:t>MD/PhD Student, UMass Chan Medical School</a:t>
            </a:r>
            <a:endParaRPr>
              <a:solidFill>
                <a:schemeClr val="dk1"/>
              </a:solidFill>
            </a:endParaRPr>
          </a:p>
        </p:txBody>
      </p:sp>
      <p:sp>
        <p:nvSpPr>
          <p:cNvPr id="649" name="Google Shape;649;g27ff7c2fd7a_3_90"/>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p>
            <a:pPr marL="0" lvl="0" indent="0" algn="l" rtl="0">
              <a:lnSpc>
                <a:spcPct val="90000"/>
              </a:lnSpc>
              <a:spcBef>
                <a:spcPts val="0"/>
              </a:spcBef>
              <a:spcAft>
                <a:spcPts val="0"/>
              </a:spcAft>
              <a:buSzPts val="1500"/>
              <a:buNone/>
            </a:pPr>
            <a:r>
              <a:rPr lang="en-US"/>
              <a:t>August 14</a:t>
            </a:r>
            <a:r>
              <a:rPr lang="en-US" baseline="30000"/>
              <a:t>th</a:t>
            </a:r>
            <a:r>
              <a:rPr lang="en-US"/>
              <a:t>, 2024</a:t>
            </a:r>
            <a:endParaRPr/>
          </a:p>
          <a:p>
            <a:pPr marL="0" lvl="0" indent="0" algn="l" rtl="0">
              <a:lnSpc>
                <a:spcPct val="90000"/>
              </a:lnSpc>
              <a:spcBef>
                <a:spcPts val="0"/>
              </a:spcBef>
              <a:spcAft>
                <a:spcPts val="0"/>
              </a:spcAft>
              <a:buSzPts val="1500"/>
              <a:buNone/>
            </a:pPr>
            <a:r>
              <a:rPr lang="en-US"/>
              <a:t>HER NOPREN Summer Speaker Series for Students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5" name="Google Shape;655;g27ff7c2fd7a_3_97"/>
          <p:cNvSpPr txBox="1">
            <a:spLocks noGrp="1"/>
          </p:cNvSpPr>
          <p:nvPr>
            <p:ph type="title"/>
          </p:nvPr>
        </p:nvSpPr>
        <p:spPr>
          <a:xfrm>
            <a:off x="470589" y="374068"/>
            <a:ext cx="11123843" cy="82749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a:t>Outline</a:t>
            </a:r>
            <a:endParaRPr/>
          </a:p>
        </p:txBody>
      </p:sp>
      <p:sp>
        <p:nvSpPr>
          <p:cNvPr id="654" name="Google Shape;654;g27ff7c2fd7a_3_97"/>
          <p:cNvSpPr txBox="1">
            <a:spLocks noGrp="1"/>
          </p:cNvSpPr>
          <p:nvPr>
            <p:ph type="body" idx="2"/>
          </p:nvPr>
        </p:nvSpPr>
        <p:spPr>
          <a:xfrm>
            <a:off x="470589" y="1350335"/>
            <a:ext cx="11137232" cy="4358640"/>
          </a:xfrm>
          <a:prstGeom prst="rect">
            <a:avLst/>
          </a:prstGeom>
          <a:noFill/>
          <a:ln>
            <a:noFill/>
          </a:ln>
        </p:spPr>
        <p:txBody>
          <a:bodyPr spcFirstLastPara="1" wrap="square" lIns="0" tIns="45700" rIns="0" bIns="45700" anchor="t" anchorCtr="0">
            <a:normAutofit/>
          </a:bodyPr>
          <a:lstStyle/>
          <a:p>
            <a:pPr marL="457200" lvl="0" indent="-355600" algn="l" rtl="0">
              <a:lnSpc>
                <a:spcPct val="90000"/>
              </a:lnSpc>
              <a:spcBef>
                <a:spcPts val="1200"/>
              </a:spcBef>
              <a:spcAft>
                <a:spcPts val="0"/>
              </a:spcAft>
              <a:buSzPts val="2000"/>
              <a:buChar char=" "/>
            </a:pPr>
            <a:r>
              <a:rPr lang="en-US" sz="2800"/>
              <a:t>Background</a:t>
            </a:r>
            <a:endParaRPr/>
          </a:p>
          <a:p>
            <a:pPr marL="914400" lvl="1" indent="-342900" algn="l" rtl="0">
              <a:lnSpc>
                <a:spcPct val="90000"/>
              </a:lnSpc>
              <a:spcBef>
                <a:spcPts val="200"/>
              </a:spcBef>
              <a:spcAft>
                <a:spcPts val="0"/>
              </a:spcAft>
              <a:buSzPts val="1800"/>
              <a:buChar char="◦"/>
            </a:pPr>
            <a:r>
              <a:rPr lang="en-US" sz="2400"/>
              <a:t>WECARE Social Needs Screener </a:t>
            </a:r>
            <a:endParaRPr/>
          </a:p>
          <a:p>
            <a:pPr marL="914400" lvl="1" indent="-342900" algn="l" rtl="0">
              <a:lnSpc>
                <a:spcPct val="90000"/>
              </a:lnSpc>
              <a:spcBef>
                <a:spcPts val="200"/>
              </a:spcBef>
              <a:spcAft>
                <a:spcPts val="0"/>
              </a:spcAft>
              <a:buSzPts val="1800"/>
              <a:buChar char="◦"/>
            </a:pPr>
            <a:r>
              <a:rPr lang="en-US" sz="2400"/>
              <a:t>Fresh Connect program </a:t>
            </a:r>
            <a:endParaRPr/>
          </a:p>
          <a:p>
            <a:pPr marL="457200" lvl="0" indent="-355600" algn="l" rtl="0">
              <a:lnSpc>
                <a:spcPct val="90000"/>
              </a:lnSpc>
              <a:spcBef>
                <a:spcPts val="1200"/>
              </a:spcBef>
              <a:spcAft>
                <a:spcPts val="0"/>
              </a:spcAft>
              <a:buSzPts val="2000"/>
              <a:buChar char=" "/>
            </a:pPr>
            <a:r>
              <a:rPr lang="en-US" sz="2800"/>
              <a:t>Study Objective</a:t>
            </a:r>
            <a:endParaRPr/>
          </a:p>
          <a:p>
            <a:pPr marL="457200" lvl="0" indent="-355600" algn="l" rtl="0">
              <a:lnSpc>
                <a:spcPct val="90000"/>
              </a:lnSpc>
              <a:spcBef>
                <a:spcPts val="1200"/>
              </a:spcBef>
              <a:spcAft>
                <a:spcPts val="0"/>
              </a:spcAft>
              <a:buSzPts val="2000"/>
              <a:buChar char=" "/>
            </a:pPr>
            <a:r>
              <a:rPr lang="en-US" sz="2800"/>
              <a:t>Methods </a:t>
            </a:r>
            <a:endParaRPr/>
          </a:p>
          <a:p>
            <a:pPr marL="457200" lvl="0" indent="-355600" algn="l" rtl="0">
              <a:lnSpc>
                <a:spcPct val="90000"/>
              </a:lnSpc>
              <a:spcBef>
                <a:spcPts val="1200"/>
              </a:spcBef>
              <a:spcAft>
                <a:spcPts val="0"/>
              </a:spcAft>
              <a:buSzPts val="2000"/>
              <a:buChar char=" "/>
            </a:pPr>
            <a:r>
              <a:rPr lang="en-US" sz="2800"/>
              <a:t>Results</a:t>
            </a:r>
            <a:endParaRPr/>
          </a:p>
          <a:p>
            <a:pPr marL="457200" lvl="0" indent="-355600" algn="l" rtl="0">
              <a:lnSpc>
                <a:spcPct val="90000"/>
              </a:lnSpc>
              <a:spcBef>
                <a:spcPts val="1200"/>
              </a:spcBef>
              <a:spcAft>
                <a:spcPts val="0"/>
              </a:spcAft>
              <a:buSzPts val="2000"/>
              <a:buChar char=" "/>
            </a:pPr>
            <a:r>
              <a:rPr lang="en-US" sz="2800"/>
              <a:t>Discussion </a:t>
            </a:r>
            <a:endParaRPr/>
          </a:p>
          <a:p>
            <a:pPr marL="457200" lvl="0" indent="-228600" algn="l" rtl="0">
              <a:lnSpc>
                <a:spcPct val="90000"/>
              </a:lnSpc>
              <a:spcBef>
                <a:spcPts val="1200"/>
              </a:spcBef>
              <a:spcAft>
                <a:spcPts val="0"/>
              </a:spcAft>
              <a:buSzPts val="2000"/>
              <a:buNone/>
            </a:pPr>
            <a:endParaRPr/>
          </a:p>
          <a:p>
            <a:pPr marL="457200" lvl="0" indent="-228600" algn="l" rtl="0">
              <a:lnSpc>
                <a:spcPct val="90000"/>
              </a:lnSpc>
              <a:spcBef>
                <a:spcPts val="1200"/>
              </a:spcBef>
              <a:spcAft>
                <a:spcPts val="0"/>
              </a:spcAft>
              <a:buSzPts val="20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27ff7c2fd7a_3_102"/>
          <p:cNvSpPr txBox="1">
            <a:spLocks noGrp="1"/>
          </p:cNvSpPr>
          <p:nvPr>
            <p:ph type="title"/>
          </p:nvPr>
        </p:nvSpPr>
        <p:spPr>
          <a:xfrm>
            <a:off x="470589" y="374068"/>
            <a:ext cx="11123843" cy="82749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111111"/>
              <a:buNone/>
            </a:pPr>
            <a:r>
              <a:rPr lang="en-US"/>
              <a:t>Social Risk/Social Need Screening</a:t>
            </a:r>
            <a:endParaRPr/>
          </a:p>
        </p:txBody>
      </p:sp>
      <p:sp>
        <p:nvSpPr>
          <p:cNvPr id="662" name="Google Shape;662;g27ff7c2fd7a_3_102"/>
          <p:cNvSpPr txBox="1"/>
          <p:nvPr/>
        </p:nvSpPr>
        <p:spPr>
          <a:xfrm>
            <a:off x="552858" y="1382286"/>
            <a:ext cx="4935723" cy="409342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American Academy of Pediatrics (AAP): early identification of social needs, and referrals to resources, among families with children is an effective strategy to ameliorate child poverty</a:t>
            </a:r>
            <a:r>
              <a:rPr lang="en-US" sz="2000" b="0" i="0" u="none" strike="noStrike" cap="none" baseline="30000">
                <a:solidFill>
                  <a:srgbClr val="000000"/>
                </a:solidFill>
                <a:latin typeface="Arial"/>
                <a:ea typeface="Arial"/>
                <a:cs typeface="Arial"/>
                <a:sym typeface="Arial"/>
              </a:rPr>
              <a:t>1</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Variety of screening options are available</a:t>
            </a:r>
            <a:r>
              <a:rPr lang="en-US" sz="2000" b="0" i="0" u="none" strike="noStrike" cap="none" baseline="30000">
                <a:solidFill>
                  <a:srgbClr val="000000"/>
                </a:solidFill>
                <a:latin typeface="Arial"/>
                <a:ea typeface="Arial"/>
                <a:cs typeface="Arial"/>
                <a:sym typeface="Arial"/>
              </a:rPr>
              <a:t>2</a:t>
            </a:r>
            <a:endParaRPr sz="20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Social risk: adverse conditions associated with poor health; ie food insecurity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Social need: a social risk an individual seeks assistance with </a:t>
            </a:r>
            <a:endParaRPr sz="1400" b="0" i="0" u="none" strike="noStrike" cap="none">
              <a:solidFill>
                <a:srgbClr val="000000"/>
              </a:solidFill>
              <a:latin typeface="Arial"/>
              <a:ea typeface="Arial"/>
              <a:cs typeface="Arial"/>
              <a:sym typeface="Arial"/>
            </a:endParaRPr>
          </a:p>
        </p:txBody>
      </p:sp>
      <p:sp>
        <p:nvSpPr>
          <p:cNvPr id="663" name="Google Shape;663;g27ff7c2fd7a_3_102"/>
          <p:cNvSpPr txBox="1"/>
          <p:nvPr/>
        </p:nvSpPr>
        <p:spPr>
          <a:xfrm>
            <a:off x="5660272" y="6073822"/>
            <a:ext cx="38823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Table modified from </a:t>
            </a:r>
            <a:r>
              <a:rPr lang="en-US" sz="1100" b="0" i="0" u="sng" strike="noStrike" cap="none">
                <a:solidFill>
                  <a:schemeClr val="hlink"/>
                </a:solidFill>
                <a:latin typeface="Arial"/>
                <a:ea typeface="Arial"/>
                <a:cs typeface="Arial"/>
                <a:sym typeface="Arial"/>
                <a:hlinkClick r:id="rId3"/>
              </a:rPr>
              <a:t>Brochier et al</a:t>
            </a:r>
            <a:endParaRPr sz="1100" b="0" i="0" u="none" strike="noStrike" cap="none">
              <a:solidFill>
                <a:srgbClr val="000000"/>
              </a:solidFill>
              <a:latin typeface="Arial"/>
              <a:ea typeface="Arial"/>
              <a:cs typeface="Arial"/>
              <a:sym typeface="Arial"/>
            </a:endParaRPr>
          </a:p>
        </p:txBody>
      </p:sp>
      <p:graphicFrame>
        <p:nvGraphicFramePr>
          <p:cNvPr id="664" name="Google Shape;664;g27ff7c2fd7a_3_102"/>
          <p:cNvGraphicFramePr/>
          <p:nvPr/>
        </p:nvGraphicFramePr>
        <p:xfrm>
          <a:off x="5660272" y="1623555"/>
          <a:ext cx="6265950" cy="4307900"/>
        </p:xfrm>
        <a:graphic>
          <a:graphicData uri="http://schemas.openxmlformats.org/drawingml/2006/table">
            <a:tbl>
              <a:tblPr firstRow="1" bandRow="1">
                <a:noFill/>
                <a:tableStyleId>{558EFC8D-75E7-4E2E-8B90-A81787AD689C}</a:tableStyleId>
              </a:tblPr>
              <a:tblGrid>
                <a:gridCol w="3132975">
                  <a:extLst>
                    <a:ext uri="{9D8B030D-6E8A-4147-A177-3AD203B41FA5}">
                      <a16:colId xmlns:a16="http://schemas.microsoft.com/office/drawing/2014/main" val="20000"/>
                    </a:ext>
                  </a:extLst>
                </a:gridCol>
                <a:gridCol w="31329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Screener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SDOH Domains Assessed</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Accountable Health Communities Tool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Disabilities, education employment, financial strain, food insecurity, housing insecurity, housing quality, interpersonal violence, social support, stress, transportation, utilities</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Health Leads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Childcare access, food insecurity, healthcare/medicine access, housing insecurity, literacy, social support, transportation, utilities</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Hunger Vital Sign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Food insecurity</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Safe Environment for Every Kid (SEEK)</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Food insecurity interpersonal violence, social support, stress</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Well Child Care, Evaluation, Community Resources, Advocacy, Referral, Education (WE CARE)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Childcare access, education, employment, food insecurity, housing insecurity, utilities</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27ff7c2fd7a_3_110"/>
          <p:cNvSpPr txBox="1">
            <a:spLocks noGrp="1"/>
          </p:cNvSpPr>
          <p:nvPr>
            <p:ph type="title"/>
          </p:nvPr>
        </p:nvSpPr>
        <p:spPr>
          <a:xfrm>
            <a:off x="449323" y="156349"/>
            <a:ext cx="11123843" cy="82749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a:t>WE CARE Social Needs Screener</a:t>
            </a:r>
            <a:endParaRPr/>
          </a:p>
        </p:txBody>
      </p:sp>
      <p:sp>
        <p:nvSpPr>
          <p:cNvPr id="671" name="Google Shape;671;g27ff7c2fd7a_3_110"/>
          <p:cNvSpPr txBox="1"/>
          <p:nvPr/>
        </p:nvSpPr>
        <p:spPr>
          <a:xfrm>
            <a:off x="699568" y="1201567"/>
            <a:ext cx="6217759" cy="255454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WE CARE=Well Child Care, Evaluation, Community Resources, Advocacy, Referral, Education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Created by Dr. Arvin Garg</a:t>
            </a:r>
            <a:r>
              <a:rPr lang="en-US" sz="2000" b="0" i="0" u="none" strike="noStrike" cap="none" baseline="30000">
                <a:solidFill>
                  <a:srgbClr val="000000"/>
                </a:solidFill>
                <a:latin typeface="Arial"/>
                <a:ea typeface="Arial"/>
                <a:cs typeface="Arial"/>
                <a:sym typeface="Arial"/>
              </a:rPr>
              <a:t>3</a:t>
            </a:r>
            <a:r>
              <a:rPr lang="en-US"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Originally implemented in Boston, MA and expanded to clinics nationally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Integrated into EHR at a new urban pediatric primary care clinic in October 2021</a:t>
            </a:r>
            <a:endParaRPr sz="1400" b="0" i="0" u="none" strike="noStrike" cap="none">
              <a:solidFill>
                <a:srgbClr val="000000"/>
              </a:solidFill>
              <a:latin typeface="Arial"/>
              <a:ea typeface="Arial"/>
              <a:cs typeface="Arial"/>
              <a:sym typeface="Arial"/>
            </a:endParaRPr>
          </a:p>
        </p:txBody>
      </p:sp>
      <p:pic>
        <p:nvPicPr>
          <p:cNvPr id="672" name="Google Shape;672;g27ff7c2fd7a_3_110" descr="WE CARE form"/>
          <p:cNvPicPr preferRelativeResize="0"/>
          <p:nvPr/>
        </p:nvPicPr>
        <p:blipFill rotWithShape="1">
          <a:blip r:embed="rId3">
            <a:alphaModFix/>
          </a:blip>
          <a:srcRect/>
          <a:stretch/>
        </p:blipFill>
        <p:spPr>
          <a:xfrm>
            <a:off x="6917328" y="983848"/>
            <a:ext cx="4044840" cy="522717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g27ff7c2fd7a_3_117"/>
          <p:cNvSpPr txBox="1">
            <a:spLocks noGrp="1"/>
          </p:cNvSpPr>
          <p:nvPr>
            <p:ph type="title"/>
          </p:nvPr>
        </p:nvSpPr>
        <p:spPr>
          <a:xfrm>
            <a:off x="265124" y="-79438"/>
            <a:ext cx="8311661" cy="85679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148148"/>
              <a:buNone/>
            </a:pPr>
            <a:r>
              <a:rPr lang="en-US"/>
              <a:t>Produce Prescription: FreshConnect</a:t>
            </a:r>
            <a:endParaRPr/>
          </a:p>
        </p:txBody>
      </p:sp>
      <p:sp>
        <p:nvSpPr>
          <p:cNvPr id="679" name="Google Shape;679;g27ff7c2fd7a_3_117"/>
          <p:cNvSpPr txBox="1">
            <a:spLocks noGrp="1"/>
          </p:cNvSpPr>
          <p:nvPr>
            <p:ph type="body" idx="1"/>
          </p:nvPr>
        </p:nvSpPr>
        <p:spPr>
          <a:xfrm>
            <a:off x="404447" y="905615"/>
            <a:ext cx="7391399" cy="3112924"/>
          </a:xfrm>
          <a:prstGeom prst="rect">
            <a:avLst/>
          </a:prstGeom>
          <a:noFill/>
          <a:ln>
            <a:noFill/>
          </a:ln>
        </p:spPr>
        <p:txBody>
          <a:bodyPr spcFirstLastPara="1" wrap="square" lIns="0" tIns="45700" rIns="0" bIns="45700" anchor="t" anchorCtr="0">
            <a:normAutofit/>
          </a:bodyPr>
          <a:lstStyle/>
          <a:p>
            <a:pPr marL="285750" lvl="0" indent="-285750" algn="l" rtl="0">
              <a:lnSpc>
                <a:spcPct val="90000"/>
              </a:lnSpc>
              <a:spcBef>
                <a:spcPts val="1200"/>
              </a:spcBef>
              <a:spcAft>
                <a:spcPts val="0"/>
              </a:spcAft>
              <a:buSzPts val="2000"/>
              <a:buFont typeface="Arial"/>
              <a:buChar char="•"/>
            </a:pPr>
            <a:r>
              <a:rPr lang="en-US"/>
              <a:t>About Fresh, a Boston-based company, created FreshConnect to digitalize produce prescriptions and referrals </a:t>
            </a:r>
            <a:endParaRPr/>
          </a:p>
          <a:p>
            <a:pPr marL="285750" lvl="0" indent="-285750" algn="l" rtl="0">
              <a:lnSpc>
                <a:spcPct val="90000"/>
              </a:lnSpc>
              <a:spcBef>
                <a:spcPts val="1200"/>
              </a:spcBef>
              <a:spcAft>
                <a:spcPts val="0"/>
              </a:spcAft>
              <a:buSzPts val="2000"/>
              <a:buFont typeface="Arial"/>
              <a:buChar char="•"/>
            </a:pPr>
            <a:r>
              <a:rPr lang="en-US"/>
              <a:t>Benefit amounts and and length vary depending on hospital system </a:t>
            </a:r>
            <a:endParaRPr/>
          </a:p>
          <a:p>
            <a:pPr marL="742928" lvl="1" indent="-285750" algn="l" rtl="0">
              <a:lnSpc>
                <a:spcPct val="90000"/>
              </a:lnSpc>
              <a:spcBef>
                <a:spcPts val="200"/>
              </a:spcBef>
              <a:spcAft>
                <a:spcPts val="0"/>
              </a:spcAft>
              <a:buSzPts val="1800"/>
              <a:buFont typeface="Arial"/>
              <a:buChar char="•"/>
            </a:pPr>
            <a:r>
              <a:rPr lang="en-US"/>
              <a:t>Families at the clinic were offered $80 per month for 6 months </a:t>
            </a:r>
            <a:endParaRPr/>
          </a:p>
          <a:p>
            <a:pPr marL="742928" lvl="1" indent="-285750" algn="l" rtl="0">
              <a:lnSpc>
                <a:spcPct val="90000"/>
              </a:lnSpc>
              <a:spcBef>
                <a:spcPts val="200"/>
              </a:spcBef>
              <a:spcAft>
                <a:spcPts val="0"/>
              </a:spcAft>
              <a:buSzPts val="1800"/>
              <a:buFont typeface="Arial"/>
              <a:buChar char="•"/>
            </a:pPr>
            <a:r>
              <a:rPr lang="en-US"/>
              <a:t>The debit card purchases fresh fruits and vegetables at specific retailers only</a:t>
            </a:r>
            <a:endParaRPr/>
          </a:p>
        </p:txBody>
      </p:sp>
      <p:sp>
        <p:nvSpPr>
          <p:cNvPr id="680" name="Google Shape;680;g27ff7c2fd7a_3_117"/>
          <p:cNvSpPr txBox="1"/>
          <p:nvPr/>
        </p:nvSpPr>
        <p:spPr>
          <a:xfrm>
            <a:off x="8576785" y="3023945"/>
            <a:ext cx="505806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hlink"/>
                </a:solidFill>
                <a:latin typeface="Arial"/>
                <a:ea typeface="Arial"/>
                <a:cs typeface="Arial"/>
                <a:sym typeface="Arial"/>
                <a:hlinkClick r:id="rId3"/>
              </a:rPr>
              <a:t>https://www.freshconnect.org/</a:t>
            </a:r>
            <a:r>
              <a:rPr lang="en-US" sz="9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78" name="Google Shape;678;g27ff7c2fd7a_3_117" descr="A hand holding a card in a basket of vegetables"/>
          <p:cNvPicPr preferRelativeResize="0"/>
          <p:nvPr/>
        </p:nvPicPr>
        <p:blipFill rotWithShape="1">
          <a:blip r:embed="rId4">
            <a:alphaModFix/>
          </a:blip>
          <a:srcRect t="5413" b="13404"/>
          <a:stretch/>
        </p:blipFill>
        <p:spPr>
          <a:xfrm>
            <a:off x="8576785" y="151394"/>
            <a:ext cx="3158014" cy="2872551"/>
          </a:xfrm>
          <a:prstGeom prst="rect">
            <a:avLst/>
          </a:prstGeom>
          <a:noFill/>
          <a:ln>
            <a:noFill/>
          </a:ln>
        </p:spPr>
      </p:pic>
      <p:grpSp>
        <p:nvGrpSpPr>
          <p:cNvPr id="681" name="Google Shape;681;g27ff7c2fd7a_3_117">
            <a:extLst>
              <a:ext uri="{C183D7F6-B498-43B3-948B-1728B52AA6E4}">
                <adec:decorative xmlns:adec="http://schemas.microsoft.com/office/drawing/2017/decorative" val="1"/>
              </a:ext>
            </a:extLst>
          </p:cNvPr>
          <p:cNvGrpSpPr/>
          <p:nvPr/>
        </p:nvGrpSpPr>
        <p:grpSpPr>
          <a:xfrm>
            <a:off x="692457" y="2547100"/>
            <a:ext cx="7649072" cy="2942876"/>
            <a:chOff x="3808" y="727422"/>
            <a:chExt cx="7649072" cy="2942876"/>
          </a:xfrm>
        </p:grpSpPr>
        <p:sp>
          <p:nvSpPr>
            <p:cNvPr id="682" name="Google Shape;682;g27ff7c2fd7a_3_117"/>
            <p:cNvSpPr/>
            <p:nvPr/>
          </p:nvSpPr>
          <p:spPr>
            <a:xfrm>
              <a:off x="3808" y="727422"/>
              <a:ext cx="1731503" cy="1006239"/>
            </a:xfrm>
            <a:prstGeom prst="roundRect">
              <a:avLst>
                <a:gd name="adj" fmla="val 10000"/>
              </a:avLst>
            </a:prstGeom>
            <a:solidFill>
              <a:srgbClr val="BEE2A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g27ff7c2fd7a_3_117"/>
            <p:cNvSpPr txBox="1"/>
            <p:nvPr/>
          </p:nvSpPr>
          <p:spPr>
            <a:xfrm>
              <a:off x="3808" y="727422"/>
              <a:ext cx="1731503" cy="670826"/>
            </a:xfrm>
            <a:prstGeom prst="rect">
              <a:avLst/>
            </a:prstGeom>
            <a:noFill/>
            <a:ln>
              <a:noFill/>
            </a:ln>
          </p:spPr>
          <p:txBody>
            <a:bodyPr spcFirstLastPara="1" wrap="square" lIns="128000" tIns="128000" rIns="128000"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Oct. 2021</a:t>
              </a:r>
              <a:endParaRPr sz="1400" b="0" i="0" u="none" strike="noStrike" cap="none">
                <a:solidFill>
                  <a:srgbClr val="000000"/>
                </a:solidFill>
                <a:latin typeface="Arial"/>
                <a:ea typeface="Arial"/>
                <a:cs typeface="Arial"/>
                <a:sym typeface="Arial"/>
              </a:endParaRPr>
            </a:p>
          </p:txBody>
        </p:sp>
        <p:sp>
          <p:nvSpPr>
            <p:cNvPr id="684" name="Google Shape;684;g27ff7c2fd7a_3_117"/>
            <p:cNvSpPr/>
            <p:nvPr/>
          </p:nvSpPr>
          <p:spPr>
            <a:xfrm>
              <a:off x="358453" y="1398248"/>
              <a:ext cx="1731503" cy="2272050"/>
            </a:xfrm>
            <a:prstGeom prst="roundRect">
              <a:avLst>
                <a:gd name="adj" fmla="val 10000"/>
              </a:avLst>
            </a:prstGeom>
            <a:solidFill>
              <a:schemeClr val="lt1">
                <a:alpha val="89411"/>
              </a:schemeClr>
            </a:solidFill>
            <a:ln w="25400" cap="flat"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g27ff7c2fd7a_3_117"/>
            <p:cNvSpPr txBox="1"/>
            <p:nvPr/>
          </p:nvSpPr>
          <p:spPr>
            <a:xfrm>
              <a:off x="409167" y="1448962"/>
              <a:ext cx="1630075" cy="2170622"/>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WE CARE screening implemented</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Parent responses recorded in EHR</a:t>
              </a:r>
              <a:endParaRPr sz="1400" b="0" i="0" u="none" strike="noStrike" cap="none">
                <a:solidFill>
                  <a:srgbClr val="000000"/>
                </a:solidFill>
                <a:latin typeface="Arial"/>
                <a:ea typeface="Arial"/>
                <a:cs typeface="Arial"/>
                <a:sym typeface="Arial"/>
              </a:endParaRPr>
            </a:p>
          </p:txBody>
        </p:sp>
        <p:sp>
          <p:nvSpPr>
            <p:cNvPr id="686" name="Google Shape;686;g27ff7c2fd7a_3_117"/>
            <p:cNvSpPr/>
            <p:nvPr/>
          </p:nvSpPr>
          <p:spPr>
            <a:xfrm>
              <a:off x="1997801" y="847288"/>
              <a:ext cx="556478" cy="431094"/>
            </a:xfrm>
            <a:prstGeom prst="rightArrow">
              <a:avLst>
                <a:gd name="adj1" fmla="val 60000"/>
                <a:gd name="adj2" fmla="val 50000"/>
              </a:avLst>
            </a:prstGeom>
            <a:solidFill>
              <a:srgbClr val="BEE2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g27ff7c2fd7a_3_117"/>
            <p:cNvSpPr txBox="1"/>
            <p:nvPr/>
          </p:nvSpPr>
          <p:spPr>
            <a:xfrm>
              <a:off x="1997801" y="933507"/>
              <a:ext cx="427150" cy="2586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8" name="Google Shape;688;g27ff7c2fd7a_3_117"/>
            <p:cNvSpPr/>
            <p:nvPr/>
          </p:nvSpPr>
          <p:spPr>
            <a:xfrm>
              <a:off x="2785270" y="727422"/>
              <a:ext cx="1731503" cy="1006239"/>
            </a:xfrm>
            <a:prstGeom prst="roundRect">
              <a:avLst>
                <a:gd name="adj" fmla="val 10000"/>
              </a:avLst>
            </a:prstGeom>
            <a:solidFill>
              <a:srgbClr val="BEE2A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g27ff7c2fd7a_3_117"/>
            <p:cNvSpPr txBox="1"/>
            <p:nvPr/>
          </p:nvSpPr>
          <p:spPr>
            <a:xfrm>
              <a:off x="2785270" y="727422"/>
              <a:ext cx="1731503" cy="670826"/>
            </a:xfrm>
            <a:prstGeom prst="rect">
              <a:avLst/>
            </a:prstGeom>
            <a:noFill/>
            <a:ln>
              <a:noFill/>
            </a:ln>
          </p:spPr>
          <p:txBody>
            <a:bodyPr spcFirstLastPara="1" wrap="square" lIns="128000" tIns="128000" rIns="128000"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Aug 2022-Aug 2023</a:t>
              </a:r>
              <a:endParaRPr sz="1400" b="0" i="0" u="none" strike="noStrike" cap="none">
                <a:solidFill>
                  <a:srgbClr val="000000"/>
                </a:solidFill>
                <a:latin typeface="Arial"/>
                <a:ea typeface="Arial"/>
                <a:cs typeface="Arial"/>
                <a:sym typeface="Arial"/>
              </a:endParaRPr>
            </a:p>
          </p:txBody>
        </p:sp>
        <p:sp>
          <p:nvSpPr>
            <p:cNvPr id="690" name="Google Shape;690;g27ff7c2fd7a_3_117"/>
            <p:cNvSpPr/>
            <p:nvPr/>
          </p:nvSpPr>
          <p:spPr>
            <a:xfrm>
              <a:off x="3139915" y="1398248"/>
              <a:ext cx="1731503" cy="2272050"/>
            </a:xfrm>
            <a:prstGeom prst="roundRect">
              <a:avLst>
                <a:gd name="adj" fmla="val 10000"/>
              </a:avLst>
            </a:prstGeom>
            <a:solidFill>
              <a:schemeClr val="lt1">
                <a:alpha val="89411"/>
              </a:schemeClr>
            </a:solidFill>
            <a:ln w="25400" cap="flat"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g27ff7c2fd7a_3_117"/>
            <p:cNvSpPr txBox="1"/>
            <p:nvPr/>
          </p:nvSpPr>
          <p:spPr>
            <a:xfrm>
              <a:off x="3190629" y="1448962"/>
              <a:ext cx="1630075" cy="2170622"/>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Staggered enrollment in Fresh Connect begins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All parents/caregivers   with completed WCS offered FC regardless of response (n=1,049)</a:t>
              </a:r>
              <a:endParaRPr sz="1400" b="0" i="0" u="none" strike="noStrike" cap="none">
                <a:solidFill>
                  <a:srgbClr val="000000"/>
                </a:solidFill>
                <a:latin typeface="Arial"/>
                <a:ea typeface="Arial"/>
                <a:cs typeface="Arial"/>
                <a:sym typeface="Arial"/>
              </a:endParaRPr>
            </a:p>
            <a:p>
              <a:pPr marL="228600" marR="0" lvl="2"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Must speak English, Spanish, or Portuguese</a:t>
              </a:r>
              <a:endParaRPr sz="1400" b="0" i="0" u="none" strike="noStrike" cap="none">
                <a:solidFill>
                  <a:srgbClr val="000000"/>
                </a:solidFill>
                <a:latin typeface="Arial"/>
                <a:ea typeface="Arial"/>
                <a:cs typeface="Arial"/>
                <a:sym typeface="Arial"/>
              </a:endParaRPr>
            </a:p>
          </p:txBody>
        </p:sp>
        <p:sp>
          <p:nvSpPr>
            <p:cNvPr id="692" name="Google Shape;692;g27ff7c2fd7a_3_117"/>
            <p:cNvSpPr/>
            <p:nvPr/>
          </p:nvSpPr>
          <p:spPr>
            <a:xfrm>
              <a:off x="4779263" y="847288"/>
              <a:ext cx="556478" cy="431094"/>
            </a:xfrm>
            <a:prstGeom prst="rightArrow">
              <a:avLst>
                <a:gd name="adj1" fmla="val 60000"/>
                <a:gd name="adj2" fmla="val 50000"/>
              </a:avLst>
            </a:prstGeom>
            <a:solidFill>
              <a:srgbClr val="BEE2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g27ff7c2fd7a_3_117"/>
            <p:cNvSpPr txBox="1"/>
            <p:nvPr/>
          </p:nvSpPr>
          <p:spPr>
            <a:xfrm>
              <a:off x="4779263" y="933507"/>
              <a:ext cx="427150" cy="25865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4" name="Google Shape;694;g27ff7c2fd7a_3_117"/>
            <p:cNvSpPr/>
            <p:nvPr/>
          </p:nvSpPr>
          <p:spPr>
            <a:xfrm>
              <a:off x="5566732" y="727422"/>
              <a:ext cx="1731503" cy="1006239"/>
            </a:xfrm>
            <a:prstGeom prst="roundRect">
              <a:avLst>
                <a:gd name="adj" fmla="val 10000"/>
              </a:avLst>
            </a:prstGeom>
            <a:solidFill>
              <a:srgbClr val="BEE2A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g27ff7c2fd7a_3_117"/>
            <p:cNvSpPr txBox="1"/>
            <p:nvPr/>
          </p:nvSpPr>
          <p:spPr>
            <a:xfrm>
              <a:off x="5566732" y="727422"/>
              <a:ext cx="1731503" cy="670826"/>
            </a:xfrm>
            <a:prstGeom prst="rect">
              <a:avLst/>
            </a:prstGeom>
            <a:noFill/>
            <a:ln>
              <a:noFill/>
            </a:ln>
          </p:spPr>
          <p:txBody>
            <a:bodyPr spcFirstLastPara="1" wrap="square" lIns="128000" tIns="128000" rIns="128000"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July 2024</a:t>
              </a:r>
              <a:endParaRPr sz="1400" b="0" i="0" u="none" strike="noStrike" cap="none">
                <a:solidFill>
                  <a:srgbClr val="000000"/>
                </a:solidFill>
                <a:latin typeface="Arial"/>
                <a:ea typeface="Arial"/>
                <a:cs typeface="Arial"/>
                <a:sym typeface="Arial"/>
              </a:endParaRPr>
            </a:p>
          </p:txBody>
        </p:sp>
        <p:sp>
          <p:nvSpPr>
            <p:cNvPr id="696" name="Google Shape;696;g27ff7c2fd7a_3_117"/>
            <p:cNvSpPr/>
            <p:nvPr/>
          </p:nvSpPr>
          <p:spPr>
            <a:xfrm>
              <a:off x="5921377" y="1398248"/>
              <a:ext cx="1731503" cy="2272050"/>
            </a:xfrm>
            <a:prstGeom prst="roundRect">
              <a:avLst>
                <a:gd name="adj" fmla="val 10000"/>
              </a:avLst>
            </a:prstGeom>
            <a:solidFill>
              <a:schemeClr val="lt1">
                <a:alpha val="89411"/>
              </a:schemeClr>
            </a:solidFill>
            <a:ln w="25400" cap="flat"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g27ff7c2fd7a_3_117"/>
            <p:cNvSpPr txBox="1"/>
            <p:nvPr/>
          </p:nvSpPr>
          <p:spPr>
            <a:xfrm>
              <a:off x="5972091" y="1448962"/>
              <a:ext cx="1630075" cy="2170622"/>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Analysis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Child race/ethnicity, age, parent preferred language, and insurance status extracted from medical record</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Those with missing information removed from analysis (n=24)</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27ff7c2fd7a_3_141"/>
          <p:cNvSpPr txBox="1">
            <a:spLocks noGrp="1"/>
          </p:cNvSpPr>
          <p:nvPr>
            <p:ph type="title"/>
          </p:nvPr>
        </p:nvSpPr>
        <p:spPr>
          <a:xfrm>
            <a:off x="470589" y="374068"/>
            <a:ext cx="11123843" cy="82749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a:t>Study Objectives and Analysis</a:t>
            </a:r>
            <a:endParaRPr/>
          </a:p>
        </p:txBody>
      </p:sp>
      <p:sp>
        <p:nvSpPr>
          <p:cNvPr id="703" name="Google Shape;703;g27ff7c2fd7a_3_141"/>
          <p:cNvSpPr txBox="1"/>
          <p:nvPr/>
        </p:nvSpPr>
        <p:spPr>
          <a:xfrm>
            <a:off x="757223" y="3293076"/>
            <a:ext cx="9863884" cy="156966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00000"/>
                </a:solidFill>
                <a:latin typeface="Arial"/>
                <a:ea typeface="Arial"/>
                <a:cs typeface="Arial"/>
                <a:sym typeface="Arial"/>
              </a:rPr>
              <a:t>Analysis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Descriptive statistics of sample population were calculated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A multivariable adjusted logistic regression was used to determine the association between WCS response and FC enrollment</a:t>
            </a:r>
            <a:endParaRPr sz="1400" b="0" i="0" u="none" strike="noStrike" cap="none">
              <a:solidFill>
                <a:srgbClr val="000000"/>
              </a:solidFill>
              <a:latin typeface="Arial"/>
              <a:ea typeface="Arial"/>
              <a:cs typeface="Arial"/>
              <a:sym typeface="Arial"/>
            </a:endParaRPr>
          </a:p>
        </p:txBody>
      </p:sp>
      <p:sp>
        <p:nvSpPr>
          <p:cNvPr id="704" name="Google Shape;704;g27ff7c2fd7a_3_141"/>
          <p:cNvSpPr txBox="1"/>
          <p:nvPr/>
        </p:nvSpPr>
        <p:spPr>
          <a:xfrm>
            <a:off x="757223" y="1648881"/>
            <a:ext cx="9863884" cy="1200329"/>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00000"/>
                </a:solidFill>
                <a:latin typeface="Arial"/>
                <a:ea typeface="Arial"/>
                <a:cs typeface="Arial"/>
                <a:sym typeface="Arial"/>
              </a:rPr>
              <a:t>Objective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Determine the association between social needs screener responses and odds of enrollment into FC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g27fcad584f7_0_0">
            <a:extLst>
              <a:ext uri="{C183D7F6-B498-43B3-948B-1728B52AA6E4}">
                <adec:decorative xmlns:adec="http://schemas.microsoft.com/office/drawing/2017/decorative" val="1"/>
              </a:ext>
            </a:extLst>
          </p:cNvPr>
          <p:cNvSpPr/>
          <p:nvPr/>
        </p:nvSpPr>
        <p:spPr>
          <a:xfrm rot="10800000" flipH="1">
            <a:off x="0" y="685741"/>
            <a:ext cx="12192000" cy="1503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g27fcad584f7_0_0"/>
          <p:cNvSpPr>
            <a:spLocks noGrp="1"/>
          </p:cNvSpPr>
          <p:nvPr>
            <p:ph type="title" idx="4294967295"/>
          </p:nvPr>
        </p:nvSpPr>
        <p:spPr>
          <a:xfrm>
            <a:off x="0" y="0"/>
            <a:ext cx="12192000" cy="685800"/>
          </a:xfrm>
          <a:prstGeom prst="rect">
            <a:avLst/>
          </a:prstGeom>
          <a:solidFill>
            <a:schemeClr val="accent2">
              <a:lumMod val="75000"/>
            </a:scheme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700" b="1" i="0" u="none" strike="noStrike" kern="0" cap="none" spc="0" normalizeH="0" baseline="0" noProof="0" dirty="0">
                <a:ln>
                  <a:noFill/>
                </a:ln>
                <a:solidFill>
                  <a:schemeClr val="lt1"/>
                </a:solidFill>
                <a:effectLst/>
                <a:uLnTx/>
                <a:uFillTx/>
                <a:latin typeface="Calibri"/>
                <a:ea typeface="Calibri"/>
                <a:cs typeface="Calibri"/>
                <a:sym typeface="Calibri"/>
              </a:rPr>
              <a:t>Student Posters</a:t>
            </a:r>
            <a:endParaRPr kumimoji="0" lang="en-US"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54" name="Google Shape;254;g27fcad584f7_0_0"/>
          <p:cNvSpPr txBox="1"/>
          <p:nvPr/>
        </p:nvSpPr>
        <p:spPr>
          <a:xfrm>
            <a:off x="484546" y="1267711"/>
            <a:ext cx="11528400" cy="44331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Marian Winters, </a:t>
            </a:r>
            <a:r>
              <a:rPr lang="en-US" sz="2000" b="1" i="0" u="none" strike="noStrike" cap="none">
                <a:solidFill>
                  <a:schemeClr val="dk1"/>
                </a:solidFill>
                <a:highlight>
                  <a:srgbClr val="FFFFFF"/>
                </a:highlight>
                <a:latin typeface="Calibri"/>
                <a:ea typeface="Calibri"/>
                <a:cs typeface="Calibri"/>
                <a:sym typeface="Calibri"/>
              </a:rPr>
              <a:t>University of South Carolina</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Mediation of the association between sociodemographic characteristics and psychosocial well-being by food insecurity among Mexican and U.S. Mexican American adults in 2021</a:t>
            </a:r>
            <a:endParaRPr sz="14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Elise Sheinberg, Harvard University: </a:t>
            </a:r>
            <a:r>
              <a:rPr lang="en-US" sz="2000" b="0" i="0" u="none" strike="noStrike" cap="none">
                <a:solidFill>
                  <a:srgbClr val="000000"/>
                </a:solidFill>
                <a:latin typeface="Calibri"/>
                <a:ea typeface="Calibri"/>
                <a:cs typeface="Calibri"/>
                <a:sym typeface="Calibri"/>
              </a:rPr>
              <a:t>New and recurring food insecurity during and after the COVID-19 pandemic in a nationally representative sample </a:t>
            </a:r>
            <a:endParaRPr sz="14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Salma Hakam, The University of North Carolina at Chapel Hill: </a:t>
            </a:r>
            <a:r>
              <a:rPr lang="en-US" sz="2000" b="0" i="0" u="none" strike="noStrike" cap="none">
                <a:solidFill>
                  <a:srgbClr val="000000"/>
                </a:solidFill>
                <a:latin typeface="Calibri"/>
                <a:ea typeface="Calibri"/>
                <a:cs typeface="Calibri"/>
                <a:sym typeface="Calibri"/>
              </a:rPr>
              <a:t>From Awareness to Access: Enhancing SNAP Participation Among Middle Eastern and North African Immigrants in North Carolina</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Man Viet Nguyen, Boston University: </a:t>
            </a:r>
            <a:r>
              <a:rPr lang="en-US" sz="2000" b="0" i="0" u="none" strike="noStrike" cap="none">
                <a:solidFill>
                  <a:srgbClr val="000000"/>
                </a:solidFill>
                <a:latin typeface="Calibri"/>
                <a:ea typeface="Calibri"/>
                <a:cs typeface="Calibri"/>
                <a:sym typeface="Calibri"/>
              </a:rPr>
              <a:t>Development of a conceptually equivalent Vietnamese-language translation of the US Household Food Security Survey Module for use with Vietnamese people living in the US</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Charlotte Kerber, University of California, Davis: </a:t>
            </a:r>
            <a:r>
              <a:rPr lang="en-US" sz="2000" b="0" i="0" u="none" strike="noStrike" cap="none">
                <a:solidFill>
                  <a:srgbClr val="000000"/>
                </a:solidFill>
                <a:latin typeface="Calibri"/>
                <a:ea typeface="Calibri"/>
                <a:cs typeface="Calibri"/>
                <a:sym typeface="Calibri"/>
              </a:rPr>
              <a:t>Qualitative analysis of fieldnote and interview data for planning a food bank-based breast cancer screening intervention</a:t>
            </a:r>
            <a:endParaRPr sz="1400" b="0" i="0" u="none" strike="noStrike" cap="none">
              <a:solidFill>
                <a:srgbClr val="000000"/>
              </a:solidFill>
              <a:latin typeface="Arial"/>
              <a:ea typeface="Arial"/>
              <a:cs typeface="Arial"/>
              <a:sym typeface="Arial"/>
            </a:endParaRPr>
          </a:p>
          <a:p>
            <a:pPr marL="457200" marR="0" lvl="0" indent="-228600" algn="l" rtl="0">
              <a:lnSpc>
                <a:spcPct val="11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52" name="Google Shape;252;g27fcad584f7_0_0"/>
          <p:cNvSpPr txBox="1"/>
          <p:nvPr/>
        </p:nvSpPr>
        <p:spPr>
          <a:xfrm>
            <a:off x="1496050" y="5176575"/>
            <a:ext cx="9616500" cy="1245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View them here: </a:t>
            </a:r>
            <a:r>
              <a:rPr lang="en-US" sz="1900" b="1" i="0" u="sng" strike="noStrike" cap="none">
                <a:solidFill>
                  <a:schemeClr val="hlink"/>
                </a:solidFill>
                <a:latin typeface="Calibri"/>
                <a:ea typeface="Calibri"/>
                <a:cs typeface="Calibri"/>
                <a:sym typeface="Calibri"/>
                <a:hlinkClick r:id="rId3"/>
              </a:rPr>
              <a:t>https://nopren.ucsf.edu/her-nopren-summer-speaker-series-students-2024</a:t>
            </a:r>
            <a:r>
              <a:rPr lang="en-US" sz="1600" b="1"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endParaRPr sz="1700" b="1" i="0" u="sng" strike="noStrike" cap="none">
              <a:solidFill>
                <a:srgbClr val="0078D7"/>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endParaRPr sz="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200" b="1" i="0" u="none" strike="noStrike" cap="none">
              <a:solidFill>
                <a:schemeClr val="dk1"/>
              </a:solidFill>
              <a:latin typeface="Calibri"/>
              <a:ea typeface="Calibri"/>
              <a:cs typeface="Calibri"/>
              <a:sym typeface="Calibri"/>
            </a:endParaRPr>
          </a:p>
        </p:txBody>
      </p:sp>
      <p:pic>
        <p:nvPicPr>
          <p:cNvPr id="251" name="Google Shape;251;g27fcad584f7_0_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79054" y="5489390"/>
            <a:ext cx="900396" cy="721580"/>
          </a:xfrm>
          <a:prstGeom prst="rect">
            <a:avLst/>
          </a:prstGeom>
          <a:noFill/>
          <a:ln>
            <a:noFill/>
          </a:ln>
        </p:spPr>
      </p:pic>
      <p:pic>
        <p:nvPicPr>
          <p:cNvPr id="249" name="Google Shape;249;g27fcad584f7_0_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377376" y="5709638"/>
            <a:ext cx="1762987" cy="59098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27ff7c2fd7a_3_147"/>
          <p:cNvSpPr txBox="1">
            <a:spLocks noGrp="1"/>
          </p:cNvSpPr>
          <p:nvPr>
            <p:ph type="title"/>
          </p:nvPr>
        </p:nvSpPr>
        <p:spPr>
          <a:xfrm>
            <a:off x="470589" y="374068"/>
            <a:ext cx="11123843" cy="82749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a:t>Sample Demographics</a:t>
            </a:r>
            <a:endParaRPr/>
          </a:p>
        </p:txBody>
      </p:sp>
      <p:graphicFrame>
        <p:nvGraphicFramePr>
          <p:cNvPr id="710" name="Google Shape;710;g27ff7c2fd7a_3_147"/>
          <p:cNvGraphicFramePr/>
          <p:nvPr>
            <p:extLst>
              <p:ext uri="{D42A27DB-BD31-4B8C-83A1-F6EECF244321}">
                <p14:modId xmlns:p14="http://schemas.microsoft.com/office/powerpoint/2010/main" val="509487439"/>
              </p:ext>
            </p:extLst>
          </p:nvPr>
        </p:nvGraphicFramePr>
        <p:xfrm>
          <a:off x="2759206" y="1382948"/>
          <a:ext cx="7211213" cy="4904630"/>
        </p:xfrm>
        <a:graphic>
          <a:graphicData uri="http://schemas.openxmlformats.org/drawingml/2006/table">
            <a:tbl>
              <a:tblPr firstRow="1" firstCol="1" bandRow="1">
                <a:noFill/>
                <a:tableStyleId>{558EFC8D-75E7-4E2E-8B90-A81787AD689C}</a:tableStyleId>
              </a:tblPr>
              <a:tblGrid>
                <a:gridCol w="1782800">
                  <a:extLst>
                    <a:ext uri="{9D8B030D-6E8A-4147-A177-3AD203B41FA5}">
                      <a16:colId xmlns:a16="http://schemas.microsoft.com/office/drawing/2014/main" val="20000"/>
                    </a:ext>
                  </a:extLst>
                </a:gridCol>
                <a:gridCol w="1285750">
                  <a:extLst>
                    <a:ext uri="{9D8B030D-6E8A-4147-A177-3AD203B41FA5}">
                      <a16:colId xmlns:a16="http://schemas.microsoft.com/office/drawing/2014/main" val="20001"/>
                    </a:ext>
                  </a:extLst>
                </a:gridCol>
                <a:gridCol w="1370006">
                  <a:extLst>
                    <a:ext uri="{9D8B030D-6E8A-4147-A177-3AD203B41FA5}">
                      <a16:colId xmlns:a16="http://schemas.microsoft.com/office/drawing/2014/main" val="20002"/>
                    </a:ext>
                  </a:extLst>
                </a:gridCol>
                <a:gridCol w="1380888">
                  <a:extLst>
                    <a:ext uri="{9D8B030D-6E8A-4147-A177-3AD203B41FA5}">
                      <a16:colId xmlns:a16="http://schemas.microsoft.com/office/drawing/2014/main" val="20003"/>
                    </a:ext>
                  </a:extLst>
                </a:gridCol>
                <a:gridCol w="1391769">
                  <a:extLst>
                    <a:ext uri="{9D8B030D-6E8A-4147-A177-3AD203B41FA5}">
                      <a16:colId xmlns:a16="http://schemas.microsoft.com/office/drawing/2014/main" val="20004"/>
                    </a:ext>
                  </a:extLst>
                </a:gridCol>
              </a:tblGrid>
              <a:tr h="26205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8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Sample Characteristics (n=1,025)</a:t>
                      </a:r>
                      <a:endParaRPr sz="1400" u="none" strike="noStrike" cap="none" dirty="0">
                        <a:latin typeface="Arial"/>
                        <a:ea typeface="Arial"/>
                        <a:cs typeface="Arial"/>
                        <a:sym typeface="Arial"/>
                      </a:endParaRPr>
                    </a:p>
                  </a:txBody>
                  <a:tcPr marL="47975" marR="47975" marT="0" marB="0" anchor="b"/>
                </a:tc>
                <a:tc>
                  <a:txBody>
                    <a:bodyPr/>
                    <a:lstStyle/>
                    <a:p>
                      <a:endParaRPr lang="en-US" dirty="0"/>
                    </a:p>
                  </a:txBody>
                  <a:tcPr marL="47975" marR="47975" marT="0" marB="0" anchor="b"/>
                </a:tc>
                <a:tc>
                  <a:txBody>
                    <a:bodyPr/>
                    <a:lstStyle/>
                    <a:p>
                      <a:endParaRPr lang="en-US"/>
                    </a:p>
                  </a:txBody>
                  <a:tcPr marL="47975" marR="47975" marT="0" marB="0" anchor="b"/>
                </a:tc>
                <a:tc>
                  <a:txBody>
                    <a:bodyPr/>
                    <a:lstStyle/>
                    <a:p>
                      <a:endParaRPr lang="en-US" dirty="0"/>
                    </a:p>
                  </a:txBody>
                  <a:tcPr marL="47975" marR="47975" marT="0" marB="0" anchor="b"/>
                </a:tc>
                <a:extLst>
                  <a:ext uri="{0D108BD9-81ED-4DB2-BD59-A6C34878D82A}">
                    <a16:rowId xmlns:a16="http://schemas.microsoft.com/office/drawing/2014/main" val="10000"/>
                  </a:ext>
                </a:extLst>
              </a:tr>
              <a:tr h="2318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WE CARE Screening Response</a:t>
                      </a:r>
                      <a:endParaRPr sz="12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No (Ref)</a:t>
                      </a:r>
                      <a:endParaRPr sz="14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Yes</a:t>
                      </a:r>
                      <a:endParaRPr sz="14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Maybe Later</a:t>
                      </a:r>
                      <a:endParaRPr sz="14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Left Blank</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01"/>
                  </a:ext>
                </a:extLst>
              </a:tr>
              <a:tr h="2318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Sample, n</a:t>
                      </a:r>
                      <a:endParaRPr sz="12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802</a:t>
                      </a:r>
                      <a:endParaRPr sz="14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62</a:t>
                      </a:r>
                      <a:endParaRPr sz="14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19</a:t>
                      </a:r>
                      <a:endParaRPr sz="14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142</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02"/>
                  </a:ext>
                </a:extLst>
              </a:tr>
              <a:tr h="3583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Child Race/ethnicity </a:t>
                      </a:r>
                      <a:endParaRPr sz="12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 </a:t>
                      </a:r>
                      <a:endParaRPr sz="14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03"/>
                  </a:ext>
                </a:extLst>
              </a:tr>
              <a:tr h="23185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White, non-Hispanic   </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39.5</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24.2</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15.8</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40.9</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04"/>
                  </a:ext>
                </a:extLst>
              </a:tr>
              <a:tr h="22385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    Hispanic</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30.9</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30.7</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42.1</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17.6</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05"/>
                  </a:ext>
                </a:extLst>
              </a:tr>
              <a:tr h="1707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    Black, non-Hispanic</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14.7</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40.3</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32.6</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26.1</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06"/>
                  </a:ext>
                </a:extLst>
              </a:tr>
              <a:tr h="176775">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NH Asian/Multiracial/Other</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14.8</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4.8</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10.5</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15.5</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07"/>
                  </a:ext>
                </a:extLst>
              </a:tr>
              <a:tr h="1767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Child age (mean, SD)</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8.9 (6.5)</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10.2 (7.1)</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8.1 (5.7)</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10.6 (6.5)</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08"/>
                  </a:ext>
                </a:extLst>
              </a:tr>
              <a:tr h="2316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Parent Preferred Language</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09"/>
                  </a:ext>
                </a:extLst>
              </a:tr>
              <a:tr h="195075">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English</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98.1</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96.8</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94.7</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94.4</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10"/>
                  </a:ext>
                </a:extLst>
              </a:tr>
              <a:tr h="176775">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Not English</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1.9</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3.2</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5.3</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5.6</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11"/>
                  </a:ext>
                </a:extLst>
              </a:tr>
              <a:tr h="2560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Child Insurance</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12"/>
                  </a:ext>
                </a:extLst>
              </a:tr>
              <a:tr h="21945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Private</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46.1</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22.6</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15.8</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34.5</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13"/>
                  </a:ext>
                </a:extLst>
              </a:tr>
              <a:tr h="158500">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Public</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49.0</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69.4</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79.0</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59.2</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14"/>
                  </a:ext>
                </a:extLst>
              </a:tr>
              <a:tr h="176775">
                <a:tc>
                  <a:txBody>
                    <a:bodyPr/>
                    <a:lstStyle/>
                    <a:p>
                      <a:pPr marL="0" marR="0" lvl="0" indent="0" algn="r" rtl="0">
                        <a:lnSpc>
                          <a:spcPct val="100000"/>
                        </a:lnSpc>
                        <a:spcBef>
                          <a:spcPts val="0"/>
                        </a:spcBef>
                        <a:spcAft>
                          <a:spcPts val="0"/>
                        </a:spcAft>
                        <a:buClr>
                          <a:srgbClr val="000000"/>
                        </a:buClr>
                        <a:buSzPts val="1200"/>
                        <a:buFont typeface="Arial"/>
                        <a:buNone/>
                      </a:pPr>
                      <a:r>
                        <a:rPr lang="en-US" sz="1200" u="none" strike="noStrike" cap="none"/>
                        <a:t>Uninsured</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4.9</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8.1</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5.3</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6.3</a:t>
                      </a:r>
                      <a:endParaRPr sz="1400" u="none" strike="noStrike" cap="none">
                        <a:latin typeface="Arial"/>
                        <a:ea typeface="Arial"/>
                        <a:cs typeface="Arial"/>
                        <a:sym typeface="Arial"/>
                      </a:endParaRPr>
                    </a:p>
                  </a:txBody>
                  <a:tcPr marL="47975" marR="47975" marT="0" marB="0" anchor="b"/>
                </a:tc>
                <a:extLst>
                  <a:ext uri="{0D108BD9-81ED-4DB2-BD59-A6C34878D82A}">
                    <a16:rowId xmlns:a16="http://schemas.microsoft.com/office/drawing/2014/main" val="10015"/>
                  </a:ext>
                </a:extLst>
              </a:tr>
              <a:tr h="1767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Enrolled in Fresh Connect</a:t>
                      </a:r>
                      <a:endParaRPr sz="12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19.2</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27.4</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a:t>52.6</a:t>
                      </a:r>
                      <a:endParaRPr sz="1400" u="none" strike="noStrike" cap="none">
                        <a:latin typeface="Arial"/>
                        <a:ea typeface="Arial"/>
                        <a:cs typeface="Arial"/>
                        <a:sym typeface="Arial"/>
                      </a:endParaRPr>
                    </a:p>
                  </a:txBody>
                  <a:tcPr marL="47975" marR="47975" marT="0" marB="0" anchor="b"/>
                </a:tc>
                <a:tc>
                  <a:txBody>
                    <a:bodyPr/>
                    <a:lstStyle/>
                    <a:p>
                      <a:pPr marL="0" marR="0" lvl="0" indent="152400" algn="ctr" rtl="0">
                        <a:lnSpc>
                          <a:spcPct val="100000"/>
                        </a:lnSpc>
                        <a:spcBef>
                          <a:spcPts val="0"/>
                        </a:spcBef>
                        <a:spcAft>
                          <a:spcPts val="0"/>
                        </a:spcAft>
                        <a:buClr>
                          <a:srgbClr val="000000"/>
                        </a:buClr>
                        <a:buSzPts val="1400"/>
                        <a:buFont typeface="Arial"/>
                        <a:buNone/>
                      </a:pPr>
                      <a:r>
                        <a:rPr lang="en-US" sz="1400" u="none" strike="noStrike" cap="none" dirty="0"/>
                        <a:t>18.31</a:t>
                      </a:r>
                      <a:endParaRPr sz="1400" u="none" strike="noStrike" cap="none" dirty="0">
                        <a:latin typeface="Arial"/>
                        <a:ea typeface="Arial"/>
                        <a:cs typeface="Arial"/>
                        <a:sym typeface="Arial"/>
                      </a:endParaRPr>
                    </a:p>
                  </a:txBody>
                  <a:tcPr marL="47975" marR="47975" marT="0" marB="0" anchor="b"/>
                </a:tc>
                <a:extLst>
                  <a:ext uri="{0D108BD9-81ED-4DB2-BD59-A6C34878D82A}">
                    <a16:rowId xmlns:a16="http://schemas.microsoft.com/office/drawing/2014/main" val="10016"/>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g27ff7c2fd7a_3_152"/>
          <p:cNvSpPr txBox="1">
            <a:spLocks noGrp="1"/>
          </p:cNvSpPr>
          <p:nvPr>
            <p:ph type="title"/>
          </p:nvPr>
        </p:nvSpPr>
        <p:spPr>
          <a:xfrm>
            <a:off x="470589" y="374068"/>
            <a:ext cx="11123843" cy="82749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dirty="0"/>
              <a:t>Results (</a:t>
            </a:r>
            <a:r>
              <a:rPr lang="en-US" dirty="0" err="1"/>
              <a:t>contin</a:t>
            </a:r>
            <a:r>
              <a:rPr lang="en-US" dirty="0"/>
              <a:t>)</a:t>
            </a:r>
            <a:endParaRPr dirty="0"/>
          </a:p>
        </p:txBody>
      </p:sp>
      <p:sp>
        <p:nvSpPr>
          <p:cNvPr id="717" name="Google Shape;717;g27ff7c2fd7a_3_152"/>
          <p:cNvSpPr txBox="1"/>
          <p:nvPr/>
        </p:nvSpPr>
        <p:spPr>
          <a:xfrm>
            <a:off x="644769" y="1348154"/>
            <a:ext cx="4618893"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After adjusting for sociodemographic characteristics, indicating “yes” for wanting help with food on a social needs screener </a:t>
            </a:r>
            <a:r>
              <a:rPr lang="en-US" sz="1400" b="1" i="0" u="none" strike="noStrike" cap="none">
                <a:solidFill>
                  <a:srgbClr val="000000"/>
                </a:solidFill>
                <a:latin typeface="Arial"/>
                <a:ea typeface="Arial"/>
                <a:cs typeface="Arial"/>
                <a:sym typeface="Arial"/>
              </a:rPr>
              <a:t>did not increase the odds of enrollment</a:t>
            </a:r>
            <a:r>
              <a:rPr lang="en-US" sz="1400" b="0" i="0" u="none" strike="noStrike" cap="none">
                <a:solidFill>
                  <a:srgbClr val="000000"/>
                </a:solidFill>
                <a:latin typeface="Arial"/>
                <a:ea typeface="Arial"/>
                <a:cs typeface="Arial"/>
                <a:sym typeface="Arial"/>
              </a:rPr>
              <a:t> into produce prescription program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There was a statistically significant association between parents choosing “maybe later” on the screener and enrollment in FC</a:t>
            </a:r>
            <a:endParaRPr sz="1400" b="0" i="0" u="none" strike="noStrike" cap="none">
              <a:solidFill>
                <a:srgbClr val="000000"/>
              </a:solidFill>
              <a:latin typeface="Arial"/>
              <a:ea typeface="Arial"/>
              <a:cs typeface="Arial"/>
              <a:sym typeface="Arial"/>
            </a:endParaRPr>
          </a:p>
        </p:txBody>
      </p:sp>
      <p:pic>
        <p:nvPicPr>
          <p:cNvPr id="716" name="Google Shape;716;g27ff7c2fd7a_3_152" descr="A table with text on it"/>
          <p:cNvPicPr preferRelativeResize="0"/>
          <p:nvPr/>
        </p:nvPicPr>
        <p:blipFill rotWithShape="1">
          <a:blip r:embed="rId3">
            <a:alphaModFix/>
          </a:blip>
          <a:srcRect/>
          <a:stretch/>
        </p:blipFill>
        <p:spPr>
          <a:xfrm>
            <a:off x="5898292" y="1037997"/>
            <a:ext cx="5271965" cy="4782005"/>
          </a:xfrm>
          <a:prstGeom prst="rect">
            <a:avLst/>
          </a:prstGeom>
          <a:noFill/>
          <a:ln>
            <a:noFill/>
          </a:ln>
        </p:spPr>
      </p:pic>
      <p:sp>
        <p:nvSpPr>
          <p:cNvPr id="718" name="Google Shape;718;g27ff7c2fd7a_3_152">
            <a:extLst>
              <a:ext uri="{C183D7F6-B498-43B3-948B-1728B52AA6E4}">
                <adec:decorative xmlns:adec="http://schemas.microsoft.com/office/drawing/2017/decorative" val="1"/>
              </a:ext>
            </a:extLst>
          </p:cNvPr>
          <p:cNvSpPr txBox="1"/>
          <p:nvPr/>
        </p:nvSpPr>
        <p:spPr>
          <a:xfrm>
            <a:off x="5782962" y="2026508"/>
            <a:ext cx="5387296" cy="716692"/>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5" name="Google Shape;725;g27ff7c2fd7a_3_159"/>
          <p:cNvSpPr txBox="1">
            <a:spLocks noGrp="1"/>
          </p:cNvSpPr>
          <p:nvPr>
            <p:ph type="title"/>
          </p:nvPr>
        </p:nvSpPr>
        <p:spPr>
          <a:xfrm>
            <a:off x="470589" y="374068"/>
            <a:ext cx="11123843" cy="82749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a:t>Discussion</a:t>
            </a:r>
            <a:endParaRPr/>
          </a:p>
        </p:txBody>
      </p:sp>
      <p:sp>
        <p:nvSpPr>
          <p:cNvPr id="724" name="Google Shape;724;g27ff7c2fd7a_3_159"/>
          <p:cNvSpPr txBox="1">
            <a:spLocks noGrp="1"/>
          </p:cNvSpPr>
          <p:nvPr>
            <p:ph type="body" idx="2"/>
          </p:nvPr>
        </p:nvSpPr>
        <p:spPr>
          <a:xfrm>
            <a:off x="457200" y="1371600"/>
            <a:ext cx="11137232" cy="4361935"/>
          </a:xfrm>
          <a:prstGeom prst="rect">
            <a:avLst/>
          </a:prstGeom>
          <a:noFill/>
          <a:ln>
            <a:noFill/>
          </a:ln>
        </p:spPr>
        <p:txBody>
          <a:bodyPr spcFirstLastPara="1" wrap="square" lIns="0" tIns="45700" rIns="0" bIns="45700" anchor="t" anchorCtr="0">
            <a:normAutofit/>
          </a:bodyPr>
          <a:lstStyle/>
          <a:p>
            <a:pPr marL="457200" lvl="0" indent="-355600" algn="l" rtl="0">
              <a:lnSpc>
                <a:spcPct val="90000"/>
              </a:lnSpc>
              <a:spcBef>
                <a:spcPts val="1200"/>
              </a:spcBef>
              <a:spcAft>
                <a:spcPts val="0"/>
              </a:spcAft>
              <a:buSzPts val="2000"/>
              <a:buChar char=" "/>
            </a:pPr>
            <a:r>
              <a:rPr lang="en-US"/>
              <a:t>Parents accepted the pediatric produce prescription regardless of screening response</a:t>
            </a:r>
            <a:endParaRPr/>
          </a:p>
          <a:p>
            <a:pPr marL="914400" lvl="1" indent="-342900" algn="l" rtl="0">
              <a:lnSpc>
                <a:spcPct val="90000"/>
              </a:lnSpc>
              <a:spcBef>
                <a:spcPts val="200"/>
              </a:spcBef>
              <a:spcAft>
                <a:spcPts val="0"/>
              </a:spcAft>
              <a:buSzPts val="1800"/>
              <a:buChar char="◦"/>
            </a:pPr>
            <a:r>
              <a:rPr lang="en-US"/>
              <a:t>The majority (73%) of parents who requested help with food never enrolled in FC</a:t>
            </a:r>
            <a:endParaRPr/>
          </a:p>
          <a:p>
            <a:pPr marL="1371600" lvl="2" indent="-317500" algn="l" rtl="0">
              <a:lnSpc>
                <a:spcPct val="90000"/>
              </a:lnSpc>
              <a:spcBef>
                <a:spcPts val="400"/>
              </a:spcBef>
              <a:spcAft>
                <a:spcPts val="0"/>
              </a:spcAft>
              <a:buSzPts val="1400"/>
              <a:buChar char="◦"/>
            </a:pPr>
            <a:r>
              <a:rPr lang="en-US" sz="1800"/>
              <a:t>Reflection of the program</a:t>
            </a:r>
            <a:endParaRPr/>
          </a:p>
          <a:p>
            <a:pPr marL="1371600" lvl="2" indent="-317500" algn="l" rtl="0">
              <a:lnSpc>
                <a:spcPct val="90000"/>
              </a:lnSpc>
              <a:spcBef>
                <a:spcPts val="400"/>
              </a:spcBef>
              <a:spcAft>
                <a:spcPts val="0"/>
              </a:spcAft>
              <a:buSzPts val="1400"/>
              <a:buChar char="◦"/>
            </a:pPr>
            <a:r>
              <a:rPr lang="en-US" sz="1800"/>
              <a:t>Few other programs have described concordance between screening and response and program enrollment</a:t>
            </a:r>
            <a:r>
              <a:rPr lang="en-US" sz="1800" baseline="30000"/>
              <a:t>4</a:t>
            </a:r>
            <a:endParaRPr/>
          </a:p>
          <a:p>
            <a:pPr marL="914400" lvl="1" indent="-342900" algn="l" rtl="0">
              <a:lnSpc>
                <a:spcPct val="90000"/>
              </a:lnSpc>
              <a:spcBef>
                <a:spcPts val="200"/>
              </a:spcBef>
              <a:spcAft>
                <a:spcPts val="0"/>
              </a:spcAft>
              <a:buSzPts val="1800"/>
              <a:buChar char="◦"/>
            </a:pPr>
            <a:r>
              <a:rPr lang="en-US"/>
              <a:t>Indicating “maybe later” on the screener was significantly associated with enrollment </a:t>
            </a:r>
            <a:endParaRPr/>
          </a:p>
          <a:p>
            <a:pPr marL="1371600" lvl="2" indent="-317500" algn="l" rtl="0">
              <a:lnSpc>
                <a:spcPct val="90000"/>
              </a:lnSpc>
              <a:spcBef>
                <a:spcPts val="400"/>
              </a:spcBef>
              <a:spcAft>
                <a:spcPts val="0"/>
              </a:spcAft>
              <a:buSzPts val="1400"/>
              <a:buChar char="◦"/>
            </a:pPr>
            <a:r>
              <a:rPr lang="en-US" sz="1600"/>
              <a:t>Small sample size</a:t>
            </a:r>
            <a:endParaRPr/>
          </a:p>
          <a:p>
            <a:pPr marL="1371600" lvl="2" indent="-317500" algn="l" rtl="0">
              <a:lnSpc>
                <a:spcPct val="90000"/>
              </a:lnSpc>
              <a:spcBef>
                <a:spcPts val="400"/>
              </a:spcBef>
              <a:spcAft>
                <a:spcPts val="0"/>
              </a:spcAft>
              <a:buSzPts val="1400"/>
              <a:buChar char="◦"/>
            </a:pPr>
            <a:r>
              <a:rPr lang="en-US" sz="1600"/>
              <a:t>Look into time between screener and phone call for enrollment</a:t>
            </a:r>
            <a:endParaRPr/>
          </a:p>
          <a:p>
            <a:pPr marL="457200" lvl="0" indent="-355600" algn="l" rtl="0">
              <a:lnSpc>
                <a:spcPct val="90000"/>
              </a:lnSpc>
              <a:spcBef>
                <a:spcPts val="1200"/>
              </a:spcBef>
              <a:spcAft>
                <a:spcPts val="0"/>
              </a:spcAft>
              <a:buSzPts val="2000"/>
              <a:buChar char=" "/>
            </a:pPr>
            <a:r>
              <a:rPr lang="en-US"/>
              <a:t>When possible, offer food resources to all families regardless of screening response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g27ff7c2fd7a_3_165"/>
          <p:cNvSpPr txBox="1">
            <a:spLocks noGrp="1"/>
          </p:cNvSpPr>
          <p:nvPr>
            <p:ph type="title"/>
          </p:nvPr>
        </p:nvSpPr>
        <p:spPr>
          <a:xfrm>
            <a:off x="470589" y="374068"/>
            <a:ext cx="11123843" cy="82749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dirty="0"/>
              <a:t>Acknowledgements</a:t>
            </a:r>
            <a:r>
              <a:rPr lang="en-US" dirty="0">
                <a:solidFill>
                  <a:schemeClr val="bg1"/>
                </a:solidFill>
              </a:rPr>
              <a:t> (</a:t>
            </a:r>
            <a:r>
              <a:rPr lang="en-US" dirty="0" err="1">
                <a:solidFill>
                  <a:schemeClr val="bg1"/>
                </a:solidFill>
              </a:rPr>
              <a:t>cont</a:t>
            </a:r>
            <a:r>
              <a:rPr lang="en-US" dirty="0">
                <a:solidFill>
                  <a:schemeClr val="bg1"/>
                </a:solidFill>
              </a:rPr>
              <a:t>)</a:t>
            </a:r>
            <a:r>
              <a:rPr lang="en-US" dirty="0"/>
              <a:t> </a:t>
            </a:r>
            <a:endParaRPr dirty="0"/>
          </a:p>
        </p:txBody>
      </p:sp>
      <p:sp>
        <p:nvSpPr>
          <p:cNvPr id="732" name="Google Shape;732;g27ff7c2fd7a_3_165"/>
          <p:cNvSpPr txBox="1"/>
          <p:nvPr/>
        </p:nvSpPr>
        <p:spPr>
          <a:xfrm>
            <a:off x="470589" y="1473416"/>
            <a:ext cx="6489011" cy="4525746"/>
          </a:xfrm>
          <a:prstGeom prst="rect">
            <a:avLst/>
          </a:prstGeom>
          <a:noFill/>
          <a:ln>
            <a:noFill/>
          </a:ln>
        </p:spPr>
        <p:txBody>
          <a:bodyPr spcFirstLastPara="1" wrap="square" lIns="0" tIns="45700" rIns="0" bIns="45700" anchor="b" anchorCtr="0">
            <a:normAutofit fontScale="92500" lnSpcReduction="10000"/>
          </a:bodyPr>
          <a:lstStyle/>
          <a:p>
            <a:pPr marL="0" marR="0" lvl="0" indent="0" algn="l" rtl="0">
              <a:lnSpc>
                <a:spcPct val="90000"/>
              </a:lnSpc>
              <a:spcBef>
                <a:spcPts val="1200"/>
              </a:spcBef>
              <a:spcAft>
                <a:spcPts val="0"/>
              </a:spcAft>
              <a:buClr>
                <a:schemeClr val="accent1"/>
              </a:buClr>
              <a:buSzPct val="90089"/>
              <a:buFont typeface="Calibri"/>
              <a:buNone/>
            </a:pPr>
            <a:r>
              <a:rPr lang="en-US" sz="2400" b="0" i="0" u="none" strike="noStrike" cap="none">
                <a:solidFill>
                  <a:srgbClr val="3F3F3F"/>
                </a:solidFill>
                <a:latin typeface="Calibri"/>
                <a:ea typeface="Calibri"/>
                <a:cs typeface="Calibri"/>
                <a:sym typeface="Calibri"/>
              </a:rPr>
              <a:t>Dr. Arvin Garg, MD, MPH</a:t>
            </a:r>
            <a:endParaRPr sz="1400" b="0" i="0" u="none" strike="noStrike" cap="none">
              <a:solidFill>
                <a:srgbClr val="000000"/>
              </a:solidFill>
              <a:latin typeface="Arial"/>
              <a:ea typeface="Arial"/>
              <a:cs typeface="Arial"/>
              <a:sym typeface="Arial"/>
            </a:endParaRPr>
          </a:p>
          <a:p>
            <a:pPr marL="457178" marR="0" lvl="1" indent="0" algn="l" rtl="0">
              <a:lnSpc>
                <a:spcPct val="90000"/>
              </a:lnSpc>
              <a:spcBef>
                <a:spcPts val="200"/>
              </a:spcBef>
              <a:spcAft>
                <a:spcPts val="0"/>
              </a:spcAft>
              <a:buClr>
                <a:schemeClr val="accent1"/>
              </a:buClr>
              <a:buSzPct val="97297"/>
              <a:buFont typeface="Calibri"/>
              <a:buNone/>
            </a:pPr>
            <a:r>
              <a:rPr lang="en-US" sz="2000" b="0" i="0" u="none" strike="noStrike" cap="none">
                <a:solidFill>
                  <a:srgbClr val="3F3F3F"/>
                </a:solidFill>
                <a:latin typeface="Calibri"/>
                <a:ea typeface="Calibri"/>
                <a:cs typeface="Calibri"/>
                <a:sym typeface="Calibri"/>
              </a:rPr>
              <a:t>Founding Director of Child Health Equity Center, UMass Chan Medical School/UMass Memorial Health Children’s Medical Center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ct val="90089"/>
              <a:buFont typeface="Calibri"/>
              <a:buNone/>
            </a:pPr>
            <a:r>
              <a:rPr lang="en-US" sz="2400" b="0" i="0" u="none" strike="noStrike" cap="none">
                <a:solidFill>
                  <a:srgbClr val="3F3F3F"/>
                </a:solidFill>
                <a:latin typeface="Calibri"/>
                <a:ea typeface="Calibri"/>
                <a:cs typeface="Calibri"/>
                <a:sym typeface="Calibri"/>
              </a:rPr>
              <a:t>Alison LeBlanc, MS, PMP</a:t>
            </a:r>
            <a:endParaRPr sz="1400" b="0" i="0" u="none" strike="noStrike" cap="none">
              <a:solidFill>
                <a:srgbClr val="000000"/>
              </a:solidFill>
              <a:latin typeface="Arial"/>
              <a:ea typeface="Arial"/>
              <a:cs typeface="Arial"/>
              <a:sym typeface="Arial"/>
            </a:endParaRPr>
          </a:p>
          <a:p>
            <a:pPr marL="457178" marR="0" lvl="1" indent="0" algn="l" rtl="0">
              <a:lnSpc>
                <a:spcPct val="90000"/>
              </a:lnSpc>
              <a:spcBef>
                <a:spcPts val="200"/>
              </a:spcBef>
              <a:spcAft>
                <a:spcPts val="0"/>
              </a:spcAft>
              <a:buClr>
                <a:schemeClr val="accent1"/>
              </a:buClr>
              <a:buSzPct val="97297"/>
              <a:buFont typeface="Calibri"/>
              <a:buNone/>
            </a:pPr>
            <a:r>
              <a:rPr lang="en-US" sz="2000" b="0" i="0" u="none" strike="noStrike" cap="none">
                <a:solidFill>
                  <a:srgbClr val="3F3F3F"/>
                </a:solidFill>
                <a:latin typeface="Calibri"/>
                <a:ea typeface="Calibri"/>
                <a:cs typeface="Calibri"/>
                <a:sym typeface="Calibri"/>
              </a:rPr>
              <a:t>Executive Director of Child Health Equity Center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ct val="90089"/>
              <a:buFont typeface="Calibri"/>
              <a:buNone/>
            </a:pPr>
            <a:r>
              <a:rPr lang="en-US" sz="2400" b="0" i="0" u="none" strike="noStrike" cap="none">
                <a:solidFill>
                  <a:srgbClr val="3F3F3F"/>
                </a:solidFill>
                <a:latin typeface="Calibri"/>
                <a:ea typeface="Calibri"/>
                <a:cs typeface="Calibri"/>
                <a:sym typeface="Calibri"/>
              </a:rPr>
              <a:t>Katherine Barahona Paz</a:t>
            </a:r>
            <a:endParaRPr sz="1400" b="0" i="0" u="none" strike="noStrike" cap="none">
              <a:solidFill>
                <a:srgbClr val="000000"/>
              </a:solidFill>
              <a:latin typeface="Arial"/>
              <a:ea typeface="Arial"/>
              <a:cs typeface="Arial"/>
              <a:sym typeface="Arial"/>
            </a:endParaRPr>
          </a:p>
          <a:p>
            <a:pPr marL="457178" marR="0" lvl="1" indent="0" algn="l" rtl="0">
              <a:lnSpc>
                <a:spcPct val="90000"/>
              </a:lnSpc>
              <a:spcBef>
                <a:spcPts val="200"/>
              </a:spcBef>
              <a:spcAft>
                <a:spcPts val="0"/>
              </a:spcAft>
              <a:buClr>
                <a:schemeClr val="accent1"/>
              </a:buClr>
              <a:buSzPct val="97297"/>
              <a:buFont typeface="Calibri"/>
              <a:buNone/>
            </a:pPr>
            <a:r>
              <a:rPr lang="en-US" sz="2000" b="0" i="0" u="none" strike="noStrike" cap="none">
                <a:solidFill>
                  <a:srgbClr val="3F3F3F"/>
                </a:solidFill>
                <a:latin typeface="Calibri"/>
                <a:ea typeface="Calibri"/>
                <a:cs typeface="Calibri"/>
                <a:sym typeface="Calibri"/>
              </a:rPr>
              <a:t>Clinical Research Assistant, Child Health Equity Center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ct val="90089"/>
              <a:buFont typeface="Calibri"/>
              <a:buNone/>
            </a:pPr>
            <a:r>
              <a:rPr lang="en-US" sz="2400" b="0" i="0" u="none" strike="noStrike" cap="none">
                <a:solidFill>
                  <a:srgbClr val="3F3F3F"/>
                </a:solidFill>
                <a:latin typeface="Calibri"/>
                <a:ea typeface="Calibri"/>
                <a:cs typeface="Calibri"/>
                <a:sym typeface="Calibri"/>
              </a:rPr>
              <a:t>Leela Garg and Maya O’Connor</a:t>
            </a:r>
            <a:endParaRPr sz="1400" b="0" i="0" u="none" strike="noStrike" cap="none">
              <a:solidFill>
                <a:srgbClr val="000000"/>
              </a:solidFill>
              <a:latin typeface="Arial"/>
              <a:ea typeface="Arial"/>
              <a:cs typeface="Arial"/>
              <a:sym typeface="Arial"/>
            </a:endParaRPr>
          </a:p>
          <a:p>
            <a:pPr marL="457178" marR="0" lvl="1" indent="0" algn="l" rtl="0">
              <a:lnSpc>
                <a:spcPct val="90000"/>
              </a:lnSpc>
              <a:spcBef>
                <a:spcPts val="200"/>
              </a:spcBef>
              <a:spcAft>
                <a:spcPts val="0"/>
              </a:spcAft>
              <a:buClr>
                <a:schemeClr val="accent1"/>
              </a:buClr>
              <a:buSzPct val="97297"/>
              <a:buFont typeface="Calibri"/>
              <a:buNone/>
            </a:pPr>
            <a:r>
              <a:rPr lang="en-US" sz="2000" b="0" i="0" u="none" strike="noStrike" cap="none">
                <a:solidFill>
                  <a:srgbClr val="3F3F3F"/>
                </a:solidFill>
                <a:latin typeface="Calibri"/>
                <a:ea typeface="Calibri"/>
                <a:cs typeface="Calibri"/>
                <a:sym typeface="Calibri"/>
              </a:rPr>
              <a:t>Child Health Equity Center interns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ct val="90089"/>
              <a:buFont typeface="Calibri"/>
              <a:buNone/>
            </a:pPr>
            <a:r>
              <a:rPr lang="en-US" sz="2400" b="0" i="0" u="none" strike="noStrike" cap="none">
                <a:solidFill>
                  <a:srgbClr val="3F3F3F"/>
                </a:solidFill>
                <a:latin typeface="Calibri"/>
                <a:ea typeface="Calibri"/>
                <a:cs typeface="Calibri"/>
                <a:sym typeface="Calibri"/>
              </a:rPr>
              <a:t>Dr. Stephenie Lemon, PhD</a:t>
            </a:r>
            <a:endParaRPr sz="1400" b="0" i="0" u="none" strike="noStrike" cap="none">
              <a:solidFill>
                <a:srgbClr val="000000"/>
              </a:solidFill>
              <a:latin typeface="Arial"/>
              <a:ea typeface="Arial"/>
              <a:cs typeface="Arial"/>
              <a:sym typeface="Arial"/>
            </a:endParaRPr>
          </a:p>
          <a:p>
            <a:pPr marL="457178" marR="0" lvl="1" indent="0" algn="l" rtl="0">
              <a:lnSpc>
                <a:spcPct val="90000"/>
              </a:lnSpc>
              <a:spcBef>
                <a:spcPts val="200"/>
              </a:spcBef>
              <a:spcAft>
                <a:spcPts val="0"/>
              </a:spcAft>
              <a:buClr>
                <a:schemeClr val="accent1"/>
              </a:buClr>
              <a:buSzPct val="97297"/>
              <a:buFont typeface="Calibri"/>
              <a:buNone/>
            </a:pPr>
            <a:r>
              <a:rPr lang="en-US" sz="2000" b="0" i="0" u="none" strike="noStrike" cap="none">
                <a:solidFill>
                  <a:srgbClr val="3F3F3F"/>
                </a:solidFill>
                <a:latin typeface="Calibri"/>
                <a:ea typeface="Calibri"/>
                <a:cs typeface="Calibri"/>
                <a:sym typeface="Calibri"/>
              </a:rPr>
              <a:t>Professor and Chief of the Division of Preventative and Behavioral Medicine in the Dept. of Population and Quantitative Health Sciences, UMass Chan Medical School </a:t>
            </a:r>
            <a:endParaRPr sz="1400" b="0" i="0" u="none" strike="noStrike" cap="none">
              <a:solidFill>
                <a:srgbClr val="000000"/>
              </a:solidFill>
              <a:latin typeface="Arial"/>
              <a:ea typeface="Arial"/>
              <a:cs typeface="Arial"/>
              <a:sym typeface="Arial"/>
            </a:endParaRPr>
          </a:p>
          <a:p>
            <a:pPr marL="457177" marR="0" lvl="1" indent="0" algn="l" rtl="0">
              <a:lnSpc>
                <a:spcPct val="90000"/>
              </a:lnSpc>
              <a:spcBef>
                <a:spcPts val="200"/>
              </a:spcBef>
              <a:spcAft>
                <a:spcPts val="0"/>
              </a:spcAft>
              <a:buClr>
                <a:schemeClr val="accent1"/>
              </a:buClr>
              <a:buSzPct val="97297"/>
              <a:buFont typeface="Calibri"/>
              <a:buNone/>
            </a:pPr>
            <a:endParaRPr sz="2000" b="0" i="0" u="none" strike="noStrike" cap="none">
              <a:solidFill>
                <a:srgbClr val="3F3F3F"/>
              </a:solidFill>
              <a:latin typeface="Calibri"/>
              <a:ea typeface="Calibri"/>
              <a:cs typeface="Calibri"/>
              <a:sym typeface="Calibri"/>
            </a:endParaRPr>
          </a:p>
        </p:txBody>
      </p:sp>
      <p:pic>
        <p:nvPicPr>
          <p:cNvPr id="733" name="Google Shape;733;g27ff7c2fd7a_3_165" descr="How many fruits and vegetables do we really need? - Harvard Health"/>
          <p:cNvPicPr preferRelativeResize="0"/>
          <p:nvPr/>
        </p:nvPicPr>
        <p:blipFill rotWithShape="1">
          <a:blip r:embed="rId3">
            <a:alphaModFix/>
          </a:blip>
          <a:srcRect l="7759" r="22201" b="2"/>
          <a:stretch/>
        </p:blipFill>
        <p:spPr>
          <a:xfrm rot="5400000">
            <a:off x="7348001" y="804711"/>
            <a:ext cx="4797469" cy="4572001"/>
          </a:xfrm>
          <a:prstGeom prst="rect">
            <a:avLst/>
          </a:prstGeom>
          <a:solidFill>
            <a:srgbClr val="FFFFFF"/>
          </a:solid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9" name="Google Shape;739;g27ff7c2fd7a_3_172"/>
          <p:cNvSpPr txBox="1">
            <a:spLocks noGrp="1"/>
          </p:cNvSpPr>
          <p:nvPr>
            <p:ph type="title"/>
          </p:nvPr>
        </p:nvSpPr>
        <p:spPr>
          <a:xfrm>
            <a:off x="470589" y="374068"/>
            <a:ext cx="11123843" cy="82749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4800"/>
              <a:buNone/>
            </a:pPr>
            <a:r>
              <a:rPr lang="en-US" dirty="0"/>
              <a:t>References </a:t>
            </a:r>
            <a:r>
              <a:rPr lang="en-US" dirty="0">
                <a:solidFill>
                  <a:schemeClr val="bg1"/>
                </a:solidFill>
              </a:rPr>
              <a:t>(</a:t>
            </a:r>
            <a:r>
              <a:rPr lang="en-US" dirty="0" err="1">
                <a:solidFill>
                  <a:schemeClr val="bg1"/>
                </a:solidFill>
              </a:rPr>
              <a:t>cont</a:t>
            </a:r>
            <a:r>
              <a:rPr lang="en-US" dirty="0">
                <a:solidFill>
                  <a:schemeClr val="bg1"/>
                </a:solidFill>
              </a:rPr>
              <a:t>)</a:t>
            </a:r>
            <a:endParaRPr dirty="0">
              <a:solidFill>
                <a:schemeClr val="bg1"/>
              </a:solidFill>
            </a:endParaRPr>
          </a:p>
        </p:txBody>
      </p:sp>
      <p:sp>
        <p:nvSpPr>
          <p:cNvPr id="738" name="Google Shape;738;g27ff7c2fd7a_3_172"/>
          <p:cNvSpPr txBox="1">
            <a:spLocks noGrp="1"/>
          </p:cNvSpPr>
          <p:nvPr>
            <p:ph type="body" idx="2"/>
          </p:nvPr>
        </p:nvSpPr>
        <p:spPr>
          <a:xfrm>
            <a:off x="457200" y="1312986"/>
            <a:ext cx="11137232" cy="3746034"/>
          </a:xfrm>
          <a:prstGeom prst="rect">
            <a:avLst/>
          </a:prstGeom>
          <a:noFill/>
          <a:ln>
            <a:noFill/>
          </a:ln>
        </p:spPr>
        <p:txBody>
          <a:bodyPr spcFirstLastPara="1" wrap="square" lIns="0" tIns="45700" rIns="0" bIns="45700" anchor="t" anchorCtr="0">
            <a:normAutofit/>
          </a:bodyPr>
          <a:lstStyle/>
          <a:p>
            <a:pPr marL="457200" lvl="0" indent="-457200" algn="l" rtl="0">
              <a:lnSpc>
                <a:spcPct val="90000"/>
              </a:lnSpc>
              <a:spcBef>
                <a:spcPts val="1200"/>
              </a:spcBef>
              <a:spcAft>
                <a:spcPts val="0"/>
              </a:spcAft>
              <a:buSzPts val="2000"/>
              <a:buFont typeface="Arial"/>
              <a:buAutoNum type="arabicPeriod"/>
            </a:pPr>
            <a:r>
              <a:rPr lang="en-US" sz="1200"/>
              <a:t>COUNCIL ON COMMUNITY PEDIATRICS, Gitterman BA, Flanagan PJ, et al. Poverty and Child Health in the United States. </a:t>
            </a:r>
            <a:r>
              <a:rPr lang="en-US" sz="1200" i="1"/>
              <a:t>Pediatrics</a:t>
            </a:r>
            <a:r>
              <a:rPr lang="en-US" sz="1200"/>
              <a:t>. 2016;137(4):e20160339. doi:</a:t>
            </a:r>
            <a:r>
              <a:rPr lang="en-US" sz="1200" u="sng">
                <a:solidFill>
                  <a:schemeClr val="hlink"/>
                </a:solidFill>
                <a:hlinkClick r:id="rId3"/>
              </a:rPr>
              <a:t>10.1542/peds.2016-0339</a:t>
            </a:r>
            <a:endParaRPr sz="1200"/>
          </a:p>
          <a:p>
            <a:pPr marL="457200" lvl="0" indent="-457200" algn="l" rtl="0">
              <a:lnSpc>
                <a:spcPct val="90000"/>
              </a:lnSpc>
              <a:spcBef>
                <a:spcPts val="1200"/>
              </a:spcBef>
              <a:spcAft>
                <a:spcPts val="0"/>
              </a:spcAft>
              <a:buSzPts val="2000"/>
              <a:buFont typeface="Arial"/>
              <a:buAutoNum type="arabicPeriod"/>
            </a:pPr>
            <a:r>
              <a:rPr lang="en-US" sz="1200"/>
              <a:t>Brochier A, Garg A, Peltz A. Clinical and public policy interventions to address food insecurity among children. </a:t>
            </a:r>
            <a:r>
              <a:rPr lang="en-US" sz="1200" i="1"/>
              <a:t>Current Opinion in Pediatrics</a:t>
            </a:r>
            <a:r>
              <a:rPr lang="en-US" sz="1200"/>
              <a:t>. 2022;34(1):2. doi:</a:t>
            </a:r>
            <a:r>
              <a:rPr lang="en-US" sz="1200" u="sng">
                <a:solidFill>
                  <a:schemeClr val="hlink"/>
                </a:solidFill>
                <a:hlinkClick r:id="rId4"/>
              </a:rPr>
              <a:t>10.1097/MOP.0000000000001096</a:t>
            </a:r>
            <a:endParaRPr sz="1200"/>
          </a:p>
          <a:p>
            <a:pPr marL="457200" lvl="0" indent="-457200" algn="l" rtl="0">
              <a:lnSpc>
                <a:spcPct val="90000"/>
              </a:lnSpc>
              <a:spcBef>
                <a:spcPts val="1200"/>
              </a:spcBef>
              <a:spcAft>
                <a:spcPts val="0"/>
              </a:spcAft>
              <a:buSzPts val="2000"/>
              <a:buFont typeface="Arial"/>
              <a:buAutoNum type="arabicPeriod"/>
            </a:pPr>
            <a:r>
              <a:rPr lang="en-US" sz="1100"/>
              <a:t>Garg A, Brochier A, Tripodis Y, Messmer E, Drainoni ML. A Social Care System Implemented in Pediatric Primary Care: A Cluster RCT. </a:t>
            </a:r>
            <a:r>
              <a:rPr lang="en-US" sz="1100" i="1"/>
              <a:t>Pediatrics</a:t>
            </a:r>
            <a:r>
              <a:rPr lang="en-US" sz="1100"/>
              <a:t>. 2023;152(2):e2023061513. doi:</a:t>
            </a:r>
            <a:r>
              <a:rPr lang="en-US" sz="1100" u="sng">
                <a:solidFill>
                  <a:schemeClr val="hlink"/>
                </a:solidFill>
                <a:hlinkClick r:id="rId5"/>
              </a:rPr>
              <a:t>10.1542/peds.2023-061513</a:t>
            </a:r>
            <a:endParaRPr sz="1200"/>
          </a:p>
          <a:p>
            <a:pPr marL="457200" lvl="0" indent="-457200" algn="l" rtl="0">
              <a:lnSpc>
                <a:spcPct val="90000"/>
              </a:lnSpc>
              <a:spcBef>
                <a:spcPts val="1200"/>
              </a:spcBef>
              <a:spcAft>
                <a:spcPts val="0"/>
              </a:spcAft>
              <a:buSzPts val="2000"/>
              <a:buFont typeface="Arial"/>
              <a:buAutoNum type="arabicPeriod"/>
            </a:pPr>
            <a:r>
              <a:rPr lang="en-US" sz="1200">
                <a:highlight>
                  <a:srgbClr val="FFFFFF"/>
                </a:highlight>
              </a:rPr>
              <a:t>Bottino CJ, Rhodes ET, Kreatsoulas C, Cox JE, Fleegler EW. Food Insecurity Screening in Pediatric Primary Care: Can Offering Referrals Help Identify Families in Need? Acad Pediatr. 2017 July;17(5):497-503. doi: 10.1016/j.acap.2016.10. 006. Epub 2017 Mar 13. PMID: 28302365. </a:t>
            </a:r>
            <a:endParaRPr/>
          </a:p>
          <a:p>
            <a:pPr marL="457200" lvl="0" indent="-330200" algn="l" rtl="0">
              <a:lnSpc>
                <a:spcPct val="90000"/>
              </a:lnSpc>
              <a:spcBef>
                <a:spcPts val="1200"/>
              </a:spcBef>
              <a:spcAft>
                <a:spcPts val="0"/>
              </a:spcAft>
              <a:buSzPts val="2000"/>
              <a:buFont typeface="Arial"/>
              <a:buNone/>
            </a:pPr>
            <a:endParaRPr sz="1100"/>
          </a:p>
          <a:p>
            <a:pPr marL="457200" lvl="0" indent="-330200" algn="l" rtl="0">
              <a:lnSpc>
                <a:spcPct val="90000"/>
              </a:lnSpc>
              <a:spcBef>
                <a:spcPts val="1200"/>
              </a:spcBef>
              <a:spcAft>
                <a:spcPts val="0"/>
              </a:spcAft>
              <a:buSzPts val="2000"/>
              <a:buFont typeface="Arial"/>
              <a:buNone/>
            </a:pPr>
            <a:endParaRPr sz="1400"/>
          </a:p>
          <a:p>
            <a:pPr marL="0" lvl="0" indent="0" algn="l" rtl="0">
              <a:lnSpc>
                <a:spcPct val="90000"/>
              </a:lnSpc>
              <a:spcBef>
                <a:spcPts val="1200"/>
              </a:spcBef>
              <a:spcAft>
                <a:spcPts val="0"/>
              </a:spcAft>
              <a:buSzPts val="20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27ff7c2fd7a_1_0">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745" name="Google Shape;745;g27ff7c2fd7a_1_0"/>
          <p:cNvSpPr txBox="1">
            <a:spLocks noGrp="1"/>
          </p:cNvSpPr>
          <p:nvPr>
            <p:ph type="title"/>
          </p:nvPr>
        </p:nvSpPr>
        <p:spPr>
          <a:xfrm>
            <a:off x="967571" y="5149822"/>
            <a:ext cx="10969029" cy="822960"/>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SzPts val="3600"/>
              <a:buNone/>
            </a:pPr>
            <a:r>
              <a:rPr lang="en-US" b="1"/>
              <a:t>Evaluating School Meal Participation Post-Policy Change in Arizona.</a:t>
            </a:r>
            <a:endParaRPr b="1"/>
          </a:p>
        </p:txBody>
      </p:sp>
      <p:sp>
        <p:nvSpPr>
          <p:cNvPr id="746" name="Google Shape;746;g27ff7c2fd7a_1_0"/>
          <p:cNvSpPr txBox="1">
            <a:spLocks noGrp="1"/>
          </p:cNvSpPr>
          <p:nvPr>
            <p:ph type="body" idx="1"/>
          </p:nvPr>
        </p:nvSpPr>
        <p:spPr>
          <a:xfrm>
            <a:off x="967571" y="6056760"/>
            <a:ext cx="10113264" cy="594360"/>
          </a:xfrm>
          <a:prstGeom prst="rect">
            <a:avLst/>
          </a:prstGeom>
          <a:noFill/>
          <a:ln>
            <a:noFill/>
          </a:ln>
        </p:spPr>
        <p:txBody>
          <a:bodyPr spcFirstLastPara="1" wrap="square" lIns="91425" tIns="0" rIns="91425" bIns="0" anchor="t" anchorCtr="0">
            <a:normAutofit/>
          </a:bodyPr>
          <a:lstStyle/>
          <a:p>
            <a:pPr marL="0" lvl="0" indent="0" algn="l" rtl="0">
              <a:lnSpc>
                <a:spcPct val="90000"/>
              </a:lnSpc>
              <a:spcBef>
                <a:spcPts val="0"/>
              </a:spcBef>
              <a:spcAft>
                <a:spcPts val="0"/>
              </a:spcAft>
              <a:buSzPts val="1500"/>
              <a:buNone/>
            </a:pPr>
            <a:r>
              <a:rPr lang="en-US" sz="1800"/>
              <a:t>Shreya Raval (PhD</a:t>
            </a:r>
            <a:r>
              <a:rPr lang="en-US" sz="1800">
                <a:solidFill>
                  <a:schemeClr val="lt1"/>
                </a:solidFill>
              </a:rPr>
              <a:t> student </a:t>
            </a:r>
            <a:r>
              <a:rPr lang="en-US" sz="1800"/>
              <a:t>in Exercise and Nutritional Sciences), Sarah Martinelli, Punam Ohri-Vachaspati</a:t>
            </a:r>
            <a:endParaRPr sz="1800"/>
          </a:p>
          <a:p>
            <a:pPr marL="0" lvl="0" indent="0" algn="l" rtl="0">
              <a:lnSpc>
                <a:spcPct val="90000"/>
              </a:lnSpc>
              <a:spcBef>
                <a:spcPts val="0"/>
              </a:spcBef>
              <a:spcAft>
                <a:spcPts val="0"/>
              </a:spcAft>
              <a:buSzPts val="1500"/>
              <a:buNone/>
            </a:pPr>
            <a:r>
              <a:rPr lang="en-US" sz="1800">
                <a:solidFill>
                  <a:schemeClr val="lt1"/>
                </a:solidFill>
              </a:rPr>
              <a:t>College of Health Solutions, </a:t>
            </a:r>
            <a:r>
              <a:rPr lang="en-US" sz="1800"/>
              <a:t>Arizona State University</a:t>
            </a:r>
            <a:endParaRPr sz="1800"/>
          </a:p>
        </p:txBody>
      </p:sp>
      <p:pic>
        <p:nvPicPr>
          <p:cNvPr id="747" name="Google Shape;747;g27ff7c2fd7a_1_0" descr="A group of people in a cafeteria"/>
          <p:cNvPicPr preferRelativeResize="0">
            <a:picLocks noGrp="1"/>
          </p:cNvPicPr>
          <p:nvPr>
            <p:ph type="pic" idx="2"/>
          </p:nvPr>
        </p:nvPicPr>
        <p:blipFill rotWithShape="1">
          <a:blip r:embed="rId3">
            <a:alphaModFix/>
          </a:blip>
          <a:srcRect t="23125" b="23124"/>
          <a:stretch/>
        </p:blipFill>
        <p:spPr>
          <a:xfrm>
            <a:off x="1050000" y="841259"/>
            <a:ext cx="10092000" cy="4068488"/>
          </a:xfrm>
          <a:prstGeom prst="rect">
            <a:avLst/>
          </a:prstGeom>
          <a:solidFill>
            <a:srgbClr val="E5E5E5"/>
          </a:solidFill>
          <a:ln>
            <a:noFill/>
          </a:ln>
        </p:spPr>
      </p:pic>
      <p:pic>
        <p:nvPicPr>
          <p:cNvPr id="748" name="Google Shape;748;g27ff7c2fd7a_1_0" descr="A black background with pink text"/>
          <p:cNvPicPr preferRelativeResize="0"/>
          <p:nvPr/>
        </p:nvPicPr>
        <p:blipFill rotWithShape="1">
          <a:blip r:embed="rId4">
            <a:alphaModFix/>
          </a:blip>
          <a:srcRect/>
          <a:stretch/>
        </p:blipFill>
        <p:spPr>
          <a:xfrm>
            <a:off x="0" y="0"/>
            <a:ext cx="3072484" cy="868137"/>
          </a:xfrm>
          <a:prstGeom prst="rect">
            <a:avLst/>
          </a:prstGeom>
          <a:noFill/>
          <a:ln>
            <a:noFill/>
          </a:ln>
        </p:spPr>
      </p:pic>
      <p:pic>
        <p:nvPicPr>
          <p:cNvPr id="749" name="Google Shape;749;g27ff7c2fd7a_1_0" descr="A black background with pink letters"/>
          <p:cNvPicPr preferRelativeResize="0"/>
          <p:nvPr/>
        </p:nvPicPr>
        <p:blipFill rotWithShape="1">
          <a:blip r:embed="rId5">
            <a:alphaModFix/>
          </a:blip>
          <a:srcRect/>
          <a:stretch/>
        </p:blipFill>
        <p:spPr>
          <a:xfrm>
            <a:off x="8866941" y="0"/>
            <a:ext cx="3325059" cy="86813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g27ff7c2fd7a_1_1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a:t>Background</a:t>
            </a:r>
            <a:endParaRPr/>
          </a:p>
        </p:txBody>
      </p:sp>
      <p:pic>
        <p:nvPicPr>
          <p:cNvPr id="759" name="Google Shape;759;g27ff7c2fd7a_1_10" descr="Blue text on a white background"/>
          <p:cNvPicPr preferRelativeResize="0"/>
          <p:nvPr/>
        </p:nvPicPr>
        <p:blipFill rotWithShape="1">
          <a:blip r:embed="rId3">
            <a:alphaModFix/>
          </a:blip>
          <a:srcRect/>
          <a:stretch/>
        </p:blipFill>
        <p:spPr>
          <a:xfrm>
            <a:off x="5505960" y="663586"/>
            <a:ext cx="2804982" cy="1002369"/>
          </a:xfrm>
          <a:prstGeom prst="rect">
            <a:avLst/>
          </a:prstGeom>
          <a:noFill/>
          <a:ln>
            <a:noFill/>
          </a:ln>
        </p:spPr>
      </p:pic>
      <p:pic>
        <p:nvPicPr>
          <p:cNvPr id="760" name="Google Shape;760;g27ff7c2fd7a_1_10" descr="Red text on a white background"/>
          <p:cNvPicPr preferRelativeResize="0"/>
          <p:nvPr/>
        </p:nvPicPr>
        <p:blipFill rotWithShape="1">
          <a:blip r:embed="rId4">
            <a:alphaModFix/>
          </a:blip>
          <a:srcRect/>
          <a:stretch/>
        </p:blipFill>
        <p:spPr>
          <a:xfrm>
            <a:off x="8451408" y="651439"/>
            <a:ext cx="2806632" cy="1002369"/>
          </a:xfrm>
          <a:prstGeom prst="rect">
            <a:avLst/>
          </a:prstGeom>
          <a:noFill/>
          <a:ln>
            <a:noFill/>
          </a:ln>
        </p:spPr>
      </p:pic>
      <p:sp>
        <p:nvSpPr>
          <p:cNvPr id="758" name="Google Shape;758;g27ff7c2fd7a_1_10"/>
          <p:cNvSpPr txBox="1"/>
          <p:nvPr/>
        </p:nvSpPr>
        <p:spPr>
          <a:xfrm>
            <a:off x="1253201" y="1893403"/>
            <a:ext cx="2870898" cy="279159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2400"/>
              <a:buFont typeface="Calibri"/>
              <a:buNone/>
            </a:pPr>
            <a:r>
              <a:rPr lang="en-US" sz="2000" b="1" i="0" u="none" strike="noStrike" cap="none">
                <a:solidFill>
                  <a:srgbClr val="3F3F3F"/>
                </a:solidFill>
                <a:latin typeface="Calibri"/>
                <a:ea typeface="Calibri"/>
                <a:cs typeface="Calibri"/>
                <a:sym typeface="Calibri"/>
              </a:rPr>
              <a:t>3 Tiered System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1"/>
              </a:buClr>
              <a:buSzPts val="2400"/>
              <a:buFont typeface="Calibri"/>
              <a:buNone/>
            </a:pPr>
            <a:r>
              <a:rPr lang="en-US" sz="2000" b="1" i="0" u="none" strike="noStrike" cap="none">
                <a:solidFill>
                  <a:srgbClr val="3F3F3F"/>
                </a:solidFill>
                <a:latin typeface="Calibri"/>
                <a:ea typeface="Calibri"/>
                <a:cs typeface="Calibri"/>
                <a:sym typeface="Calibri"/>
              </a:rPr>
              <a:t>                                                                                      </a:t>
            </a:r>
            <a:endParaRPr sz="2000" b="0" i="0" u="none" strike="noStrike" cap="none">
              <a:solidFill>
                <a:srgbClr val="3F3F3F"/>
              </a:solidFill>
              <a:latin typeface="Calibri"/>
              <a:ea typeface="Calibri"/>
              <a:cs typeface="Calibri"/>
              <a:sym typeface="Calibri"/>
            </a:endParaRPr>
          </a:p>
          <a:p>
            <a:pPr marL="342900" marR="0" lvl="0" indent="-342900" algn="l" rtl="0">
              <a:lnSpc>
                <a:spcPct val="90000"/>
              </a:lnSpc>
              <a:spcBef>
                <a:spcPts val="0"/>
              </a:spcBef>
              <a:spcAft>
                <a:spcPts val="0"/>
              </a:spcAft>
              <a:buClr>
                <a:schemeClr val="accent1"/>
              </a:buClr>
              <a:buSzPts val="2400"/>
              <a:buFont typeface="Noto Sans Symbols"/>
              <a:buChar char="❑"/>
            </a:pPr>
            <a:r>
              <a:rPr lang="en-US" sz="2000" b="0" i="0" u="none" strike="noStrike" cap="none">
                <a:solidFill>
                  <a:schemeClr val="dk1"/>
                </a:solidFill>
                <a:latin typeface="Calibri"/>
                <a:ea typeface="Calibri"/>
                <a:cs typeface="Calibri"/>
                <a:sym typeface="Calibri"/>
              </a:rPr>
              <a:t>Free Meals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1"/>
              </a:buClr>
              <a:buSzPts val="2400"/>
              <a:buFont typeface="Calibri"/>
              <a:buNone/>
            </a:pPr>
            <a:endParaRPr sz="2000" b="0" i="0" u="none" strike="noStrike" cap="none">
              <a:solidFill>
                <a:srgbClr val="3F3F3F"/>
              </a:solidFill>
              <a:latin typeface="Calibri"/>
              <a:ea typeface="Calibri"/>
              <a:cs typeface="Calibri"/>
              <a:sym typeface="Calibri"/>
            </a:endParaRPr>
          </a:p>
          <a:p>
            <a:pPr marL="342900" marR="0" lvl="0" indent="-342900" algn="l" rtl="0">
              <a:lnSpc>
                <a:spcPct val="90000"/>
              </a:lnSpc>
              <a:spcBef>
                <a:spcPts val="0"/>
              </a:spcBef>
              <a:spcAft>
                <a:spcPts val="0"/>
              </a:spcAft>
              <a:buClr>
                <a:schemeClr val="accent1"/>
              </a:buClr>
              <a:buSzPts val="2400"/>
              <a:buFont typeface="Noto Sans Symbols"/>
              <a:buChar char="❑"/>
            </a:pPr>
            <a:r>
              <a:rPr lang="en-US" sz="2000" b="0" i="0" u="none" strike="noStrike" cap="none">
                <a:solidFill>
                  <a:schemeClr val="dk1"/>
                </a:solidFill>
                <a:latin typeface="Calibri"/>
                <a:ea typeface="Calibri"/>
                <a:cs typeface="Calibri"/>
                <a:sym typeface="Calibri"/>
              </a:rPr>
              <a:t>Reduced Price Meals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1"/>
              </a:buClr>
              <a:buSzPts val="2400"/>
              <a:buFont typeface="Calibri"/>
              <a:buNone/>
            </a:pPr>
            <a:endParaRPr sz="2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chemeClr val="accent1"/>
              </a:buClr>
              <a:buSzPts val="2400"/>
              <a:buFont typeface="Noto Sans Symbols"/>
              <a:buChar char="❑"/>
            </a:pPr>
            <a:r>
              <a:rPr lang="en-US" sz="2000" b="0" i="0" u="none" strike="noStrike" cap="none">
                <a:solidFill>
                  <a:schemeClr val="dk1"/>
                </a:solidFill>
                <a:latin typeface="Calibri"/>
                <a:ea typeface="Calibri"/>
                <a:cs typeface="Calibri"/>
                <a:sym typeface="Calibri"/>
              </a:rPr>
              <a:t>Paid Meals</a:t>
            </a:r>
            <a:endParaRPr sz="2000" b="0" i="0" u="none" strike="sng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accent1"/>
              </a:buClr>
              <a:buSzPts val="2400"/>
              <a:buFont typeface="Calibri"/>
              <a:buNone/>
            </a:pPr>
            <a:r>
              <a:rPr lang="en-US" sz="2000" b="0" i="0" u="none" strike="noStrike" cap="none">
                <a:solidFill>
                  <a:srgbClr val="3F3F3F"/>
                </a:solidFill>
                <a:latin typeface="Calibri"/>
                <a:ea typeface="Calibri"/>
                <a:cs typeface="Calibri"/>
                <a:sym typeface="Calibri"/>
              </a:rPr>
              <a:t> </a:t>
            </a:r>
            <a:endParaRPr sz="2000" b="0" i="0" u="none" strike="sngStrike" cap="none">
              <a:solidFill>
                <a:schemeClr val="dk1"/>
              </a:solidFill>
              <a:latin typeface="Calibri"/>
              <a:ea typeface="Calibri"/>
              <a:cs typeface="Calibri"/>
              <a:sym typeface="Calibri"/>
            </a:endParaRPr>
          </a:p>
        </p:txBody>
      </p:sp>
      <p:sp>
        <p:nvSpPr>
          <p:cNvPr id="757" name="Google Shape;757;g27ff7c2fd7a_1_10"/>
          <p:cNvSpPr txBox="1">
            <a:spLocks noGrp="1"/>
          </p:cNvSpPr>
          <p:nvPr>
            <p:ph type="body" idx="1"/>
          </p:nvPr>
        </p:nvSpPr>
        <p:spPr>
          <a:xfrm>
            <a:off x="6689272" y="1893403"/>
            <a:ext cx="4568768" cy="4023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b="1"/>
              <a:t>Eligibility  </a:t>
            </a:r>
            <a:endParaRPr/>
          </a:p>
          <a:p>
            <a:pPr marL="0" lvl="0" indent="0" algn="l" rtl="0">
              <a:lnSpc>
                <a:spcPct val="90000"/>
              </a:lnSpc>
              <a:spcBef>
                <a:spcPts val="0"/>
              </a:spcBef>
              <a:spcAft>
                <a:spcPts val="0"/>
              </a:spcAft>
              <a:buSzPts val="2400"/>
              <a:buNone/>
            </a:pPr>
            <a:r>
              <a:rPr lang="en-US" b="1"/>
              <a:t>                                                                                      </a:t>
            </a:r>
            <a:endParaRPr/>
          </a:p>
          <a:p>
            <a:pPr marL="342900" lvl="0" indent="-342900" algn="l" rtl="0">
              <a:lnSpc>
                <a:spcPct val="90000"/>
              </a:lnSpc>
              <a:spcBef>
                <a:spcPts val="0"/>
              </a:spcBef>
              <a:spcAft>
                <a:spcPts val="0"/>
              </a:spcAft>
              <a:buSzPts val="2400"/>
              <a:buFont typeface="Noto Sans Symbols"/>
              <a:buChar char="❑"/>
            </a:pPr>
            <a:r>
              <a:rPr lang="en-US">
                <a:solidFill>
                  <a:schemeClr val="dk1"/>
                </a:solidFill>
              </a:rPr>
              <a:t>&lt;130% of the federal poverty line </a:t>
            </a:r>
            <a:endParaRPr/>
          </a:p>
          <a:p>
            <a:pPr marL="0" lvl="0" indent="0" algn="l" rtl="0">
              <a:lnSpc>
                <a:spcPct val="90000"/>
              </a:lnSpc>
              <a:spcBef>
                <a:spcPts val="0"/>
              </a:spcBef>
              <a:spcAft>
                <a:spcPts val="0"/>
              </a:spcAft>
              <a:buSzPts val="2400"/>
              <a:buNone/>
            </a:pPr>
            <a:r>
              <a:rPr lang="en-US">
                <a:solidFill>
                  <a:schemeClr val="dk1"/>
                </a:solidFill>
              </a:rPr>
              <a:t>are eligible for free meals</a:t>
            </a:r>
            <a:endParaRPr/>
          </a:p>
          <a:p>
            <a:pPr marL="0" lvl="0" indent="0" algn="l" rtl="0">
              <a:lnSpc>
                <a:spcPct val="90000"/>
              </a:lnSpc>
              <a:spcBef>
                <a:spcPts val="0"/>
              </a:spcBef>
              <a:spcAft>
                <a:spcPts val="0"/>
              </a:spcAft>
              <a:buSzPts val="2400"/>
              <a:buNone/>
            </a:pPr>
            <a:endParaRPr/>
          </a:p>
          <a:p>
            <a:pPr marL="342900" lvl="0" indent="-342900" algn="l" rtl="0">
              <a:lnSpc>
                <a:spcPct val="90000"/>
              </a:lnSpc>
              <a:spcBef>
                <a:spcPts val="0"/>
              </a:spcBef>
              <a:spcAft>
                <a:spcPts val="0"/>
              </a:spcAft>
              <a:buSzPts val="2400"/>
              <a:buFont typeface="Noto Sans Symbols"/>
              <a:buChar char="❑"/>
            </a:pPr>
            <a:r>
              <a:rPr lang="en-US">
                <a:solidFill>
                  <a:schemeClr val="dk1"/>
                </a:solidFill>
              </a:rPr>
              <a:t>130-185 % of the federal poverty line </a:t>
            </a:r>
            <a:endParaRPr/>
          </a:p>
          <a:p>
            <a:pPr marL="0" lvl="0" indent="0" algn="l" rtl="0">
              <a:lnSpc>
                <a:spcPct val="90000"/>
              </a:lnSpc>
              <a:spcBef>
                <a:spcPts val="0"/>
              </a:spcBef>
              <a:spcAft>
                <a:spcPts val="0"/>
              </a:spcAft>
              <a:buSzPts val="2400"/>
              <a:buNone/>
            </a:pPr>
            <a:r>
              <a:rPr lang="en-US">
                <a:solidFill>
                  <a:schemeClr val="dk1"/>
                </a:solidFill>
              </a:rPr>
              <a:t>are eligible for reduced-price meals</a:t>
            </a:r>
            <a:endParaRPr strike="sngStrike">
              <a:solidFill>
                <a:schemeClr val="dk1"/>
              </a:solidFill>
            </a:endParaRPr>
          </a:p>
          <a:p>
            <a:pPr marL="0" lvl="0" indent="0" algn="l" rtl="0">
              <a:lnSpc>
                <a:spcPct val="90000"/>
              </a:lnSpc>
              <a:spcBef>
                <a:spcPts val="0"/>
              </a:spcBef>
              <a:spcAft>
                <a:spcPts val="0"/>
              </a:spcAft>
              <a:buSzPts val="2400"/>
              <a:buNone/>
            </a:pPr>
            <a:r>
              <a:rPr lang="en-US"/>
              <a:t> </a:t>
            </a:r>
            <a:endParaRPr/>
          </a:p>
          <a:p>
            <a:pPr marL="342900" lvl="0" indent="-342900" algn="l" rtl="0">
              <a:lnSpc>
                <a:spcPct val="90000"/>
              </a:lnSpc>
              <a:spcBef>
                <a:spcPts val="0"/>
              </a:spcBef>
              <a:spcAft>
                <a:spcPts val="0"/>
              </a:spcAft>
              <a:buSzPts val="2400"/>
              <a:buFont typeface="Noto Sans Symbols"/>
              <a:buChar char="❑"/>
            </a:pPr>
            <a:r>
              <a:rPr lang="en-US">
                <a:solidFill>
                  <a:schemeClr val="dk1"/>
                </a:solidFill>
              </a:rPr>
              <a:t>Above 185% of the federal poverty line</a:t>
            </a:r>
            <a:endParaRPr/>
          </a:p>
          <a:p>
            <a:pPr marL="0" lvl="0" indent="0" algn="l" rtl="0">
              <a:lnSpc>
                <a:spcPct val="90000"/>
              </a:lnSpc>
              <a:spcBef>
                <a:spcPts val="0"/>
              </a:spcBef>
              <a:spcAft>
                <a:spcPts val="0"/>
              </a:spcAft>
              <a:buSzPts val="2400"/>
              <a:buNone/>
            </a:pPr>
            <a:r>
              <a:rPr lang="en-US">
                <a:solidFill>
                  <a:schemeClr val="dk1"/>
                </a:solidFill>
              </a:rPr>
              <a:t>pay full price</a:t>
            </a:r>
            <a:endParaRPr strike="sngStrike">
              <a:solidFill>
                <a:schemeClr val="dk1"/>
              </a:solidFill>
            </a:endParaRPr>
          </a:p>
        </p:txBody>
      </p:sp>
      <p:sp>
        <p:nvSpPr>
          <p:cNvPr id="761" name="Google Shape;761;g27ff7c2fd7a_1_10"/>
          <p:cNvSpPr txBox="1"/>
          <p:nvPr/>
        </p:nvSpPr>
        <p:spPr>
          <a:xfrm>
            <a:off x="4900488" y="5918814"/>
            <a:ext cx="99084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USDA, (</a:t>
            </a:r>
            <a:r>
              <a:rPr lang="en-US" sz="1400" b="0" i="1" u="none" strike="noStrike" cap="none">
                <a:solidFill>
                  <a:srgbClr val="000000"/>
                </a:solidFill>
                <a:latin typeface="Arial"/>
                <a:ea typeface="Arial"/>
                <a:cs typeface="Arial"/>
                <a:sym typeface="Arial"/>
              </a:rPr>
              <a:t>The National School Lunch Program</a:t>
            </a:r>
            <a:r>
              <a:rPr lang="en-US" sz="1400" b="0" i="0" u="none" strike="noStrike" cap="none">
                <a:solidFill>
                  <a:srgbClr val="000000"/>
                </a:solidFill>
                <a:latin typeface="Arial"/>
                <a:ea typeface="Arial"/>
                <a:cs typeface="Arial"/>
                <a:sym typeface="Arial"/>
              </a:rPr>
              <a:t>, n.d.; </a:t>
            </a:r>
            <a:r>
              <a:rPr lang="en-US" sz="1400" b="0" i="1" u="none" strike="noStrike" cap="none">
                <a:solidFill>
                  <a:srgbClr val="000000"/>
                </a:solidFill>
                <a:latin typeface="Arial"/>
                <a:ea typeface="Arial"/>
                <a:cs typeface="Arial"/>
                <a:sym typeface="Arial"/>
              </a:rPr>
              <a:t>The School Breakfast Program</a:t>
            </a:r>
            <a:r>
              <a:rPr lang="en-US" sz="1400" b="0" i="0" u="none" strike="noStrike" cap="none">
                <a:solidFill>
                  <a:srgbClr val="000000"/>
                </a:solidFill>
                <a:latin typeface="Arial"/>
                <a:ea typeface="Arial"/>
                <a:cs typeface="Arial"/>
                <a:sym typeface="Arial"/>
              </a:rPr>
              <a:t>, 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8" name="Google Shape;768;g27ff7c2fd7a_1_2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Background cont.</a:t>
            </a:r>
            <a:endParaRPr dirty="0"/>
          </a:p>
        </p:txBody>
      </p:sp>
      <p:sp>
        <p:nvSpPr>
          <p:cNvPr id="769" name="Google Shape;769;g27ff7c2fd7a_1_21"/>
          <p:cNvSpPr txBox="1">
            <a:spLocks noGrp="1"/>
          </p:cNvSpPr>
          <p:nvPr>
            <p:ph type="body" idx="1"/>
          </p:nvPr>
        </p:nvSpPr>
        <p:spPr>
          <a:xfrm>
            <a:off x="1147241" y="2024844"/>
            <a:ext cx="4021475" cy="40233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2400"/>
              <a:buFont typeface="Noto Sans Symbols"/>
              <a:buChar char="❑"/>
            </a:pPr>
            <a:r>
              <a:rPr lang="en-US"/>
              <a:t>Helps Alleviate Food Insecurity </a:t>
            </a:r>
            <a:endParaRPr/>
          </a:p>
          <a:p>
            <a:pPr marL="0" lvl="0" indent="0" algn="l" rtl="0">
              <a:lnSpc>
                <a:spcPct val="90000"/>
              </a:lnSpc>
              <a:spcBef>
                <a:spcPts val="0"/>
              </a:spcBef>
              <a:spcAft>
                <a:spcPts val="0"/>
              </a:spcAft>
              <a:buSzPts val="2400"/>
              <a:buNone/>
            </a:pPr>
            <a:r>
              <a:rPr lang="en-US"/>
              <a:t>       and Poverty</a:t>
            </a:r>
            <a:endParaRPr/>
          </a:p>
          <a:p>
            <a:pPr marL="0" lvl="0" indent="0" algn="l" rtl="0">
              <a:lnSpc>
                <a:spcPct val="90000"/>
              </a:lnSpc>
              <a:spcBef>
                <a:spcPts val="0"/>
              </a:spcBef>
              <a:spcAft>
                <a:spcPts val="0"/>
              </a:spcAft>
              <a:buSzPts val="2400"/>
              <a:buNone/>
            </a:pPr>
            <a:endParaRPr/>
          </a:p>
          <a:p>
            <a:pPr marL="0" lvl="0" indent="0" algn="l" rtl="0">
              <a:lnSpc>
                <a:spcPct val="90000"/>
              </a:lnSpc>
              <a:spcBef>
                <a:spcPts val="0"/>
              </a:spcBef>
              <a:spcAft>
                <a:spcPts val="0"/>
              </a:spcAft>
              <a:buSzPts val="2400"/>
              <a:buNone/>
            </a:pPr>
            <a:endParaRPr/>
          </a:p>
          <a:p>
            <a:pPr marL="0" lvl="0" indent="0" algn="l" rtl="0">
              <a:lnSpc>
                <a:spcPct val="90000"/>
              </a:lnSpc>
              <a:spcBef>
                <a:spcPts val="0"/>
              </a:spcBef>
              <a:spcAft>
                <a:spcPts val="0"/>
              </a:spcAft>
              <a:buSzPts val="2400"/>
              <a:buNone/>
            </a:pPr>
            <a:endParaRPr/>
          </a:p>
          <a:p>
            <a:pPr marL="0" lvl="0" indent="0" algn="l" rtl="0">
              <a:lnSpc>
                <a:spcPct val="90000"/>
              </a:lnSpc>
              <a:spcBef>
                <a:spcPts val="0"/>
              </a:spcBef>
              <a:spcAft>
                <a:spcPts val="0"/>
              </a:spcAft>
              <a:buSzPts val="2400"/>
              <a:buNone/>
            </a:pPr>
            <a:endParaRPr/>
          </a:p>
          <a:p>
            <a:pPr marL="0" lvl="0" indent="0" algn="l" rtl="0">
              <a:lnSpc>
                <a:spcPct val="90000"/>
              </a:lnSpc>
              <a:spcBef>
                <a:spcPts val="0"/>
              </a:spcBef>
              <a:spcAft>
                <a:spcPts val="0"/>
              </a:spcAft>
              <a:buSzPts val="2400"/>
              <a:buNone/>
            </a:pPr>
            <a:endParaRPr/>
          </a:p>
          <a:p>
            <a:pPr marL="342900" lvl="0" indent="-342900" algn="l" rtl="0">
              <a:lnSpc>
                <a:spcPct val="90000"/>
              </a:lnSpc>
              <a:spcBef>
                <a:spcPts val="0"/>
              </a:spcBef>
              <a:spcAft>
                <a:spcPts val="0"/>
              </a:spcAft>
              <a:buSzPts val="2400"/>
              <a:buFont typeface="Noto Sans Symbols"/>
              <a:buChar char="❑"/>
            </a:pPr>
            <a:r>
              <a:rPr lang="en-US"/>
              <a:t>Supports Good Nutrition</a:t>
            </a:r>
            <a:endParaRPr/>
          </a:p>
          <a:p>
            <a:pPr marL="0" lvl="0" indent="0" algn="l" rtl="0">
              <a:lnSpc>
                <a:spcPct val="90000"/>
              </a:lnSpc>
              <a:spcBef>
                <a:spcPts val="0"/>
              </a:spcBef>
              <a:spcAft>
                <a:spcPts val="0"/>
              </a:spcAft>
              <a:buSzPts val="2400"/>
              <a:buNone/>
            </a:pPr>
            <a:endParaRPr/>
          </a:p>
          <a:p>
            <a:pPr marL="342900" lvl="0" indent="-190500" algn="l" rtl="0">
              <a:lnSpc>
                <a:spcPct val="90000"/>
              </a:lnSpc>
              <a:spcBef>
                <a:spcPts val="0"/>
              </a:spcBef>
              <a:spcAft>
                <a:spcPts val="0"/>
              </a:spcAft>
              <a:buSzPts val="2400"/>
              <a:buFont typeface="Noto Sans Symbols"/>
              <a:buNone/>
            </a:pPr>
            <a:endParaRPr/>
          </a:p>
        </p:txBody>
      </p:sp>
      <p:sp>
        <p:nvSpPr>
          <p:cNvPr id="770" name="Google Shape;770;g27ff7c2fd7a_1_21"/>
          <p:cNvSpPr/>
          <p:nvPr/>
        </p:nvSpPr>
        <p:spPr>
          <a:xfrm>
            <a:off x="4456835" y="2662958"/>
            <a:ext cx="3120272" cy="1819373"/>
          </a:xfrm>
          <a:prstGeom prst="ellipse">
            <a:avLst/>
          </a:prstGeom>
          <a:solidFill>
            <a:schemeClr val="accent2">
              <a:lumMod val="75000"/>
            </a:schemeClr>
          </a:solidFill>
          <a:ln w="25400" cap="flat" cmpd="sng">
            <a:solidFill>
              <a:srgbClr val="3B8E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WHY SCHOOL MEALS ARE IMPORTANT?</a:t>
            </a:r>
            <a:endParaRPr sz="1400" b="0" i="0" u="none" strike="noStrike" cap="none">
              <a:solidFill>
                <a:srgbClr val="000000"/>
              </a:solidFill>
              <a:latin typeface="Arial"/>
              <a:ea typeface="Arial"/>
              <a:cs typeface="Arial"/>
              <a:sym typeface="Arial"/>
            </a:endParaRPr>
          </a:p>
        </p:txBody>
      </p:sp>
      <p:sp>
        <p:nvSpPr>
          <p:cNvPr id="771" name="Google Shape;771;g27ff7c2fd7a_1_21"/>
          <p:cNvSpPr txBox="1"/>
          <p:nvPr/>
        </p:nvSpPr>
        <p:spPr>
          <a:xfrm>
            <a:off x="7577107" y="1560994"/>
            <a:ext cx="4021475" cy="4023300"/>
          </a:xfrm>
          <a:prstGeom prst="rect">
            <a:avLst/>
          </a:prstGeom>
          <a:noFill/>
          <a:ln>
            <a:noFill/>
          </a:ln>
        </p:spPr>
        <p:txBody>
          <a:bodyPr spcFirstLastPara="1" wrap="square" lIns="91425" tIns="45700" rIns="91425" bIns="45700" anchor="t" anchorCtr="0">
            <a:normAutofit/>
          </a:bodyPr>
          <a:lstStyle/>
          <a:p>
            <a:pPr marL="342900" marR="0" lvl="0" indent="-190500" algn="l" rtl="0">
              <a:lnSpc>
                <a:spcPct val="90000"/>
              </a:lnSpc>
              <a:spcBef>
                <a:spcPts val="1200"/>
              </a:spcBef>
              <a:spcAft>
                <a:spcPts val="0"/>
              </a:spcAft>
              <a:buClr>
                <a:schemeClr val="accent1"/>
              </a:buClr>
              <a:buSzPts val="2400"/>
              <a:buFont typeface="Noto Sans Symbols"/>
              <a:buNone/>
            </a:pPr>
            <a:endParaRPr sz="2000" b="0" i="0" u="none" strike="noStrike" cap="none">
              <a:solidFill>
                <a:srgbClr val="3F3F3F"/>
              </a:solidFill>
              <a:latin typeface="Calibri"/>
              <a:ea typeface="Calibri"/>
              <a:cs typeface="Calibri"/>
              <a:sym typeface="Calibri"/>
            </a:endParaRPr>
          </a:p>
          <a:p>
            <a:pPr marL="342900" marR="0" lvl="0" indent="-190500" algn="l" rtl="0">
              <a:lnSpc>
                <a:spcPct val="90000"/>
              </a:lnSpc>
              <a:spcBef>
                <a:spcPts val="1200"/>
              </a:spcBef>
              <a:spcAft>
                <a:spcPts val="0"/>
              </a:spcAft>
              <a:buClr>
                <a:schemeClr val="accent1"/>
              </a:buClr>
              <a:buSzPts val="2400"/>
              <a:buFont typeface="Noto Sans Symbols"/>
              <a:buNone/>
            </a:pPr>
            <a:endParaRPr sz="1800" b="0" i="0" u="none" strike="noStrike" cap="none">
              <a:solidFill>
                <a:srgbClr val="3F3F3F"/>
              </a:solidFill>
              <a:latin typeface="Calibri"/>
              <a:ea typeface="Calibri"/>
              <a:cs typeface="Calibri"/>
              <a:sym typeface="Calibri"/>
            </a:endParaRPr>
          </a:p>
          <a:p>
            <a:pPr marL="342900" marR="0" lvl="0" indent="-342900" algn="l" rtl="0">
              <a:lnSpc>
                <a:spcPct val="90000"/>
              </a:lnSpc>
              <a:spcBef>
                <a:spcPts val="1200"/>
              </a:spcBef>
              <a:spcAft>
                <a:spcPts val="0"/>
              </a:spcAft>
              <a:buClr>
                <a:schemeClr val="accent1"/>
              </a:buClr>
              <a:buSzPts val="2400"/>
              <a:buFont typeface="Noto Sans Symbols"/>
              <a:buChar char="❑"/>
            </a:pPr>
            <a:r>
              <a:rPr lang="en-US" sz="2000" b="0" i="0" u="none" strike="noStrike" cap="none">
                <a:solidFill>
                  <a:srgbClr val="3F3F3F"/>
                </a:solidFill>
                <a:latin typeface="Calibri"/>
                <a:ea typeface="Calibri"/>
                <a:cs typeface="Calibri"/>
                <a:sym typeface="Calibri"/>
              </a:rPr>
              <a:t>Improves Weight Outcomes</a:t>
            </a:r>
            <a:endParaRPr sz="1400" b="0" i="0" u="none" strike="noStrike" cap="none">
              <a:solidFill>
                <a:srgbClr val="000000"/>
              </a:solidFill>
              <a:latin typeface="Arial"/>
              <a:ea typeface="Arial"/>
              <a:cs typeface="Arial"/>
              <a:sym typeface="Arial"/>
            </a:endParaRPr>
          </a:p>
          <a:p>
            <a:pPr marL="342900" marR="0" lvl="0" indent="-190500" algn="l" rtl="0">
              <a:lnSpc>
                <a:spcPct val="90000"/>
              </a:lnSpc>
              <a:spcBef>
                <a:spcPts val="1200"/>
              </a:spcBef>
              <a:spcAft>
                <a:spcPts val="0"/>
              </a:spcAft>
              <a:buClr>
                <a:schemeClr val="accent1"/>
              </a:buClr>
              <a:buSzPts val="2400"/>
              <a:buFont typeface="Noto Sans Symbols"/>
              <a:buNone/>
            </a:pPr>
            <a:endParaRPr sz="2000" b="0" i="0" u="none" strike="noStrike" cap="none">
              <a:solidFill>
                <a:srgbClr val="3F3F3F"/>
              </a:solidFill>
              <a:latin typeface="Calibri"/>
              <a:ea typeface="Calibri"/>
              <a:cs typeface="Calibri"/>
              <a:sym typeface="Calibri"/>
            </a:endParaRPr>
          </a:p>
          <a:p>
            <a:pPr marL="342900" marR="0" lvl="0" indent="-190500" algn="l" rtl="0">
              <a:lnSpc>
                <a:spcPct val="90000"/>
              </a:lnSpc>
              <a:spcBef>
                <a:spcPts val="1200"/>
              </a:spcBef>
              <a:spcAft>
                <a:spcPts val="0"/>
              </a:spcAft>
              <a:buClr>
                <a:schemeClr val="accent1"/>
              </a:buClr>
              <a:buSzPts val="2400"/>
              <a:buFont typeface="Noto Sans Symbols"/>
              <a:buNone/>
            </a:pPr>
            <a:endParaRPr sz="2000" b="0" i="0" u="none" strike="noStrike" cap="none">
              <a:solidFill>
                <a:srgbClr val="3F3F3F"/>
              </a:solidFill>
              <a:latin typeface="Calibri"/>
              <a:ea typeface="Calibri"/>
              <a:cs typeface="Calibri"/>
              <a:sym typeface="Calibri"/>
            </a:endParaRPr>
          </a:p>
          <a:p>
            <a:pPr marL="342900" marR="0" lvl="0" indent="-190500" algn="l" rtl="0">
              <a:lnSpc>
                <a:spcPct val="90000"/>
              </a:lnSpc>
              <a:spcBef>
                <a:spcPts val="1200"/>
              </a:spcBef>
              <a:spcAft>
                <a:spcPts val="0"/>
              </a:spcAft>
              <a:buClr>
                <a:schemeClr val="accent1"/>
              </a:buClr>
              <a:buSzPts val="2400"/>
              <a:buFont typeface="Noto Sans Symbols"/>
              <a:buNone/>
            </a:pPr>
            <a:endParaRPr sz="2000" b="0" i="0" u="none" strike="noStrike" cap="none">
              <a:solidFill>
                <a:srgbClr val="3F3F3F"/>
              </a:solidFill>
              <a:latin typeface="Calibri"/>
              <a:ea typeface="Calibri"/>
              <a:cs typeface="Calibri"/>
              <a:sym typeface="Calibri"/>
            </a:endParaRPr>
          </a:p>
          <a:p>
            <a:pPr marL="342900" marR="0" lvl="0" indent="-342900" algn="l" rtl="0">
              <a:lnSpc>
                <a:spcPct val="90000"/>
              </a:lnSpc>
              <a:spcBef>
                <a:spcPts val="1200"/>
              </a:spcBef>
              <a:spcAft>
                <a:spcPts val="0"/>
              </a:spcAft>
              <a:buClr>
                <a:schemeClr val="accent1"/>
              </a:buClr>
              <a:buSzPts val="2400"/>
              <a:buFont typeface="Noto Sans Symbols"/>
              <a:buChar char="❑"/>
            </a:pPr>
            <a:r>
              <a:rPr lang="en-US" sz="2000" b="0" i="0" u="none" strike="noStrike" cap="none">
                <a:solidFill>
                  <a:srgbClr val="3F3F3F"/>
                </a:solidFill>
                <a:latin typeface="Calibri"/>
                <a:ea typeface="Calibri"/>
                <a:cs typeface="Calibri"/>
                <a:sym typeface="Calibri"/>
              </a:rPr>
              <a:t>Improve attendance, academic </a:t>
            </a:r>
            <a:endParaRPr sz="1400" b="0" i="0" u="none" strike="noStrike" cap="none">
              <a:solidFill>
                <a:srgbClr val="000000"/>
              </a:solidFill>
              <a:latin typeface="Arial"/>
              <a:ea typeface="Arial"/>
              <a:cs typeface="Arial"/>
              <a:sym typeface="Arial"/>
            </a:endParaRPr>
          </a:p>
          <a:p>
            <a:pPr marL="457200" marR="0" lvl="0" indent="-342900" algn="l" rtl="0">
              <a:lnSpc>
                <a:spcPct val="90000"/>
              </a:lnSpc>
              <a:spcBef>
                <a:spcPts val="1200"/>
              </a:spcBef>
              <a:spcAft>
                <a:spcPts val="0"/>
              </a:spcAft>
              <a:buClr>
                <a:schemeClr val="accent1"/>
              </a:buClr>
              <a:buSzPts val="2400"/>
              <a:buFont typeface="Calibri"/>
              <a:buChar char=" "/>
            </a:pPr>
            <a:r>
              <a:rPr lang="en-US" sz="2000" b="0" i="0" u="none" strike="noStrike" cap="none">
                <a:solidFill>
                  <a:srgbClr val="3F3F3F"/>
                </a:solidFill>
                <a:latin typeface="Calibri"/>
                <a:ea typeface="Calibri"/>
                <a:cs typeface="Calibri"/>
                <a:sym typeface="Calibri"/>
              </a:rPr>
              <a:t>      performances and academic</a:t>
            </a:r>
            <a:endParaRPr sz="1400" b="0" i="0" u="none" strike="noStrike" cap="none">
              <a:solidFill>
                <a:srgbClr val="000000"/>
              </a:solidFill>
              <a:latin typeface="Arial"/>
              <a:ea typeface="Arial"/>
              <a:cs typeface="Arial"/>
              <a:sym typeface="Arial"/>
            </a:endParaRPr>
          </a:p>
          <a:p>
            <a:pPr marL="457200" marR="0" lvl="0" indent="-342900" algn="l" rtl="0">
              <a:lnSpc>
                <a:spcPct val="90000"/>
              </a:lnSpc>
              <a:spcBef>
                <a:spcPts val="1200"/>
              </a:spcBef>
              <a:spcAft>
                <a:spcPts val="0"/>
              </a:spcAft>
              <a:buClr>
                <a:schemeClr val="accent1"/>
              </a:buClr>
              <a:buSzPts val="2400"/>
              <a:buFont typeface="Calibri"/>
              <a:buChar char=" "/>
            </a:pPr>
            <a:r>
              <a:rPr lang="en-US" sz="2000" b="0" i="0" u="none" strike="noStrike" cap="none">
                <a:solidFill>
                  <a:srgbClr val="3F3F3F"/>
                </a:solidFill>
                <a:latin typeface="Calibri"/>
                <a:ea typeface="Calibri"/>
                <a:cs typeface="Calibri"/>
                <a:sym typeface="Calibri"/>
              </a:rPr>
              <a:t>      achievements</a:t>
            </a:r>
            <a:endParaRPr sz="1400" b="0" i="0" u="none" strike="noStrike" cap="none">
              <a:solidFill>
                <a:srgbClr val="000000"/>
              </a:solidFill>
              <a:latin typeface="Arial"/>
              <a:ea typeface="Arial"/>
              <a:cs typeface="Arial"/>
              <a:sym typeface="Arial"/>
            </a:endParaRPr>
          </a:p>
          <a:p>
            <a:pPr marL="342900" marR="0" lvl="0" indent="-190500" algn="l" rtl="0">
              <a:lnSpc>
                <a:spcPct val="90000"/>
              </a:lnSpc>
              <a:spcBef>
                <a:spcPts val="0"/>
              </a:spcBef>
              <a:spcAft>
                <a:spcPts val="0"/>
              </a:spcAft>
              <a:buClr>
                <a:schemeClr val="accent1"/>
              </a:buClr>
              <a:buSzPts val="2400"/>
              <a:buFont typeface="Noto Sans Symbols"/>
              <a:buNone/>
            </a:pPr>
            <a:endParaRPr sz="2000" b="0" i="0" u="none" strike="noStrike" cap="none">
              <a:solidFill>
                <a:srgbClr val="3F3F3F"/>
              </a:solidFill>
              <a:latin typeface="Calibri"/>
              <a:ea typeface="Calibri"/>
              <a:cs typeface="Calibri"/>
              <a:sym typeface="Calibri"/>
            </a:endParaRPr>
          </a:p>
          <a:p>
            <a:pPr marL="342900" marR="0" lvl="0" indent="-190500" algn="l" rtl="0">
              <a:lnSpc>
                <a:spcPct val="90000"/>
              </a:lnSpc>
              <a:spcBef>
                <a:spcPts val="0"/>
              </a:spcBef>
              <a:spcAft>
                <a:spcPts val="0"/>
              </a:spcAft>
              <a:buClr>
                <a:schemeClr val="accent1"/>
              </a:buClr>
              <a:buSzPts val="2400"/>
              <a:buFont typeface="Noto Sans Symbols"/>
              <a:buNone/>
            </a:pPr>
            <a:endParaRPr sz="2000" b="0" i="0" u="none" strike="noStrike" cap="none">
              <a:solidFill>
                <a:srgbClr val="3F3F3F"/>
              </a:solidFill>
              <a:latin typeface="Calibri"/>
              <a:ea typeface="Calibri"/>
              <a:cs typeface="Calibri"/>
              <a:sym typeface="Calibri"/>
            </a:endParaRPr>
          </a:p>
        </p:txBody>
      </p:sp>
      <p:sp>
        <p:nvSpPr>
          <p:cNvPr id="772" name="Google Shape;772;g27ff7c2fd7a_1_21"/>
          <p:cNvSpPr txBox="1"/>
          <p:nvPr/>
        </p:nvSpPr>
        <p:spPr>
          <a:xfrm>
            <a:off x="6096000" y="5918814"/>
            <a:ext cx="59308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(Cohen et al., 2021; Fletcher &amp; Frisvold, 2017; Huang &amp; Barnidge, 2016)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9" name="Google Shape;779;g27ff7c2fd7a_1_3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Background (cont..)</a:t>
            </a:r>
            <a:endParaRPr dirty="0"/>
          </a:p>
        </p:txBody>
      </p:sp>
      <p:pic>
        <p:nvPicPr>
          <p:cNvPr id="781" name="Google Shape;781;g27ff7c2fd7a_1_31" descr="Arizona Wood Flag – Patriot Wood"/>
          <p:cNvPicPr preferRelativeResize="0"/>
          <p:nvPr/>
        </p:nvPicPr>
        <p:blipFill rotWithShape="1">
          <a:blip r:embed="rId3">
            <a:alphaModFix/>
          </a:blip>
          <a:srcRect/>
          <a:stretch/>
        </p:blipFill>
        <p:spPr>
          <a:xfrm>
            <a:off x="9528575" y="540494"/>
            <a:ext cx="2042939" cy="1359483"/>
          </a:xfrm>
          <a:prstGeom prst="rect">
            <a:avLst/>
          </a:prstGeom>
          <a:noFill/>
          <a:ln>
            <a:noFill/>
          </a:ln>
        </p:spPr>
      </p:pic>
      <p:sp>
        <p:nvSpPr>
          <p:cNvPr id="780" name="Google Shape;780;g27ff7c2fd7a_1_31"/>
          <p:cNvSpPr txBox="1">
            <a:spLocks noGrp="1"/>
          </p:cNvSpPr>
          <p:nvPr>
            <p:ph type="body" idx="1"/>
          </p:nvPr>
        </p:nvSpPr>
        <p:spPr>
          <a:xfrm>
            <a:off x="1097280" y="2062550"/>
            <a:ext cx="10058400" cy="322455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2400"/>
              <a:buFont typeface="Noto Sans Symbols"/>
              <a:buChar char="❑"/>
            </a:pPr>
            <a:r>
              <a:rPr lang="en-US">
                <a:solidFill>
                  <a:schemeClr val="dk1"/>
                </a:solidFill>
              </a:rPr>
              <a:t>USDA authorized free school meals in response to the COVID-19 pandemic</a:t>
            </a:r>
            <a:endParaRPr/>
          </a:p>
          <a:p>
            <a:pPr marL="742950" lvl="1" indent="-285750" algn="l" rtl="0">
              <a:lnSpc>
                <a:spcPct val="90000"/>
              </a:lnSpc>
              <a:spcBef>
                <a:spcPts val="0"/>
              </a:spcBef>
              <a:spcAft>
                <a:spcPts val="0"/>
              </a:spcAft>
              <a:buSzPts val="2400"/>
              <a:buFont typeface="Arial"/>
              <a:buChar char="•"/>
            </a:pPr>
            <a:r>
              <a:rPr lang="en-US" sz="2000">
                <a:solidFill>
                  <a:schemeClr val="dk1"/>
                </a:solidFill>
              </a:rPr>
              <a:t>Free school meals ended in September 2022 and most states returned to the 3-tiered system</a:t>
            </a:r>
            <a:endParaRPr/>
          </a:p>
          <a:p>
            <a:pPr marL="457200" lvl="1" indent="0" algn="l" rtl="0">
              <a:lnSpc>
                <a:spcPct val="90000"/>
              </a:lnSpc>
              <a:spcBef>
                <a:spcPts val="0"/>
              </a:spcBef>
              <a:spcAft>
                <a:spcPts val="0"/>
              </a:spcAft>
              <a:buSzPts val="2400"/>
              <a:buNone/>
            </a:pPr>
            <a:endParaRPr sz="2000">
              <a:solidFill>
                <a:schemeClr val="dk1"/>
              </a:solidFill>
            </a:endParaRPr>
          </a:p>
          <a:p>
            <a:pPr marL="342900" lvl="0" indent="-342900" algn="l" rtl="0">
              <a:lnSpc>
                <a:spcPct val="90000"/>
              </a:lnSpc>
              <a:spcBef>
                <a:spcPts val="0"/>
              </a:spcBef>
              <a:spcAft>
                <a:spcPts val="0"/>
              </a:spcAft>
              <a:buSzPts val="2400"/>
              <a:buFont typeface="Noto Sans Symbols"/>
              <a:buChar char="❑"/>
            </a:pPr>
            <a:r>
              <a:rPr lang="en-US">
                <a:solidFill>
                  <a:schemeClr val="dk1"/>
                </a:solidFill>
              </a:rPr>
              <a:t>The Arizona Department of Education implemented a policy to provide free meals to children eligible for reduce-price meals from January 2023 – June 2024.  </a:t>
            </a:r>
            <a:endParaRPr/>
          </a:p>
          <a:p>
            <a:pPr marL="457200" lvl="1" indent="0" algn="l" rtl="0">
              <a:lnSpc>
                <a:spcPct val="90000"/>
              </a:lnSpc>
              <a:spcBef>
                <a:spcPts val="0"/>
              </a:spcBef>
              <a:spcAft>
                <a:spcPts val="0"/>
              </a:spcAft>
              <a:buSzPts val="2400"/>
              <a:buNone/>
            </a:pPr>
            <a:endParaRPr>
              <a:solidFill>
                <a:srgbClr val="FF0000"/>
              </a:solidFill>
            </a:endParaRPr>
          </a:p>
        </p:txBody>
      </p:sp>
      <p:sp>
        <p:nvSpPr>
          <p:cNvPr id="782" name="Google Shape;782;g27ff7c2fd7a_1_31"/>
          <p:cNvSpPr txBox="1"/>
          <p:nvPr/>
        </p:nvSpPr>
        <p:spPr>
          <a:xfrm>
            <a:off x="3477986" y="5887910"/>
            <a:ext cx="88936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t>
            </a:r>
            <a:r>
              <a:rPr lang="en-US" sz="1400" b="0" i="1" u="none" strike="noStrike" cap="none">
                <a:solidFill>
                  <a:srgbClr val="000000"/>
                </a:solidFill>
                <a:latin typeface="Arial"/>
                <a:ea typeface="Arial"/>
                <a:cs typeface="Arial"/>
                <a:sym typeface="Arial"/>
              </a:rPr>
              <a:t>Child Nutrition Programs: COVID-19 Waivers by State | Food and Nutrition Service</a:t>
            </a:r>
            <a:r>
              <a:rPr lang="en-US" sz="1400" b="0" i="0" u="none" strike="noStrike" cap="none">
                <a:solidFill>
                  <a:srgbClr val="000000"/>
                </a:solidFill>
                <a:latin typeface="Arial"/>
                <a:ea typeface="Arial"/>
                <a:cs typeface="Arial"/>
                <a:sym typeface="Arial"/>
              </a:rPr>
              <a:t>, n.d.), (Director,N 2022)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9" name="Google Shape;789;g27ff7c2fd7a_1_4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Research Question </a:t>
            </a:r>
            <a:r>
              <a:rPr lang="en-US" dirty="0">
                <a:solidFill>
                  <a:schemeClr val="bg1"/>
                </a:solidFill>
              </a:rPr>
              <a:t>(pt1)</a:t>
            </a:r>
            <a:endParaRPr dirty="0">
              <a:solidFill>
                <a:schemeClr val="bg1"/>
              </a:solidFill>
            </a:endParaRPr>
          </a:p>
        </p:txBody>
      </p:sp>
      <p:sp>
        <p:nvSpPr>
          <p:cNvPr id="790" name="Google Shape;790;g27ff7c2fd7a_1_40"/>
          <p:cNvSpPr txBox="1">
            <a:spLocks noGrp="1"/>
          </p:cNvSpPr>
          <p:nvPr>
            <p:ph type="body" idx="1"/>
          </p:nvPr>
        </p:nvSpPr>
        <p:spPr>
          <a:xfrm>
            <a:off x="1097280" y="1845734"/>
            <a:ext cx="10058400" cy="98230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t>The objective of this study is to examine the</a:t>
            </a:r>
            <a:r>
              <a:rPr lang="en-US">
                <a:solidFill>
                  <a:srgbClr val="FF0000"/>
                </a:solidFill>
              </a:rPr>
              <a:t> </a:t>
            </a:r>
            <a:r>
              <a:rPr lang="en-US">
                <a:solidFill>
                  <a:schemeClr val="dk1"/>
                </a:solidFill>
              </a:rPr>
              <a:t>impact</a:t>
            </a:r>
            <a:r>
              <a:rPr lang="en-US">
                <a:solidFill>
                  <a:srgbClr val="FF0000"/>
                </a:solidFill>
              </a:rPr>
              <a:t> </a:t>
            </a:r>
            <a:r>
              <a:rPr lang="en-US"/>
              <a:t>of a state-level policy that eliminated the reduced-price co-pay for families in Arizona as of January 2023 on school meal participation.</a:t>
            </a:r>
            <a:endParaRPr/>
          </a:p>
          <a:p>
            <a:pPr marL="342900" lvl="0" indent="-190500" algn="l" rtl="0">
              <a:lnSpc>
                <a:spcPct val="90000"/>
              </a:lnSpc>
              <a:spcBef>
                <a:spcPts val="0"/>
              </a:spcBef>
              <a:spcAft>
                <a:spcPts val="0"/>
              </a:spcAft>
              <a:buSzPts val="2400"/>
              <a:buFont typeface="Noto Sans Symbols"/>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
          <p:cNvSpPr>
            <a:spLocks noGrp="1"/>
          </p:cNvSpPr>
          <p:nvPr>
            <p:ph type="title" idx="4294967295"/>
          </p:nvPr>
        </p:nvSpPr>
        <p:spPr>
          <a:xfrm>
            <a:off x="0" y="3924122"/>
            <a:ext cx="12192000" cy="2966720"/>
          </a:xfrm>
          <a:prstGeom prst="rect">
            <a:avLst/>
          </a:prstGeom>
          <a:solidFill>
            <a:schemeClr val="accent2">
              <a:lumMod val="75000"/>
            </a:scheme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6000"/>
              <a:buFont typeface="Calibri"/>
              <a:buNone/>
              <a:tabLst/>
              <a:defRPr/>
            </a:pPr>
            <a:r>
              <a:rPr kumimoji="0" lang="en-US" sz="6000" b="0" i="0" u="none" strike="noStrike" kern="0" cap="none" spc="0" normalizeH="0" baseline="0" noProof="0" dirty="0">
                <a:ln>
                  <a:noFill/>
                </a:ln>
                <a:solidFill>
                  <a:srgbClr val="FFFFFF"/>
                </a:solidFill>
                <a:effectLst/>
                <a:uLnTx/>
                <a:uFillTx/>
                <a:latin typeface="Calibri"/>
                <a:ea typeface="Calibri"/>
                <a:cs typeface="Calibri"/>
                <a:sym typeface="Calibri"/>
              </a:rPr>
              <a:t>Session 6: Student Presentations</a:t>
            </a:r>
            <a:endParaRPr kumimoji="0" lang="en-US" sz="60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61" name="Google Shape;261;p6">
            <a:extLst>
              <a:ext uri="{C183D7F6-B498-43B3-948B-1728B52AA6E4}">
                <adec:decorative xmlns:adec="http://schemas.microsoft.com/office/drawing/2017/decorative" val="1"/>
              </a:ext>
            </a:extLst>
          </p:cNvPr>
          <p:cNvSpPr txBox="1"/>
          <p:nvPr/>
        </p:nvSpPr>
        <p:spPr>
          <a:xfrm>
            <a:off x="978904" y="427972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chemeClr val="dk1"/>
              </a:buClr>
              <a:buSzPts val="3200"/>
              <a:buFont typeface="Calibri"/>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4800"/>
              <a:buFont typeface="Calibri"/>
              <a:buNone/>
            </a:pPr>
            <a:endParaRPr sz="4800" b="1" i="0" u="none" strike="noStrike" cap="none">
              <a:solidFill>
                <a:srgbClr val="000000"/>
              </a:solidFill>
              <a:latin typeface="Arial"/>
              <a:ea typeface="Arial"/>
              <a:cs typeface="Arial"/>
              <a:sym typeface="Arial"/>
            </a:endParaRPr>
          </a:p>
        </p:txBody>
      </p:sp>
      <p:sp>
        <p:nvSpPr>
          <p:cNvPr id="262" name="Google Shape;262;p6">
            <a:extLst>
              <a:ext uri="{C183D7F6-B498-43B3-948B-1728B52AA6E4}">
                <adec:decorative xmlns:adec="http://schemas.microsoft.com/office/drawing/2017/decorative" val="1"/>
              </a:ext>
            </a:extLst>
          </p:cNvPr>
          <p:cNvSpPr/>
          <p:nvPr/>
        </p:nvSpPr>
        <p:spPr>
          <a:xfrm>
            <a:off x="0" y="3717270"/>
            <a:ext cx="12192000" cy="17401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3" name="Google Shape;263;p6">
            <a:extLst>
              <a:ext uri="{C183D7F6-B498-43B3-948B-1728B52AA6E4}">
                <adec:decorative xmlns:adec="http://schemas.microsoft.com/office/drawing/2017/decorative" val="1"/>
              </a:ext>
            </a:extLst>
          </p:cNvPr>
          <p:cNvSpPr/>
          <p:nvPr/>
        </p:nvSpPr>
        <p:spPr>
          <a:xfrm>
            <a:off x="1084521" y="1190847"/>
            <a:ext cx="10239153" cy="6166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4" name="Google Shape;264;p6" descr="A picture containing icon"/>
          <p:cNvPicPr preferRelativeResize="0"/>
          <p:nvPr/>
        </p:nvPicPr>
        <p:blipFill rotWithShape="1">
          <a:blip r:embed="rId3">
            <a:alphaModFix/>
          </a:blip>
          <a:srcRect/>
          <a:stretch/>
        </p:blipFill>
        <p:spPr>
          <a:xfrm>
            <a:off x="1409700" y="36712"/>
            <a:ext cx="9372600" cy="33528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27ff7c2fd7a_1_4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Methodology</a:t>
            </a:r>
            <a:endParaRPr/>
          </a:p>
        </p:txBody>
      </p:sp>
      <p:sp>
        <p:nvSpPr>
          <p:cNvPr id="796" name="Google Shape;796;g27ff7c2fd7a_1_4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fontScale="92500" lnSpcReduction="20000"/>
          </a:bodyPr>
          <a:lstStyle/>
          <a:p>
            <a:pPr marL="434340" lvl="0" indent="-342900" algn="l" rtl="0">
              <a:lnSpc>
                <a:spcPct val="100000"/>
              </a:lnSpc>
              <a:spcBef>
                <a:spcPts val="0"/>
              </a:spcBef>
              <a:spcAft>
                <a:spcPts val="0"/>
              </a:spcAft>
              <a:buSzPct val="98279"/>
              <a:buFont typeface="Noto Sans Symbols"/>
              <a:buChar char="❑"/>
            </a:pPr>
            <a:r>
              <a:rPr lang="en-US" sz="2200">
                <a:solidFill>
                  <a:schemeClr val="dk1"/>
                </a:solidFill>
              </a:rPr>
              <a:t>Data Sources</a:t>
            </a:r>
            <a:endParaRPr/>
          </a:p>
          <a:p>
            <a:pPr marL="891539" lvl="1" indent="-342898" algn="l" rtl="0">
              <a:lnSpc>
                <a:spcPct val="100000"/>
              </a:lnSpc>
              <a:spcBef>
                <a:spcPts val="0"/>
              </a:spcBef>
              <a:spcAft>
                <a:spcPts val="0"/>
              </a:spcAft>
              <a:buSzPct val="98279"/>
              <a:buFont typeface="Noto Sans Symbols"/>
              <a:buChar char="▪"/>
            </a:pPr>
            <a:r>
              <a:rPr lang="en-US" sz="2200">
                <a:solidFill>
                  <a:schemeClr val="dk1"/>
                </a:solidFill>
              </a:rPr>
              <a:t>Meals served, student eligibility, and CEP participation data: Arizona Department of Education</a:t>
            </a:r>
            <a:endParaRPr/>
          </a:p>
          <a:p>
            <a:pPr marL="891539" lvl="1" indent="-342898" algn="l" rtl="0">
              <a:lnSpc>
                <a:spcPct val="100000"/>
              </a:lnSpc>
              <a:spcBef>
                <a:spcPts val="0"/>
              </a:spcBef>
              <a:spcAft>
                <a:spcPts val="0"/>
              </a:spcAft>
              <a:buSzPct val="98279"/>
              <a:buFont typeface="Noto Sans Symbols"/>
              <a:buChar char="▪"/>
            </a:pPr>
            <a:r>
              <a:rPr lang="en-US" sz="2200">
                <a:solidFill>
                  <a:schemeClr val="dk1"/>
                </a:solidFill>
              </a:rPr>
              <a:t>School demographic data: National Center for Education Statistics</a:t>
            </a:r>
            <a:endParaRPr/>
          </a:p>
          <a:p>
            <a:pPr marL="91440" lvl="0" indent="0" algn="l" rtl="0">
              <a:lnSpc>
                <a:spcPct val="100000"/>
              </a:lnSpc>
              <a:spcBef>
                <a:spcPts val="0"/>
              </a:spcBef>
              <a:spcAft>
                <a:spcPts val="0"/>
              </a:spcAft>
              <a:buSzPct val="98279"/>
              <a:buNone/>
            </a:pPr>
            <a:endParaRPr sz="2200">
              <a:solidFill>
                <a:schemeClr val="dk1"/>
              </a:solidFill>
            </a:endParaRPr>
          </a:p>
          <a:p>
            <a:pPr marL="434340" lvl="0" indent="-342900" algn="l" rtl="0">
              <a:lnSpc>
                <a:spcPct val="100000"/>
              </a:lnSpc>
              <a:spcBef>
                <a:spcPts val="0"/>
              </a:spcBef>
              <a:spcAft>
                <a:spcPts val="0"/>
              </a:spcAft>
              <a:buSzPct val="98279"/>
              <a:buFont typeface="Noto Sans Symbols"/>
              <a:buChar char="❑"/>
            </a:pPr>
            <a:r>
              <a:rPr lang="en-US" sz="2200">
                <a:solidFill>
                  <a:schemeClr val="dk1"/>
                </a:solidFill>
              </a:rPr>
              <a:t>Study Periods:</a:t>
            </a:r>
            <a:endParaRPr/>
          </a:p>
          <a:p>
            <a:pPr marL="548640" lvl="1" indent="0" algn="l" rtl="0">
              <a:lnSpc>
                <a:spcPct val="100000"/>
              </a:lnSpc>
              <a:spcBef>
                <a:spcPts val="0"/>
              </a:spcBef>
              <a:spcAft>
                <a:spcPts val="0"/>
              </a:spcAft>
              <a:buSzPct val="98279"/>
              <a:buNone/>
            </a:pPr>
            <a:endParaRPr sz="2200">
              <a:solidFill>
                <a:schemeClr val="dk1"/>
              </a:solidFill>
            </a:endParaRPr>
          </a:p>
          <a:p>
            <a:pPr marL="548640" lvl="1" indent="0" algn="l" rtl="0">
              <a:lnSpc>
                <a:spcPct val="100000"/>
              </a:lnSpc>
              <a:spcBef>
                <a:spcPts val="0"/>
              </a:spcBef>
              <a:spcAft>
                <a:spcPts val="0"/>
              </a:spcAft>
              <a:buSzPct val="98279"/>
              <a:buNone/>
            </a:pPr>
            <a:endParaRPr sz="2200">
              <a:solidFill>
                <a:schemeClr val="dk1"/>
              </a:solidFill>
            </a:endParaRPr>
          </a:p>
          <a:p>
            <a:pPr marL="548640" lvl="1" indent="0" algn="l" rtl="0">
              <a:lnSpc>
                <a:spcPct val="100000"/>
              </a:lnSpc>
              <a:spcBef>
                <a:spcPts val="0"/>
              </a:spcBef>
              <a:spcAft>
                <a:spcPts val="0"/>
              </a:spcAft>
              <a:buSzPct val="98279"/>
              <a:buNone/>
            </a:pPr>
            <a:endParaRPr sz="2200">
              <a:solidFill>
                <a:schemeClr val="dk1"/>
              </a:solidFill>
            </a:endParaRPr>
          </a:p>
          <a:p>
            <a:pPr marL="548640" lvl="1" indent="0" algn="l" rtl="0">
              <a:lnSpc>
                <a:spcPct val="100000"/>
              </a:lnSpc>
              <a:spcBef>
                <a:spcPts val="0"/>
              </a:spcBef>
              <a:spcAft>
                <a:spcPts val="0"/>
              </a:spcAft>
              <a:buSzPct val="98279"/>
              <a:buNone/>
            </a:pPr>
            <a:endParaRPr sz="2200">
              <a:solidFill>
                <a:schemeClr val="dk1"/>
              </a:solidFill>
            </a:endParaRPr>
          </a:p>
          <a:p>
            <a:pPr marL="548640" lvl="1" indent="0" algn="l" rtl="0">
              <a:lnSpc>
                <a:spcPct val="100000"/>
              </a:lnSpc>
              <a:spcBef>
                <a:spcPts val="0"/>
              </a:spcBef>
              <a:spcAft>
                <a:spcPts val="0"/>
              </a:spcAft>
              <a:buSzPct val="98279"/>
              <a:buNone/>
            </a:pPr>
            <a:endParaRPr sz="2200">
              <a:solidFill>
                <a:srgbClr val="FF0000"/>
              </a:solidFill>
            </a:endParaRPr>
          </a:p>
          <a:p>
            <a:pPr marL="434340" lvl="0" indent="-342900" algn="l" rtl="0">
              <a:lnSpc>
                <a:spcPct val="100000"/>
              </a:lnSpc>
              <a:spcBef>
                <a:spcPts val="0"/>
              </a:spcBef>
              <a:spcAft>
                <a:spcPts val="0"/>
              </a:spcAft>
              <a:buSzPct val="98279"/>
              <a:buFont typeface="Noto Sans Symbols"/>
              <a:buChar char="❑"/>
            </a:pPr>
            <a:r>
              <a:rPr lang="en-US" sz="2200">
                <a:solidFill>
                  <a:schemeClr val="dk1"/>
                </a:solidFill>
              </a:rPr>
              <a:t>Analysis: Compare the overall average daily participation (ADP) rate for each time period  and for each of the following categories</a:t>
            </a:r>
            <a:endParaRPr/>
          </a:p>
          <a:p>
            <a:pPr marL="891539" lvl="1" indent="-342898" algn="l" rtl="0">
              <a:lnSpc>
                <a:spcPct val="100000"/>
              </a:lnSpc>
              <a:spcBef>
                <a:spcPts val="0"/>
              </a:spcBef>
              <a:spcAft>
                <a:spcPts val="0"/>
              </a:spcAft>
              <a:buSzPct val="98279"/>
              <a:buFont typeface="Arial"/>
              <a:buChar char="•"/>
            </a:pPr>
            <a:r>
              <a:rPr lang="en-US" sz="2200">
                <a:solidFill>
                  <a:schemeClr val="dk1"/>
                </a:solidFill>
              </a:rPr>
              <a:t>Free meals</a:t>
            </a:r>
            <a:endParaRPr/>
          </a:p>
          <a:p>
            <a:pPr marL="891539" lvl="1" indent="-342898" algn="l" rtl="0">
              <a:lnSpc>
                <a:spcPct val="100000"/>
              </a:lnSpc>
              <a:spcBef>
                <a:spcPts val="0"/>
              </a:spcBef>
              <a:spcAft>
                <a:spcPts val="0"/>
              </a:spcAft>
              <a:buSzPct val="98279"/>
              <a:buFont typeface="Arial"/>
              <a:buChar char="•"/>
            </a:pPr>
            <a:r>
              <a:rPr lang="en-US" sz="2200">
                <a:solidFill>
                  <a:schemeClr val="dk1"/>
                </a:solidFill>
              </a:rPr>
              <a:t>Reduced-price meals</a:t>
            </a:r>
            <a:endParaRPr/>
          </a:p>
          <a:p>
            <a:pPr marL="891539" lvl="1" indent="-342898" algn="l" rtl="0">
              <a:lnSpc>
                <a:spcPct val="100000"/>
              </a:lnSpc>
              <a:spcBef>
                <a:spcPts val="0"/>
              </a:spcBef>
              <a:spcAft>
                <a:spcPts val="0"/>
              </a:spcAft>
              <a:buSzPct val="98279"/>
              <a:buFont typeface="Arial"/>
              <a:buChar char="•"/>
            </a:pPr>
            <a:r>
              <a:rPr lang="en-US" sz="2200">
                <a:solidFill>
                  <a:schemeClr val="dk1"/>
                </a:solidFill>
              </a:rPr>
              <a:t> Full-price meals</a:t>
            </a:r>
            <a:endParaRPr sz="2200" strike="sngStrike">
              <a:solidFill>
                <a:schemeClr val="dk1"/>
              </a:solidFill>
            </a:endParaRPr>
          </a:p>
          <a:p>
            <a:pPr marL="434340" lvl="0" indent="-215900" algn="l" rtl="0">
              <a:lnSpc>
                <a:spcPct val="90000"/>
              </a:lnSpc>
              <a:spcBef>
                <a:spcPts val="0"/>
              </a:spcBef>
              <a:spcAft>
                <a:spcPts val="0"/>
              </a:spcAft>
              <a:buSzPct val="108107"/>
              <a:buFont typeface="Arial"/>
              <a:buNone/>
            </a:pPr>
            <a:endParaRPr/>
          </a:p>
          <a:p>
            <a:pPr marL="434340" lvl="0" indent="-215900" algn="l" rtl="0">
              <a:lnSpc>
                <a:spcPct val="90000"/>
              </a:lnSpc>
              <a:spcBef>
                <a:spcPts val="0"/>
              </a:spcBef>
              <a:spcAft>
                <a:spcPts val="0"/>
              </a:spcAft>
              <a:buSzPct val="108107"/>
              <a:buFont typeface="Noto Sans Symbols"/>
              <a:buNone/>
            </a:pPr>
            <a:endParaRPr/>
          </a:p>
        </p:txBody>
      </p:sp>
      <p:graphicFrame>
        <p:nvGraphicFramePr>
          <p:cNvPr id="797" name="Google Shape;797;g27ff7c2fd7a_1_47"/>
          <p:cNvGraphicFramePr/>
          <p:nvPr/>
        </p:nvGraphicFramePr>
        <p:xfrm>
          <a:off x="1574800" y="3429000"/>
          <a:ext cx="3000000" cy="3000000"/>
        </p:xfrm>
        <a:graphic>
          <a:graphicData uri="http://schemas.openxmlformats.org/drawingml/2006/table">
            <a:tbl>
              <a:tblPr firstRow="1" bandRow="1">
                <a:noFill/>
                <a:tableStyleId>{786D1846-8F29-46A8-840E-8DF31FBFF801}</a:tableStyleId>
              </a:tblPr>
              <a:tblGrid>
                <a:gridCol w="2398475">
                  <a:extLst>
                    <a:ext uri="{9D8B030D-6E8A-4147-A177-3AD203B41FA5}">
                      <a16:colId xmlns:a16="http://schemas.microsoft.com/office/drawing/2014/main" val="20000"/>
                    </a:ext>
                  </a:extLst>
                </a:gridCol>
                <a:gridCol w="57295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a:latin typeface="Calibri"/>
                          <a:ea typeface="Calibri"/>
                          <a:cs typeface="Calibri"/>
                          <a:sym typeface="Calibri"/>
                        </a:rPr>
                        <a:t>Time Period 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a:latin typeface="Calibri"/>
                          <a:ea typeface="Calibri"/>
                          <a:cs typeface="Calibri"/>
                          <a:sym typeface="Calibri"/>
                        </a:rPr>
                        <a:t>July 22-Dec 22 (3 tiered system in place)</a:t>
                      </a:r>
                      <a:endParaRPr sz="1400" u="none" strike="noStrike" cap="none"/>
                    </a:p>
                  </a:txBody>
                  <a:tcPr marL="91450" marR="91450" marT="45725" marB="45725"/>
                </a:tc>
                <a:extLst>
                  <a:ext uri="{0D108BD9-81ED-4DB2-BD59-A6C34878D82A}">
                    <a16:rowId xmlns:a16="http://schemas.microsoft.com/office/drawing/2014/main" val="10000"/>
                  </a:ext>
                </a:extLst>
              </a:tr>
              <a:tr h="235625">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a:latin typeface="Calibri"/>
                          <a:ea typeface="Calibri"/>
                          <a:cs typeface="Calibri"/>
                          <a:sym typeface="Calibri"/>
                        </a:rPr>
                        <a:t>Time Period 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a:latin typeface="Calibri"/>
                          <a:ea typeface="Calibri"/>
                          <a:cs typeface="Calibri"/>
                          <a:sym typeface="Calibri"/>
                        </a:rPr>
                        <a:t>July 23- Dec 23 (Arizona policy in place)</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g27ff7c2fd7a_1_53">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804" name="Google Shape;804;g27ff7c2fd7a_1_5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1800"/>
              <a:buNone/>
            </a:pPr>
            <a:r>
              <a:rPr lang="en-US"/>
              <a:t>Learnings</a:t>
            </a:r>
            <a:endParaRPr/>
          </a:p>
        </p:txBody>
      </p:sp>
      <p:sp>
        <p:nvSpPr>
          <p:cNvPr id="805" name="Google Shape;805;g27ff7c2fd7a_1_53"/>
          <p:cNvSpPr txBox="1">
            <a:spLocks noGrp="1"/>
          </p:cNvSpPr>
          <p:nvPr>
            <p:ph type="body" idx="1"/>
          </p:nvPr>
        </p:nvSpPr>
        <p:spPr>
          <a:xfrm>
            <a:off x="1097280" y="1845734"/>
            <a:ext cx="10058400" cy="2141804"/>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1200"/>
              </a:spcBef>
              <a:spcAft>
                <a:spcPts val="0"/>
              </a:spcAft>
              <a:buSzPts val="1800"/>
              <a:buFont typeface="Noto Sans Symbols"/>
              <a:buChar char="❑"/>
            </a:pPr>
            <a:r>
              <a:rPr lang="en-US">
                <a:solidFill>
                  <a:schemeClr val="dk1"/>
                </a:solidFill>
              </a:rPr>
              <a:t>Requesting Data from state agency (ADE)</a:t>
            </a:r>
            <a:endParaRPr/>
          </a:p>
          <a:p>
            <a:pPr marL="342900" lvl="0" indent="-342900" algn="l" rtl="0">
              <a:lnSpc>
                <a:spcPct val="90000"/>
              </a:lnSpc>
              <a:spcBef>
                <a:spcPts val="1400"/>
              </a:spcBef>
              <a:spcAft>
                <a:spcPts val="0"/>
              </a:spcAft>
              <a:buSzPts val="1800"/>
              <a:buFont typeface="Noto Sans Symbols"/>
              <a:buChar char="❑"/>
            </a:pPr>
            <a:r>
              <a:rPr lang="en-US">
                <a:solidFill>
                  <a:schemeClr val="dk1"/>
                </a:solidFill>
              </a:rPr>
              <a:t>Analytical variable construction from secondary data sources (NCES)</a:t>
            </a:r>
            <a:endParaRPr/>
          </a:p>
          <a:p>
            <a:pPr marL="342900" lvl="0" indent="-342900" algn="l" rtl="0">
              <a:lnSpc>
                <a:spcPct val="90000"/>
              </a:lnSpc>
              <a:spcBef>
                <a:spcPts val="1400"/>
              </a:spcBef>
              <a:spcAft>
                <a:spcPts val="0"/>
              </a:spcAft>
              <a:buSzPts val="1800"/>
              <a:buFont typeface="Noto Sans Symbols"/>
              <a:buChar char="❑"/>
            </a:pPr>
            <a:r>
              <a:rPr lang="en-US">
                <a:solidFill>
                  <a:schemeClr val="dk1"/>
                </a:solidFill>
              </a:rPr>
              <a:t>Data management and data cleaning</a:t>
            </a:r>
            <a:endParaRPr/>
          </a:p>
          <a:p>
            <a:pPr marL="342900" lvl="0" indent="-342900" algn="l" rtl="0">
              <a:lnSpc>
                <a:spcPct val="90000"/>
              </a:lnSpc>
              <a:spcBef>
                <a:spcPts val="1400"/>
              </a:spcBef>
              <a:spcAft>
                <a:spcPts val="0"/>
              </a:spcAft>
              <a:buSzPts val="1800"/>
              <a:buFont typeface="Noto Sans Symbols"/>
              <a:buChar char="❑"/>
            </a:pPr>
            <a:r>
              <a:rPr lang="en-US">
                <a:solidFill>
                  <a:schemeClr val="dk1"/>
                </a:solidFill>
              </a:rPr>
              <a:t>Merging and appending multiple datasets to create analytical datasets</a:t>
            </a:r>
            <a:endParaRPr strike="sngStrike">
              <a:solidFill>
                <a:schemeClr val="dk1"/>
              </a:solidFill>
            </a:endParaRPr>
          </a:p>
          <a:p>
            <a:pPr marL="0" lvl="0" indent="0" algn="l" rtl="0">
              <a:lnSpc>
                <a:spcPct val="90000"/>
              </a:lnSpc>
              <a:spcBef>
                <a:spcPts val="1400"/>
              </a:spcBef>
              <a:spcAft>
                <a:spcPts val="200"/>
              </a:spcAft>
              <a:buSzPts val="1800"/>
              <a:buNone/>
            </a:pPr>
            <a:endParaRPr/>
          </a:p>
        </p:txBody>
      </p:sp>
      <p:pic>
        <p:nvPicPr>
          <p:cNvPr id="806" name="Google Shape;806;g27ff7c2fd7a_1_53" descr="Light Bulb PNG Transparent Images Free Download | Vector Files | Pngtree"/>
          <p:cNvPicPr preferRelativeResize="0"/>
          <p:nvPr/>
        </p:nvPicPr>
        <p:blipFill rotWithShape="1">
          <a:blip r:embed="rId3">
            <a:alphaModFix/>
          </a:blip>
          <a:srcRect/>
          <a:stretch/>
        </p:blipFill>
        <p:spPr>
          <a:xfrm>
            <a:off x="8841762" y="3097035"/>
            <a:ext cx="2745164" cy="274516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27ff7c2fd7a_1_6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1800"/>
              <a:buNone/>
            </a:pPr>
            <a:r>
              <a:rPr lang="en-US">
                <a:solidFill>
                  <a:schemeClr val="dk1"/>
                </a:solidFill>
              </a:rPr>
              <a:t>Policy Implications</a:t>
            </a:r>
            <a:endParaRPr/>
          </a:p>
        </p:txBody>
      </p:sp>
      <p:sp>
        <p:nvSpPr>
          <p:cNvPr id="813" name="Google Shape;813;g27ff7c2fd7a_1_6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1200"/>
              </a:spcBef>
              <a:spcAft>
                <a:spcPts val="0"/>
              </a:spcAft>
              <a:buSzPts val="1800"/>
              <a:buFont typeface="Noto Sans Symbols"/>
              <a:buChar char="❑"/>
            </a:pPr>
            <a:r>
              <a:rPr lang="en-US">
                <a:solidFill>
                  <a:schemeClr val="dk1"/>
                </a:solidFill>
              </a:rPr>
              <a:t>To ensure continued state funding to cover co-pays for reduced price category, and for future expansion of school meals, rigorous evaluations are needed. </a:t>
            </a:r>
            <a:endParaRPr/>
          </a:p>
          <a:p>
            <a:pPr marL="457200" lvl="0" indent="-228600" algn="l" rtl="0">
              <a:lnSpc>
                <a:spcPct val="90000"/>
              </a:lnSpc>
              <a:spcBef>
                <a:spcPts val="1200"/>
              </a:spcBef>
              <a:spcAft>
                <a:spcPts val="0"/>
              </a:spcAft>
              <a:buSzPts val="1800"/>
              <a:buFont typeface="Noto Sans Symbols"/>
              <a:buNone/>
            </a:pPr>
            <a:endParaRPr>
              <a:solidFill>
                <a:schemeClr val="dk1"/>
              </a:solidFill>
            </a:endParaRPr>
          </a:p>
          <a:p>
            <a:pPr marL="457200" lvl="0" indent="-342900" algn="l" rtl="0">
              <a:lnSpc>
                <a:spcPct val="90000"/>
              </a:lnSpc>
              <a:spcBef>
                <a:spcPts val="1200"/>
              </a:spcBef>
              <a:spcAft>
                <a:spcPts val="0"/>
              </a:spcAft>
              <a:buSzPts val="1800"/>
              <a:buFont typeface="Noto Sans Symbols"/>
              <a:buChar char="❑"/>
            </a:pPr>
            <a:r>
              <a:rPr lang="en-US">
                <a:solidFill>
                  <a:schemeClr val="dk1"/>
                </a:solidFill>
              </a:rPr>
              <a:t>Results from our study will provide useful and timely information for policy makers and advocates to improve access to healthy school meals in Arizona.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g27ff7c2fd7a_1_67">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820" name="Google Shape;820;g27ff7c2fd7a_1_67"/>
          <p:cNvSpPr txBox="1">
            <a:spLocks noGrp="1"/>
          </p:cNvSpPr>
          <p:nvPr>
            <p:ph type="title"/>
          </p:nvPr>
        </p:nvSpPr>
        <p:spPr>
          <a:xfrm>
            <a:off x="1066800" y="1560761"/>
            <a:ext cx="10058400" cy="2629529"/>
          </a:xfrm>
          <a:prstGeom prst="rect">
            <a:avLst/>
          </a:prstGeom>
          <a:solidFill>
            <a:schemeClr val="lt2"/>
          </a:solid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41666"/>
              <a:buNone/>
            </a:pPr>
            <a:r>
              <a:rPr lang="en-US">
                <a:solidFill>
                  <a:schemeClr val="dk1"/>
                </a:solidFill>
              </a:rPr>
              <a:t>“With the temporary funding ending after the 2023–24 school year, the food bank worked with the state Legislature to get the $3.8 million added to the state budget”</a:t>
            </a:r>
            <a:endParaRPr>
              <a:solidFill>
                <a:schemeClr val="dk1"/>
              </a:solidFill>
            </a:endParaRPr>
          </a:p>
        </p:txBody>
      </p:sp>
      <p:pic>
        <p:nvPicPr>
          <p:cNvPr id="821" name="Google Shape;821;g27ff7c2fd7a_1_67" descr="A close-up of a logo"/>
          <p:cNvPicPr preferRelativeResize="0"/>
          <p:nvPr/>
        </p:nvPicPr>
        <p:blipFill rotWithShape="1">
          <a:blip r:embed="rId3">
            <a:alphaModFix/>
          </a:blip>
          <a:srcRect/>
          <a:stretch/>
        </p:blipFill>
        <p:spPr>
          <a:xfrm>
            <a:off x="8646127" y="181727"/>
            <a:ext cx="3251959" cy="1029980"/>
          </a:xfrm>
          <a:prstGeom prst="rect">
            <a:avLst/>
          </a:prstGeom>
          <a:noFill/>
          <a:ln>
            <a:noFill/>
          </a:ln>
        </p:spPr>
      </p:pic>
      <p:sp>
        <p:nvSpPr>
          <p:cNvPr id="822" name="Google Shape;822;g27ff7c2fd7a_1_67"/>
          <p:cNvSpPr txBox="1"/>
          <p:nvPr/>
        </p:nvSpPr>
        <p:spPr>
          <a:xfrm>
            <a:off x="8646127" y="5918814"/>
            <a:ext cx="338070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AzFoodBanks.org, KJZZ.org, ASU News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g27ff7c2fd7a_1_75">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829" name="Google Shape;829;g27ff7c2fd7a_1_7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1800"/>
              <a:buNone/>
            </a:pPr>
            <a:r>
              <a:rPr lang="en-US"/>
              <a:t>Acknowledgment:</a:t>
            </a:r>
            <a:endParaRPr/>
          </a:p>
        </p:txBody>
      </p:sp>
      <p:sp>
        <p:nvSpPr>
          <p:cNvPr id="830" name="Google Shape;830;g27ff7c2fd7a_1_7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200"/>
              </a:spcBef>
              <a:spcAft>
                <a:spcPts val="200"/>
              </a:spcAft>
              <a:buSzPts val="1800"/>
              <a:buNone/>
            </a:pPr>
            <a:r>
              <a:rPr lang="en-US"/>
              <a:t> The Arizona Food Bank Network (AzFBN) funded this research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g27ff7c2fd7a_1_82">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837" name="Google Shape;837;g27ff7c2fd7a_1_82"/>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1800"/>
              <a:buNone/>
            </a:pPr>
            <a:r>
              <a:rPr lang="en-US" dirty="0"/>
              <a:t>References </a:t>
            </a:r>
            <a:r>
              <a:rPr lang="en-US" dirty="0">
                <a:solidFill>
                  <a:schemeClr val="bg1"/>
                </a:solidFill>
              </a:rPr>
              <a:t>(pt1)</a:t>
            </a:r>
            <a:endParaRPr dirty="0">
              <a:solidFill>
                <a:schemeClr val="bg1"/>
              </a:solidFill>
            </a:endParaRPr>
          </a:p>
        </p:txBody>
      </p:sp>
      <p:sp>
        <p:nvSpPr>
          <p:cNvPr id="838" name="Google Shape;838;g27ff7c2fd7a_1_82"/>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fontScale="85000" lnSpcReduction="10000"/>
          </a:bodyPr>
          <a:lstStyle/>
          <a:p>
            <a:pPr marL="342900" lvl="0" indent="-342900" algn="l" rtl="0">
              <a:lnSpc>
                <a:spcPct val="90000"/>
              </a:lnSpc>
              <a:spcBef>
                <a:spcPts val="1200"/>
              </a:spcBef>
              <a:spcAft>
                <a:spcPts val="0"/>
              </a:spcAft>
              <a:buSzPct val="100840"/>
              <a:buFont typeface="Noto Sans Symbols"/>
              <a:buChar char="▪"/>
            </a:pPr>
            <a:r>
              <a:rPr lang="en-US" sz="2100"/>
              <a:t>The School Breakfast Program, USDA </a:t>
            </a:r>
            <a:r>
              <a:rPr lang="en-US" sz="2100" u="sng">
                <a:solidFill>
                  <a:schemeClr val="hlink"/>
                </a:solidFill>
                <a:hlinkClick r:id="rId3"/>
              </a:rPr>
              <a:t>https://www.fns.usda.gov/sbp/school-breakfast-program</a:t>
            </a:r>
            <a:endParaRPr sz="2100"/>
          </a:p>
          <a:p>
            <a:pPr marL="342900" lvl="0" indent="-342900" algn="l" rtl="0">
              <a:lnSpc>
                <a:spcPct val="90000"/>
              </a:lnSpc>
              <a:spcBef>
                <a:spcPts val="1400"/>
              </a:spcBef>
              <a:spcAft>
                <a:spcPts val="0"/>
              </a:spcAft>
              <a:buSzPct val="100840"/>
              <a:buFont typeface="Noto Sans Symbols"/>
              <a:buChar char="▪"/>
            </a:pPr>
            <a:r>
              <a:rPr lang="en-US" sz="2100"/>
              <a:t>The National School Lunch Program, USDA </a:t>
            </a:r>
            <a:r>
              <a:rPr lang="en-US" sz="2100" u="sng">
                <a:solidFill>
                  <a:schemeClr val="hlink"/>
                </a:solidFill>
                <a:hlinkClick r:id="rId4"/>
              </a:rPr>
              <a:t>https://www.fns.usda.gov/nslp</a:t>
            </a:r>
            <a:endParaRPr sz="2100"/>
          </a:p>
          <a:p>
            <a:pPr marL="342900" lvl="0" indent="-342900" algn="l" rtl="0">
              <a:lnSpc>
                <a:spcPct val="90000"/>
              </a:lnSpc>
              <a:spcBef>
                <a:spcPts val="1400"/>
              </a:spcBef>
              <a:spcAft>
                <a:spcPts val="0"/>
              </a:spcAft>
              <a:buSzPct val="100840"/>
              <a:buFont typeface="Noto Sans Symbols"/>
              <a:buChar char="▪"/>
            </a:pPr>
            <a:r>
              <a:rPr lang="en-US" sz="2100"/>
              <a:t>Cohen, J. F. W., Hecht, A. A., McLoughlin, G. M., Turner, L., &amp; Schwartz, M. B. (2021). Universal School Meals and Associations with Student Participation, Attendance, Academic Performance, Diet Quality, Food Security, and Body Mass Index: A Systematic Review. </a:t>
            </a:r>
            <a:r>
              <a:rPr lang="en-US" sz="2100" i="1"/>
              <a:t>Nutrients</a:t>
            </a:r>
            <a:r>
              <a:rPr lang="en-US" sz="2100"/>
              <a:t>, </a:t>
            </a:r>
            <a:r>
              <a:rPr lang="en-US" sz="2100" i="1"/>
              <a:t>13</a:t>
            </a:r>
            <a:r>
              <a:rPr lang="en-US" sz="2100"/>
              <a:t>(3), 911. </a:t>
            </a:r>
            <a:r>
              <a:rPr lang="en-US" sz="2100" u="sng">
                <a:solidFill>
                  <a:schemeClr val="hlink"/>
                </a:solidFill>
                <a:hlinkClick r:id="rId5"/>
              </a:rPr>
              <a:t>https://doi.org/10.3390/nu13030911</a:t>
            </a:r>
            <a:endParaRPr sz="2100"/>
          </a:p>
          <a:p>
            <a:pPr marL="342900" lvl="0" indent="-342900" algn="l" rtl="0">
              <a:lnSpc>
                <a:spcPct val="90000"/>
              </a:lnSpc>
              <a:spcBef>
                <a:spcPts val="1400"/>
              </a:spcBef>
              <a:spcAft>
                <a:spcPts val="0"/>
              </a:spcAft>
              <a:buSzPct val="100840"/>
              <a:buFont typeface="Noto Sans Symbols"/>
              <a:buChar char="▪"/>
            </a:pPr>
            <a:r>
              <a:rPr lang="en-US" sz="2100"/>
              <a:t>Fletcher, J. M., &amp; Frisvold, D. E. (2017). The Relationship between the School Breakfast Program and Food Insecurity. </a:t>
            </a:r>
            <a:r>
              <a:rPr lang="en-US" sz="2100" i="1"/>
              <a:t>Journal of Consumer Affairs</a:t>
            </a:r>
            <a:r>
              <a:rPr lang="en-US" sz="2100"/>
              <a:t>, </a:t>
            </a:r>
            <a:r>
              <a:rPr lang="en-US" sz="2100" i="1"/>
              <a:t>51</a:t>
            </a:r>
            <a:r>
              <a:rPr lang="en-US" sz="2100"/>
              <a:t>(3), 481–500. </a:t>
            </a:r>
            <a:r>
              <a:rPr lang="en-US" sz="2100" u="sng">
                <a:solidFill>
                  <a:schemeClr val="hlink"/>
                </a:solidFill>
                <a:hlinkClick r:id="rId6"/>
              </a:rPr>
              <a:t>https://doi.org/10.1111/joca.12163</a:t>
            </a:r>
            <a:endParaRPr sz="2100"/>
          </a:p>
          <a:p>
            <a:pPr marL="342900" lvl="0" indent="-342900" algn="l" rtl="0">
              <a:lnSpc>
                <a:spcPct val="90000"/>
              </a:lnSpc>
              <a:spcBef>
                <a:spcPts val="1400"/>
              </a:spcBef>
              <a:spcAft>
                <a:spcPts val="0"/>
              </a:spcAft>
              <a:buSzPct val="100840"/>
              <a:buFont typeface="Noto Sans Symbols"/>
              <a:buChar char="▪"/>
            </a:pPr>
            <a:r>
              <a:rPr lang="en-US" sz="2100"/>
              <a:t>Huang, J., &amp; Barnidge, E. (2016). Low-income Children’s participation in the National School Lunch Program and household food insufficiency. </a:t>
            </a:r>
            <a:r>
              <a:rPr lang="en-US" sz="2100" i="1"/>
              <a:t>Social Science &amp; Medicine (1982)</a:t>
            </a:r>
            <a:r>
              <a:rPr lang="en-US" sz="2100"/>
              <a:t>, </a:t>
            </a:r>
            <a:r>
              <a:rPr lang="en-US" sz="2100" i="1"/>
              <a:t>150</a:t>
            </a:r>
            <a:r>
              <a:rPr lang="en-US" sz="2100"/>
              <a:t>, 8–14. </a:t>
            </a:r>
            <a:r>
              <a:rPr lang="en-US" sz="2100" u="sng">
                <a:solidFill>
                  <a:schemeClr val="hlink"/>
                </a:solidFill>
                <a:hlinkClick r:id="rId7"/>
              </a:rPr>
              <a:t>https://doi.org/10.1016/j.socscimed.2015.12.020</a:t>
            </a:r>
            <a:endParaRPr sz="2100"/>
          </a:p>
          <a:p>
            <a:pPr marL="342900" lvl="0" indent="-342900" algn="l" rtl="0">
              <a:lnSpc>
                <a:spcPct val="90000"/>
              </a:lnSpc>
              <a:spcBef>
                <a:spcPts val="1400"/>
              </a:spcBef>
              <a:spcAft>
                <a:spcPts val="0"/>
              </a:spcAft>
              <a:buSzPct val="100840"/>
              <a:buFont typeface="Noto Sans Symbols"/>
              <a:buChar char="▪"/>
            </a:pPr>
            <a:r>
              <a:rPr lang="en-US" sz="2100" i="1"/>
              <a:t>Child Nutrition Programs: COVID-19 Waivers by State | Food and Nutrition Service</a:t>
            </a:r>
            <a:r>
              <a:rPr lang="en-US" sz="2100"/>
              <a:t>. (n.d.). Retrieved August 10, 2024, from </a:t>
            </a:r>
            <a:r>
              <a:rPr lang="en-US" sz="2100" u="sng">
                <a:solidFill>
                  <a:schemeClr val="hlink"/>
                </a:solidFill>
                <a:hlinkClick r:id="rId8"/>
              </a:rPr>
              <a:t>https://www.fns.usda.gov/disaster/pandemic/covid-19/cn-waivers-flexibilities</a:t>
            </a:r>
            <a:endParaRPr sz="2100"/>
          </a:p>
          <a:p>
            <a:pPr marL="342900" lvl="0" indent="-228600" algn="l" rtl="0">
              <a:lnSpc>
                <a:spcPct val="90000"/>
              </a:lnSpc>
              <a:spcBef>
                <a:spcPts val="1400"/>
              </a:spcBef>
              <a:spcAft>
                <a:spcPts val="0"/>
              </a:spcAft>
              <a:buSzPct val="105882"/>
              <a:buFont typeface="Noto Sans Symbols"/>
              <a:buNone/>
            </a:pPr>
            <a:endParaRPr/>
          </a:p>
          <a:p>
            <a:pPr marL="342900" lvl="0" indent="-228600" algn="l" rtl="0">
              <a:lnSpc>
                <a:spcPct val="90000"/>
              </a:lnSpc>
              <a:spcBef>
                <a:spcPts val="1400"/>
              </a:spcBef>
              <a:spcAft>
                <a:spcPts val="200"/>
              </a:spcAft>
              <a:buSzPct val="105882"/>
              <a:buFont typeface="Noto Sans Symbols"/>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27ff7c2fd7a_1_89">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845" name="Google Shape;845;g27ff7c2fd7a_1_8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ts val="1800"/>
              <a:buNone/>
            </a:pPr>
            <a:r>
              <a:rPr lang="en-US" dirty="0"/>
              <a:t>References (pt2)</a:t>
            </a:r>
            <a:endParaRPr dirty="0"/>
          </a:p>
        </p:txBody>
      </p:sp>
      <p:sp>
        <p:nvSpPr>
          <p:cNvPr id="846" name="Google Shape;846;g27ff7c2fd7a_1_89"/>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1200"/>
              </a:spcBef>
              <a:spcAft>
                <a:spcPts val="0"/>
              </a:spcAft>
              <a:buSzPts val="1800"/>
              <a:buFont typeface="Noto Sans Symbols"/>
              <a:buChar char="▪"/>
            </a:pPr>
            <a:r>
              <a:rPr lang="en-US"/>
              <a:t>Director, N. (2022, December 14). Superintendent Hoffman announces $6.75 million investment for school meals. </a:t>
            </a:r>
            <a:r>
              <a:rPr lang="en-US" i="1"/>
              <a:t>The Gila Herald</a:t>
            </a:r>
            <a:r>
              <a:rPr lang="en-US"/>
              <a:t>. </a:t>
            </a:r>
            <a:r>
              <a:rPr lang="en-US" u="sng">
                <a:solidFill>
                  <a:schemeClr val="hlink"/>
                </a:solidFill>
                <a:hlinkClick r:id="rId3"/>
              </a:rPr>
              <a:t>https://gilaherald.com/superintendent-hoffman-announces-6-75-million-investment-for-school-meals/</a:t>
            </a:r>
            <a:endParaRPr sz="1800"/>
          </a:p>
          <a:p>
            <a:pPr marL="342900" lvl="0" indent="-342900" algn="l" rtl="0">
              <a:lnSpc>
                <a:spcPct val="90000"/>
              </a:lnSpc>
              <a:spcBef>
                <a:spcPts val="1400"/>
              </a:spcBef>
              <a:spcAft>
                <a:spcPts val="0"/>
              </a:spcAft>
              <a:buSzPts val="1800"/>
              <a:buFont typeface="Noto Sans Symbols"/>
              <a:buChar char="▪"/>
            </a:pPr>
            <a:r>
              <a:rPr lang="en-US" sz="1800"/>
              <a:t>Network, A. F. B. (2024, June 18). State Budget Includes First-Time Investment in School Meals. </a:t>
            </a:r>
            <a:r>
              <a:rPr lang="en-US" sz="1800" i="1"/>
              <a:t>Arizona Food Bank Network</a:t>
            </a:r>
            <a:r>
              <a:rPr lang="en-US" sz="1800"/>
              <a:t>. </a:t>
            </a:r>
            <a:r>
              <a:rPr lang="en-US" sz="1800" u="sng">
                <a:solidFill>
                  <a:schemeClr val="hlink"/>
                </a:solidFill>
                <a:hlinkClick r:id="rId4"/>
              </a:rPr>
              <a:t>https://azfoodbanks.org/state-budget-includes-first-time-investment-in-school-meals/</a:t>
            </a:r>
            <a:endParaRPr sz="1800"/>
          </a:p>
          <a:p>
            <a:pPr marL="342900" lvl="0" indent="-342900" algn="l" rtl="0">
              <a:lnSpc>
                <a:spcPct val="90000"/>
              </a:lnSpc>
              <a:spcBef>
                <a:spcPts val="1400"/>
              </a:spcBef>
              <a:spcAft>
                <a:spcPts val="0"/>
              </a:spcAft>
              <a:buSzPts val="1800"/>
              <a:buFont typeface="Noto Sans Symbols"/>
              <a:buChar char="▪"/>
            </a:pPr>
            <a:r>
              <a:rPr lang="en-US" sz="1800" i="1"/>
              <a:t>ASU helps secure $3.8 million in free school meals for tens of thousands of Arizona kids</a:t>
            </a:r>
            <a:r>
              <a:rPr lang="en-US" sz="1800"/>
              <a:t>. (2024, July 12). KJZZ. </a:t>
            </a:r>
            <a:r>
              <a:rPr lang="en-US" sz="1800" u="sng">
                <a:solidFill>
                  <a:schemeClr val="hlink"/>
                </a:solidFill>
                <a:hlinkClick r:id="rId5"/>
              </a:rPr>
              <a:t>https://www.kjzz.org/news/2024-07-12/asu-helps-secure-3-8-million-in-free-school-meals-for-tens-of-thousands-of-arizona-kids</a:t>
            </a:r>
            <a:endParaRPr sz="1800"/>
          </a:p>
          <a:p>
            <a:pPr marL="342900" lvl="0" indent="-342900" algn="l" rtl="0">
              <a:lnSpc>
                <a:spcPct val="90000"/>
              </a:lnSpc>
              <a:spcBef>
                <a:spcPts val="1400"/>
              </a:spcBef>
              <a:spcAft>
                <a:spcPts val="0"/>
              </a:spcAft>
              <a:buSzPts val="1800"/>
              <a:buFont typeface="Noto Sans Symbols"/>
              <a:buChar char="▪"/>
            </a:pPr>
            <a:r>
              <a:rPr lang="en-US" sz="1800" i="1"/>
              <a:t>ASU research helps result in free school meals for low-income students | ASU News</a:t>
            </a:r>
            <a:r>
              <a:rPr lang="en-US" sz="1800"/>
              <a:t>. (n.d.). Retrieved August 11, 2024, from </a:t>
            </a:r>
            <a:r>
              <a:rPr lang="en-US" sz="1800" u="sng">
                <a:solidFill>
                  <a:schemeClr val="hlink"/>
                </a:solidFill>
                <a:hlinkClick r:id="rId6"/>
              </a:rPr>
              <a:t>https://news.asu.edu/20240709-health-and-medicine-asu-research-helps-result-free-school-meals-lowincome-students</a:t>
            </a:r>
            <a:endParaRPr sz="1800"/>
          </a:p>
          <a:p>
            <a:pPr marL="342900" lvl="0" indent="-228600" algn="l" rtl="0">
              <a:lnSpc>
                <a:spcPct val="90000"/>
              </a:lnSpc>
              <a:spcBef>
                <a:spcPts val="1400"/>
              </a:spcBef>
              <a:spcAft>
                <a:spcPts val="0"/>
              </a:spcAft>
              <a:buSzPts val="1800"/>
              <a:buFont typeface="Noto Sans Symbols"/>
              <a:buNone/>
            </a:pPr>
            <a:endParaRPr/>
          </a:p>
          <a:p>
            <a:pPr marL="342900" lvl="0" indent="-228600" algn="l" rtl="0">
              <a:lnSpc>
                <a:spcPct val="90000"/>
              </a:lnSpc>
              <a:spcBef>
                <a:spcPts val="1400"/>
              </a:spcBef>
              <a:spcAft>
                <a:spcPts val="200"/>
              </a:spcAft>
              <a:buSzPts val="1800"/>
              <a:buFont typeface="Noto Sans Symbols"/>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g27ff7c2fd7a_1_96"/>
          <p:cNvSpPr txBox="1">
            <a:spLocks noGrp="1"/>
          </p:cNvSpPr>
          <p:nvPr>
            <p:ph type="title"/>
          </p:nvPr>
        </p:nvSpPr>
        <p:spPr>
          <a:xfrm>
            <a:off x="1066800" y="3041087"/>
            <a:ext cx="10058400" cy="77582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SzPct val="37037"/>
              <a:buNone/>
            </a:pPr>
            <a:r>
              <a:rPr lang="en-US" sz="5400" dirty="0"/>
              <a:t>Thank You! </a:t>
            </a:r>
            <a:r>
              <a:rPr lang="en-US" sz="5400" dirty="0">
                <a:solidFill>
                  <a:schemeClr val="bg1"/>
                </a:solidFill>
              </a:rPr>
              <a:t>(</a:t>
            </a:r>
            <a:r>
              <a:rPr lang="en-US" sz="5400" dirty="0" err="1">
                <a:solidFill>
                  <a:schemeClr val="bg1"/>
                </a:solidFill>
              </a:rPr>
              <a:t>cont</a:t>
            </a:r>
            <a:r>
              <a:rPr lang="en-US" sz="5400" dirty="0">
                <a:solidFill>
                  <a:schemeClr val="bg1"/>
                </a:solidFill>
              </a:rPr>
              <a:t>)</a:t>
            </a:r>
            <a:endParaRPr dirty="0">
              <a:solidFill>
                <a:schemeClr val="bg1"/>
              </a:solidFill>
            </a:endParaRPr>
          </a:p>
        </p:txBody>
      </p:sp>
      <p:pic>
        <p:nvPicPr>
          <p:cNvPr id="854" name="Google Shape;854;g27ff7c2fd7a_1_96" descr="A black background with pink text"/>
          <p:cNvPicPr preferRelativeResize="0"/>
          <p:nvPr/>
        </p:nvPicPr>
        <p:blipFill rotWithShape="1">
          <a:blip r:embed="rId3">
            <a:alphaModFix/>
          </a:blip>
          <a:srcRect/>
          <a:stretch/>
        </p:blipFill>
        <p:spPr>
          <a:xfrm>
            <a:off x="114827" y="5258051"/>
            <a:ext cx="3072484" cy="868137"/>
          </a:xfrm>
          <a:prstGeom prst="rect">
            <a:avLst/>
          </a:prstGeom>
          <a:noFill/>
          <a:ln>
            <a:noFill/>
          </a:ln>
        </p:spPr>
      </p:pic>
      <p:pic>
        <p:nvPicPr>
          <p:cNvPr id="853" name="Google Shape;853;g27ff7c2fd7a_1_96" descr="A black background with pink letters"/>
          <p:cNvPicPr preferRelativeResize="0"/>
          <p:nvPr/>
        </p:nvPicPr>
        <p:blipFill rotWithShape="1">
          <a:blip r:embed="rId4">
            <a:alphaModFix/>
          </a:blip>
          <a:srcRect/>
          <a:stretch/>
        </p:blipFill>
        <p:spPr>
          <a:xfrm>
            <a:off x="8752114" y="5258051"/>
            <a:ext cx="3325059" cy="86813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9"/>
          <p:cNvSpPr>
            <a:spLocks noGrp="1"/>
          </p:cNvSpPr>
          <p:nvPr>
            <p:ph type="title" idx="4294967295"/>
          </p:nvPr>
        </p:nvSpPr>
        <p:spPr>
          <a:xfrm>
            <a:off x="0" y="3891280"/>
            <a:ext cx="12192000" cy="2966720"/>
          </a:xfrm>
          <a:prstGeom prst="rect">
            <a:avLst/>
          </a:prstGeom>
          <a:solidFill>
            <a:schemeClr val="accent2">
              <a:lumMod val="75000"/>
            </a:schemeClr>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16600"/>
              <a:buFont typeface="Calibri"/>
              <a:buNone/>
              <a:tabLst/>
              <a:defRPr/>
            </a:pPr>
            <a:r>
              <a:rPr kumimoji="0" lang="en-US" sz="16600" b="0" i="0" u="none" strike="noStrike" kern="0" cap="none" spc="0" normalizeH="0" baseline="0" noProof="0" dirty="0">
                <a:ln>
                  <a:noFill/>
                </a:ln>
                <a:solidFill>
                  <a:srgbClr val="FFFFFF"/>
                </a:solidFill>
                <a:effectLst/>
                <a:uLnTx/>
                <a:uFillTx/>
                <a:latin typeface="Calibri"/>
                <a:ea typeface="Calibri"/>
                <a:cs typeface="Calibri"/>
                <a:sym typeface="Calibri"/>
              </a:rPr>
              <a:t>Q&amp;A</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61" name="Google Shape;861;p9">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chemeClr val="dk1"/>
              </a:buClr>
              <a:buSzPts val="3200"/>
              <a:buFont typeface="Calibri"/>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4800"/>
              <a:buFont typeface="Calibri"/>
              <a:buNone/>
            </a:pPr>
            <a:endParaRPr sz="4800" b="1" i="0" u="none" strike="noStrike" cap="none">
              <a:solidFill>
                <a:srgbClr val="000000"/>
              </a:solidFill>
              <a:latin typeface="Arial"/>
              <a:ea typeface="Arial"/>
              <a:cs typeface="Arial"/>
              <a:sym typeface="Arial"/>
            </a:endParaRPr>
          </a:p>
        </p:txBody>
      </p:sp>
      <p:sp>
        <p:nvSpPr>
          <p:cNvPr id="862" name="Google Shape;862;p9">
            <a:extLst>
              <a:ext uri="{C183D7F6-B498-43B3-948B-1728B52AA6E4}">
                <adec:decorative xmlns:adec="http://schemas.microsoft.com/office/drawing/2017/decorative" val="1"/>
              </a:ext>
            </a:extLst>
          </p:cNvPr>
          <p:cNvSpPr/>
          <p:nvPr/>
        </p:nvSpPr>
        <p:spPr>
          <a:xfrm>
            <a:off x="0" y="3717270"/>
            <a:ext cx="12192000" cy="17401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63" name="Google Shape;863;p9" descr="A picture containing icon"/>
          <p:cNvPicPr preferRelativeResize="0"/>
          <p:nvPr/>
        </p:nvPicPr>
        <p:blipFill rotWithShape="1">
          <a:blip r:embed="rId3">
            <a:alphaModFix/>
          </a:blip>
          <a:srcRect/>
          <a:stretch/>
        </p:blipFill>
        <p:spPr>
          <a:xfrm>
            <a:off x="1184644" y="175329"/>
            <a:ext cx="9372600" cy="33528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70" name="Google Shape;870;g1458b8dceb7_0_0">
            <a:extLst>
              <a:ext uri="{C183D7F6-B498-43B3-948B-1728B52AA6E4}">
                <adec:decorative xmlns:adec="http://schemas.microsoft.com/office/drawing/2017/decorative" val="1"/>
              </a:ext>
            </a:extLst>
          </p:cNvPr>
          <p:cNvSpPr/>
          <p:nvPr/>
        </p:nvSpPr>
        <p:spPr>
          <a:xfrm rot="10800000" flipH="1">
            <a:off x="0" y="685741"/>
            <a:ext cx="12192000" cy="1503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72" name="Google Shape;872;g1458b8dceb7_0_0">
            <a:extLst>
              <a:ext uri="{C183D7F6-B498-43B3-948B-1728B52AA6E4}">
                <adec:decorative xmlns:adec="http://schemas.microsoft.com/office/drawing/2017/decorative" val="1"/>
              </a:ext>
            </a:extLst>
          </p:cNvPr>
          <p:cNvSpPr/>
          <p:nvPr/>
        </p:nvSpPr>
        <p:spPr>
          <a:xfrm>
            <a:off x="0" y="0"/>
            <a:ext cx="12192000" cy="685800"/>
          </a:xfrm>
          <a:prstGeom prst="rect">
            <a:avLst/>
          </a:prstGeom>
          <a:solidFill>
            <a:srgbClr val="5EB4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endParaRPr sz="3600" b="0" i="0" u="none" strike="noStrike" cap="none">
              <a:solidFill>
                <a:srgbClr val="FFFFFF"/>
              </a:solidFill>
              <a:latin typeface="Roboto"/>
              <a:ea typeface="Roboto"/>
              <a:cs typeface="Roboto"/>
              <a:sym typeface="Roboto"/>
            </a:endParaRPr>
          </a:p>
        </p:txBody>
      </p:sp>
      <p:sp>
        <p:nvSpPr>
          <p:cNvPr id="873" name="Google Shape;873;g1458b8dceb7_0_0"/>
          <p:cNvSpPr txBox="1">
            <a:spLocks noGrp="1"/>
          </p:cNvSpPr>
          <p:nvPr>
            <p:ph type="title" idx="4294967295"/>
          </p:nvPr>
        </p:nvSpPr>
        <p:spPr>
          <a:xfrm>
            <a:off x="0" y="0"/>
            <a:ext cx="11490300" cy="646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t>Thank you for joining the 2024 Summer Speaker Series!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77" name="Google Shape;877;g1458b8dceb7_0_0"/>
          <p:cNvSpPr txBox="1"/>
          <p:nvPr/>
        </p:nvSpPr>
        <p:spPr>
          <a:xfrm>
            <a:off x="495753" y="2056226"/>
            <a:ext cx="46137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Visit the NOPREN website to view the poster presentations!</a:t>
            </a:r>
            <a:endParaRPr sz="1400" b="0" i="0" u="none" strike="noStrike" cap="none">
              <a:solidFill>
                <a:srgbClr val="000000"/>
              </a:solidFill>
              <a:latin typeface="Arial"/>
              <a:ea typeface="Arial"/>
              <a:cs typeface="Arial"/>
              <a:sym typeface="Arial"/>
            </a:endParaRPr>
          </a:p>
        </p:txBody>
      </p:sp>
      <p:pic>
        <p:nvPicPr>
          <p:cNvPr id="882" name="Google Shape;882;g1458b8dceb7_0_0" descr="A screenshot of a screen shot of a student poster presentation"/>
          <p:cNvPicPr preferRelativeResize="0"/>
          <p:nvPr/>
        </p:nvPicPr>
        <p:blipFill rotWithShape="1">
          <a:blip r:embed="rId3">
            <a:alphaModFix/>
          </a:blip>
          <a:srcRect/>
          <a:stretch/>
        </p:blipFill>
        <p:spPr>
          <a:xfrm>
            <a:off x="5431301" y="913482"/>
            <a:ext cx="4722754" cy="3008053"/>
          </a:xfrm>
          <a:prstGeom prst="rect">
            <a:avLst/>
          </a:prstGeom>
          <a:noFill/>
          <a:ln>
            <a:noFill/>
          </a:ln>
        </p:spPr>
      </p:pic>
      <p:pic>
        <p:nvPicPr>
          <p:cNvPr id="880" name="Google Shape;880;g1458b8dceb7_0_0" descr="A qr code with a white background"/>
          <p:cNvPicPr preferRelativeResize="0"/>
          <p:nvPr/>
        </p:nvPicPr>
        <p:blipFill rotWithShape="1">
          <a:blip r:embed="rId4">
            <a:alphaModFix/>
          </a:blip>
          <a:srcRect/>
          <a:stretch/>
        </p:blipFill>
        <p:spPr>
          <a:xfrm>
            <a:off x="1849475" y="4168765"/>
            <a:ext cx="953128" cy="949220"/>
          </a:xfrm>
          <a:prstGeom prst="rect">
            <a:avLst/>
          </a:prstGeom>
          <a:noFill/>
          <a:ln>
            <a:noFill/>
          </a:ln>
        </p:spPr>
      </p:pic>
      <p:sp>
        <p:nvSpPr>
          <p:cNvPr id="876" name="Google Shape;876;g1458b8dceb7_0_0"/>
          <p:cNvSpPr txBox="1"/>
          <p:nvPr/>
        </p:nvSpPr>
        <p:spPr>
          <a:xfrm>
            <a:off x="3035575" y="4134863"/>
            <a:ext cx="8100000" cy="131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Please fill out the series evaluation after today’s session:</a:t>
            </a:r>
            <a:endParaRPr sz="2500" b="1" i="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2100"/>
              <a:buFont typeface="Arial"/>
              <a:buNone/>
            </a:pPr>
            <a:r>
              <a:rPr lang="en-US" sz="2100" b="0" i="0" u="sng" strike="noStrike" cap="none">
                <a:solidFill>
                  <a:srgbClr val="1155CC"/>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https://duke.qualtrics.com/jfe/form/SV_3aglRCDqWhVaMoS</a:t>
            </a:r>
            <a:r>
              <a:rPr lang="en-US" sz="2200" b="0" i="0" u="none" strike="noStrike" cap="none">
                <a:solidFill>
                  <a:schemeClr val="dk1"/>
                </a:solidFill>
                <a:latin typeface="Calibri"/>
                <a:ea typeface="Calibri"/>
                <a:cs typeface="Calibri"/>
                <a:sym typeface="Calibri"/>
              </a:rPr>
              <a:t> </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chemeClr val="dk1"/>
              </a:solidFill>
              <a:latin typeface="Calibri"/>
              <a:ea typeface="Calibri"/>
              <a:cs typeface="Calibri"/>
              <a:sym typeface="Calibri"/>
            </a:endParaRPr>
          </a:p>
        </p:txBody>
      </p:sp>
      <p:cxnSp>
        <p:nvCxnSpPr>
          <p:cNvPr id="878" name="Google Shape;878;g1458b8dceb7_0_0">
            <a:extLst>
              <a:ext uri="{C183D7F6-B498-43B3-948B-1728B52AA6E4}">
                <adec:decorative xmlns:adec="http://schemas.microsoft.com/office/drawing/2017/decorative" val="1"/>
              </a:ext>
            </a:extLst>
          </p:cNvPr>
          <p:cNvCxnSpPr/>
          <p:nvPr/>
        </p:nvCxnSpPr>
        <p:spPr>
          <a:xfrm>
            <a:off x="-125325" y="5358560"/>
            <a:ext cx="12447000" cy="0"/>
          </a:xfrm>
          <a:prstGeom prst="straightConnector1">
            <a:avLst/>
          </a:prstGeom>
          <a:noFill/>
          <a:ln w="76200" cap="flat" cmpd="sng">
            <a:solidFill>
              <a:schemeClr val="accent1"/>
            </a:solidFill>
            <a:prstDash val="solid"/>
            <a:round/>
            <a:headEnd type="none" w="sm" len="sm"/>
            <a:tailEnd type="none" w="sm" len="sm"/>
          </a:ln>
        </p:spPr>
      </p:cxnSp>
      <p:cxnSp>
        <p:nvCxnSpPr>
          <p:cNvPr id="879" name="Google Shape;879;g1458b8dceb7_0_0">
            <a:extLst>
              <a:ext uri="{C183D7F6-B498-43B3-948B-1728B52AA6E4}">
                <adec:decorative xmlns:adec="http://schemas.microsoft.com/office/drawing/2017/decorative" val="1"/>
              </a:ext>
            </a:extLst>
          </p:cNvPr>
          <p:cNvCxnSpPr/>
          <p:nvPr/>
        </p:nvCxnSpPr>
        <p:spPr>
          <a:xfrm>
            <a:off x="-125325" y="4029720"/>
            <a:ext cx="12390300" cy="0"/>
          </a:xfrm>
          <a:prstGeom prst="straightConnector1">
            <a:avLst/>
          </a:prstGeom>
          <a:noFill/>
          <a:ln w="76200" cap="flat" cmpd="sng">
            <a:solidFill>
              <a:schemeClr val="accent1"/>
            </a:solidFill>
            <a:prstDash val="solid"/>
            <a:round/>
            <a:headEnd type="none" w="sm" len="sm"/>
            <a:tailEnd type="none" w="sm" len="sm"/>
          </a:ln>
        </p:spPr>
      </p:cxnSp>
      <p:sp>
        <p:nvSpPr>
          <p:cNvPr id="881" name="Google Shape;881;g1458b8dceb7_0_0">
            <a:extLst>
              <a:ext uri="{C183D7F6-B498-43B3-948B-1728B52AA6E4}">
                <adec:decorative xmlns:adec="http://schemas.microsoft.com/office/drawing/2017/decorative" val="1"/>
              </a:ext>
            </a:extLst>
          </p:cNvPr>
          <p:cNvSpPr/>
          <p:nvPr/>
        </p:nvSpPr>
        <p:spPr>
          <a:xfrm>
            <a:off x="1084521" y="1190847"/>
            <a:ext cx="10239153" cy="6166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4" name="Google Shape;874;g1458b8dceb7_0_0"/>
          <p:cNvSpPr txBox="1"/>
          <p:nvPr/>
        </p:nvSpPr>
        <p:spPr>
          <a:xfrm>
            <a:off x="541050" y="5499078"/>
            <a:ext cx="111099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a:solidFill>
                  <a:schemeClr val="dk1"/>
                </a:solidFill>
                <a:latin typeface="Calibri"/>
                <a:ea typeface="Calibri"/>
                <a:cs typeface="Calibri"/>
                <a:sym typeface="Calibri"/>
              </a:rPr>
              <a:t>Thank you for attending the series! To join the NOPREN listserv, visit us at NOPREN.ucsf.edu </a:t>
            </a:r>
            <a:endParaRPr sz="2400" b="1" i="0" u="none" strike="noStrike" cap="none">
              <a:solidFill>
                <a:schemeClr val="dk1"/>
              </a:solidFill>
              <a:latin typeface="Calibri"/>
              <a:ea typeface="Calibri"/>
              <a:cs typeface="Calibri"/>
              <a:sym typeface="Calibri"/>
            </a:endParaRPr>
          </a:p>
        </p:txBody>
      </p:sp>
      <p:pic>
        <p:nvPicPr>
          <p:cNvPr id="875" name="Google Shape;875;g1458b8dceb7_0_0" descr="A picture containing text, bottle"/>
          <p:cNvPicPr preferRelativeResize="0"/>
          <p:nvPr/>
        </p:nvPicPr>
        <p:blipFill rotWithShape="1">
          <a:blip r:embed="rId6">
            <a:alphaModFix/>
          </a:blip>
          <a:srcRect/>
          <a:stretch/>
        </p:blipFill>
        <p:spPr>
          <a:xfrm>
            <a:off x="147730" y="6442650"/>
            <a:ext cx="540739" cy="358270"/>
          </a:xfrm>
          <a:prstGeom prst="rect">
            <a:avLst/>
          </a:prstGeom>
          <a:noFill/>
          <a:ln>
            <a:noFill/>
          </a:ln>
        </p:spPr>
      </p:pic>
      <p:pic>
        <p:nvPicPr>
          <p:cNvPr id="871" name="Google Shape;871;g1458b8dceb7_0_0" descr="Blue text on a white background"/>
          <p:cNvPicPr preferRelativeResize="0"/>
          <p:nvPr/>
        </p:nvPicPr>
        <p:blipFill rotWithShape="1">
          <a:blip r:embed="rId7">
            <a:alphaModFix/>
          </a:blip>
          <a:srcRect/>
          <a:stretch/>
        </p:blipFill>
        <p:spPr>
          <a:xfrm>
            <a:off x="10972800" y="6442650"/>
            <a:ext cx="1153964" cy="415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
            <a:extLst>
              <a:ext uri="{C183D7F6-B498-43B3-948B-1728B52AA6E4}">
                <adec:decorative xmlns:adec="http://schemas.microsoft.com/office/drawing/2017/decorative" val="1"/>
              </a:ext>
            </a:extLst>
          </p:cNvPr>
          <p:cNvSpPr/>
          <p:nvPr/>
        </p:nvSpPr>
        <p:spPr>
          <a:xfrm>
            <a:off x="0" y="0"/>
            <a:ext cx="12192000" cy="685799"/>
          </a:xfrm>
          <a:prstGeom prst="rect">
            <a:avLst/>
          </a:prstGeom>
          <a:solidFill>
            <a:srgbClr val="5EB4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endParaRPr sz="3600" b="0" i="0" u="none" strike="noStrike" cap="none">
              <a:solidFill>
                <a:srgbClr val="FFFFFF"/>
              </a:solidFill>
              <a:latin typeface="Roboto"/>
              <a:ea typeface="Roboto"/>
              <a:cs typeface="Roboto"/>
              <a:sym typeface="Roboto"/>
            </a:endParaRPr>
          </a:p>
        </p:txBody>
      </p:sp>
      <p:sp>
        <p:nvSpPr>
          <p:cNvPr id="271" name="Google Shape;271;p8"/>
          <p:cNvSpPr txBox="1">
            <a:spLocks noGrp="1"/>
          </p:cNvSpPr>
          <p:nvPr>
            <p:ph type="title"/>
          </p:nvPr>
        </p:nvSpPr>
        <p:spPr>
          <a:xfrm>
            <a:off x="95250" y="64886"/>
            <a:ext cx="10515600" cy="5270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b="1">
                <a:solidFill>
                  <a:schemeClr val="lt1"/>
                </a:solidFill>
              </a:rPr>
              <a:t>Today’s Presenters</a:t>
            </a:r>
            <a:endParaRPr/>
          </a:p>
        </p:txBody>
      </p:sp>
      <p:pic>
        <p:nvPicPr>
          <p:cNvPr id="275" name="Google Shape;275;p8" descr="picture of Alex Ross"/>
          <p:cNvPicPr preferRelativeResize="0"/>
          <p:nvPr/>
        </p:nvPicPr>
        <p:blipFill rotWithShape="1">
          <a:blip r:embed="rId3">
            <a:alphaModFix/>
          </a:blip>
          <a:srcRect l="13563" r="9192"/>
          <a:stretch/>
        </p:blipFill>
        <p:spPr>
          <a:xfrm>
            <a:off x="748725" y="1334700"/>
            <a:ext cx="4502026" cy="3884599"/>
          </a:xfrm>
          <a:prstGeom prst="rect">
            <a:avLst/>
          </a:prstGeom>
          <a:noFill/>
          <a:ln>
            <a:noFill/>
          </a:ln>
        </p:spPr>
      </p:pic>
      <p:sp>
        <p:nvSpPr>
          <p:cNvPr id="272" name="Google Shape;272;p8"/>
          <p:cNvSpPr txBox="1"/>
          <p:nvPr/>
        </p:nvSpPr>
        <p:spPr>
          <a:xfrm flipH="1">
            <a:off x="388539" y="5371225"/>
            <a:ext cx="52224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Moderator: Alex Ross</a:t>
            </a:r>
            <a:endParaRPr sz="2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Fellow, Healthy Food Retail Work Group</a:t>
            </a:r>
            <a:endParaRPr sz="2200" b="0" i="0" u="none" strike="noStrike" cap="none">
              <a:solidFill>
                <a:srgbClr val="000000"/>
              </a:solidFill>
              <a:latin typeface="Arial"/>
              <a:ea typeface="Arial"/>
              <a:cs typeface="Arial"/>
              <a:sym typeface="Arial"/>
            </a:endParaRPr>
          </a:p>
        </p:txBody>
      </p:sp>
      <p:sp>
        <p:nvSpPr>
          <p:cNvPr id="273" name="Google Shape;273;p8">
            <a:extLst>
              <a:ext uri="{C183D7F6-B498-43B3-948B-1728B52AA6E4}">
                <adec:decorative xmlns:adec="http://schemas.microsoft.com/office/drawing/2017/decorative" val="1"/>
              </a:ext>
            </a:extLst>
          </p:cNvPr>
          <p:cNvSpPr/>
          <p:nvPr/>
        </p:nvSpPr>
        <p:spPr>
          <a:xfrm>
            <a:off x="1084521" y="1190847"/>
            <a:ext cx="10239153" cy="61668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4" name="Google Shape;274;p8"/>
          <p:cNvSpPr txBox="1"/>
          <p:nvPr/>
        </p:nvSpPr>
        <p:spPr>
          <a:xfrm>
            <a:off x="5698403" y="1166217"/>
            <a:ext cx="5923800" cy="341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Calibri"/>
                <a:ea typeface="Calibri"/>
                <a:cs typeface="Calibri"/>
                <a:sym typeface="Calibri"/>
              </a:rPr>
              <a:t>Student Presenters:</a:t>
            </a:r>
            <a:endParaRPr sz="3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1200" b="1" i="0" u="none" strike="noStrike" cap="none">
              <a:solidFill>
                <a:srgbClr val="000000"/>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Hope Craig, Friedman School of Nutrition at Tufts University</a:t>
            </a:r>
            <a:endParaRPr sz="22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Anna Localio, University of Washington</a:t>
            </a:r>
            <a:endParaRPr sz="22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Claire Branley, University of Massachusetts Chan Medical School</a:t>
            </a:r>
            <a:endParaRPr sz="22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Shreya Raval, Arizona State University</a:t>
            </a: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
            <a:extLst>
              <a:ext uri="{C183D7F6-B498-43B3-948B-1728B52AA6E4}">
                <adec:decorative xmlns:adec="http://schemas.microsoft.com/office/drawing/2017/decorative" val="1"/>
              </a:ext>
            </a:extLst>
          </p:cNvPr>
          <p:cNvSpPr txBox="1"/>
          <p:nvPr/>
        </p:nvSpPr>
        <p:spPr>
          <a:xfrm>
            <a:off x="1527544" y="4269562"/>
            <a:ext cx="8686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375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rgbClr val="000000"/>
              </a:buClr>
              <a:buSzPts val="4800"/>
              <a:buFont typeface="Arial"/>
              <a:buNone/>
            </a:pPr>
            <a:endParaRPr sz="4800" b="1" i="0" u="none" strike="noStrike" cap="none">
              <a:solidFill>
                <a:srgbClr val="000000"/>
              </a:solidFill>
              <a:latin typeface="Arial"/>
              <a:ea typeface="Arial"/>
              <a:cs typeface="Arial"/>
              <a:sym typeface="Arial"/>
            </a:endParaRPr>
          </a:p>
        </p:txBody>
      </p:sp>
      <p:sp>
        <p:nvSpPr>
          <p:cNvPr id="281" name="Google Shape;281;p2"/>
          <p:cNvSpPr txBox="1">
            <a:spLocks noGrp="1"/>
          </p:cNvSpPr>
          <p:nvPr>
            <p:ph type="title"/>
          </p:nvPr>
        </p:nvSpPr>
        <p:spPr>
          <a:xfrm>
            <a:off x="1097280" y="3239406"/>
            <a:ext cx="10113645" cy="1430266"/>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sz="5000" b="1">
                <a:solidFill>
                  <a:schemeClr val="accent1"/>
                </a:solidFill>
              </a:rPr>
              <a:t>Development and Validation of a Nutrition Security Screener</a:t>
            </a:r>
            <a:endParaRPr sz="5000" b="1">
              <a:solidFill>
                <a:schemeClr val="accent1"/>
              </a:solidFill>
            </a:endParaRPr>
          </a:p>
        </p:txBody>
      </p:sp>
      <p:sp>
        <p:nvSpPr>
          <p:cNvPr id="282" name="Google Shape;282;p2"/>
          <p:cNvSpPr txBox="1">
            <a:spLocks noGrp="1"/>
          </p:cNvSpPr>
          <p:nvPr>
            <p:ph type="body" idx="1"/>
          </p:nvPr>
        </p:nvSpPr>
        <p:spPr>
          <a:xfrm>
            <a:off x="1039368" y="5105468"/>
            <a:ext cx="10113264" cy="594360"/>
          </a:xfrm>
          <a:prstGeom prst="rect">
            <a:avLst/>
          </a:prstGeom>
          <a:noFill/>
          <a:ln>
            <a:noFill/>
          </a:ln>
        </p:spPr>
        <p:txBody>
          <a:bodyPr spcFirstLastPara="1" wrap="square" lIns="91425" tIns="0" rIns="91425" bIns="0" anchor="t" anchorCtr="0">
            <a:noAutofit/>
          </a:bodyPr>
          <a:lstStyle/>
          <a:p>
            <a:pPr marL="457200" lvl="0" indent="-228600" algn="l" rtl="0">
              <a:lnSpc>
                <a:spcPct val="90000"/>
              </a:lnSpc>
              <a:spcBef>
                <a:spcPts val="0"/>
              </a:spcBef>
              <a:spcAft>
                <a:spcPts val="0"/>
              </a:spcAft>
              <a:buSzPts val="1500"/>
              <a:buNone/>
            </a:pPr>
            <a:r>
              <a:rPr lang="en-US" sz="2500">
                <a:solidFill>
                  <a:schemeClr val="lt1"/>
                </a:solidFill>
              </a:rPr>
              <a:t>Hope Craig, MSPH</a:t>
            </a:r>
            <a:endParaRPr/>
          </a:p>
          <a:p>
            <a:pPr marL="457200" lvl="0" indent="-228600" algn="l" rtl="0">
              <a:lnSpc>
                <a:spcPct val="90000"/>
              </a:lnSpc>
              <a:spcBef>
                <a:spcPts val="0"/>
              </a:spcBef>
              <a:spcAft>
                <a:spcPts val="0"/>
              </a:spcAft>
              <a:buSzPts val="1500"/>
              <a:buNone/>
            </a:pPr>
            <a:r>
              <a:rPr lang="en-US" sz="2500">
                <a:solidFill>
                  <a:schemeClr val="lt1"/>
                </a:solidFill>
              </a:rPr>
              <a:t>PhD Student, Tufts Friedman School of Nutrition </a:t>
            </a:r>
            <a:endParaRPr/>
          </a:p>
          <a:p>
            <a:pPr marL="457200" lvl="0" indent="-228600" algn="l" rtl="0">
              <a:lnSpc>
                <a:spcPct val="90000"/>
              </a:lnSpc>
              <a:spcBef>
                <a:spcPts val="0"/>
              </a:spcBef>
              <a:spcAft>
                <a:spcPts val="0"/>
              </a:spcAft>
              <a:buSzPts val="1500"/>
              <a:buNone/>
            </a:pPr>
            <a:r>
              <a:rPr lang="en-US" sz="2500">
                <a:solidFill>
                  <a:schemeClr val="lt1"/>
                </a:solidFill>
              </a:rPr>
              <a:t>Presentation to the HER NOPREN Summer Speaker Series</a:t>
            </a:r>
            <a:endParaRPr/>
          </a:p>
          <a:p>
            <a:pPr marL="457200" lvl="0" indent="-228600" algn="l" rtl="0">
              <a:lnSpc>
                <a:spcPct val="90000"/>
              </a:lnSpc>
              <a:spcBef>
                <a:spcPts val="0"/>
              </a:spcBef>
              <a:spcAft>
                <a:spcPts val="0"/>
              </a:spcAft>
              <a:buSzPts val="1500"/>
              <a:buNone/>
            </a:pPr>
            <a:r>
              <a:rPr lang="en-US" sz="2500">
                <a:solidFill>
                  <a:schemeClr val="lt1"/>
                </a:solidFill>
              </a:rPr>
              <a:t>August 14, 2024</a:t>
            </a:r>
            <a:endParaRPr/>
          </a:p>
        </p:txBody>
      </p:sp>
      <p:pic>
        <p:nvPicPr>
          <p:cNvPr id="283" name="Google Shape;283;p2" descr="Tuft logo"/>
          <p:cNvPicPr preferRelativeResize="0"/>
          <p:nvPr/>
        </p:nvPicPr>
        <p:blipFill rotWithShape="1">
          <a:blip r:embed="rId3">
            <a:alphaModFix/>
          </a:blip>
          <a:srcRect t="5683" b="6665"/>
          <a:stretch/>
        </p:blipFill>
        <p:spPr>
          <a:xfrm>
            <a:off x="7240270" y="320040"/>
            <a:ext cx="4660900" cy="9016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 name="Title 1">
            <a:extLst>
              <a:ext uri="{FF2B5EF4-FFF2-40B4-BE49-F238E27FC236}">
                <a16:creationId xmlns:a16="http://schemas.microsoft.com/office/drawing/2014/main" id="{4CE070A3-3909-7E87-3492-FF7C89E3E437}"/>
              </a:ext>
              <a:ext uri="{C183D7F6-B498-43B3-948B-1728B52AA6E4}">
                <adec:decorative xmlns:adec="http://schemas.microsoft.com/office/drawing/2017/decorative" val="1"/>
              </a:ext>
            </a:extLst>
          </p:cNvPr>
          <p:cNvSpPr>
            <a:spLocks noGrp="1"/>
          </p:cNvSpPr>
          <p:nvPr>
            <p:ph type="title" idx="4294967295"/>
          </p:nvPr>
        </p:nvSpPr>
        <p:spPr>
          <a:xfrm>
            <a:off x="1097280" y="-1450757"/>
            <a:ext cx="10058400" cy="1450757"/>
          </a:xfrm>
        </p:spPr>
        <p:txBody>
          <a:bodyPr spcFirstLastPara="1" wrap="square" lIns="91425" tIns="45700" rIns="91425" bIns="45700" anchor="b" anchorCtr="0">
            <a:normAutofit/>
          </a:bodyPr>
          <a:lstStyle/>
          <a:p>
            <a:r>
              <a:rPr lang="en-US" dirty="0"/>
              <a:t>Food security and nutrition security</a:t>
            </a:r>
          </a:p>
        </p:txBody>
      </p:sp>
      <p:pic>
        <p:nvPicPr>
          <p:cNvPr id="290" name="Google Shape;290;g27ffdaf3909_2_256" descr="A diagram of food security"/>
          <p:cNvPicPr preferRelativeResize="0"/>
          <p:nvPr/>
        </p:nvPicPr>
        <p:blipFill rotWithShape="1">
          <a:blip r:embed="rId3">
            <a:alphaModFix/>
          </a:blip>
          <a:srcRect l="10565" t="2465" r="13559" b="2635"/>
          <a:stretch/>
        </p:blipFill>
        <p:spPr>
          <a:xfrm>
            <a:off x="1748590" y="156879"/>
            <a:ext cx="8951494" cy="5694947"/>
          </a:xfrm>
          <a:prstGeom prst="rect">
            <a:avLst/>
          </a:prstGeom>
          <a:noFill/>
          <a:ln>
            <a:noFill/>
          </a:ln>
        </p:spPr>
      </p:pic>
      <p:sp>
        <p:nvSpPr>
          <p:cNvPr id="289" name="Google Shape;289;g27ffdaf3909_2_256"/>
          <p:cNvSpPr txBox="1"/>
          <p:nvPr/>
        </p:nvSpPr>
        <p:spPr>
          <a:xfrm>
            <a:off x="1748589" y="5874131"/>
            <a:ext cx="895149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Mozaffarian (2023) </a:t>
            </a:r>
            <a:r>
              <a:rPr lang="en-US" sz="1200" b="0" i="1" u="none" strike="noStrike" cap="none">
                <a:solidFill>
                  <a:srgbClr val="000000"/>
                </a:solidFill>
                <a:latin typeface="Arial"/>
                <a:ea typeface="Arial"/>
                <a:cs typeface="Arial"/>
                <a:sym typeface="Arial"/>
              </a:rPr>
              <a:t>Health Affairs </a:t>
            </a:r>
            <a:r>
              <a:rPr lang="en-US" sz="1200" b="0" i="0" u="none" strike="noStrike" cap="none">
                <a:solidFill>
                  <a:srgbClr val="000000"/>
                </a:solidFill>
                <a:latin typeface="Arial"/>
                <a:ea typeface="Arial"/>
                <a:cs typeface="Arial"/>
                <a:sym typeface="Arial"/>
              </a:rPr>
              <a:t>adapted from Thorndike et al. (2022) </a:t>
            </a:r>
            <a:r>
              <a:rPr lang="en-US" sz="1200" b="0" i="1" u="none" strike="noStrike" cap="none">
                <a:solidFill>
                  <a:srgbClr val="000000"/>
                </a:solidFill>
                <a:latin typeface="Arial"/>
                <a:ea typeface="Arial"/>
                <a:cs typeface="Arial"/>
                <a:sym typeface="Arial"/>
              </a:rPr>
              <a:t>Circulation.</a:t>
            </a:r>
            <a:endParaRPr sz="1200" b="0" i="0" u="none" strike="noStrike" cap="none">
              <a:solidFill>
                <a:srgbClr val="000000"/>
              </a:solidFill>
              <a:latin typeface="Arial"/>
              <a:ea typeface="Arial"/>
              <a:cs typeface="Arial"/>
              <a:sym typeface="Arial"/>
            </a:endParaRPr>
          </a:p>
        </p:txBody>
      </p:sp>
      <p:sp>
        <p:nvSpPr>
          <p:cNvPr id="291" name="Google Shape;291;g27ffdaf3909_2_25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000"/>
              <a:t>August 2024</a:t>
            </a:r>
            <a:endParaRPr sz="1000"/>
          </a:p>
        </p:txBody>
      </p:sp>
      <p:sp>
        <p:nvSpPr>
          <p:cNvPr id="292" name="Google Shape;292;g27ffdaf3909_2_25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Gerald J. and Dorothy R. Friedman School of Nutrition Science and Policy, </a:t>
            </a:r>
            <a:endParaRPr/>
          </a:p>
          <a:p>
            <a:pPr marL="0" lvl="0" indent="0" algn="ctr" rtl="0">
              <a:lnSpc>
                <a:spcPct val="100000"/>
              </a:lnSpc>
              <a:spcBef>
                <a:spcPts val="0"/>
              </a:spcBef>
              <a:spcAft>
                <a:spcPts val="0"/>
              </a:spcAft>
              <a:buSzPts val="1400"/>
              <a:buNone/>
            </a:pPr>
            <a:r>
              <a:rPr lang="en-US" sz="1000">
                <a:solidFill>
                  <a:schemeClr val="lt1"/>
                </a:solidFill>
                <a:latin typeface="Arial"/>
                <a:ea typeface="Arial"/>
                <a:cs typeface="Arial"/>
                <a:sym typeface="Arial"/>
              </a:rPr>
              <a:t>Food is Medicine Institute</a:t>
            </a:r>
            <a:endParaRPr/>
          </a:p>
        </p:txBody>
      </p:sp>
      <p:sp>
        <p:nvSpPr>
          <p:cNvPr id="293" name="Google Shape;293;g27ffdaf3909_2_25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0"/>
              <a:buFont typeface="Arial"/>
              <a:buNone/>
            </a:pPr>
            <a:r>
              <a:rPr lang="en-US" sz="1000"/>
              <a:t>2</a:t>
            </a:r>
            <a:endParaRPr/>
          </a:p>
        </p:txBody>
      </p:sp>
    </p:spTree>
  </p:cSld>
  <p:clrMapOvr>
    <a:masterClrMapping/>
  </p:clrMapOvr>
</p:sld>
</file>

<file path=ppt/theme/theme1.xml><?xml version="1.0" encoding="utf-8"?>
<a:theme xmlns:a="http://schemas.openxmlformats.org/drawingml/2006/main" name="Retrospect">
  <a:themeElements>
    <a:clrScheme name="Custom 4">
      <a:dk1>
        <a:srgbClr val="000000"/>
      </a:dk1>
      <a:lt1>
        <a:srgbClr val="FFFFFF"/>
      </a:lt1>
      <a:dk2>
        <a:srgbClr val="455F51"/>
      </a:dk2>
      <a:lt2>
        <a:srgbClr val="FFFFFF"/>
      </a:lt2>
      <a:accent1>
        <a:srgbClr val="0070C0"/>
      </a:accent1>
      <a:accent2>
        <a:srgbClr val="63A537"/>
      </a:accent2>
      <a:accent3>
        <a:srgbClr val="37A76F"/>
      </a:accent3>
      <a:accent4>
        <a:srgbClr val="44C1A3"/>
      </a:accent4>
      <a:accent5>
        <a:srgbClr val="0070C0"/>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Custom 4">
      <a:dk1>
        <a:srgbClr val="000000"/>
      </a:dk1>
      <a:lt1>
        <a:srgbClr val="FFFFFF"/>
      </a:lt1>
      <a:dk2>
        <a:srgbClr val="455F51"/>
      </a:dk2>
      <a:lt2>
        <a:srgbClr val="FFFFFF"/>
      </a:lt2>
      <a:accent1>
        <a:srgbClr val="0070C0"/>
      </a:accent1>
      <a:accent2>
        <a:srgbClr val="63A537"/>
      </a:accent2>
      <a:accent3>
        <a:srgbClr val="37A76F"/>
      </a:accent3>
      <a:accent4>
        <a:srgbClr val="44C1A3"/>
      </a:accent4>
      <a:accent5>
        <a:srgbClr val="0070C0"/>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TotalTime>
  <Words>7174</Words>
  <Application>Microsoft Office PowerPoint</Application>
  <PresentationFormat>Widescreen</PresentationFormat>
  <Paragraphs>914</Paragraphs>
  <Slides>69</Slides>
  <Notes>69</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69</vt:i4>
      </vt:variant>
    </vt:vector>
  </HeadingPairs>
  <TitlesOfParts>
    <vt:vector size="79" baseType="lpstr">
      <vt:lpstr>Calibri</vt:lpstr>
      <vt:lpstr>Arial Black</vt:lpstr>
      <vt:lpstr>Arial</vt:lpstr>
      <vt:lpstr>Open Sans</vt:lpstr>
      <vt:lpstr>Times New Roman</vt:lpstr>
      <vt:lpstr>Roboto</vt:lpstr>
      <vt:lpstr>Courier New</vt:lpstr>
      <vt:lpstr>Noto Sans Symbols</vt:lpstr>
      <vt:lpstr>Retrospect</vt:lpstr>
      <vt:lpstr>Retrospect</vt:lpstr>
      <vt:lpstr>Summer Speaker Series for Students 2024</vt:lpstr>
      <vt:lpstr>Getting Started!</vt:lpstr>
      <vt:lpstr>NOPREN HER Summer Series for Students</vt:lpstr>
      <vt:lpstr>NOPREN HER Summer Series for Students: Recordings</vt:lpstr>
      <vt:lpstr>Student Posters</vt:lpstr>
      <vt:lpstr>Session 6: Student Presentations</vt:lpstr>
      <vt:lpstr>Today’s Presenters</vt:lpstr>
      <vt:lpstr>Development and Validation of a Nutrition Security Screener</vt:lpstr>
      <vt:lpstr>Food security and nutrition security</vt:lpstr>
      <vt:lpstr>Research Questions</vt:lpstr>
      <vt:lpstr>Methods</vt:lpstr>
      <vt:lpstr>Methods </vt:lpstr>
      <vt:lpstr>Results</vt:lpstr>
      <vt:lpstr>Food and nutrition insecurity prevalence and correlation</vt:lpstr>
      <vt:lpstr>Overlap of food and nutrition insecurity</vt:lpstr>
      <vt:lpstr>Overlap of food and nutrition insecurity cont</vt:lpstr>
      <vt:lpstr>Barriers to Nutrition Security (Often/Sometimes True)</vt:lpstr>
      <vt:lpstr>Multivariable adjusted associations of food and nutrition insecurity with prevalent health conditions</vt:lpstr>
      <vt:lpstr>Multivariable adjusted associations of food and nutrition insecurity with prevalent health conditions (cont)</vt:lpstr>
      <vt:lpstr>Association of food and nutrition insecurity and self-reported physical and mental health</vt:lpstr>
      <vt:lpstr>Association of food and nutrition insecurity and self-reported physical and mental health (cont)</vt:lpstr>
      <vt:lpstr>Many thanks to our collaborators:</vt:lpstr>
      <vt:lpstr>Thank you!</vt:lpstr>
      <vt:lpstr>Extra Slides</vt:lpstr>
      <vt:lpstr>Nutrition Security Screener</vt:lpstr>
      <vt:lpstr>Food Security Screener</vt:lpstr>
      <vt:lpstr>Food Security Survey Module</vt:lpstr>
      <vt:lpstr>Background / Rationale</vt:lpstr>
      <vt:lpstr>Evaluating the Impact of a Universal Free School Meals Policy on High Blood Pressure in Children</vt:lpstr>
      <vt:lpstr>Public Health Problem: Pediatric High Blood Pressure</vt:lpstr>
      <vt:lpstr>Potential Policy Solution: Community Eligibility Provision (CEP)</vt:lpstr>
      <vt:lpstr>Research Question</vt:lpstr>
      <vt:lpstr>Methodology: Study Sample</vt:lpstr>
      <vt:lpstr>Methodology: Variables</vt:lpstr>
      <vt:lpstr>Methodology: Statistical Analysis</vt:lpstr>
      <vt:lpstr>Results …</vt:lpstr>
      <vt:lpstr>Results….</vt:lpstr>
      <vt:lpstr>Results…..</vt:lpstr>
      <vt:lpstr>Limitations</vt:lpstr>
      <vt:lpstr>Significance</vt:lpstr>
      <vt:lpstr>Acknowledgements</vt:lpstr>
      <vt:lpstr>THANK YOU  Questions?</vt:lpstr>
      <vt:lpstr>References</vt:lpstr>
      <vt:lpstr>Implementation of a Social Needs Screener and Uptake Patterns of a Produce Prescription Program in a Pediatric Clinic  Claire Branley MD/PhD Student, UMass Chan Medical School</vt:lpstr>
      <vt:lpstr>Outline</vt:lpstr>
      <vt:lpstr>Social Risk/Social Need Screening</vt:lpstr>
      <vt:lpstr>WE CARE Social Needs Screener</vt:lpstr>
      <vt:lpstr>Produce Prescription: FreshConnect</vt:lpstr>
      <vt:lpstr>Study Objectives and Analysis</vt:lpstr>
      <vt:lpstr>Sample Demographics</vt:lpstr>
      <vt:lpstr>Results (contin)</vt:lpstr>
      <vt:lpstr>Discussion</vt:lpstr>
      <vt:lpstr>Acknowledgements (cont) </vt:lpstr>
      <vt:lpstr>References (cont)</vt:lpstr>
      <vt:lpstr>Evaluating School Meal Participation Post-Policy Change in Arizona.</vt:lpstr>
      <vt:lpstr>Background</vt:lpstr>
      <vt:lpstr>Background cont.</vt:lpstr>
      <vt:lpstr>Background (cont..)</vt:lpstr>
      <vt:lpstr>Research Question (pt1)</vt:lpstr>
      <vt:lpstr>Methodology</vt:lpstr>
      <vt:lpstr>Learnings</vt:lpstr>
      <vt:lpstr>Policy Implications</vt:lpstr>
      <vt:lpstr>“With the temporary funding ending after the 2023–24 school year, the food bank worked with the state Legislature to get the $3.8 million added to the state budget”</vt:lpstr>
      <vt:lpstr>Acknowledgment:</vt:lpstr>
      <vt:lpstr>References (pt1)</vt:lpstr>
      <vt:lpstr>References (pt2)</vt:lpstr>
      <vt:lpstr>Thank You! (cont)</vt:lpstr>
      <vt:lpstr>Q&amp;A</vt:lpstr>
      <vt:lpstr>Thank you for joining the 2024 Summer Speaker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Kirsten Arm</dc:creator>
  <cp:lastModifiedBy>Tong, Jennifer</cp:lastModifiedBy>
  <cp:revision>3</cp:revision>
  <dcterms:created xsi:type="dcterms:W3CDTF">2022-02-21T15:04:32Z</dcterms:created>
  <dcterms:modified xsi:type="dcterms:W3CDTF">2025-12-22T20:53:10Z</dcterms:modified>
</cp:coreProperties>
</file>