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7"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3" r:id="rId47"/>
    <p:sldId id="304" r:id="rId48"/>
    <p:sldId id="308" r:id="rId49"/>
    <p:sldId id="312" r:id="rId50"/>
    <p:sldId id="313" r:id="rId51"/>
    <p:sldId id="314" r:id="rId52"/>
    <p:sldId id="315" r:id="rId53"/>
    <p:sldId id="316" r:id="rId54"/>
    <p:sldId id="317" r:id="rId55"/>
    <p:sldId id="320" r:id="rId56"/>
    <p:sldId id="323" r:id="rId57"/>
    <p:sldId id="325" r:id="rId58"/>
    <p:sldId id="327" r:id="rId59"/>
    <p:sldId id="329" r:id="rId60"/>
    <p:sldId id="330" r:id="rId61"/>
    <p:sldId id="331" r:id="rId62"/>
  </p:sldIdLst>
  <p:sldSz cx="9144000" cy="5143500" type="screen16x9"/>
  <p:notesSz cx="6858000" cy="9144000"/>
  <p:embeddedFontLst>
    <p:embeddedFont>
      <p:font typeface="Roboto" panose="02000000000000000000" pitchFamily="2" charset="0"/>
      <p:regular r:id="rId64"/>
      <p:bold r:id="rId65"/>
      <p:italic r:id="rId66"/>
      <p:boldItalic r:id="rId67"/>
    </p:embeddedFont>
    <p:embeddedFont>
      <p:font typeface="Trebuchet MS" panose="020B0603020202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144" y="1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c.az1.qualtrics.com/jfe/form/SV_cSJdvAqdmlQXi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nc.az1.qualtrics.com/jfe/form/SV_cSJdvAqdmlQXicK"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duke.qualtrics.com/jfe/form/SV_4SmhYaB4MN4pdn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4b56e2558_1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e4b56e2558_1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Session Lead: HER</a:t>
            </a:r>
            <a:endParaRPr/>
          </a:p>
        </p:txBody>
      </p:sp>
      <p:sp>
        <p:nvSpPr>
          <p:cNvPr id="222" name="Google Shape;222;g2e4b56e2558_1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e4b56e2558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e4b56e2558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a:t>
            </a:r>
            <a:endParaRPr/>
          </a:p>
        </p:txBody>
      </p:sp>
      <p:sp>
        <p:nvSpPr>
          <p:cNvPr id="314" name="Google Shape;314;g2e4b56e2558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e4b56e2558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e4b56e2558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a:t>
            </a:r>
            <a:endParaRPr/>
          </a:p>
        </p:txBody>
      </p:sp>
      <p:sp>
        <p:nvSpPr>
          <p:cNvPr id="322" name="Google Shape;322;g2e4b56e2558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72f4d3caa3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72f4d3caa3_0_3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Jennifer</a:t>
            </a:r>
            <a:endParaRPr/>
          </a:p>
        </p:txBody>
      </p:sp>
      <p:sp>
        <p:nvSpPr>
          <p:cNvPr id="331" name="Google Shape;331;g272f4d3caa3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e35d692f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e35d692fc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Jennifer</a:t>
            </a:r>
            <a:endParaRPr/>
          </a:p>
        </p:txBody>
      </p:sp>
      <p:sp>
        <p:nvSpPr>
          <p:cNvPr id="339" name="Google Shape;339;g2e35d692fc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2f4d3caa3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72f4d3caa3_0_3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Jennifer</a:t>
            </a:r>
            <a:endParaRPr/>
          </a:p>
        </p:txBody>
      </p:sp>
      <p:sp>
        <p:nvSpPr>
          <p:cNvPr id="349" name="Google Shape;349;g272f4d3caa3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2f4d3caa3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72f4d3caa3_0_3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Jennifer</a:t>
            </a:r>
            <a:endParaRPr/>
          </a:p>
        </p:txBody>
      </p:sp>
      <p:sp>
        <p:nvSpPr>
          <p:cNvPr id="363" name="Google Shape;363;g272f4d3caa3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35d692fc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35d692fc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 introduce Heidi</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4dbdc5a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e4dbdc5a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 introduce Heidi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e4dbdc5a14_0_1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e4dbdc5a14_0_1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Session lead to introduce session topic and moderator</a:t>
            </a:r>
            <a:endParaRPr/>
          </a:p>
        </p:txBody>
      </p:sp>
      <p:sp>
        <p:nvSpPr>
          <p:cNvPr id="390" name="Google Shape;390;g2e4dbdc5a14_0_1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e4dbdc5a14_0_1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e4dbdc5a14_0_1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Moderator to give very brief background on WG they are representing</a:t>
            </a:r>
            <a:endParaRPr/>
          </a:p>
        </p:txBody>
      </p:sp>
      <p:sp>
        <p:nvSpPr>
          <p:cNvPr id="399" name="Google Shape;399;g2e4dbdc5a14_0_1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4b56e2558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e4b56e2558_1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Each session there will be a different question of the day:</a:t>
            </a:r>
            <a:endParaRPr/>
          </a:p>
          <a:p>
            <a:pPr marL="171450" lvl="0" indent="-171450" algn="l" rtl="0">
              <a:lnSpc>
                <a:spcPct val="100000"/>
              </a:lnSpc>
              <a:spcBef>
                <a:spcPts val="0"/>
              </a:spcBef>
              <a:spcAft>
                <a:spcPts val="0"/>
              </a:spcAft>
              <a:buClr>
                <a:schemeClr val="dk1"/>
              </a:buClr>
              <a:buSzPts val="1200"/>
              <a:buFont typeface="Arial"/>
              <a:buChar char="•"/>
            </a:pPr>
            <a:r>
              <a:rPr lang="en"/>
              <a:t>What are you looking forward to this summer?</a:t>
            </a:r>
            <a:endParaRPr/>
          </a:p>
          <a:p>
            <a:pPr marL="171450" lvl="0" indent="-171450" algn="l" rtl="0">
              <a:lnSpc>
                <a:spcPct val="100000"/>
              </a:lnSpc>
              <a:spcBef>
                <a:spcPts val="0"/>
              </a:spcBef>
              <a:spcAft>
                <a:spcPts val="0"/>
              </a:spcAft>
              <a:buClr>
                <a:schemeClr val="dk1"/>
              </a:buClr>
              <a:buSzPts val="1200"/>
              <a:buFont typeface="Arial"/>
              <a:buChar char="•"/>
            </a:pPr>
            <a:r>
              <a:rPr lang="en"/>
              <a:t>What is the weather like today where you are?</a:t>
            </a:r>
            <a:endParaRPr/>
          </a:p>
          <a:p>
            <a:pPr marL="171450" lvl="0" indent="-171450" algn="l" rtl="0">
              <a:lnSpc>
                <a:spcPct val="100000"/>
              </a:lnSpc>
              <a:spcBef>
                <a:spcPts val="0"/>
              </a:spcBef>
              <a:spcAft>
                <a:spcPts val="0"/>
              </a:spcAft>
              <a:buClr>
                <a:schemeClr val="dk1"/>
              </a:buClr>
              <a:buSzPts val="1200"/>
              <a:buFont typeface="Arial"/>
              <a:buChar char="•"/>
            </a:pPr>
            <a:r>
              <a:rPr lang="en"/>
              <a:t>What is your go-to morning beverage?</a:t>
            </a:r>
            <a:endParaRPr/>
          </a:p>
          <a:p>
            <a:pPr marL="171450" lvl="0" indent="-171450" algn="l" rtl="0">
              <a:lnSpc>
                <a:spcPct val="100000"/>
              </a:lnSpc>
              <a:spcBef>
                <a:spcPts val="0"/>
              </a:spcBef>
              <a:spcAft>
                <a:spcPts val="0"/>
              </a:spcAft>
              <a:buSzPts val="1400"/>
              <a:buChar char="•"/>
            </a:pPr>
            <a:r>
              <a:rPr lang="en"/>
              <a:t>What’s the best book you’ve ever read?</a:t>
            </a:r>
            <a:endParaRPr/>
          </a:p>
          <a:p>
            <a:pPr marL="171450" lvl="0" indent="-171450" algn="l" rtl="0">
              <a:lnSpc>
                <a:spcPct val="100000"/>
              </a:lnSpc>
              <a:spcBef>
                <a:spcPts val="0"/>
              </a:spcBef>
              <a:spcAft>
                <a:spcPts val="0"/>
              </a:spcAft>
              <a:buSzPts val="1400"/>
              <a:buChar char="•"/>
            </a:pPr>
            <a:r>
              <a:rPr lang="en"/>
              <a:t>If you were a fruit or vegetable, what would you be?</a:t>
            </a:r>
            <a:endParaRPr/>
          </a:p>
          <a:p>
            <a:pPr marL="171450" lvl="0" indent="-171450" algn="l" rtl="0">
              <a:lnSpc>
                <a:spcPct val="100000"/>
              </a:lnSpc>
              <a:spcBef>
                <a:spcPts val="0"/>
              </a:spcBef>
              <a:spcAft>
                <a:spcPts val="0"/>
              </a:spcAft>
              <a:buSzPts val="1400"/>
              <a:buChar char="•"/>
            </a:pPr>
            <a:r>
              <a:rPr lang="en"/>
              <a:t>What would be the title of your autobiography?</a:t>
            </a:r>
            <a:endParaRPr/>
          </a:p>
          <a:p>
            <a:pPr marL="171450" lvl="0" indent="-171450" algn="l" rtl="0">
              <a:lnSpc>
                <a:spcPct val="100000"/>
              </a:lnSpc>
              <a:spcBef>
                <a:spcPts val="0"/>
              </a:spcBef>
              <a:spcAft>
                <a:spcPts val="0"/>
              </a:spcAft>
              <a:buSzPts val="1400"/>
              <a:buChar char="•"/>
            </a:pPr>
            <a:r>
              <a:rPr lang="en"/>
              <a:t>What’s your dream vacation destination?</a:t>
            </a:r>
            <a:endParaRPr/>
          </a:p>
          <a:p>
            <a:pPr marL="171450" lvl="0" indent="-171450" algn="l" rtl="0">
              <a:lnSpc>
                <a:spcPct val="100000"/>
              </a:lnSpc>
              <a:spcBef>
                <a:spcPts val="0"/>
              </a:spcBef>
              <a:spcAft>
                <a:spcPts val="0"/>
              </a:spcAft>
              <a:buSzPts val="1400"/>
              <a:buChar char="•"/>
            </a:pPr>
            <a:r>
              <a:rPr lang="en"/>
              <a:t>Who performed at the last concert you went to?</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231" name="Google Shape;231;g2e4b56e2558_1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4dbdc5a14_0_1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e4dbdc5a14_0_1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e4dbdc5a14_0_1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e4dbdc5a14_0_1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e4dbdc5a14_0_13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19" name="Google Shape;419;g2e4dbdc5a14_0_13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e4dbdc5a14_0_1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e4dbdc5a14_0_1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57" name="Google Shape;457;g2e4dbdc5a14_0_14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e4dbdc5a14_0_1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2e4dbdc5a14_0_1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69" name="Google Shape;469;g2e4dbdc5a14_0_14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e4dbdc5a14_0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e4dbdc5a14_0_1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82" name="Google Shape;482;g2e4dbdc5a14_0_14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e4dbdc5a14_0_1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e4dbdc5a14_0_1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93" name="Google Shape;493;g2e4dbdc5a14_0_14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e4dbdc5a14_0_1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e4dbdc5a14_0_1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05" name="Google Shape;505;g2e4dbdc5a14_0_1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e4dbdc5a14_0_14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2e4dbdc5a14_0_14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17" name="Google Shape;517;g2e4dbdc5a14_0_14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4dbdc5a14_0_1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e4dbdc5a14_0_1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28" name="Google Shape;528;g2e4dbdc5a14_0_1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e4dbdc5a14_0_1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2e4dbdc5a14_0_1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41" name="Google Shape;541;g2e4dbdc5a14_0_15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4b56e2558_1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e4b56e2558_1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HER staff</a:t>
            </a:r>
            <a:endParaRPr/>
          </a:p>
          <a:p>
            <a:pPr marL="0" lvl="0" indent="0" algn="l" rtl="0">
              <a:lnSpc>
                <a:spcPct val="100000"/>
              </a:lnSpc>
              <a:spcBef>
                <a:spcPts val="0"/>
              </a:spcBef>
              <a:spcAft>
                <a:spcPts val="0"/>
              </a:spcAft>
              <a:buSzPts val="1400"/>
              <a:buNone/>
            </a:pPr>
            <a:endParaRPr/>
          </a:p>
          <a:p>
            <a:pPr marL="342900" lvl="0" indent="-241300" algn="l" rtl="0">
              <a:lnSpc>
                <a:spcPct val="100000"/>
              </a:lnSpc>
              <a:spcBef>
                <a:spcPts val="0"/>
              </a:spcBef>
              <a:spcAft>
                <a:spcPts val="0"/>
              </a:spcAft>
              <a:buClr>
                <a:schemeClr val="dk1"/>
              </a:buClr>
              <a:buSzPts val="1200"/>
              <a:buChar char="•"/>
            </a:pPr>
            <a:r>
              <a:rPr lang="en" u="sng"/>
              <a:t>Weekly</a:t>
            </a:r>
            <a:r>
              <a:rPr lang="en"/>
              <a:t> speaker series that explores various public health topics related to food and nutrition security, federal nutrition assistance programs, COVID-19 implications, and nutrition equity through research, policy, and practice.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a:p>
            <a:pPr marL="342900" lvl="0" indent="-241300" algn="l" rtl="0">
              <a:lnSpc>
                <a:spcPct val="100000"/>
              </a:lnSpc>
              <a:spcBef>
                <a:spcPts val="0"/>
              </a:spcBef>
              <a:spcAft>
                <a:spcPts val="0"/>
              </a:spcAft>
              <a:buClr>
                <a:schemeClr val="dk1"/>
              </a:buClr>
              <a:buSzPts val="1200"/>
              <a:buChar char="•"/>
            </a:pPr>
            <a:r>
              <a:rPr lang="en"/>
              <a:t>Students will hear from experts and leaders in the field who will present on the fundamentals of each topic, along with relevant professional opportunities in research, policy, and practice.</a:t>
            </a:r>
            <a:endParaRPr/>
          </a:p>
          <a:p>
            <a:pPr marL="457200" lvl="0" indent="0" algn="l" rtl="0">
              <a:lnSpc>
                <a:spcPct val="100000"/>
              </a:lnSpc>
              <a:spcBef>
                <a:spcPts val="0"/>
              </a:spcBef>
              <a:spcAft>
                <a:spcPts val="0"/>
              </a:spcAft>
              <a:buClr>
                <a:schemeClr val="dk1"/>
              </a:buClr>
              <a:buSzPts val="1100"/>
              <a:buFont typeface="Arial"/>
              <a:buNone/>
            </a:pPr>
            <a:endParaRPr/>
          </a:p>
          <a:p>
            <a:pPr marL="342900" lvl="0" indent="-241300" algn="l" rtl="0">
              <a:lnSpc>
                <a:spcPct val="100000"/>
              </a:lnSpc>
              <a:spcBef>
                <a:spcPts val="0"/>
              </a:spcBef>
              <a:spcAft>
                <a:spcPts val="0"/>
              </a:spcAft>
              <a:buClr>
                <a:schemeClr val="dk1"/>
              </a:buClr>
              <a:buSzPts val="1200"/>
              <a:buChar char="•"/>
            </a:pPr>
            <a:r>
              <a:rPr lang="en"/>
              <a:t>This series is a collaborative effort of Healthy Eating Research, a national program of the Robert Wood Johnson Foundation, and the Centers for Disease Control and Prevention’s (CDC) Nutrition and Obesity Policy Research and Evaluation Network (NOPREN).</a:t>
            </a:r>
            <a:r>
              <a:rPr lang="en" b="1"/>
              <a:t> </a:t>
            </a:r>
            <a:endParaRPr/>
          </a:p>
        </p:txBody>
      </p:sp>
      <p:sp>
        <p:nvSpPr>
          <p:cNvPr id="242" name="Google Shape;242;g2e4b56e2558_1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4dbdc5a14_0_1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e4dbdc5a14_0_1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54" name="Google Shape;554;g2e4dbdc5a14_0_15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4dbdc5a14_0_1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e4dbdc5a14_0_1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g2e4dbdc5a14_0_1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e4dbdc5a14_0_1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e4dbdc5a14_0_15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76" name="Google Shape;576;g2e4dbdc5a14_0_1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e4dbdc5a14_0_1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2e4dbdc5a14_0_1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2e4dbdc5a14_0_1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e4dbdc5a14_0_1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e4dbdc5a14_0_1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g2e4dbdc5a14_0_15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e4dbdc5a14_0_1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2e4dbdc5a14_0_15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g2e4dbdc5a14_0_15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e4dbdc5a14_0_1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2e4dbdc5a14_0_1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2e4dbdc5a14_0_1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e4dbdc5a14_0_1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e4dbdc5a14_0_15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2e4dbdc5a14_0_15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e4dbdc5a14_0_1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2e4dbdc5a14_0_1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g2e4dbdc5a14_0_1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e4dbdc5a14_0_1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2e4dbdc5a14_0_16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g2e4dbdc5a14_0_16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e4b56e2558_1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e4b56e2558_1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HER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Put registration link in chat box: </a:t>
            </a:r>
            <a:r>
              <a:rPr lang="en" sz="1100"/>
              <a:t>https://nopren.ucsf.edu/student-resources</a:t>
            </a:r>
            <a:endParaRPr sz="100"/>
          </a:p>
          <a:p>
            <a:pPr marL="0" lvl="0" indent="0" algn="l" rtl="0">
              <a:lnSpc>
                <a:spcPct val="100000"/>
              </a:lnSpc>
              <a:spcBef>
                <a:spcPts val="0"/>
              </a:spcBef>
              <a:spcAft>
                <a:spcPts val="0"/>
              </a:spcAft>
              <a:buSzPts val="1400"/>
              <a:buNone/>
            </a:pPr>
            <a:endParaRPr/>
          </a:p>
        </p:txBody>
      </p:sp>
      <p:sp>
        <p:nvSpPr>
          <p:cNvPr id="253" name="Google Shape;253;g2e4b56e2558_1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e4dbdc5a14_0_1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e4dbdc5a14_0_1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2e4dbdc5a14_0_1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e4dbdc5a14_0_16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e4dbdc5a14_0_16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g2e4dbdc5a14_0_16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e4dbdc5a14_0_1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2e4dbdc5a14_0_1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g2e4dbdc5a14_0_1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e4dbdc5a14_0_16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e4dbdc5a14_0_16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2e4dbdc5a14_0_16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e4dbdc5a14_0_1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e4dbdc5a14_0_17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g2e4dbdc5a14_0_1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e4dbdc5a14_0_1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2e4dbdc5a14_0_1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g2e4dbdc5a14_0_1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e4dbdc5a14_0_1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e4dbdc5a14_0_1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2e4dbdc5a14_0_1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e4dbdc5a14_0_1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g2e4dbdc5a14_0_17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4" name="Google Shape;854;g2e4dbdc5a14_0_17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e4dbdc5a14_0_18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2e4dbdc5a14_0_18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g2e4dbdc5a14_0_18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e4dbdc5a14_0_18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e4dbdc5a14_0_18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g2e4dbdc5a14_0_18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4b56e2558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e4b56e2558_1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HER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Put application link in chat: </a:t>
            </a:r>
            <a:endParaRPr sz="100"/>
          </a:p>
          <a:p>
            <a:pPr marL="0" lvl="0" indent="0" algn="l" rtl="0">
              <a:lnSpc>
                <a:spcPct val="100000"/>
              </a:lnSpc>
              <a:spcBef>
                <a:spcPts val="0"/>
              </a:spcBef>
              <a:spcAft>
                <a:spcPts val="0"/>
              </a:spcAft>
              <a:buSzPts val="1400"/>
              <a:buNone/>
            </a:pPr>
            <a:endParaRPr/>
          </a:p>
          <a:p>
            <a:pPr marL="0" lvl="0" indent="0" algn="l" rtl="0">
              <a:lnSpc>
                <a:spcPct val="100000"/>
              </a:lnSpc>
              <a:spcBef>
                <a:spcPts val="1200"/>
              </a:spcBef>
              <a:spcAft>
                <a:spcPts val="0"/>
              </a:spcAft>
              <a:buSzPts val="1400"/>
              <a:buNone/>
            </a:pPr>
            <a:r>
              <a:rPr lang="en" b="1"/>
              <a:t>Reminder: Student presentations</a:t>
            </a:r>
            <a:r>
              <a:rPr lang="en"/>
              <a:t> - application due Wednesday, July 13 at 5pm EST: </a:t>
            </a:r>
            <a:r>
              <a:rPr lang="en" u="sng">
                <a:solidFill>
                  <a:srgbClr val="1155CC"/>
                </a:solidFill>
                <a:hlinkClick r:id="rId3">
                  <a:extLst>
                    <a:ext uri="{A12FA001-AC4F-418D-AE19-62706E023703}">
                      <ahyp:hlinkClr xmlns:ahyp="http://schemas.microsoft.com/office/drawing/2018/hyperlinkcolor" val="tx"/>
                    </a:ext>
                  </a:extLst>
                </a:hlinkClick>
              </a:rPr>
              <a:t>https://unc.az1.qualtrics.com/jfe/form/SV_cSJdvAqdmlQXicK</a:t>
            </a:r>
            <a:r>
              <a:rPr lang="en"/>
              <a:t> </a:t>
            </a:r>
            <a:endParaRPr sz="1400"/>
          </a:p>
          <a:p>
            <a:pPr marL="0" lvl="0" indent="0" algn="l" rtl="0">
              <a:lnSpc>
                <a:spcPct val="100000"/>
              </a:lnSpc>
              <a:spcBef>
                <a:spcPts val="0"/>
              </a:spcBef>
              <a:spcAft>
                <a:spcPts val="0"/>
              </a:spcAft>
              <a:buSzPts val="1400"/>
              <a:buNone/>
            </a:pPr>
            <a:endParaRPr/>
          </a:p>
        </p:txBody>
      </p:sp>
      <p:sp>
        <p:nvSpPr>
          <p:cNvPr id="265" name="Google Shape;265;g2e4b56e2558_1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e4dbdc5a14_0_1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2e4dbdc5a14_0_1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0" name="Google Shape;890;g2e4dbdc5a14_0_1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e4dbdc5a14_0_1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2e4dbdc5a14_0_18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g2e4dbdc5a14_0_18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e4dbdc5a14_0_1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g2e4dbdc5a14_0_1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g2e4dbdc5a14_0_18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e4dbdc5a14_0_1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2e4dbdc5a14_0_1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g2e4dbdc5a14_0_18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e4dbdc5a14_0_1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2e4dbdc5a14_0_19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g2e4dbdc5a14_0_19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e4dbdc5a14_0_19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g2e4dbdc5a14_0_19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g2e4dbdc5a14_0_19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e4dbdc5a14_0_19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2e4dbdc5a14_0_19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6" name="Google Shape;1026;g2e4dbdc5a14_0_19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e4dbdc5a14_0_19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2e4dbdc5a14_0_19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2e4dbdc5a14_0_19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2e4b56e2558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2e4b56e2558_2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Moderator to lead breakout session</a:t>
            </a:r>
            <a:endParaRPr/>
          </a:p>
        </p:txBody>
      </p:sp>
      <p:sp>
        <p:nvSpPr>
          <p:cNvPr id="1059" name="Google Shape;1059;g2e4b56e2558_2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e4b56e255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g2e4b56e255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Session lead: HER</a:t>
            </a:r>
            <a:endParaRPr/>
          </a:p>
          <a:p>
            <a:pPr marL="0" lvl="0" indent="0" algn="l" rtl="0">
              <a:lnSpc>
                <a:spcPct val="100000"/>
              </a:lnSpc>
              <a:spcBef>
                <a:spcPts val="1200"/>
              </a:spcBef>
              <a:spcAft>
                <a:spcPts val="0"/>
              </a:spcAft>
              <a:buSzPts val="1400"/>
              <a:buNone/>
            </a:pPr>
            <a:r>
              <a:rPr lang="en" b="1"/>
              <a:t>Reminder: Student presentations</a:t>
            </a:r>
            <a:r>
              <a:rPr lang="en"/>
              <a:t> - application due Wednesday, July 13 at 5pm EST: </a:t>
            </a:r>
            <a:r>
              <a:rPr lang="en" u="sng">
                <a:solidFill>
                  <a:srgbClr val="1155CC"/>
                </a:solidFill>
                <a:hlinkClick r:id="rId3">
                  <a:extLst>
                    <a:ext uri="{A12FA001-AC4F-418D-AE19-62706E023703}">
                      <ahyp:hlinkClr xmlns:ahyp="http://schemas.microsoft.com/office/drawing/2018/hyperlinkcolor" val="tx"/>
                    </a:ext>
                  </a:extLst>
                </a:hlinkClick>
              </a:rPr>
              <a:t>https://unc.az1.qualtrics.com/jfe/form/SV_cSJdvAqdmlQXicK</a:t>
            </a:r>
            <a:r>
              <a:rPr lang="en"/>
              <a:t> </a:t>
            </a:r>
            <a:endParaRPr sz="1400"/>
          </a:p>
          <a:p>
            <a:pPr marL="0" lvl="0" indent="0" algn="l" rtl="0">
              <a:lnSpc>
                <a:spcPct val="100000"/>
              </a:lnSpc>
              <a:spcBef>
                <a:spcPts val="1200"/>
              </a:spcBef>
              <a:spcAft>
                <a:spcPts val="0"/>
              </a:spcAft>
              <a:buSzPts val="1400"/>
              <a:buNone/>
            </a:pPr>
            <a:r>
              <a:rPr lang="en" b="1"/>
              <a:t>Reminder: please fill out the session evaluation</a:t>
            </a:r>
            <a:r>
              <a:rPr lang="en"/>
              <a:t> for today: </a:t>
            </a:r>
            <a:r>
              <a:rPr lang="en" u="sng">
                <a:solidFill>
                  <a:srgbClr val="1155CC"/>
                </a:solidFill>
                <a:hlinkClick r:id="rId4">
                  <a:extLst>
                    <a:ext uri="{A12FA001-AC4F-418D-AE19-62706E023703}">
                      <ahyp:hlinkClr xmlns:ahyp="http://schemas.microsoft.com/office/drawing/2018/hyperlinkcolor" val="tx"/>
                    </a:ext>
                  </a:extLst>
                </a:hlinkClick>
              </a:rPr>
              <a:t>https://duke.qualtrics.com/jfe/form/SV_4SmhYaB4MN4pdn8</a:t>
            </a:r>
            <a:r>
              <a:rPr lang="en"/>
              <a:t> </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1068" name="Google Shape;1068;g2e4b56e255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4b56e2558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4b56e2558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4b56e255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e4b56e255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a:t>
            </a:r>
            <a:endParaRPr/>
          </a:p>
        </p:txBody>
      </p:sp>
      <p:sp>
        <p:nvSpPr>
          <p:cNvPr id="285" name="Google Shape;285;g2e4b56e255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4b56e2558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e4b56e2558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a:t>
            </a:r>
            <a:endParaRPr/>
          </a:p>
        </p:txBody>
      </p:sp>
      <p:sp>
        <p:nvSpPr>
          <p:cNvPr id="293" name="Google Shape;293;g2e4b56e2558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4b56e2558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e4b56e2558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HER</a:t>
            </a:r>
            <a:endParaRPr/>
          </a:p>
        </p:txBody>
      </p:sp>
      <p:sp>
        <p:nvSpPr>
          <p:cNvPr id="301" name="Google Shape;301;g2e4b56e2558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90000"/>
              </a:lnSpc>
              <a:spcBef>
                <a:spcPts val="0"/>
              </a:spcBef>
              <a:spcAft>
                <a:spcPts val="0"/>
              </a:spcAft>
              <a:buSzPts val="2300"/>
              <a:buNone/>
              <a:defRPr/>
            </a:lvl1pPr>
            <a:lvl2pPr lvl="1" algn="l" rtl="0">
              <a:lnSpc>
                <a:spcPct val="100000"/>
              </a:lnSpc>
              <a:spcBef>
                <a:spcPts val="0"/>
              </a:spcBef>
              <a:spcAft>
                <a:spcPts val="0"/>
              </a:spcAft>
              <a:buSzPts val="2300"/>
              <a:buNone/>
              <a:defRPr/>
            </a:lvl2pPr>
            <a:lvl3pPr lvl="2" algn="l" rtl="0">
              <a:lnSpc>
                <a:spcPct val="100000"/>
              </a:lnSpc>
              <a:spcBef>
                <a:spcPts val="0"/>
              </a:spcBef>
              <a:spcAft>
                <a:spcPts val="0"/>
              </a:spcAft>
              <a:buSzPts val="2300"/>
              <a:buNone/>
              <a:defRPr/>
            </a:lvl3pPr>
            <a:lvl4pPr lvl="3" algn="l" rtl="0">
              <a:lnSpc>
                <a:spcPct val="100000"/>
              </a:lnSpc>
              <a:spcBef>
                <a:spcPts val="0"/>
              </a:spcBef>
              <a:spcAft>
                <a:spcPts val="0"/>
              </a:spcAft>
              <a:buSzPts val="2300"/>
              <a:buNone/>
              <a:defRPr/>
            </a:lvl4pPr>
            <a:lvl5pPr lvl="4" algn="l" rtl="0">
              <a:lnSpc>
                <a:spcPct val="100000"/>
              </a:lnSpc>
              <a:spcBef>
                <a:spcPts val="0"/>
              </a:spcBef>
              <a:spcAft>
                <a:spcPts val="0"/>
              </a:spcAft>
              <a:buSzPts val="2300"/>
              <a:buNone/>
              <a:defRPr/>
            </a:lvl5pPr>
            <a:lvl6pPr lvl="5" algn="l" rtl="0">
              <a:lnSpc>
                <a:spcPct val="100000"/>
              </a:lnSpc>
              <a:spcBef>
                <a:spcPts val="0"/>
              </a:spcBef>
              <a:spcAft>
                <a:spcPts val="0"/>
              </a:spcAft>
              <a:buSzPts val="2300"/>
              <a:buNone/>
              <a:defRPr/>
            </a:lvl6pPr>
            <a:lvl7pPr lvl="6" algn="l" rtl="0">
              <a:lnSpc>
                <a:spcPct val="100000"/>
              </a:lnSpc>
              <a:spcBef>
                <a:spcPts val="0"/>
              </a:spcBef>
              <a:spcAft>
                <a:spcPts val="0"/>
              </a:spcAft>
              <a:buSzPts val="2300"/>
              <a:buNone/>
              <a:defRPr/>
            </a:lvl7pPr>
            <a:lvl8pPr lvl="7" algn="l" rtl="0">
              <a:lnSpc>
                <a:spcPct val="100000"/>
              </a:lnSpc>
              <a:spcBef>
                <a:spcPts val="0"/>
              </a:spcBef>
              <a:spcAft>
                <a:spcPts val="0"/>
              </a:spcAft>
              <a:buSzPts val="2300"/>
              <a:buNone/>
              <a:defRPr/>
            </a:lvl8pPr>
            <a:lvl9pPr lvl="8" algn="l" rtl="0">
              <a:lnSpc>
                <a:spcPct val="100000"/>
              </a:lnSpc>
              <a:spcBef>
                <a:spcPts val="0"/>
              </a:spcBef>
              <a:spcAft>
                <a:spcPts val="0"/>
              </a:spcAft>
              <a:buSzPts val="2300"/>
              <a:buNone/>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0"/>
              </a:spcBef>
              <a:spcAft>
                <a:spcPts val="0"/>
              </a:spcAft>
              <a:buSzPts val="1100"/>
              <a:buChar char="○"/>
              <a:defRPr/>
            </a:lvl2pPr>
            <a:lvl3pPr marL="1371600" lvl="2" indent="-298450" algn="l" rtl="0">
              <a:lnSpc>
                <a:spcPct val="90000"/>
              </a:lnSpc>
              <a:spcBef>
                <a:spcPts val="0"/>
              </a:spcBef>
              <a:spcAft>
                <a:spcPts val="0"/>
              </a:spcAft>
              <a:buSzPts val="1100"/>
              <a:buChar char="■"/>
              <a:defRPr/>
            </a:lvl3pPr>
            <a:lvl4pPr marL="1828800" lvl="3" indent="-298450" algn="l" rtl="0">
              <a:lnSpc>
                <a:spcPct val="90000"/>
              </a:lnSpc>
              <a:spcBef>
                <a:spcPts val="0"/>
              </a:spcBef>
              <a:spcAft>
                <a:spcPts val="0"/>
              </a:spcAft>
              <a:buSzPts val="1100"/>
              <a:buChar char="●"/>
              <a:defRPr/>
            </a:lvl4pPr>
            <a:lvl5pPr marL="2286000" lvl="4" indent="-298450" algn="l" rtl="0">
              <a:lnSpc>
                <a:spcPct val="90000"/>
              </a:lnSpc>
              <a:spcBef>
                <a:spcPts val="0"/>
              </a:spcBef>
              <a:spcAft>
                <a:spcPts val="0"/>
              </a:spcAft>
              <a:buSzPts val="1100"/>
              <a:buChar char="○"/>
              <a:defRPr/>
            </a:lvl5pPr>
            <a:lvl6pPr marL="2743200" lvl="5" indent="-298450" algn="l" rtl="0">
              <a:lnSpc>
                <a:spcPct val="90000"/>
              </a:lnSpc>
              <a:spcBef>
                <a:spcPts val="0"/>
              </a:spcBef>
              <a:spcAft>
                <a:spcPts val="0"/>
              </a:spcAft>
              <a:buSzPts val="1100"/>
              <a:buChar char="■"/>
              <a:defRPr/>
            </a:lvl6pPr>
            <a:lvl7pPr marL="3200400" lvl="6" indent="-298450" algn="l" rtl="0">
              <a:lnSpc>
                <a:spcPct val="90000"/>
              </a:lnSpc>
              <a:spcBef>
                <a:spcPts val="0"/>
              </a:spcBef>
              <a:spcAft>
                <a:spcPts val="0"/>
              </a:spcAft>
              <a:buSzPts val="1100"/>
              <a:buChar char="●"/>
              <a:defRPr/>
            </a:lvl7pPr>
            <a:lvl8pPr marL="3657600" lvl="7" indent="-298450" algn="l" rtl="0">
              <a:lnSpc>
                <a:spcPct val="90000"/>
              </a:lnSpc>
              <a:spcBef>
                <a:spcPts val="0"/>
              </a:spcBef>
              <a:spcAft>
                <a:spcPts val="0"/>
              </a:spcAft>
              <a:buSzPts val="1100"/>
              <a:buChar char="○"/>
              <a:defRPr/>
            </a:lvl8pPr>
            <a:lvl9pPr marL="4114800" lvl="8" indent="-298450" algn="l" rtl="0">
              <a:lnSpc>
                <a:spcPct val="90000"/>
              </a:lnSpc>
              <a:spcBef>
                <a:spcPts val="0"/>
              </a:spcBef>
              <a:spcAft>
                <a:spcPts val="0"/>
              </a:spcAft>
              <a:buSzPts val="1100"/>
              <a:buChar char="■"/>
              <a:defRPr/>
            </a:lvl9pPr>
          </a:lstStyle>
          <a:p>
            <a:endParaRPr/>
          </a:p>
        </p:txBody>
      </p:sp>
      <p:sp>
        <p:nvSpPr>
          <p:cNvPr id="65" name="Google Shape;65;p15"/>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9" name="Google Shape;69;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sp>
        <p:nvSpPr>
          <p:cNvPr id="73" name="Google Shape;73;p17"/>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74;p1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75" name="Google Shape;75;p17"/>
          <p:cNvSpPr txBox="1">
            <a:spLocks noGrp="1"/>
          </p:cNvSpPr>
          <p:nvPr>
            <p:ph type="title"/>
          </p:nvPr>
        </p:nvSpPr>
        <p:spPr>
          <a:xfrm>
            <a:off x="265500" y="1081400"/>
            <a:ext cx="4045200" cy="1710300"/>
          </a:xfrm>
          <a:prstGeom prst="rect">
            <a:avLst/>
          </a:prstGeom>
          <a:noFill/>
          <a:ln>
            <a:noFill/>
          </a:ln>
        </p:spPr>
        <p:txBody>
          <a:bodyPr spcFirstLastPara="1" wrap="square" lIns="68575" tIns="68575" rIns="68575" bIns="68575" anchor="b" anchorCtr="0">
            <a:normAutofit/>
          </a:bodyPr>
          <a:lstStyle>
            <a:lvl1pPr lvl="0" algn="ctr" rtl="0">
              <a:lnSpc>
                <a:spcPct val="90000"/>
              </a:lnSpc>
              <a:spcBef>
                <a:spcPts val="0"/>
              </a:spcBef>
              <a:spcAft>
                <a:spcPts val="0"/>
              </a:spcAft>
              <a:buSzPts val="3200"/>
              <a:buNone/>
              <a:defRPr sz="4200"/>
            </a:lvl1pPr>
            <a:lvl2pPr lvl="1" algn="ctr" rtl="0">
              <a:lnSpc>
                <a:spcPct val="100000"/>
              </a:lnSpc>
              <a:spcBef>
                <a:spcPts val="0"/>
              </a:spcBef>
              <a:spcAft>
                <a:spcPts val="0"/>
              </a:spcAft>
              <a:buSzPts val="3200"/>
              <a:buNone/>
              <a:defRPr sz="4200"/>
            </a:lvl2pPr>
            <a:lvl3pPr lvl="2" algn="ctr" rtl="0">
              <a:lnSpc>
                <a:spcPct val="100000"/>
              </a:lnSpc>
              <a:spcBef>
                <a:spcPts val="0"/>
              </a:spcBef>
              <a:spcAft>
                <a:spcPts val="0"/>
              </a:spcAft>
              <a:buSzPts val="3200"/>
              <a:buNone/>
              <a:defRPr sz="4200"/>
            </a:lvl3pPr>
            <a:lvl4pPr lvl="3" algn="ctr" rtl="0">
              <a:lnSpc>
                <a:spcPct val="100000"/>
              </a:lnSpc>
              <a:spcBef>
                <a:spcPts val="0"/>
              </a:spcBef>
              <a:spcAft>
                <a:spcPts val="0"/>
              </a:spcAft>
              <a:buSzPts val="3200"/>
              <a:buNone/>
              <a:defRPr sz="4200"/>
            </a:lvl4pPr>
            <a:lvl5pPr lvl="4" algn="ctr" rtl="0">
              <a:lnSpc>
                <a:spcPct val="100000"/>
              </a:lnSpc>
              <a:spcBef>
                <a:spcPts val="0"/>
              </a:spcBef>
              <a:spcAft>
                <a:spcPts val="0"/>
              </a:spcAft>
              <a:buSzPts val="3200"/>
              <a:buNone/>
              <a:defRPr sz="4200"/>
            </a:lvl5pPr>
            <a:lvl6pPr lvl="5" algn="ctr" rtl="0">
              <a:lnSpc>
                <a:spcPct val="100000"/>
              </a:lnSpc>
              <a:spcBef>
                <a:spcPts val="0"/>
              </a:spcBef>
              <a:spcAft>
                <a:spcPts val="0"/>
              </a:spcAft>
              <a:buSzPts val="3200"/>
              <a:buNone/>
              <a:defRPr sz="4200"/>
            </a:lvl6pPr>
            <a:lvl7pPr lvl="6" algn="ctr" rtl="0">
              <a:lnSpc>
                <a:spcPct val="100000"/>
              </a:lnSpc>
              <a:spcBef>
                <a:spcPts val="0"/>
              </a:spcBef>
              <a:spcAft>
                <a:spcPts val="0"/>
              </a:spcAft>
              <a:buSzPts val="3200"/>
              <a:buNone/>
              <a:defRPr sz="4200"/>
            </a:lvl7pPr>
            <a:lvl8pPr lvl="7" algn="ctr" rtl="0">
              <a:lnSpc>
                <a:spcPct val="100000"/>
              </a:lnSpc>
              <a:spcBef>
                <a:spcPts val="0"/>
              </a:spcBef>
              <a:spcAft>
                <a:spcPts val="0"/>
              </a:spcAft>
              <a:buSzPts val="3200"/>
              <a:buNone/>
              <a:defRPr sz="4200"/>
            </a:lvl8pPr>
            <a:lvl9pPr lvl="8" algn="ctr" rtl="0">
              <a:lnSpc>
                <a:spcPct val="100000"/>
              </a:lnSpc>
              <a:spcBef>
                <a:spcPts val="0"/>
              </a:spcBef>
              <a:spcAft>
                <a:spcPts val="0"/>
              </a:spcAft>
              <a:buSzPts val="3200"/>
              <a:buNone/>
              <a:defRPr sz="4200"/>
            </a:lvl9pPr>
          </a:lstStyle>
          <a:p>
            <a:endParaRPr/>
          </a:p>
        </p:txBody>
      </p:sp>
      <p:sp>
        <p:nvSpPr>
          <p:cNvPr id="76" name="Google Shape;76;p17"/>
          <p:cNvSpPr txBox="1">
            <a:spLocks noGrp="1"/>
          </p:cNvSpPr>
          <p:nvPr>
            <p:ph type="subTitle" idx="1"/>
          </p:nvPr>
        </p:nvSpPr>
        <p:spPr>
          <a:xfrm>
            <a:off x="265500" y="2845201"/>
            <a:ext cx="4045200" cy="13455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Clr>
                <a:schemeClr val="dk1"/>
              </a:buClr>
              <a:buSzPts val="1600"/>
              <a:buNone/>
              <a:defRPr sz="2100">
                <a:solidFill>
                  <a:schemeClr val="dk1"/>
                </a:solidFill>
              </a:defRPr>
            </a:lvl1pPr>
            <a:lvl2pPr lvl="1" algn="ctr" rtl="0">
              <a:lnSpc>
                <a:spcPct val="100000"/>
              </a:lnSpc>
              <a:spcBef>
                <a:spcPts val="0"/>
              </a:spcBef>
              <a:spcAft>
                <a:spcPts val="0"/>
              </a:spcAft>
              <a:buClr>
                <a:schemeClr val="dk1"/>
              </a:buClr>
              <a:buSzPts val="1600"/>
              <a:buNone/>
              <a:defRPr sz="2100">
                <a:solidFill>
                  <a:schemeClr val="dk1"/>
                </a:solidFill>
              </a:defRPr>
            </a:lvl2pPr>
            <a:lvl3pPr lvl="2" algn="ctr" rtl="0">
              <a:lnSpc>
                <a:spcPct val="100000"/>
              </a:lnSpc>
              <a:spcBef>
                <a:spcPts val="0"/>
              </a:spcBef>
              <a:spcAft>
                <a:spcPts val="0"/>
              </a:spcAft>
              <a:buClr>
                <a:schemeClr val="dk1"/>
              </a:buClr>
              <a:buSzPts val="1600"/>
              <a:buNone/>
              <a:defRPr sz="2100">
                <a:solidFill>
                  <a:schemeClr val="dk1"/>
                </a:solidFill>
              </a:defRPr>
            </a:lvl3pPr>
            <a:lvl4pPr lvl="3" algn="ctr" rtl="0">
              <a:lnSpc>
                <a:spcPct val="100000"/>
              </a:lnSpc>
              <a:spcBef>
                <a:spcPts val="0"/>
              </a:spcBef>
              <a:spcAft>
                <a:spcPts val="0"/>
              </a:spcAft>
              <a:buClr>
                <a:schemeClr val="dk1"/>
              </a:buClr>
              <a:buSzPts val="1600"/>
              <a:buNone/>
              <a:defRPr sz="2100">
                <a:solidFill>
                  <a:schemeClr val="dk1"/>
                </a:solidFill>
              </a:defRPr>
            </a:lvl4pPr>
            <a:lvl5pPr lvl="4" algn="ctr" rtl="0">
              <a:lnSpc>
                <a:spcPct val="100000"/>
              </a:lnSpc>
              <a:spcBef>
                <a:spcPts val="0"/>
              </a:spcBef>
              <a:spcAft>
                <a:spcPts val="0"/>
              </a:spcAft>
              <a:buClr>
                <a:schemeClr val="dk1"/>
              </a:buClr>
              <a:buSzPts val="1600"/>
              <a:buNone/>
              <a:defRPr sz="2100">
                <a:solidFill>
                  <a:schemeClr val="dk1"/>
                </a:solidFill>
              </a:defRPr>
            </a:lvl5pPr>
            <a:lvl6pPr lvl="5" algn="ctr" rtl="0">
              <a:lnSpc>
                <a:spcPct val="100000"/>
              </a:lnSpc>
              <a:spcBef>
                <a:spcPts val="0"/>
              </a:spcBef>
              <a:spcAft>
                <a:spcPts val="0"/>
              </a:spcAft>
              <a:buClr>
                <a:schemeClr val="dk1"/>
              </a:buClr>
              <a:buSzPts val="1600"/>
              <a:buNone/>
              <a:defRPr sz="2100">
                <a:solidFill>
                  <a:schemeClr val="dk1"/>
                </a:solidFill>
              </a:defRPr>
            </a:lvl6pPr>
            <a:lvl7pPr lvl="6" algn="ctr" rtl="0">
              <a:lnSpc>
                <a:spcPct val="100000"/>
              </a:lnSpc>
              <a:spcBef>
                <a:spcPts val="0"/>
              </a:spcBef>
              <a:spcAft>
                <a:spcPts val="0"/>
              </a:spcAft>
              <a:buClr>
                <a:schemeClr val="dk1"/>
              </a:buClr>
              <a:buSzPts val="1600"/>
              <a:buNone/>
              <a:defRPr sz="2100">
                <a:solidFill>
                  <a:schemeClr val="dk1"/>
                </a:solidFill>
              </a:defRPr>
            </a:lvl7pPr>
            <a:lvl8pPr lvl="7" algn="ctr" rtl="0">
              <a:lnSpc>
                <a:spcPct val="100000"/>
              </a:lnSpc>
              <a:spcBef>
                <a:spcPts val="0"/>
              </a:spcBef>
              <a:spcAft>
                <a:spcPts val="0"/>
              </a:spcAft>
              <a:buClr>
                <a:schemeClr val="dk1"/>
              </a:buClr>
              <a:buSzPts val="1600"/>
              <a:buNone/>
              <a:defRPr sz="2100">
                <a:solidFill>
                  <a:schemeClr val="dk1"/>
                </a:solidFill>
              </a:defRPr>
            </a:lvl8pPr>
            <a:lvl9pPr lvl="8" algn="ctr" rtl="0">
              <a:lnSpc>
                <a:spcPct val="100000"/>
              </a:lnSpc>
              <a:spcBef>
                <a:spcPts val="0"/>
              </a:spcBef>
              <a:spcAft>
                <a:spcPts val="0"/>
              </a:spcAft>
              <a:buClr>
                <a:schemeClr val="dk1"/>
              </a:buClr>
              <a:buSzPts val="1600"/>
              <a:buNone/>
              <a:defRPr sz="2100">
                <a:solidFill>
                  <a:schemeClr val="dk1"/>
                </a:solidFill>
              </a:defRPr>
            </a:lvl9pPr>
          </a:lstStyle>
          <a:p>
            <a:endParaRPr/>
          </a:p>
        </p:txBody>
      </p:sp>
      <p:sp>
        <p:nvSpPr>
          <p:cNvPr id="77" name="Google Shape;77;p17"/>
          <p:cNvSpPr txBox="1">
            <a:spLocks noGrp="1"/>
          </p:cNvSpPr>
          <p:nvPr>
            <p:ph type="body" idx="2"/>
          </p:nvPr>
        </p:nvSpPr>
        <p:spPr>
          <a:xfrm>
            <a:off x="4939500" y="724200"/>
            <a:ext cx="3837000" cy="3695100"/>
          </a:xfrm>
          <a:prstGeom prst="rect">
            <a:avLst/>
          </a:prstGeom>
          <a:noFill/>
          <a:ln>
            <a:noFill/>
          </a:ln>
        </p:spPr>
        <p:txBody>
          <a:bodyPr spcFirstLastPara="1" wrap="square" lIns="68575" tIns="68575" rIns="68575" bIns="68575" anchor="ctr" anchorCtr="0">
            <a:normAutofit/>
          </a:bodyPr>
          <a:lstStyle>
            <a:lvl1pPr marL="457200" lvl="0" indent="-317500" algn="l" rtl="0">
              <a:lnSpc>
                <a:spcPct val="90000"/>
              </a:lnSpc>
              <a:spcBef>
                <a:spcPts val="0"/>
              </a:spcBef>
              <a:spcAft>
                <a:spcPts val="0"/>
              </a:spcAft>
              <a:buClr>
                <a:schemeClr val="lt1"/>
              </a:buClr>
              <a:buSzPts val="1400"/>
              <a:buChar char="●"/>
              <a:defRPr>
                <a:solidFill>
                  <a:schemeClr val="lt1"/>
                </a:solidFill>
              </a:defRPr>
            </a:lvl1pPr>
            <a:lvl2pPr marL="914400" lvl="1" indent="-298450" algn="l" rtl="0">
              <a:lnSpc>
                <a:spcPct val="90000"/>
              </a:lnSpc>
              <a:spcBef>
                <a:spcPts val="0"/>
              </a:spcBef>
              <a:spcAft>
                <a:spcPts val="0"/>
              </a:spcAft>
              <a:buClr>
                <a:schemeClr val="lt1"/>
              </a:buClr>
              <a:buSzPts val="1100"/>
              <a:buChar char="○"/>
              <a:defRPr>
                <a:solidFill>
                  <a:schemeClr val="lt1"/>
                </a:solidFill>
              </a:defRPr>
            </a:lvl2pPr>
            <a:lvl3pPr marL="1371600" lvl="2" indent="-298450" algn="l" rtl="0">
              <a:lnSpc>
                <a:spcPct val="90000"/>
              </a:lnSpc>
              <a:spcBef>
                <a:spcPts val="0"/>
              </a:spcBef>
              <a:spcAft>
                <a:spcPts val="0"/>
              </a:spcAft>
              <a:buClr>
                <a:schemeClr val="lt1"/>
              </a:buClr>
              <a:buSzPts val="1100"/>
              <a:buChar char="■"/>
              <a:defRPr>
                <a:solidFill>
                  <a:schemeClr val="lt1"/>
                </a:solidFill>
              </a:defRPr>
            </a:lvl3pPr>
            <a:lvl4pPr marL="1828800" lvl="3" indent="-298450" algn="l" rtl="0">
              <a:lnSpc>
                <a:spcPct val="90000"/>
              </a:lnSpc>
              <a:spcBef>
                <a:spcPts val="0"/>
              </a:spcBef>
              <a:spcAft>
                <a:spcPts val="0"/>
              </a:spcAft>
              <a:buClr>
                <a:schemeClr val="lt1"/>
              </a:buClr>
              <a:buSzPts val="1100"/>
              <a:buChar char="●"/>
              <a:defRPr>
                <a:solidFill>
                  <a:schemeClr val="lt1"/>
                </a:solidFill>
              </a:defRPr>
            </a:lvl4pPr>
            <a:lvl5pPr marL="2286000" lvl="4" indent="-298450" algn="l" rtl="0">
              <a:lnSpc>
                <a:spcPct val="90000"/>
              </a:lnSpc>
              <a:spcBef>
                <a:spcPts val="0"/>
              </a:spcBef>
              <a:spcAft>
                <a:spcPts val="0"/>
              </a:spcAft>
              <a:buClr>
                <a:schemeClr val="lt1"/>
              </a:buClr>
              <a:buSzPts val="1100"/>
              <a:buChar char="○"/>
              <a:defRPr>
                <a:solidFill>
                  <a:schemeClr val="lt1"/>
                </a:solidFill>
              </a:defRPr>
            </a:lvl5pPr>
            <a:lvl6pPr marL="2743200" lvl="5" indent="-298450" algn="l" rtl="0">
              <a:lnSpc>
                <a:spcPct val="90000"/>
              </a:lnSpc>
              <a:spcBef>
                <a:spcPts val="0"/>
              </a:spcBef>
              <a:spcAft>
                <a:spcPts val="0"/>
              </a:spcAft>
              <a:buClr>
                <a:schemeClr val="lt1"/>
              </a:buClr>
              <a:buSzPts val="1100"/>
              <a:buChar char="■"/>
              <a:defRPr>
                <a:solidFill>
                  <a:schemeClr val="lt1"/>
                </a:solidFill>
              </a:defRPr>
            </a:lvl6pPr>
            <a:lvl7pPr marL="3200400" lvl="6" indent="-298450" algn="l" rtl="0">
              <a:lnSpc>
                <a:spcPct val="90000"/>
              </a:lnSpc>
              <a:spcBef>
                <a:spcPts val="0"/>
              </a:spcBef>
              <a:spcAft>
                <a:spcPts val="0"/>
              </a:spcAft>
              <a:buClr>
                <a:schemeClr val="lt1"/>
              </a:buClr>
              <a:buSzPts val="1100"/>
              <a:buChar char="●"/>
              <a:defRPr>
                <a:solidFill>
                  <a:schemeClr val="lt1"/>
                </a:solidFill>
              </a:defRPr>
            </a:lvl7pPr>
            <a:lvl8pPr marL="3657600" lvl="7" indent="-298450" algn="l" rtl="0">
              <a:lnSpc>
                <a:spcPct val="90000"/>
              </a:lnSpc>
              <a:spcBef>
                <a:spcPts val="0"/>
              </a:spcBef>
              <a:spcAft>
                <a:spcPts val="0"/>
              </a:spcAft>
              <a:buClr>
                <a:schemeClr val="lt1"/>
              </a:buClr>
              <a:buSzPts val="1100"/>
              <a:buChar char="○"/>
              <a:defRPr>
                <a:solidFill>
                  <a:schemeClr val="lt1"/>
                </a:solidFill>
              </a:defRPr>
            </a:lvl8pPr>
            <a:lvl9pPr marL="4114800" lvl="8" indent="-298450" algn="l" rtl="0">
              <a:lnSpc>
                <a:spcPct val="90000"/>
              </a:lnSpc>
              <a:spcBef>
                <a:spcPts val="0"/>
              </a:spcBef>
              <a:spcAft>
                <a:spcPts val="0"/>
              </a:spcAft>
              <a:buClr>
                <a:schemeClr val="lt1"/>
              </a:buClr>
              <a:buSzPts val="1100"/>
              <a:buChar char="■"/>
              <a:defRPr>
                <a:solidFill>
                  <a:schemeClr val="lt1"/>
                </a:solidFill>
              </a:defRPr>
            </a:lvl9pPr>
          </a:lstStyle>
          <a:p>
            <a:endParaRPr/>
          </a:p>
        </p:txBody>
      </p:sp>
      <p:sp>
        <p:nvSpPr>
          <p:cNvPr id="78" name="Google Shape;78;p17"/>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90000"/>
              </a:lnSpc>
              <a:spcBef>
                <a:spcPts val="0"/>
              </a:spcBef>
              <a:spcAft>
                <a:spcPts val="0"/>
              </a:spcAft>
              <a:buSzPts val="2300"/>
              <a:buNone/>
              <a:defRPr/>
            </a:lvl1pPr>
            <a:lvl2pPr lvl="1" algn="l" rtl="0">
              <a:lnSpc>
                <a:spcPct val="100000"/>
              </a:lnSpc>
              <a:spcBef>
                <a:spcPts val="0"/>
              </a:spcBef>
              <a:spcAft>
                <a:spcPts val="0"/>
              </a:spcAft>
              <a:buSzPts val="2300"/>
              <a:buNone/>
              <a:defRPr/>
            </a:lvl2pPr>
            <a:lvl3pPr lvl="2" algn="l" rtl="0">
              <a:lnSpc>
                <a:spcPct val="100000"/>
              </a:lnSpc>
              <a:spcBef>
                <a:spcPts val="0"/>
              </a:spcBef>
              <a:spcAft>
                <a:spcPts val="0"/>
              </a:spcAft>
              <a:buSzPts val="2300"/>
              <a:buNone/>
              <a:defRPr/>
            </a:lvl3pPr>
            <a:lvl4pPr lvl="3" algn="l" rtl="0">
              <a:lnSpc>
                <a:spcPct val="100000"/>
              </a:lnSpc>
              <a:spcBef>
                <a:spcPts val="0"/>
              </a:spcBef>
              <a:spcAft>
                <a:spcPts val="0"/>
              </a:spcAft>
              <a:buSzPts val="2300"/>
              <a:buNone/>
              <a:defRPr/>
            </a:lvl4pPr>
            <a:lvl5pPr lvl="4" algn="l" rtl="0">
              <a:lnSpc>
                <a:spcPct val="100000"/>
              </a:lnSpc>
              <a:spcBef>
                <a:spcPts val="0"/>
              </a:spcBef>
              <a:spcAft>
                <a:spcPts val="0"/>
              </a:spcAft>
              <a:buSzPts val="2300"/>
              <a:buNone/>
              <a:defRPr/>
            </a:lvl5pPr>
            <a:lvl6pPr lvl="5" algn="l" rtl="0">
              <a:lnSpc>
                <a:spcPct val="100000"/>
              </a:lnSpc>
              <a:spcBef>
                <a:spcPts val="0"/>
              </a:spcBef>
              <a:spcAft>
                <a:spcPts val="0"/>
              </a:spcAft>
              <a:buSzPts val="2300"/>
              <a:buNone/>
              <a:defRPr/>
            </a:lvl6pPr>
            <a:lvl7pPr lvl="6" algn="l" rtl="0">
              <a:lnSpc>
                <a:spcPct val="100000"/>
              </a:lnSpc>
              <a:spcBef>
                <a:spcPts val="0"/>
              </a:spcBef>
              <a:spcAft>
                <a:spcPts val="0"/>
              </a:spcAft>
              <a:buSzPts val="2300"/>
              <a:buNone/>
              <a:defRPr/>
            </a:lvl7pPr>
            <a:lvl8pPr lvl="7" algn="l" rtl="0">
              <a:lnSpc>
                <a:spcPct val="100000"/>
              </a:lnSpc>
              <a:spcBef>
                <a:spcPts val="0"/>
              </a:spcBef>
              <a:spcAft>
                <a:spcPts val="0"/>
              </a:spcAft>
              <a:buSzPts val="2300"/>
              <a:buNone/>
              <a:defRPr/>
            </a:lvl8pPr>
            <a:lvl9pPr lvl="8" algn="l" rtl="0">
              <a:lnSpc>
                <a:spcPct val="100000"/>
              </a:lnSpc>
              <a:spcBef>
                <a:spcPts val="0"/>
              </a:spcBef>
              <a:spcAft>
                <a:spcPts val="0"/>
              </a:spcAft>
              <a:buSzPts val="2300"/>
              <a:buNone/>
              <a:defRPr/>
            </a:lvl9pPr>
          </a:lstStyle>
          <a:p>
            <a:endParaRPr/>
          </a:p>
        </p:txBody>
      </p:sp>
      <p:sp>
        <p:nvSpPr>
          <p:cNvPr id="81" name="Google Shape;81;p18"/>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0"/>
              </a:spcBef>
              <a:spcAft>
                <a:spcPts val="0"/>
              </a:spcAft>
              <a:buSzPts val="900"/>
              <a:buChar char="○"/>
              <a:defRPr sz="1200"/>
            </a:lvl2pPr>
            <a:lvl3pPr marL="1371600" lvl="2" indent="-285750" algn="l" rtl="0">
              <a:lnSpc>
                <a:spcPct val="90000"/>
              </a:lnSpc>
              <a:spcBef>
                <a:spcPts val="0"/>
              </a:spcBef>
              <a:spcAft>
                <a:spcPts val="0"/>
              </a:spcAft>
              <a:buSzPts val="900"/>
              <a:buChar char="■"/>
              <a:defRPr sz="1200"/>
            </a:lvl3pPr>
            <a:lvl4pPr marL="1828800" lvl="3" indent="-285750" algn="l" rtl="0">
              <a:lnSpc>
                <a:spcPct val="90000"/>
              </a:lnSpc>
              <a:spcBef>
                <a:spcPts val="0"/>
              </a:spcBef>
              <a:spcAft>
                <a:spcPts val="0"/>
              </a:spcAft>
              <a:buSzPts val="900"/>
              <a:buChar char="●"/>
              <a:defRPr sz="1200"/>
            </a:lvl4pPr>
            <a:lvl5pPr marL="2286000" lvl="4" indent="-285750" algn="l" rtl="0">
              <a:lnSpc>
                <a:spcPct val="90000"/>
              </a:lnSpc>
              <a:spcBef>
                <a:spcPts val="0"/>
              </a:spcBef>
              <a:spcAft>
                <a:spcPts val="0"/>
              </a:spcAft>
              <a:buSzPts val="900"/>
              <a:buChar char="○"/>
              <a:defRPr sz="1200"/>
            </a:lvl5pPr>
            <a:lvl6pPr marL="2743200" lvl="5" indent="-285750" algn="l" rtl="0">
              <a:lnSpc>
                <a:spcPct val="90000"/>
              </a:lnSpc>
              <a:spcBef>
                <a:spcPts val="0"/>
              </a:spcBef>
              <a:spcAft>
                <a:spcPts val="0"/>
              </a:spcAft>
              <a:buSzPts val="900"/>
              <a:buChar char="■"/>
              <a:defRPr sz="1200"/>
            </a:lvl6pPr>
            <a:lvl7pPr marL="3200400" lvl="6" indent="-285750" algn="l" rtl="0">
              <a:lnSpc>
                <a:spcPct val="90000"/>
              </a:lnSpc>
              <a:spcBef>
                <a:spcPts val="0"/>
              </a:spcBef>
              <a:spcAft>
                <a:spcPts val="0"/>
              </a:spcAft>
              <a:buSzPts val="900"/>
              <a:buChar char="●"/>
              <a:defRPr sz="1200"/>
            </a:lvl7pPr>
            <a:lvl8pPr marL="3657600" lvl="7" indent="-285750" algn="l" rtl="0">
              <a:lnSpc>
                <a:spcPct val="90000"/>
              </a:lnSpc>
              <a:spcBef>
                <a:spcPts val="0"/>
              </a:spcBef>
              <a:spcAft>
                <a:spcPts val="0"/>
              </a:spcAft>
              <a:buSzPts val="900"/>
              <a:buChar char="○"/>
              <a:defRPr sz="1200"/>
            </a:lvl8pPr>
            <a:lvl9pPr marL="4114800" lvl="8" indent="-285750" algn="l" rtl="0">
              <a:lnSpc>
                <a:spcPct val="90000"/>
              </a:lnSpc>
              <a:spcBef>
                <a:spcPts val="0"/>
              </a:spcBef>
              <a:spcAft>
                <a:spcPts val="0"/>
              </a:spcAft>
              <a:buSzPts val="900"/>
              <a:buChar char="■"/>
              <a:defRPr sz="1200"/>
            </a:lvl9pPr>
          </a:lstStyle>
          <a:p>
            <a:endParaRPr/>
          </a:p>
        </p:txBody>
      </p:sp>
      <p:sp>
        <p:nvSpPr>
          <p:cNvPr id="82" name="Google Shape;82;p18"/>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0"/>
              </a:spcBef>
              <a:spcAft>
                <a:spcPts val="0"/>
              </a:spcAft>
              <a:buSzPts val="900"/>
              <a:buChar char="○"/>
              <a:defRPr sz="1200"/>
            </a:lvl2pPr>
            <a:lvl3pPr marL="1371600" lvl="2" indent="-285750" algn="l" rtl="0">
              <a:lnSpc>
                <a:spcPct val="90000"/>
              </a:lnSpc>
              <a:spcBef>
                <a:spcPts val="0"/>
              </a:spcBef>
              <a:spcAft>
                <a:spcPts val="0"/>
              </a:spcAft>
              <a:buSzPts val="900"/>
              <a:buChar char="■"/>
              <a:defRPr sz="1200"/>
            </a:lvl3pPr>
            <a:lvl4pPr marL="1828800" lvl="3" indent="-285750" algn="l" rtl="0">
              <a:lnSpc>
                <a:spcPct val="90000"/>
              </a:lnSpc>
              <a:spcBef>
                <a:spcPts val="0"/>
              </a:spcBef>
              <a:spcAft>
                <a:spcPts val="0"/>
              </a:spcAft>
              <a:buSzPts val="900"/>
              <a:buChar char="●"/>
              <a:defRPr sz="1200"/>
            </a:lvl4pPr>
            <a:lvl5pPr marL="2286000" lvl="4" indent="-285750" algn="l" rtl="0">
              <a:lnSpc>
                <a:spcPct val="90000"/>
              </a:lnSpc>
              <a:spcBef>
                <a:spcPts val="0"/>
              </a:spcBef>
              <a:spcAft>
                <a:spcPts val="0"/>
              </a:spcAft>
              <a:buSzPts val="900"/>
              <a:buChar char="○"/>
              <a:defRPr sz="1200"/>
            </a:lvl5pPr>
            <a:lvl6pPr marL="2743200" lvl="5" indent="-285750" algn="l" rtl="0">
              <a:lnSpc>
                <a:spcPct val="90000"/>
              </a:lnSpc>
              <a:spcBef>
                <a:spcPts val="0"/>
              </a:spcBef>
              <a:spcAft>
                <a:spcPts val="0"/>
              </a:spcAft>
              <a:buSzPts val="900"/>
              <a:buChar char="■"/>
              <a:defRPr sz="1200"/>
            </a:lvl6pPr>
            <a:lvl7pPr marL="3200400" lvl="6" indent="-285750" algn="l" rtl="0">
              <a:lnSpc>
                <a:spcPct val="90000"/>
              </a:lnSpc>
              <a:spcBef>
                <a:spcPts val="0"/>
              </a:spcBef>
              <a:spcAft>
                <a:spcPts val="0"/>
              </a:spcAft>
              <a:buSzPts val="900"/>
              <a:buChar char="●"/>
              <a:defRPr sz="1200"/>
            </a:lvl7pPr>
            <a:lvl8pPr marL="3657600" lvl="7" indent="-285750" algn="l" rtl="0">
              <a:lnSpc>
                <a:spcPct val="90000"/>
              </a:lnSpc>
              <a:spcBef>
                <a:spcPts val="0"/>
              </a:spcBef>
              <a:spcAft>
                <a:spcPts val="0"/>
              </a:spcAft>
              <a:buSzPts val="900"/>
              <a:buChar char="○"/>
              <a:defRPr sz="1200"/>
            </a:lvl8pPr>
            <a:lvl9pPr marL="4114800" lvl="8" indent="-285750" algn="l" rtl="0">
              <a:lnSpc>
                <a:spcPct val="90000"/>
              </a:lnSpc>
              <a:spcBef>
                <a:spcPts val="0"/>
              </a:spcBef>
              <a:spcAft>
                <a:spcPts val="0"/>
              </a:spcAft>
              <a:buSzPts val="900"/>
              <a:buChar char="■"/>
              <a:defRPr sz="1200"/>
            </a:lvl9pPr>
          </a:lstStyle>
          <a:p>
            <a:endParaRPr/>
          </a:p>
        </p:txBody>
      </p:sp>
      <p:sp>
        <p:nvSpPr>
          <p:cNvPr id="83" name="Google Shape;83;p18"/>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71250" y="2141250"/>
            <a:ext cx="7852200" cy="861000"/>
          </a:xfrm>
          <a:prstGeom prst="rect">
            <a:avLst/>
          </a:prstGeom>
          <a:noFill/>
          <a:ln>
            <a:noFill/>
          </a:ln>
        </p:spPr>
        <p:txBody>
          <a:bodyPr spcFirstLastPara="1" wrap="square" lIns="68575" tIns="68575" rIns="68575" bIns="68575" anchor="ctr" anchorCtr="0">
            <a:normAutofit/>
          </a:bodyPr>
          <a:lstStyle>
            <a:lvl1pPr lvl="0" algn="ctr" rtl="0">
              <a:lnSpc>
                <a:spcPct val="90000"/>
              </a:lnSpc>
              <a:spcBef>
                <a:spcPts val="0"/>
              </a:spcBef>
              <a:spcAft>
                <a:spcPts val="0"/>
              </a:spcAft>
              <a:buSzPts val="2700"/>
              <a:buNone/>
              <a:defRPr sz="3600"/>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86" name="Google Shape;86;p19"/>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2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0" name="Google Shape;9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2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3" name="Google Shape;103;p2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 name="Google Shape;104;p2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5" name="Google Shape;105;p2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 name="Google Shape;106;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2" name="Google Shape;112;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 name="Google Shape;120;p2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1" name="Google Shape;121;p2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2" name="Google Shape;122;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26"/>
          <p:cNvSpPr>
            <a:spLocks noGrp="1"/>
          </p:cNvSpPr>
          <p:nvPr>
            <p:ph type="pic" idx="2"/>
          </p:nvPr>
        </p:nvSpPr>
        <p:spPr>
          <a:xfrm>
            <a:off x="3887391" y="740569"/>
            <a:ext cx="4629300" cy="3655200"/>
          </a:xfrm>
          <a:prstGeom prst="rect">
            <a:avLst/>
          </a:prstGeom>
          <a:noFill/>
          <a:ln>
            <a:noFill/>
          </a:ln>
        </p:spPr>
      </p:sp>
      <p:sp>
        <p:nvSpPr>
          <p:cNvPr id="128" name="Google Shape;128;p2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9" name="Google Shape;129;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 name="Google Shape;131;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5" name="Google Shape;135;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3" name="Google Shape;153;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4" name="Google Shape;154;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8" name="Google Shape;158;p3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9" name="Google Shape;159;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p3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5" name="Google Shape;165;p3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6" name="Google Shape;166;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2" name="Google Shape;172;p3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3" name="Google Shape;173;p3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4" name="Google Shape;174;p3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 name="Google Shape;175;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 name="Google Shape;18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p3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90" name="Google Shape;190;p3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1" name="Google Shape;191;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p37"/>
          <p:cNvSpPr>
            <a:spLocks noGrp="1"/>
          </p:cNvSpPr>
          <p:nvPr>
            <p:ph type="pic" idx="2"/>
          </p:nvPr>
        </p:nvSpPr>
        <p:spPr>
          <a:xfrm>
            <a:off x="3887391" y="740569"/>
            <a:ext cx="4629300" cy="3655200"/>
          </a:xfrm>
          <a:prstGeom prst="rect">
            <a:avLst/>
          </a:prstGeom>
          <a:noFill/>
          <a:ln>
            <a:noFill/>
          </a:ln>
        </p:spPr>
      </p:sp>
      <p:sp>
        <p:nvSpPr>
          <p:cNvPr id="197" name="Google Shape;197;p3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8" name="Google Shape;198;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1"/>
        <p:cNvGrpSpPr/>
        <p:nvPr/>
      </p:nvGrpSpPr>
      <p:grpSpPr>
        <a:xfrm>
          <a:off x="0" y="0"/>
          <a:ext cx="0" cy="0"/>
          <a:chOff x="0" y="0"/>
          <a:chExt cx="0" cy="0"/>
        </a:xfrm>
      </p:grpSpPr>
      <p:sp>
        <p:nvSpPr>
          <p:cNvPr id="202" name="Google Shape;202;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4" name="Google Shape;20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6" name="Google Shape;20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3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0" name="Google Shape;210;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1" name="Google Shape;211;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4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4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16" name="Google Shape;216;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7" name="Google Shape;217;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7" name="Google Shape;14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8" name="Google Shape;14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9" name="Google Shape;14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hyperlink" Target="http://drive.google.com/file/d/1YV9LU_9Seyi8dNf3cR4uiHe5nHRA4d7d/view" TargetMode="Externa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cohenj@merrimack.edu" TargetMode="External"/><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mailto:ndou1@jhu.edu" TargetMode="External"/><Relationship Id="rId5" Type="http://schemas.openxmlformats.org/officeDocument/2006/relationships/hyperlink" Target="mailto:chapmanle@Merrimack.edu" TargetMode="External"/><Relationship Id="rId4" Type="http://schemas.openxmlformats.org/officeDocument/2006/relationships/hyperlink" Target="mailto:ehager1@jhmi.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frac.org/healthy-school-meals-for-al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jpg"/><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https://fns-prod.azureedge.us/sites/default/files/resource-files/smartsnacks.pdf"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foodplanner.healthiergeneration.org/calculato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hyperlink" Target="https://fns-prod.azureedge.us/sites/default/files/resource-files/smartsnacks.pdf"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fns-prod.azureedge.us/sites/default/files/resource-files/smartsnacks.pdf"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hyperlink" Target="https://fns-prod.azureedge.us/sites/default/files/resource-files/smartsnacks.pdf"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https://fns-prod.azureedge.us/sites/default/files/resource-files/smartsnacks.pdf"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hyperlink" Target="https://pubmed.ncbi.nlm.nih.gov/38257169/"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hyperlink" Target="https://pubmed.ncbi.nlm.nih.gov/27077344/"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bmed.ncbi.nlm.nih.gov/38257169/"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pubmed.ncbi.nlm.nih.gov/38257169/"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nopren.ucsf.edu/"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healthyeatingresearch.org/what-we-fund/grantee-resources/"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a:spLocks noGrp="1"/>
          </p:cNvSpPr>
          <p:nvPr>
            <p:ph type="title" idx="4294967295"/>
          </p:nvPr>
        </p:nvSpPr>
        <p:spPr>
          <a:xfrm>
            <a:off x="0" y="2918460"/>
            <a:ext cx="9144000" cy="22251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4500" b="0" i="0" u="none" strike="noStrike" kern="0" cap="none" spc="0" normalizeH="0" baseline="0" noProof="0" dirty="0">
                <a:ln>
                  <a:noFill/>
                </a:ln>
                <a:solidFill>
                  <a:srgbClr val="FFFFFF"/>
                </a:solidFill>
                <a:effectLst/>
                <a:uLnTx/>
                <a:uFillTx/>
                <a:latin typeface="Calibri"/>
                <a:ea typeface="Calibri"/>
                <a:cs typeface="Calibri"/>
                <a:sym typeface="Calibri"/>
              </a:rPr>
              <a:t>Summer Speaker Series for Students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4500" b="0" i="0" u="none" strike="noStrike" kern="0" cap="none" spc="0" normalizeH="0" baseline="0" noProof="0" dirty="0">
                <a:ln>
                  <a:noFill/>
                </a:ln>
                <a:solidFill>
                  <a:srgbClr val="FFFFFF"/>
                </a:solidFill>
                <a:effectLst/>
                <a:uLnTx/>
                <a:uFillTx/>
                <a:latin typeface="Calibri"/>
                <a:ea typeface="Calibri"/>
                <a:cs typeface="Calibri"/>
                <a:sym typeface="Calibri"/>
              </a:rPr>
              <a:t>2024</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5" name="Google Shape;225;p41">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226" name="Google Shape;226;p41">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27" name="Google Shape;227;p41" descr="A picture containing icon"/>
          <p:cNvPicPr preferRelativeResize="0"/>
          <p:nvPr/>
        </p:nvPicPr>
        <p:blipFill rotWithShape="1">
          <a:blip r:embed="rId3">
            <a:alphaModFix/>
          </a:blip>
          <a:srcRect/>
          <a:stretch/>
        </p:blipFill>
        <p:spPr>
          <a:xfrm>
            <a:off x="888483" y="208099"/>
            <a:ext cx="7029450" cy="251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dirty="0"/>
              <a:t>Goal 3</a:t>
            </a:r>
            <a:endParaRPr dirty="0"/>
          </a:p>
        </p:txBody>
      </p:sp>
      <p:sp>
        <p:nvSpPr>
          <p:cNvPr id="317" name="Google Shape;317;p50"/>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p:txBody>
      </p:sp>
      <p:pic>
        <p:nvPicPr>
          <p:cNvPr id="318" name="Google Shape;318;p50" descr="HER Goal 3"/>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8146"/>
        </a:solidFill>
        <a:effectLst/>
      </p:bgPr>
    </p:bg>
    <p:spTree>
      <p:nvGrpSpPr>
        <p:cNvPr id="1" name="Shape 323"/>
        <p:cNvGrpSpPr/>
        <p:nvPr/>
      </p:nvGrpSpPr>
      <p:grpSpPr>
        <a:xfrm>
          <a:off x="0" y="0"/>
          <a:ext cx="0" cy="0"/>
          <a:chOff x="0" y="0"/>
          <a:chExt cx="0" cy="0"/>
        </a:xfrm>
      </p:grpSpPr>
      <p:sp>
        <p:nvSpPr>
          <p:cNvPr id="324" name="Google Shape;324;p51">
            <a:extLst>
              <a:ext uri="{C183D7F6-B498-43B3-948B-1728B52AA6E4}">
                <adec:decorative xmlns:adec="http://schemas.microsoft.com/office/drawing/2017/decorative" val="1"/>
              </a:ext>
            </a:extLst>
          </p:cNvPr>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dirty="0"/>
              <a:t>Contact</a:t>
            </a:r>
            <a:endParaRPr dirty="0"/>
          </a:p>
        </p:txBody>
      </p:sp>
      <p:pic>
        <p:nvPicPr>
          <p:cNvPr id="325" name="Google Shape;325;p51" descr="HER contact page - picture of boy with mom cooking"/>
          <p:cNvPicPr preferRelativeResize="0"/>
          <p:nvPr/>
        </p:nvPicPr>
        <p:blipFill rotWithShape="1">
          <a:blip r:embed="rId3">
            <a:alphaModFix/>
          </a:blip>
          <a:srcRect b="28191"/>
          <a:stretch/>
        </p:blipFill>
        <p:spPr>
          <a:xfrm>
            <a:off x="0" y="0"/>
            <a:ext cx="9144000" cy="3693487"/>
          </a:xfrm>
          <a:prstGeom prst="rect">
            <a:avLst/>
          </a:prstGeom>
          <a:noFill/>
          <a:ln>
            <a:noFill/>
          </a:ln>
        </p:spPr>
      </p:pic>
      <p:sp>
        <p:nvSpPr>
          <p:cNvPr id="327" name="Google Shape;327;p51"/>
          <p:cNvSpPr txBox="1"/>
          <p:nvPr/>
        </p:nvSpPr>
        <p:spPr>
          <a:xfrm>
            <a:off x="429806" y="4132744"/>
            <a:ext cx="3882300" cy="446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000" b="1">
                <a:solidFill>
                  <a:schemeClr val="lt1"/>
                </a:solidFill>
                <a:latin typeface="Calibri"/>
                <a:ea typeface="Calibri"/>
                <a:cs typeface="Calibri"/>
                <a:sym typeface="Calibri"/>
              </a:rPr>
              <a:t>Lindsey.Miller102@Duke.edu</a:t>
            </a:r>
            <a:endParaRPr sz="2000" b="1">
              <a:solidFill>
                <a:schemeClr val="lt1"/>
              </a:solidFill>
              <a:latin typeface="Calibri"/>
              <a:ea typeface="Calibri"/>
              <a:cs typeface="Calibri"/>
              <a:sym typeface="Calibri"/>
            </a:endParaRPr>
          </a:p>
        </p:txBody>
      </p:sp>
      <p:sp>
        <p:nvSpPr>
          <p:cNvPr id="326" name="Google Shape;326;p51"/>
          <p:cNvSpPr txBox="1"/>
          <p:nvPr/>
        </p:nvSpPr>
        <p:spPr>
          <a:xfrm>
            <a:off x="5289919" y="3826856"/>
            <a:ext cx="3598800" cy="1123500"/>
          </a:xfrm>
          <a:prstGeom prst="rect">
            <a:avLst/>
          </a:prstGeom>
          <a:noFill/>
          <a:ln>
            <a:noFill/>
          </a:ln>
        </p:spPr>
        <p:txBody>
          <a:bodyPr spcFirstLastPara="1" wrap="square" lIns="68575" tIns="68575" rIns="68575" bIns="68575" anchor="t" anchorCtr="0">
            <a:spAutoFit/>
          </a:bodyPr>
          <a:lstStyle/>
          <a:p>
            <a:pPr marL="0" lvl="0" indent="0" algn="l" rtl="0">
              <a:lnSpc>
                <a:spcPct val="150000"/>
              </a:lnSpc>
              <a:spcBef>
                <a:spcPts val="0"/>
              </a:spcBef>
              <a:spcAft>
                <a:spcPts val="0"/>
              </a:spcAft>
              <a:buNone/>
            </a:pPr>
            <a:r>
              <a:rPr lang="en" sz="1600" b="1">
                <a:solidFill>
                  <a:schemeClr val="lt1"/>
                </a:solidFill>
                <a:latin typeface="Calibri"/>
                <a:ea typeface="Calibri"/>
                <a:cs typeface="Calibri"/>
                <a:sym typeface="Calibri"/>
              </a:rPr>
              <a:t>Instagram: @Healthyeatingresearch</a:t>
            </a:r>
            <a:endParaRPr sz="1600" b="1">
              <a:solidFill>
                <a:schemeClr val="lt1"/>
              </a:solidFill>
              <a:latin typeface="Calibri"/>
              <a:ea typeface="Calibri"/>
              <a:cs typeface="Calibri"/>
              <a:sym typeface="Calibri"/>
            </a:endParaRPr>
          </a:p>
          <a:p>
            <a:pPr marL="0" lvl="0" indent="0" algn="l" rtl="0">
              <a:lnSpc>
                <a:spcPct val="150000"/>
              </a:lnSpc>
              <a:spcBef>
                <a:spcPts val="0"/>
              </a:spcBef>
              <a:spcAft>
                <a:spcPts val="0"/>
              </a:spcAft>
              <a:buNone/>
            </a:pPr>
            <a:r>
              <a:rPr lang="en" sz="1600" b="1">
                <a:solidFill>
                  <a:schemeClr val="lt1"/>
                </a:solidFill>
                <a:latin typeface="Calibri"/>
                <a:ea typeface="Calibri"/>
                <a:cs typeface="Calibri"/>
                <a:sym typeface="Calibri"/>
              </a:rPr>
              <a:t>Facebook: @HEResearch</a:t>
            </a:r>
            <a:endParaRPr sz="1600" b="1">
              <a:solidFill>
                <a:schemeClr val="lt1"/>
              </a:solidFill>
              <a:latin typeface="Calibri"/>
              <a:ea typeface="Calibri"/>
              <a:cs typeface="Calibri"/>
              <a:sym typeface="Calibri"/>
            </a:endParaRPr>
          </a:p>
          <a:p>
            <a:pPr marL="0" lvl="0" indent="0" algn="l" rtl="0">
              <a:lnSpc>
                <a:spcPct val="150000"/>
              </a:lnSpc>
              <a:spcBef>
                <a:spcPts val="0"/>
              </a:spcBef>
              <a:spcAft>
                <a:spcPts val="0"/>
              </a:spcAft>
              <a:buNone/>
            </a:pPr>
            <a:r>
              <a:rPr lang="en" sz="1600" b="1">
                <a:solidFill>
                  <a:schemeClr val="lt1"/>
                </a:solidFill>
                <a:latin typeface="Calibri"/>
                <a:ea typeface="Calibri"/>
                <a:cs typeface="Calibri"/>
                <a:sym typeface="Calibri"/>
              </a:rPr>
              <a:t>Twitter: @HEResearch</a:t>
            </a:r>
            <a:endParaRPr sz="1600" b="1">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2" name="Title 1">
            <a:extLst>
              <a:ext uri="{FF2B5EF4-FFF2-40B4-BE49-F238E27FC236}">
                <a16:creationId xmlns:a16="http://schemas.microsoft.com/office/drawing/2014/main" id="{E3056A66-7995-6904-E80C-A45E0B01FD1D}"/>
              </a:ext>
              <a:ext uri="{C183D7F6-B498-43B3-948B-1728B52AA6E4}">
                <adec:decorative xmlns:adec="http://schemas.microsoft.com/office/drawing/2017/decorative" val="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NOPREN </a:t>
            </a:r>
          </a:p>
        </p:txBody>
      </p:sp>
      <p:pic>
        <p:nvPicPr>
          <p:cNvPr id="333" name="Google Shape;333;p52" descr="NOPREN Logo"/>
          <p:cNvPicPr preferRelativeResize="0"/>
          <p:nvPr/>
        </p:nvPicPr>
        <p:blipFill>
          <a:blip r:embed="rId3">
            <a:alphaModFix/>
          </a:blip>
          <a:stretch>
            <a:fillRect/>
          </a:stretch>
        </p:blipFill>
        <p:spPr>
          <a:xfrm>
            <a:off x="2078081" y="1162256"/>
            <a:ext cx="4848336" cy="1750369"/>
          </a:xfrm>
          <a:prstGeom prst="rect">
            <a:avLst/>
          </a:prstGeom>
          <a:noFill/>
          <a:ln>
            <a:noFill/>
          </a:ln>
        </p:spPr>
      </p:pic>
      <p:pic>
        <p:nvPicPr>
          <p:cNvPr id="334" name="Google Shape;334;p5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3654638"/>
            <a:ext cx="9144000" cy="1488863"/>
          </a:xfrm>
          <a:prstGeom prst="rect">
            <a:avLst/>
          </a:prstGeom>
          <a:noFill/>
          <a:ln>
            <a:noFill/>
          </a:ln>
        </p:spPr>
      </p:pic>
      <p:pic>
        <p:nvPicPr>
          <p:cNvPr id="335" name="Google Shape;335;p5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3529819"/>
            <a:ext cx="9144000" cy="1248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2" name="Google Shape;342;p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671813"/>
          </a:xfrm>
          <a:prstGeom prst="rect">
            <a:avLst/>
          </a:prstGeom>
          <a:noFill/>
          <a:ln>
            <a:noFill/>
          </a:ln>
        </p:spPr>
      </p:pic>
      <p:sp>
        <p:nvSpPr>
          <p:cNvPr id="344" name="Google Shape;344;p53"/>
          <p:cNvSpPr txBox="1">
            <a:spLocks noGrp="1"/>
          </p:cNvSpPr>
          <p:nvPr>
            <p:ph type="title" idx="4294967295"/>
          </p:nvPr>
        </p:nvSpPr>
        <p:spPr>
          <a:xfrm>
            <a:off x="153094" y="151481"/>
            <a:ext cx="8665800" cy="4311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chemeClr val="lt1"/>
                </a:solidFill>
                <a:effectLst/>
                <a:uLnTx/>
                <a:uFillTx/>
                <a:latin typeface="Calibri"/>
                <a:ea typeface="Calibri"/>
                <a:cs typeface="Calibri"/>
                <a:sym typeface="Calibri"/>
              </a:rPr>
              <a:t>Nutrition and Obesity Policy Research and Evaluation Network (NOPREN): What is it? </a:t>
            </a:r>
          </a:p>
        </p:txBody>
      </p:sp>
      <p:sp>
        <p:nvSpPr>
          <p:cNvPr id="341" name="Google Shape;341;p53"/>
          <p:cNvSpPr txBox="1">
            <a:spLocks noGrp="1"/>
          </p:cNvSpPr>
          <p:nvPr>
            <p:ph type="body" idx="1"/>
          </p:nvPr>
        </p:nvSpPr>
        <p:spPr>
          <a:xfrm>
            <a:off x="192775" y="835575"/>
            <a:ext cx="8727300" cy="3714900"/>
          </a:xfrm>
          <a:prstGeom prst="rect">
            <a:avLst/>
          </a:prstGeom>
        </p:spPr>
        <p:txBody>
          <a:bodyPr spcFirstLastPara="1" wrap="square" lIns="68575" tIns="34275" rIns="68575" bIns="34275" anchor="t" anchorCtr="0">
            <a:noAutofit/>
          </a:bodyPr>
          <a:lstStyle/>
          <a:p>
            <a:pPr marL="342900" lvl="0" indent="-260350" algn="l" rtl="0">
              <a:lnSpc>
                <a:spcPct val="90000"/>
              </a:lnSpc>
              <a:spcBef>
                <a:spcPts val="0"/>
              </a:spcBef>
              <a:spcAft>
                <a:spcPts val="0"/>
              </a:spcAft>
              <a:buSzPts val="1500"/>
              <a:buFont typeface="Calibri"/>
              <a:buChar char="•"/>
            </a:pPr>
            <a:r>
              <a:rPr lang="en" sz="1500">
                <a:solidFill>
                  <a:srgbClr val="002060"/>
                </a:solidFill>
              </a:rPr>
              <a:t>Collaborative, equity-focused applied research and practitioner network that informs policies and practices designed to support the equitable intake of healthy, nutritious foods so that everyone has a fair chance at health</a:t>
            </a:r>
            <a:endParaRPr sz="1500">
              <a:latin typeface="Times New Roman"/>
              <a:ea typeface="Times New Roman"/>
              <a:cs typeface="Times New Roman"/>
              <a:sym typeface="Times New Roman"/>
            </a:endParaRPr>
          </a:p>
          <a:p>
            <a:pPr marL="342900" lvl="0" indent="0" algn="l" rtl="0">
              <a:lnSpc>
                <a:spcPct val="90000"/>
              </a:lnSpc>
              <a:spcBef>
                <a:spcPts val="0"/>
              </a:spcBef>
              <a:spcAft>
                <a:spcPts val="0"/>
              </a:spcAft>
              <a:buNone/>
            </a:pPr>
            <a:endParaRPr sz="1200" b="1"/>
          </a:p>
          <a:p>
            <a:pPr marL="342900" lvl="0" indent="-260350" algn="l" rtl="0">
              <a:lnSpc>
                <a:spcPct val="90000"/>
              </a:lnSpc>
              <a:spcBef>
                <a:spcPts val="0"/>
              </a:spcBef>
              <a:spcAft>
                <a:spcPts val="0"/>
              </a:spcAft>
              <a:buSzPts val="1500"/>
              <a:buFont typeface="Calibri"/>
              <a:buChar char="•"/>
            </a:pPr>
            <a:r>
              <a:rPr lang="en" sz="1500">
                <a:solidFill>
                  <a:srgbClr val="002060"/>
                </a:solidFill>
              </a:rPr>
              <a:t>Led by a coordinating center based at the University of California San Francisco (UCSF) in partnership with CDC DNPAO leadership</a:t>
            </a:r>
            <a:endParaRPr sz="1500">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Hosts monthly state‐of‐the‐science webinars</a:t>
            </a:r>
            <a:endParaRPr sz="1491">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Facilitates collaboration among members</a:t>
            </a:r>
            <a:endParaRPr sz="1491">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Send bi-weekly NOPREN News </a:t>
            </a:r>
            <a:endParaRPr sz="1491">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Serves as a platform for sharing and disseminating research</a:t>
            </a:r>
            <a:endParaRPr sz="1491">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Provides professional development opportunities for members</a:t>
            </a:r>
            <a:endParaRPr sz="1491">
              <a:solidFill>
                <a:srgbClr val="002060"/>
              </a:solidFill>
            </a:endParaRPr>
          </a:p>
          <a:p>
            <a:pPr marL="1371600" lvl="2" indent="-256660" algn="l" rtl="0">
              <a:lnSpc>
                <a:spcPct val="90000"/>
              </a:lnSpc>
              <a:spcBef>
                <a:spcPts val="0"/>
              </a:spcBef>
              <a:spcAft>
                <a:spcPts val="0"/>
              </a:spcAft>
              <a:buClr>
                <a:srgbClr val="002060"/>
              </a:buClr>
              <a:buSzPts val="1492"/>
              <a:buChar char="•"/>
            </a:pPr>
            <a:r>
              <a:rPr lang="en" sz="1491">
                <a:solidFill>
                  <a:srgbClr val="002060"/>
                </a:solidFill>
              </a:rPr>
              <a:t>Support the network’s Work Groups </a:t>
            </a:r>
            <a:endParaRPr sz="1491">
              <a:solidFill>
                <a:srgbClr val="002060"/>
              </a:solidFill>
            </a:endParaRPr>
          </a:p>
          <a:p>
            <a:pPr marL="685800" lvl="0" indent="0" algn="l" rtl="0">
              <a:lnSpc>
                <a:spcPct val="90000"/>
              </a:lnSpc>
              <a:spcBef>
                <a:spcPts val="0"/>
              </a:spcBef>
              <a:spcAft>
                <a:spcPts val="0"/>
              </a:spcAft>
              <a:buNone/>
            </a:pPr>
            <a:endParaRPr sz="1291">
              <a:solidFill>
                <a:srgbClr val="002060"/>
              </a:solidFill>
            </a:endParaRPr>
          </a:p>
          <a:p>
            <a:pPr marL="457200" lvl="0" indent="-330200" algn="l" rtl="0">
              <a:lnSpc>
                <a:spcPct val="90000"/>
              </a:lnSpc>
              <a:spcBef>
                <a:spcPts val="800"/>
              </a:spcBef>
              <a:spcAft>
                <a:spcPts val="0"/>
              </a:spcAft>
              <a:buClr>
                <a:srgbClr val="002060"/>
              </a:buClr>
              <a:buSzPts val="1600"/>
              <a:buChar char="•"/>
            </a:pPr>
            <a:r>
              <a:rPr lang="en" sz="1600">
                <a:solidFill>
                  <a:srgbClr val="002060"/>
                </a:solidFill>
              </a:rPr>
              <a:t>Members (3000+) include policy researchers, evaluators, practitioners, professional organizations, non-profits, and government agencies. </a:t>
            </a:r>
            <a:endParaRPr sz="1600">
              <a:solidFill>
                <a:srgbClr val="002060"/>
              </a:solidFill>
            </a:endParaRPr>
          </a:p>
          <a:p>
            <a:pPr marL="1371600" lvl="2" indent="-330200" algn="l" rtl="0">
              <a:lnSpc>
                <a:spcPct val="90000"/>
              </a:lnSpc>
              <a:spcBef>
                <a:spcPts val="0"/>
              </a:spcBef>
              <a:spcAft>
                <a:spcPts val="0"/>
              </a:spcAft>
              <a:buClr>
                <a:srgbClr val="002060"/>
              </a:buClr>
              <a:buSzPts val="1600"/>
              <a:buChar char="•"/>
            </a:pPr>
            <a:r>
              <a:rPr lang="en" sz="1450" b="1">
                <a:solidFill>
                  <a:srgbClr val="002060"/>
                </a:solidFill>
              </a:rPr>
              <a:t>We encourage early career and junior faculty to join for networking, collaboration, and professional development opportunities.</a:t>
            </a:r>
            <a:endParaRPr sz="1450" b="1"/>
          </a:p>
          <a:p>
            <a:pPr marL="0" lvl="0" indent="0" algn="l" rtl="0">
              <a:lnSpc>
                <a:spcPct val="90000"/>
              </a:lnSpc>
              <a:spcBef>
                <a:spcPts val="800"/>
              </a:spcBef>
              <a:spcAft>
                <a:spcPts val="0"/>
              </a:spcAft>
              <a:buNone/>
            </a:pPr>
            <a:endParaRPr sz="1500">
              <a:solidFill>
                <a:srgbClr val="002060"/>
              </a:solidFill>
            </a:endParaRPr>
          </a:p>
        </p:txBody>
      </p:sp>
      <p:pic>
        <p:nvPicPr>
          <p:cNvPr id="343" name="Google Shape;343;p5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44644"/>
            <a:ext cx="9144000" cy="124819"/>
          </a:xfrm>
          <a:prstGeom prst="rect">
            <a:avLst/>
          </a:prstGeom>
          <a:noFill/>
          <a:ln>
            <a:noFill/>
          </a:ln>
        </p:spPr>
      </p:pic>
      <p:pic>
        <p:nvPicPr>
          <p:cNvPr id="345" name="Google Shape;345;p53" descr="UCSF, CDC, and NOPREN logos"/>
          <p:cNvPicPr preferRelativeResize="0"/>
          <p:nvPr/>
        </p:nvPicPr>
        <p:blipFill>
          <a:blip r:embed="rId5">
            <a:alphaModFix/>
          </a:blip>
          <a:stretch>
            <a:fillRect/>
          </a:stretch>
        </p:blipFill>
        <p:spPr>
          <a:xfrm>
            <a:off x="4295100" y="4616575"/>
            <a:ext cx="4757464" cy="475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671813"/>
          </a:xfrm>
          <a:prstGeom prst="rect">
            <a:avLst/>
          </a:prstGeom>
          <a:noFill/>
          <a:ln>
            <a:noFill/>
          </a:ln>
        </p:spPr>
      </p:pic>
      <p:pic>
        <p:nvPicPr>
          <p:cNvPr id="352" name="Google Shape;352;p5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44644"/>
            <a:ext cx="9144000" cy="124819"/>
          </a:xfrm>
          <a:prstGeom prst="rect">
            <a:avLst/>
          </a:prstGeom>
          <a:noFill/>
          <a:ln>
            <a:noFill/>
          </a:ln>
        </p:spPr>
      </p:pic>
      <p:sp>
        <p:nvSpPr>
          <p:cNvPr id="353" name="Google Shape;353;p54">
            <a:extLst>
              <a:ext uri="{C183D7F6-B498-43B3-948B-1728B52AA6E4}">
                <adec:decorative xmlns:adec="http://schemas.microsoft.com/office/drawing/2017/decorative" val="0"/>
              </a:ext>
            </a:extLst>
          </p:cNvPr>
          <p:cNvSpPr txBox="1">
            <a:spLocks noGrp="1"/>
          </p:cNvSpPr>
          <p:nvPr>
            <p:ph type="title" idx="4294967295"/>
          </p:nvPr>
        </p:nvSpPr>
        <p:spPr>
          <a:xfrm>
            <a:off x="153094" y="105056"/>
            <a:ext cx="8665800" cy="4617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Calibri"/>
                <a:ea typeface="Calibri"/>
                <a:cs typeface="Calibri"/>
                <a:sym typeface="Calibri"/>
              </a:rPr>
              <a:t>Work Groups</a:t>
            </a:r>
          </a:p>
        </p:txBody>
      </p:sp>
      <p:sp>
        <p:nvSpPr>
          <p:cNvPr id="355" name="Google Shape;355;p54">
            <a:extLst>
              <a:ext uri="{C183D7F6-B498-43B3-948B-1728B52AA6E4}">
                <adec:decorative xmlns:adec="http://schemas.microsoft.com/office/drawing/2017/decorative" val="1"/>
              </a:ext>
            </a:extLst>
          </p:cNvPr>
          <p:cNvSpPr/>
          <p:nvPr/>
        </p:nvSpPr>
        <p:spPr>
          <a:xfrm>
            <a:off x="6017144" y="1547156"/>
            <a:ext cx="570000" cy="2906400"/>
          </a:xfrm>
          <a:prstGeom prst="rightBrace">
            <a:avLst>
              <a:gd name="adj1" fmla="val 50000"/>
              <a:gd name="adj2" fmla="val 48756"/>
            </a:avLst>
          </a:prstGeom>
          <a:noFill/>
          <a:ln w="9525" cap="flat" cmpd="sng">
            <a:solidFill>
              <a:srgbClr val="4081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8" name="Google Shape;358;p54"/>
          <p:cNvSpPr txBox="1"/>
          <p:nvPr/>
        </p:nvSpPr>
        <p:spPr>
          <a:xfrm>
            <a:off x="1153350" y="772238"/>
            <a:ext cx="6180000" cy="5694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600" b="1">
                <a:latin typeface="Calibri"/>
                <a:ea typeface="Calibri"/>
                <a:cs typeface="Calibri"/>
                <a:sym typeface="Calibri"/>
              </a:rPr>
              <a:t>11 Work Groups </a:t>
            </a:r>
            <a:endParaRPr sz="1600" b="1">
              <a:latin typeface="Calibri"/>
              <a:ea typeface="Calibri"/>
              <a:cs typeface="Calibri"/>
              <a:sym typeface="Calibri"/>
            </a:endParaRPr>
          </a:p>
          <a:p>
            <a:pPr marL="0" lvl="0" indent="0" algn="ctr" rtl="0">
              <a:spcBef>
                <a:spcPts val="0"/>
              </a:spcBef>
              <a:spcAft>
                <a:spcPts val="0"/>
              </a:spcAft>
              <a:buNone/>
            </a:pPr>
            <a:r>
              <a:rPr lang="en" sz="1200" b="1">
                <a:latin typeface="Calibri"/>
                <a:ea typeface="Calibri"/>
                <a:cs typeface="Calibri"/>
                <a:sym typeface="Calibri"/>
              </a:rPr>
              <a:t>4 co-led with HER</a:t>
            </a:r>
            <a:endParaRPr sz="1200" b="1">
              <a:latin typeface="Calibri"/>
              <a:ea typeface="Calibri"/>
              <a:cs typeface="Calibri"/>
              <a:sym typeface="Calibri"/>
            </a:endParaRPr>
          </a:p>
        </p:txBody>
      </p:sp>
      <p:pic>
        <p:nvPicPr>
          <p:cNvPr id="359" name="Google Shape;359;p54" descr="Work Group diagram"/>
          <p:cNvPicPr preferRelativeResize="0"/>
          <p:nvPr/>
        </p:nvPicPr>
        <p:blipFill>
          <a:blip r:embed="rId5">
            <a:alphaModFix/>
          </a:blip>
          <a:stretch>
            <a:fillRect/>
          </a:stretch>
        </p:blipFill>
        <p:spPr>
          <a:xfrm>
            <a:off x="1795650" y="1341638"/>
            <a:ext cx="4895406" cy="3497060"/>
          </a:xfrm>
          <a:prstGeom prst="rect">
            <a:avLst/>
          </a:prstGeom>
          <a:noFill/>
          <a:ln>
            <a:noFill/>
          </a:ln>
        </p:spPr>
      </p:pic>
      <p:pic>
        <p:nvPicPr>
          <p:cNvPr id="356" name="Google Shape;356;p54" descr="NOPREN Logo"/>
          <p:cNvPicPr preferRelativeResize="0"/>
          <p:nvPr/>
        </p:nvPicPr>
        <p:blipFill>
          <a:blip r:embed="rId6">
            <a:alphaModFix/>
          </a:blip>
          <a:stretch>
            <a:fillRect/>
          </a:stretch>
        </p:blipFill>
        <p:spPr>
          <a:xfrm>
            <a:off x="6691050" y="2493675"/>
            <a:ext cx="1280299" cy="461700"/>
          </a:xfrm>
          <a:prstGeom prst="rect">
            <a:avLst/>
          </a:prstGeom>
          <a:noFill/>
          <a:ln>
            <a:noFill/>
          </a:ln>
        </p:spPr>
      </p:pic>
      <p:pic>
        <p:nvPicPr>
          <p:cNvPr id="354" name="Google Shape;354;p54" descr="HER logo"/>
          <p:cNvPicPr preferRelativeResize="0"/>
          <p:nvPr/>
        </p:nvPicPr>
        <p:blipFill rotWithShape="1">
          <a:blip r:embed="rId7">
            <a:alphaModFix/>
          </a:blip>
          <a:srcRect l="8873" t="18126" r="9339" b="18024"/>
          <a:stretch/>
        </p:blipFill>
        <p:spPr>
          <a:xfrm>
            <a:off x="6957253" y="3461381"/>
            <a:ext cx="747900" cy="583894"/>
          </a:xfrm>
          <a:prstGeom prst="rect">
            <a:avLst/>
          </a:prstGeom>
          <a:noFill/>
          <a:ln>
            <a:noFill/>
          </a:ln>
        </p:spPr>
      </p:pic>
      <p:sp>
        <p:nvSpPr>
          <p:cNvPr id="357" name="Google Shape;357;p54">
            <a:extLst>
              <a:ext uri="{C183D7F6-B498-43B3-948B-1728B52AA6E4}">
                <adec:decorative xmlns:adec="http://schemas.microsoft.com/office/drawing/2017/decorative" val="1"/>
              </a:ext>
            </a:extLst>
          </p:cNvPr>
          <p:cNvSpPr/>
          <p:nvPr/>
        </p:nvSpPr>
        <p:spPr>
          <a:xfrm>
            <a:off x="7226231" y="3124744"/>
            <a:ext cx="210000" cy="203400"/>
          </a:xfrm>
          <a:prstGeom prst="mathPl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671813"/>
          </a:xfrm>
          <a:prstGeom prst="rect">
            <a:avLst/>
          </a:prstGeom>
          <a:noFill/>
          <a:ln>
            <a:noFill/>
          </a:ln>
        </p:spPr>
      </p:pic>
      <p:pic>
        <p:nvPicPr>
          <p:cNvPr id="366" name="Google Shape;366;p5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644644"/>
            <a:ext cx="9144000" cy="124819"/>
          </a:xfrm>
          <a:prstGeom prst="rect">
            <a:avLst/>
          </a:prstGeom>
          <a:noFill/>
          <a:ln>
            <a:noFill/>
          </a:ln>
        </p:spPr>
      </p:pic>
      <p:sp>
        <p:nvSpPr>
          <p:cNvPr id="367" name="Google Shape;367;p55"/>
          <p:cNvSpPr txBox="1">
            <a:spLocks noGrp="1"/>
          </p:cNvSpPr>
          <p:nvPr>
            <p:ph type="title" idx="4294967295"/>
          </p:nvPr>
        </p:nvSpPr>
        <p:spPr>
          <a:xfrm>
            <a:off x="153094" y="105056"/>
            <a:ext cx="8665800" cy="4617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Calibri"/>
                <a:ea typeface="Calibri"/>
                <a:cs typeface="Calibri"/>
                <a:sym typeface="Calibri"/>
              </a:rPr>
              <a:t>Ways to Engage with NOPREN</a:t>
            </a:r>
          </a:p>
        </p:txBody>
      </p:sp>
      <p:pic>
        <p:nvPicPr>
          <p:cNvPr id="368" name="Google Shape;368;p5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423188" y="1312594"/>
            <a:ext cx="2720814" cy="3580032"/>
          </a:xfrm>
          <a:prstGeom prst="rect">
            <a:avLst/>
          </a:prstGeom>
          <a:noFill/>
          <a:ln>
            <a:noFill/>
          </a:ln>
        </p:spPr>
      </p:pic>
      <p:pic>
        <p:nvPicPr>
          <p:cNvPr id="369" name="Google Shape;369;p5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374350" y="1001755"/>
            <a:ext cx="3133294" cy="3039508"/>
          </a:xfrm>
          <a:prstGeom prst="rect">
            <a:avLst/>
          </a:prstGeom>
          <a:noFill/>
          <a:ln>
            <a:noFill/>
          </a:ln>
        </p:spPr>
      </p:pic>
      <p:sp>
        <p:nvSpPr>
          <p:cNvPr id="370" name="Google Shape;370;p55"/>
          <p:cNvSpPr txBox="1"/>
          <p:nvPr/>
        </p:nvSpPr>
        <p:spPr>
          <a:xfrm>
            <a:off x="109613" y="1730747"/>
            <a:ext cx="5185500" cy="1600800"/>
          </a:xfrm>
          <a:prstGeom prst="rect">
            <a:avLst/>
          </a:prstGeom>
          <a:noFill/>
          <a:ln>
            <a:noFill/>
          </a:ln>
        </p:spPr>
        <p:txBody>
          <a:bodyPr spcFirstLastPara="1" wrap="square" lIns="68575" tIns="68575" rIns="68575" bIns="68575" anchor="t" anchorCtr="0">
            <a:spAutoFit/>
          </a:bodyPr>
          <a:lstStyle/>
          <a:p>
            <a:pPr marL="342900" lvl="0" indent="-234950" algn="l" rtl="0">
              <a:spcBef>
                <a:spcPts val="0"/>
              </a:spcBef>
              <a:spcAft>
                <a:spcPts val="0"/>
              </a:spcAft>
              <a:buClr>
                <a:srgbClr val="002060"/>
              </a:buClr>
              <a:buSzPts val="1100"/>
              <a:buFont typeface="Calibri"/>
              <a:buChar char="●"/>
            </a:pPr>
            <a:r>
              <a:rPr lang="en" sz="1900">
                <a:solidFill>
                  <a:srgbClr val="002060"/>
                </a:solidFill>
                <a:latin typeface="Calibri"/>
                <a:ea typeface="Calibri"/>
                <a:cs typeface="Calibri"/>
                <a:sym typeface="Calibri"/>
              </a:rPr>
              <a:t>Sign up for the listserv to receive newsletters and network info</a:t>
            </a:r>
            <a:endParaRPr sz="1900">
              <a:solidFill>
                <a:srgbClr val="002060"/>
              </a:solidFill>
              <a:latin typeface="Calibri"/>
              <a:ea typeface="Calibri"/>
              <a:cs typeface="Calibri"/>
              <a:sym typeface="Calibri"/>
            </a:endParaRPr>
          </a:p>
          <a:p>
            <a:pPr marL="342900" lvl="0" indent="-234950" algn="l" rtl="0">
              <a:spcBef>
                <a:spcPts val="0"/>
              </a:spcBef>
              <a:spcAft>
                <a:spcPts val="0"/>
              </a:spcAft>
              <a:buClr>
                <a:srgbClr val="002060"/>
              </a:buClr>
              <a:buSzPts val="1100"/>
              <a:buFont typeface="Calibri"/>
              <a:buChar char="●"/>
            </a:pPr>
            <a:r>
              <a:rPr lang="en" sz="1900">
                <a:solidFill>
                  <a:srgbClr val="002060"/>
                </a:solidFill>
                <a:latin typeface="Calibri"/>
                <a:ea typeface="Calibri"/>
                <a:cs typeface="Calibri"/>
                <a:sym typeface="Calibri"/>
              </a:rPr>
              <a:t>Attend monthly State‐of‐the‐Science webinars</a:t>
            </a:r>
            <a:endParaRPr sz="1900">
              <a:solidFill>
                <a:srgbClr val="002060"/>
              </a:solidFill>
              <a:latin typeface="Calibri"/>
              <a:ea typeface="Calibri"/>
              <a:cs typeface="Calibri"/>
              <a:sym typeface="Calibri"/>
            </a:endParaRPr>
          </a:p>
          <a:p>
            <a:pPr marL="342900" lvl="0" indent="-234950" algn="l" rtl="0">
              <a:spcBef>
                <a:spcPts val="0"/>
              </a:spcBef>
              <a:spcAft>
                <a:spcPts val="0"/>
              </a:spcAft>
              <a:buClr>
                <a:srgbClr val="002060"/>
              </a:buClr>
              <a:buSzPts val="1100"/>
              <a:buFont typeface="Calibri"/>
              <a:buChar char="●"/>
            </a:pPr>
            <a:r>
              <a:rPr lang="en" sz="1900">
                <a:solidFill>
                  <a:srgbClr val="002060"/>
                </a:solidFill>
                <a:latin typeface="Calibri"/>
                <a:ea typeface="Calibri"/>
                <a:cs typeface="Calibri"/>
                <a:sym typeface="Calibri"/>
              </a:rPr>
              <a:t>Join a Work Group</a:t>
            </a:r>
            <a:endParaRPr sz="1900">
              <a:solidFill>
                <a:srgbClr val="002060"/>
              </a:solidFill>
              <a:latin typeface="Calibri"/>
              <a:ea typeface="Calibri"/>
              <a:cs typeface="Calibri"/>
              <a:sym typeface="Calibri"/>
            </a:endParaRPr>
          </a:p>
          <a:p>
            <a:pPr marL="342900" lvl="0" indent="-234950" algn="l" rtl="0">
              <a:spcBef>
                <a:spcPts val="0"/>
              </a:spcBef>
              <a:spcAft>
                <a:spcPts val="0"/>
              </a:spcAft>
              <a:buClr>
                <a:srgbClr val="002060"/>
              </a:buClr>
              <a:buSzPts val="1100"/>
              <a:buFont typeface="Calibri"/>
              <a:buChar char="●"/>
            </a:pPr>
            <a:r>
              <a:rPr lang="en" sz="1900">
                <a:solidFill>
                  <a:srgbClr val="002060"/>
                </a:solidFill>
                <a:latin typeface="Calibri"/>
                <a:ea typeface="Calibri"/>
                <a:cs typeface="Calibri"/>
                <a:sym typeface="Calibri"/>
              </a:rPr>
              <a:t>Work Group Fellows program</a:t>
            </a:r>
            <a:endParaRPr sz="1900">
              <a:solidFill>
                <a:srgbClr val="002060"/>
              </a:solidFill>
              <a:latin typeface="Calibri"/>
              <a:ea typeface="Calibri"/>
              <a:cs typeface="Calibri"/>
              <a:sym typeface="Calibri"/>
            </a:endParaRPr>
          </a:p>
        </p:txBody>
      </p:sp>
      <p:pic>
        <p:nvPicPr>
          <p:cNvPr id="371" name="Google Shape;371;p55" descr="NOPREN Logo"/>
          <p:cNvPicPr preferRelativeResize="0"/>
          <p:nvPr/>
        </p:nvPicPr>
        <p:blipFill>
          <a:blip r:embed="rId7">
            <a:alphaModFix/>
          </a:blip>
          <a:stretch>
            <a:fillRect/>
          </a:stretch>
        </p:blipFill>
        <p:spPr>
          <a:xfrm>
            <a:off x="7679700" y="4317375"/>
            <a:ext cx="1406025" cy="5070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4374025"/>
            <a:ext cx="9144000" cy="671813"/>
          </a:xfrm>
          <a:prstGeom prst="rect">
            <a:avLst/>
          </a:prstGeom>
          <a:noFill/>
          <a:ln>
            <a:noFill/>
          </a:ln>
        </p:spPr>
      </p:pic>
      <p:pic>
        <p:nvPicPr>
          <p:cNvPr id="377" name="Google Shape;377;p5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018669"/>
            <a:ext cx="9144000" cy="124819"/>
          </a:xfrm>
          <a:prstGeom prst="rect">
            <a:avLst/>
          </a:prstGeom>
          <a:noFill/>
          <a:ln>
            <a:noFill/>
          </a:ln>
        </p:spPr>
      </p:pic>
      <p:sp>
        <p:nvSpPr>
          <p:cNvPr id="2" name="Title 1">
            <a:extLst>
              <a:ext uri="{FF2B5EF4-FFF2-40B4-BE49-F238E27FC236}">
                <a16:creationId xmlns:a16="http://schemas.microsoft.com/office/drawing/2014/main" id="{DDE159AD-AA3D-4829-0D57-09C4AF25B4C2}"/>
              </a:ext>
              <a:ext uri="{C183D7F6-B498-43B3-948B-1728B52AA6E4}">
                <adec:decorative xmlns:adec="http://schemas.microsoft.com/office/drawing/2017/decorative" val="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CDC</a:t>
            </a:r>
          </a:p>
        </p:txBody>
      </p:sp>
      <p:pic>
        <p:nvPicPr>
          <p:cNvPr id="378" name="Google Shape;378;p56" descr="CDC logo"/>
          <p:cNvPicPr preferRelativeResize="0"/>
          <p:nvPr/>
        </p:nvPicPr>
        <p:blipFill>
          <a:blip r:embed="rId5">
            <a:alphaModFix/>
          </a:blip>
          <a:stretch>
            <a:fillRect/>
          </a:stretch>
        </p:blipFill>
        <p:spPr>
          <a:xfrm>
            <a:off x="2353300" y="674750"/>
            <a:ext cx="4437402" cy="3161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4374025"/>
            <a:ext cx="9144000" cy="671813"/>
          </a:xfrm>
          <a:prstGeom prst="rect">
            <a:avLst/>
          </a:prstGeom>
          <a:noFill/>
          <a:ln>
            <a:noFill/>
          </a:ln>
        </p:spPr>
      </p:pic>
      <p:pic>
        <p:nvPicPr>
          <p:cNvPr id="384" name="Google Shape;384;p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018669"/>
            <a:ext cx="9144000" cy="124819"/>
          </a:xfrm>
          <a:prstGeom prst="rect">
            <a:avLst/>
          </a:prstGeom>
          <a:noFill/>
          <a:ln>
            <a:noFill/>
          </a:ln>
        </p:spPr>
      </p:pic>
      <p:sp>
        <p:nvSpPr>
          <p:cNvPr id="2" name="Title 1">
            <a:extLst>
              <a:ext uri="{FF2B5EF4-FFF2-40B4-BE49-F238E27FC236}">
                <a16:creationId xmlns:a16="http://schemas.microsoft.com/office/drawing/2014/main" id="{074A05E7-FF4B-23AB-1860-148430BA6CB3}"/>
              </a:ext>
              <a:ext uri="{C183D7F6-B498-43B3-948B-1728B52AA6E4}">
                <adec:decorative xmlns:adec="http://schemas.microsoft.com/office/drawing/2017/decorative" val="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HER and NOPREN Annual Summer Speaker Series</a:t>
            </a:r>
          </a:p>
        </p:txBody>
      </p:sp>
      <p:pic>
        <p:nvPicPr>
          <p:cNvPr id="386" name="Google Shape;386;p57" title="Blanck_NOPREN_HER_Student.mov">
            <a:hlinkClick r:id="rId5"/>
          </p:cNvPr>
          <p:cNvPicPr preferRelativeResize="0"/>
          <p:nvPr/>
        </p:nvPicPr>
        <p:blipFill>
          <a:blip r:embed="rId6">
            <a:alphaModFix/>
          </a:blip>
          <a:stretch>
            <a:fillRect/>
          </a:stretch>
        </p:blipFill>
        <p:spPr>
          <a:xfrm>
            <a:off x="957325" y="246526"/>
            <a:ext cx="6532776" cy="3552149"/>
          </a:xfrm>
          <a:prstGeom prst="rect">
            <a:avLst/>
          </a:prstGeom>
          <a:noFill/>
          <a:ln>
            <a:noFill/>
          </a:ln>
        </p:spPr>
      </p:pic>
      <p:pic>
        <p:nvPicPr>
          <p:cNvPr id="385" name="Google Shape;385;p57" descr="CDC logo"/>
          <p:cNvPicPr preferRelativeResize="0"/>
          <p:nvPr/>
        </p:nvPicPr>
        <p:blipFill>
          <a:blip r:embed="rId7">
            <a:alphaModFix/>
          </a:blip>
          <a:stretch>
            <a:fillRect/>
          </a:stretch>
        </p:blipFill>
        <p:spPr>
          <a:xfrm>
            <a:off x="7831201" y="3465501"/>
            <a:ext cx="1156050" cy="823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a:spLocks noGrp="1"/>
          </p:cNvSpPr>
          <p:nvPr>
            <p:ph type="title" idx="4294967295"/>
          </p:nvPr>
        </p:nvSpPr>
        <p:spPr>
          <a:xfrm>
            <a:off x="0" y="2943092"/>
            <a:ext cx="9144000" cy="2225100"/>
          </a:xfrm>
          <a:prstGeom prst="rect">
            <a:avLst/>
          </a:prstGeom>
          <a:solidFill>
            <a:schemeClr val="accent6">
              <a:lumMod val="75000"/>
            </a:schemeClr>
          </a:solidFill>
          <a:ln w="9525" cap="flat" cmpd="sng">
            <a:solidFill>
              <a:schemeClr val="accent4"/>
            </a:solidFill>
            <a:prstDash val="solid"/>
            <a:round/>
            <a:headEnd type="none" w="sm" len="sm"/>
            <a:tailEnd type="none" w="sm" len="sm"/>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4500" b="0" i="0" u="none" strike="noStrike" kern="0" cap="none" spc="0" normalizeH="0" baseline="0" noProof="0" dirty="0">
                <a:ln>
                  <a:noFill/>
                </a:ln>
                <a:solidFill>
                  <a:srgbClr val="FFFFFF"/>
                </a:solidFill>
                <a:effectLst/>
                <a:uLnTx/>
                <a:uFillTx/>
                <a:latin typeface="Calibri"/>
                <a:ea typeface="Calibri"/>
                <a:cs typeface="Calibri"/>
                <a:sym typeface="Calibri"/>
              </a:rPr>
              <a:t>Session 1: Food Policies in Schools - More than just Lunch!</a:t>
            </a:r>
            <a:endParaRPr kumimoji="0" lang="en-US" sz="45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93" name="Google Shape;393;p58">
            <a:extLst>
              <a:ext uri="{C183D7F6-B498-43B3-948B-1728B52AA6E4}">
                <adec:decorative xmlns:adec="http://schemas.microsoft.com/office/drawing/2017/decorative" val="1"/>
              </a:ext>
            </a:extLst>
          </p:cNvPr>
          <p:cNvSpPr txBox="1"/>
          <p:nvPr/>
        </p:nvSpPr>
        <p:spPr>
          <a:xfrm>
            <a:off x="734178" y="3209792"/>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394" name="Google Shape;394;p58">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95" name="Google Shape;395;p58" descr="A picture containing icon"/>
          <p:cNvPicPr preferRelativeResize="0"/>
          <p:nvPr/>
        </p:nvPicPr>
        <p:blipFill rotWithShape="1">
          <a:blip r:embed="rId3">
            <a:alphaModFix/>
          </a:blip>
          <a:srcRect/>
          <a:stretch/>
        </p:blipFill>
        <p:spPr>
          <a:xfrm>
            <a:off x="1057275" y="27534"/>
            <a:ext cx="7029450" cy="251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5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04" name="Google Shape;404;p59"/>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Calibri"/>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School Wellness Workgroup Introduction</a:t>
            </a:r>
          </a:p>
        </p:txBody>
      </p:sp>
      <p:sp>
        <p:nvSpPr>
          <p:cNvPr id="405" name="Google Shape;405;p59"/>
          <p:cNvSpPr txBox="1"/>
          <p:nvPr/>
        </p:nvSpPr>
        <p:spPr>
          <a:xfrm>
            <a:off x="190621" y="853549"/>
            <a:ext cx="8646300" cy="3671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The mission of the School Wellness Workgroup is to identify and address research and practice gaps on the implementation and evaluation of school district policies, state laws, and federal policies, and their impact on wellness practices in K-12 school settings.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Meetings are the second Tuesday of each month</a:t>
            </a:r>
            <a:endParaRPr sz="1100"/>
          </a:p>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2 pm ET/11 am PT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Next meeting: August 13</a:t>
            </a:r>
            <a:r>
              <a:rPr lang="en" sz="2100" b="1" i="0" u="none" strike="noStrike" cap="none" baseline="30000">
                <a:solidFill>
                  <a:srgbClr val="000000"/>
                </a:solidFill>
                <a:latin typeface="Arial"/>
                <a:ea typeface="Arial"/>
                <a:cs typeface="Arial"/>
                <a:sym typeface="Arial"/>
              </a:rPr>
              <a:t>th</a:t>
            </a:r>
            <a:r>
              <a:rPr lang="en" sz="2100" b="1" i="0" u="none" strike="noStrike" cap="none">
                <a:solidFill>
                  <a:srgbClr val="000000"/>
                </a:solidFill>
                <a:latin typeface="Arial"/>
                <a:ea typeface="Arial"/>
                <a:cs typeface="Arial"/>
                <a:sym typeface="Arial"/>
              </a:rPr>
              <a:t>, 2024</a:t>
            </a:r>
            <a:endParaRPr sz="1100"/>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 sz="1500" b="0" i="0" u="none" strike="noStrike" cap="none">
                <a:solidFill>
                  <a:srgbClr val="000000"/>
                </a:solidFill>
                <a:latin typeface="Arial"/>
                <a:ea typeface="Arial"/>
                <a:cs typeface="Arial"/>
                <a:sym typeface="Arial"/>
              </a:rPr>
              <a:t>Workgroup co-chair: Dr. Juliana Cohen, </a:t>
            </a:r>
            <a:r>
              <a:rPr lang="en" sz="15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cohenj@merrimack.edu</a:t>
            </a:r>
            <a:r>
              <a:rPr lang="en" sz="1500" b="0" i="0" u="none" strike="noStrike" cap="none">
                <a:solidFill>
                  <a:srgbClr val="000000"/>
                </a:solidFill>
                <a:latin typeface="Arial"/>
                <a:ea typeface="Arial"/>
                <a:cs typeface="Arial"/>
                <a:sym typeface="Arial"/>
              </a:rPr>
              <a:t> </a:t>
            </a:r>
            <a:endParaRPr sz="1100"/>
          </a:p>
          <a:p>
            <a:pPr marL="0" marR="0" lvl="0" indent="0" algn="ctr" rtl="0">
              <a:lnSpc>
                <a:spcPct val="100000"/>
              </a:lnSpc>
              <a:spcBef>
                <a:spcPts val="0"/>
              </a:spcBef>
              <a:spcAft>
                <a:spcPts val="0"/>
              </a:spcAft>
              <a:buClr>
                <a:srgbClr val="000000"/>
              </a:buClr>
              <a:buSzPts val="2100"/>
              <a:buFont typeface="Arial"/>
              <a:buNone/>
            </a:pPr>
            <a:r>
              <a:rPr lang="en" sz="1500" b="0" i="0" u="none" strike="noStrike" cap="none">
                <a:solidFill>
                  <a:srgbClr val="000000"/>
                </a:solidFill>
                <a:latin typeface="Arial"/>
                <a:ea typeface="Arial"/>
                <a:cs typeface="Arial"/>
                <a:sym typeface="Arial"/>
              </a:rPr>
              <a:t>Workgroup co-chair: Dr. Erin Hager, </a:t>
            </a:r>
            <a:r>
              <a:rPr lang="en" sz="15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ehager1@jhmi.edu</a:t>
            </a:r>
            <a:r>
              <a:rPr lang="en" sz="1500" b="0" i="0" u="none" strike="noStrike" cap="none">
                <a:solidFill>
                  <a:srgbClr val="000000"/>
                </a:solidFill>
                <a:latin typeface="Arial"/>
                <a:ea typeface="Arial"/>
                <a:cs typeface="Arial"/>
                <a:sym typeface="Arial"/>
              </a:rPr>
              <a:t> </a:t>
            </a:r>
            <a:endParaRPr sz="1100"/>
          </a:p>
          <a:p>
            <a:pPr marL="0" marR="0" lvl="0" indent="0" algn="ctr" rtl="0">
              <a:lnSpc>
                <a:spcPct val="100000"/>
              </a:lnSpc>
              <a:spcBef>
                <a:spcPts val="0"/>
              </a:spcBef>
              <a:spcAft>
                <a:spcPts val="0"/>
              </a:spcAft>
              <a:buClr>
                <a:srgbClr val="000000"/>
              </a:buClr>
              <a:buSzPts val="2100"/>
              <a:buFont typeface="Arial"/>
              <a:buNone/>
            </a:pPr>
            <a:r>
              <a:rPr lang="en" sz="1500" b="0" i="0" u="none" strike="noStrike" cap="none">
                <a:solidFill>
                  <a:srgbClr val="000000"/>
                </a:solidFill>
                <a:latin typeface="Arial"/>
                <a:ea typeface="Arial"/>
                <a:cs typeface="Arial"/>
                <a:sym typeface="Arial"/>
              </a:rPr>
              <a:t>Workgroup fellow: Dr. Leah Chapman, </a:t>
            </a:r>
            <a:r>
              <a:rPr lang="en" sz="15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chapmanle@Merrimack.edu</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 sz="1500" b="0" i="0" u="none" strike="noStrike" cap="none">
                <a:solidFill>
                  <a:srgbClr val="000000"/>
                </a:solidFill>
                <a:latin typeface="Arial"/>
                <a:ea typeface="Arial"/>
                <a:cs typeface="Arial"/>
                <a:sym typeface="Arial"/>
              </a:rPr>
              <a:t>Workgroup fellow: Dr. Nan Dou, </a:t>
            </a:r>
            <a:r>
              <a:rPr lang="en" sz="15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ndou1@jhu.edu</a:t>
            </a:r>
            <a:endParaRPr sz="1500" b="0" i="0" u="none" strike="noStrike" cap="none">
              <a:solidFill>
                <a:srgbClr val="000000"/>
              </a:solidFill>
              <a:latin typeface="Arial"/>
              <a:ea typeface="Arial"/>
              <a:cs typeface="Arial"/>
              <a:sym typeface="Arial"/>
            </a:endParaRPr>
          </a:p>
        </p:txBody>
      </p:sp>
      <p:pic>
        <p:nvPicPr>
          <p:cNvPr id="406" name="Google Shape;406;p59" descr="A picture containing text, bottle"/>
          <p:cNvPicPr preferRelativeResize="0"/>
          <p:nvPr/>
        </p:nvPicPr>
        <p:blipFill rotWithShape="1">
          <a:blip r:embed="rId7">
            <a:alphaModFix/>
          </a:blip>
          <a:srcRect/>
          <a:stretch/>
        </p:blipFill>
        <p:spPr>
          <a:xfrm>
            <a:off x="48927" y="4403276"/>
            <a:ext cx="987748" cy="670923"/>
          </a:xfrm>
          <a:prstGeom prst="rect">
            <a:avLst/>
          </a:prstGeom>
          <a:noFill/>
          <a:ln>
            <a:noFill/>
          </a:ln>
        </p:spPr>
      </p:pic>
      <p:pic>
        <p:nvPicPr>
          <p:cNvPr id="403" name="Google Shape;403;p59" descr="NOPREN Logo"/>
          <p:cNvPicPr preferRelativeResize="0"/>
          <p:nvPr/>
        </p:nvPicPr>
        <p:blipFill rotWithShape="1">
          <a:blip r:embed="rId8">
            <a:alphaModFix/>
          </a:blip>
          <a:srcRect/>
          <a:stretch/>
        </p:blipFill>
        <p:spPr>
          <a:xfrm>
            <a:off x="7226124" y="4467834"/>
            <a:ext cx="1868950" cy="6756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4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36" name="Google Shape;236;p42"/>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Roboto"/>
              <a:buNone/>
              <a:tabLst/>
              <a:defRPr/>
            </a:pPr>
            <a:r>
              <a:rPr kumimoji="0" lang="en-US" sz="2900" b="1" i="0" u="none" strike="noStrike" kern="0" cap="none" spc="0" normalizeH="0" baseline="0" noProof="0" dirty="0">
                <a:ln>
                  <a:noFill/>
                </a:ln>
                <a:solidFill>
                  <a:srgbClr val="FFFFFF"/>
                </a:solidFill>
                <a:effectLst/>
                <a:uLnTx/>
                <a:uFillTx/>
                <a:latin typeface="Calibri"/>
                <a:ea typeface="Calibri"/>
                <a:cs typeface="Calibri"/>
                <a:sym typeface="Calibri"/>
              </a:rPr>
              <a:t>Getting Started!</a:t>
            </a:r>
            <a:endParaRPr kumimoji="0" lang="en-US" sz="2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7" name="Google Shape;237;p42"/>
          <p:cNvSpPr txBox="1"/>
          <p:nvPr/>
        </p:nvSpPr>
        <p:spPr>
          <a:xfrm>
            <a:off x="208959" y="872152"/>
            <a:ext cx="8646300" cy="3794100"/>
          </a:xfrm>
          <a:prstGeom prst="rect">
            <a:avLst/>
          </a:prstGeom>
          <a:noFill/>
          <a:ln>
            <a:noFill/>
          </a:ln>
        </p:spPr>
        <p:txBody>
          <a:bodyPr spcFirstLastPara="1" wrap="square" lIns="68575" tIns="34275" rIns="68575" bIns="34275" anchor="t" anchorCtr="0">
            <a:spAutoFit/>
          </a:bodyPr>
          <a:lstStyle/>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Update your name on Zoom, if needed</a:t>
            </a:r>
            <a:endParaRPr sz="2400" b="0" i="0" u="none" strike="noStrike" cap="none">
              <a:solidFill>
                <a:srgbClr val="000000"/>
              </a:solidFill>
              <a:latin typeface="Calibri"/>
              <a:ea typeface="Calibri"/>
              <a:cs typeface="Calibri"/>
              <a:sym typeface="Calibri"/>
            </a:endParaRPr>
          </a:p>
          <a:p>
            <a:pPr marL="685800" marR="0" lvl="1" indent="-317500" algn="l" rtl="0">
              <a:lnSpc>
                <a:spcPct val="100000"/>
              </a:lnSpc>
              <a:spcBef>
                <a:spcPts val="0"/>
              </a:spcBef>
              <a:spcAft>
                <a:spcPts val="0"/>
              </a:spcAft>
              <a:buClr>
                <a:srgbClr val="000000"/>
              </a:buClr>
              <a:buSzPts val="2400"/>
              <a:buFont typeface="Calibri"/>
              <a:buChar char="•"/>
            </a:pPr>
            <a:r>
              <a:rPr lang="en" sz="2400" b="0" i="1" u="none" strike="noStrike" cap="none">
                <a:solidFill>
                  <a:srgbClr val="000000"/>
                </a:solidFill>
                <a:latin typeface="Calibri"/>
                <a:ea typeface="Calibri"/>
                <a:cs typeface="Calibri"/>
                <a:sym typeface="Calibri"/>
              </a:rPr>
              <a:t>Right click on your Zoom box, click “rename”</a:t>
            </a:r>
            <a:endParaRPr sz="2400" b="0" i="1" u="none" strike="noStrike" cap="none">
              <a:solidFill>
                <a:srgbClr val="000000"/>
              </a:solidFill>
              <a:latin typeface="Calibri"/>
              <a:ea typeface="Calibri"/>
              <a:cs typeface="Calibri"/>
              <a:sym typeface="Calibri"/>
            </a:endParaRPr>
          </a:p>
          <a:p>
            <a:pPr marL="6858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Type your name and institution into the chat box!</a:t>
            </a:r>
            <a:endParaRPr sz="1100" b="0" i="0" u="none" strike="noStrike" cap="none">
              <a:solidFill>
                <a:srgbClr val="000000"/>
              </a:solidFill>
              <a:latin typeface="Arial"/>
              <a:ea typeface="Arial"/>
              <a:cs typeface="Arial"/>
              <a:sym typeface="Arial"/>
            </a:endParaRPr>
          </a:p>
          <a:p>
            <a:pPr marL="596900" marR="0" lvl="1" indent="-254000" algn="l" rtl="0">
              <a:lnSpc>
                <a:spcPct val="100000"/>
              </a:lnSpc>
              <a:spcBef>
                <a:spcPts val="0"/>
              </a:spcBef>
              <a:spcAft>
                <a:spcPts val="0"/>
              </a:spcAft>
              <a:buClr>
                <a:srgbClr val="000000"/>
              </a:buClr>
              <a:buSzPts val="2400"/>
              <a:buFont typeface="Arial"/>
              <a:buChar char="•"/>
            </a:pPr>
            <a:r>
              <a:rPr lang="en" sz="2300" b="0" i="1" u="none" strike="noStrike" cap="none">
                <a:solidFill>
                  <a:srgbClr val="000000"/>
                </a:solidFill>
                <a:latin typeface="Calibri"/>
                <a:ea typeface="Calibri"/>
                <a:cs typeface="Calibri"/>
                <a:sym typeface="Calibri"/>
              </a:rPr>
              <a:t>Question: </a:t>
            </a:r>
            <a:r>
              <a:rPr lang="en" sz="2300" i="1">
                <a:solidFill>
                  <a:schemeClr val="dk1"/>
                </a:solidFill>
                <a:highlight>
                  <a:srgbClr val="FFFFFF"/>
                </a:highlight>
                <a:latin typeface="Calibri"/>
                <a:ea typeface="Calibri"/>
                <a:cs typeface="Calibri"/>
                <a:sym typeface="Calibri"/>
              </a:rPr>
              <a:t>Which best describes you?</a:t>
            </a:r>
            <a:endParaRPr sz="2300" i="1">
              <a:solidFill>
                <a:schemeClr val="dk1"/>
              </a:solidFill>
              <a:highlight>
                <a:srgbClr val="FFFFFF"/>
              </a:highlight>
              <a:latin typeface="Calibri"/>
              <a:ea typeface="Calibri"/>
              <a:cs typeface="Calibri"/>
              <a:sym typeface="Calibri"/>
            </a:endParaRPr>
          </a:p>
          <a:p>
            <a:pPr marL="1028700" marR="0" lvl="2" indent="-273050" algn="l" rtl="0">
              <a:lnSpc>
                <a:spcPct val="100000"/>
              </a:lnSpc>
              <a:spcBef>
                <a:spcPts val="0"/>
              </a:spcBef>
              <a:spcAft>
                <a:spcPts val="0"/>
              </a:spcAft>
              <a:buClr>
                <a:schemeClr val="dk1"/>
              </a:buClr>
              <a:buSzPts val="1700"/>
              <a:buFont typeface="Calibri"/>
              <a:buChar char="■"/>
            </a:pPr>
            <a:r>
              <a:rPr lang="en" sz="1700" i="1">
                <a:solidFill>
                  <a:schemeClr val="dk1"/>
                </a:solidFill>
                <a:highlight>
                  <a:srgbClr val="FFFFFF"/>
                </a:highlight>
                <a:latin typeface="Calibri"/>
                <a:ea typeface="Calibri"/>
                <a:cs typeface="Calibri"/>
                <a:sym typeface="Calibri"/>
              </a:rPr>
              <a:t>Ex. Undergraduate Student, Dietetic Intern, Masters Student, Doctoral Student, Post Doc, Public Health Practitioner, Researcher/Professor, Other</a:t>
            </a:r>
            <a:endParaRPr sz="17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1200" b="0" i="0" u="none" strike="noStrike" cap="none">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Remember to keep yourself on mute.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Type your questions into the chat box. </a:t>
            </a:r>
            <a:endParaRPr sz="1100" b="0" i="0" u="none" strike="noStrike" cap="none">
              <a:solidFill>
                <a:srgbClr val="000000"/>
              </a:solidFill>
              <a:latin typeface="Arial"/>
              <a:ea typeface="Arial"/>
              <a:cs typeface="Arial"/>
              <a:sym typeface="Arial"/>
            </a:endParaRPr>
          </a:p>
          <a:p>
            <a:pPr marL="254000" marR="0" lvl="0" indent="-1016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38" name="Google Shape;238;p42"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235" name="Google Shape;235;p42"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a:spLocks noGrp="1"/>
          </p:cNvSpPr>
          <p:nvPr>
            <p:ph type="title" idx="4294967295"/>
          </p:nvPr>
        </p:nvSpPr>
        <p:spPr>
          <a:xfrm>
            <a:off x="0" y="2918460"/>
            <a:ext cx="9144000" cy="22251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2500"/>
              <a:buFont typeface="Calibri"/>
              <a:buNone/>
              <a:tabLst/>
              <a:defRPr/>
            </a:pPr>
            <a:r>
              <a:rPr kumimoji="0" lang="en-US" sz="5300" b="0" i="0" u="none" strike="noStrike" kern="0" cap="none" spc="0" normalizeH="0" baseline="0" noProof="0" dirty="0">
                <a:ln>
                  <a:noFill/>
                </a:ln>
                <a:solidFill>
                  <a:srgbClr val="FFFFFF"/>
                </a:solidFill>
                <a:effectLst/>
                <a:uLnTx/>
                <a:uFillTx/>
                <a:latin typeface="Calibri"/>
                <a:ea typeface="Calibri"/>
                <a:cs typeface="Calibri"/>
                <a:sym typeface="Calibri"/>
              </a:rPr>
              <a:t>An Overview of School Meals in the United States</a:t>
            </a:r>
            <a:endParaRPr kumimoji="0" lang="en-US" sz="5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3" name="Google Shape;413;p60">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414" name="Google Shape;414;p60">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415" name="Google Shape;415;p60" descr="A picture containing icon"/>
          <p:cNvPicPr preferRelativeResize="0"/>
          <p:nvPr/>
        </p:nvPicPr>
        <p:blipFill rotWithShape="1">
          <a:blip r:embed="rId3">
            <a:alphaModFix/>
          </a:blip>
          <a:srcRect/>
          <a:stretch/>
        </p:blipFill>
        <p:spPr>
          <a:xfrm>
            <a:off x="888483" y="131497"/>
            <a:ext cx="7029450" cy="2514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42" name="Google Shape;442;p61">
            <a:extLst>
              <a:ext uri="{C183D7F6-B498-43B3-948B-1728B52AA6E4}">
                <adec:decorative xmlns:adec="http://schemas.microsoft.com/office/drawing/2017/decorative" val="1"/>
              </a:ext>
            </a:extLst>
          </p:cNvPr>
          <p:cNvSpPr/>
          <p:nvPr/>
        </p:nvSpPr>
        <p:spPr>
          <a:xfrm>
            <a:off x="138793" y="2821146"/>
            <a:ext cx="8737800" cy="308400"/>
          </a:xfrm>
          <a:prstGeom prst="right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24" name="Google Shape;424;p61"/>
          <p:cNvSpPr/>
          <p:nvPr/>
        </p:nvSpPr>
        <p:spPr>
          <a:xfrm>
            <a:off x="0" y="0"/>
            <a:ext cx="9144000" cy="514500"/>
          </a:xfrm>
          <a:prstGeom prst="rect">
            <a:avLst/>
          </a:prstGeom>
          <a:solidFill>
            <a:schemeClr val="accent6">
              <a:lumMod val="7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800" b="1" i="0" u="none" strike="noStrike" cap="none">
                <a:solidFill>
                  <a:schemeClr val="lt1"/>
                </a:solidFill>
                <a:latin typeface="Calibri"/>
                <a:ea typeface="Calibri"/>
                <a:cs typeface="Calibri"/>
                <a:sym typeface="Calibri"/>
              </a:rPr>
              <a:t>Background for School Meals</a:t>
            </a:r>
            <a:endParaRPr sz="1100" b="1" i="0" u="none" strike="noStrike" cap="none">
              <a:solidFill>
                <a:srgbClr val="000000"/>
              </a:solidFill>
              <a:latin typeface="Calibri"/>
              <a:ea typeface="Calibri"/>
              <a:cs typeface="Calibri"/>
              <a:sym typeface="Calibri"/>
            </a:endParaRPr>
          </a:p>
        </p:txBody>
      </p:sp>
      <p:sp>
        <p:nvSpPr>
          <p:cNvPr id="426" name="Google Shape;426;p61">
            <a:extLst>
              <a:ext uri="{C183D7F6-B498-43B3-948B-1728B52AA6E4}">
                <adec:decorative xmlns:adec="http://schemas.microsoft.com/office/drawing/2017/decorative" val="0"/>
              </a:ext>
            </a:extLst>
          </p:cNvPr>
          <p:cNvSpPr txBox="1">
            <a:spLocks noGrp="1"/>
          </p:cNvSpPr>
          <p:nvPr>
            <p:ph type="title"/>
          </p:nvPr>
        </p:nvSpPr>
        <p:spPr>
          <a:xfrm>
            <a:off x="628650" y="514305"/>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chemeClr val="dk1"/>
                </a:solidFill>
              </a:rPr>
              <a:t>History of School Breakfast &amp; Lunch Program</a:t>
            </a:r>
            <a:endParaRPr>
              <a:solidFill>
                <a:schemeClr val="dk1"/>
              </a:solidFill>
            </a:endParaRPr>
          </a:p>
        </p:txBody>
      </p:sp>
      <p:sp>
        <p:nvSpPr>
          <p:cNvPr id="427" name="Google Shape;427;p61">
            <a:extLst>
              <a:ext uri="{C183D7F6-B498-43B3-948B-1728B52AA6E4}">
                <adec:decorative xmlns:adec="http://schemas.microsoft.com/office/drawing/2017/decorative" val="1"/>
              </a:ext>
            </a:extLst>
          </p:cNvPr>
          <p:cNvSpPr txBox="1"/>
          <p:nvPr/>
        </p:nvSpPr>
        <p:spPr>
          <a:xfrm>
            <a:off x="244928" y="3070040"/>
            <a:ext cx="62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1850</a:t>
            </a:r>
            <a:endParaRPr sz="1100" dirty="0"/>
          </a:p>
        </p:txBody>
      </p:sp>
      <p:cxnSp>
        <p:nvCxnSpPr>
          <p:cNvPr id="443" name="Google Shape;443;p61">
            <a:extLst>
              <a:ext uri="{C183D7F6-B498-43B3-948B-1728B52AA6E4}">
                <adec:decorative xmlns:adec="http://schemas.microsoft.com/office/drawing/2017/decorative" val="1"/>
              </a:ext>
            </a:extLst>
          </p:cNvPr>
          <p:cNvCxnSpPr/>
          <p:nvPr/>
        </p:nvCxnSpPr>
        <p:spPr>
          <a:xfrm rot="10800000">
            <a:off x="685800" y="2671154"/>
            <a:ext cx="0" cy="205500"/>
          </a:xfrm>
          <a:prstGeom prst="straightConnector1">
            <a:avLst/>
          </a:prstGeom>
          <a:noFill/>
          <a:ln w="57150" cap="flat" cmpd="sng">
            <a:solidFill>
              <a:schemeClr val="dk1"/>
            </a:solidFill>
            <a:prstDash val="solid"/>
            <a:round/>
            <a:headEnd type="none" w="sm" len="sm"/>
            <a:tailEnd type="none" w="sm" len="sm"/>
          </a:ln>
        </p:spPr>
      </p:cxnSp>
      <p:sp>
        <p:nvSpPr>
          <p:cNvPr id="431" name="Google Shape;431;p61">
            <a:extLst>
              <a:ext uri="{C183D7F6-B498-43B3-948B-1728B52AA6E4}">
                <adec:decorative xmlns:adec="http://schemas.microsoft.com/office/drawing/2017/decorative" val="1"/>
              </a:ext>
            </a:extLst>
          </p:cNvPr>
          <p:cNvSpPr txBox="1"/>
          <p:nvPr/>
        </p:nvSpPr>
        <p:spPr>
          <a:xfrm>
            <a:off x="0" y="1707015"/>
            <a:ext cx="13716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Children’s Aid Society of NY serves meals to vocational students (1853)</a:t>
            </a:r>
            <a:endParaRPr sz="1100" dirty="0"/>
          </a:p>
        </p:txBody>
      </p:sp>
      <p:cxnSp>
        <p:nvCxnSpPr>
          <p:cNvPr id="444" name="Google Shape;444;p61">
            <a:extLst>
              <a:ext uri="{C183D7F6-B498-43B3-948B-1728B52AA6E4}">
                <adec:decorative xmlns:adec="http://schemas.microsoft.com/office/drawing/2017/decorative" val="1"/>
              </a:ext>
            </a:extLst>
          </p:cNvPr>
          <p:cNvCxnSpPr/>
          <p:nvPr/>
        </p:nvCxnSpPr>
        <p:spPr>
          <a:xfrm rot="10800000">
            <a:off x="1759403" y="3065939"/>
            <a:ext cx="0" cy="205500"/>
          </a:xfrm>
          <a:prstGeom prst="straightConnector1">
            <a:avLst/>
          </a:prstGeom>
          <a:noFill/>
          <a:ln w="57150" cap="flat" cmpd="sng">
            <a:solidFill>
              <a:schemeClr val="dk1"/>
            </a:solidFill>
            <a:prstDash val="solid"/>
            <a:round/>
            <a:headEnd type="none" w="sm" len="sm"/>
            <a:tailEnd type="none" w="sm" len="sm"/>
          </a:ln>
        </p:spPr>
      </p:cxnSp>
      <p:sp>
        <p:nvSpPr>
          <p:cNvPr id="432" name="Google Shape;432;p61">
            <a:extLst>
              <a:ext uri="{C183D7F6-B498-43B3-948B-1728B52AA6E4}">
                <adec:decorative xmlns:adec="http://schemas.microsoft.com/office/drawing/2017/decorative" val="1"/>
              </a:ext>
            </a:extLst>
          </p:cNvPr>
          <p:cNvSpPr txBox="1"/>
          <p:nvPr/>
        </p:nvSpPr>
        <p:spPr>
          <a:xfrm>
            <a:off x="908276" y="3322907"/>
            <a:ext cx="11430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Penny lunches in 1 school in Philadelphia (1894)</a:t>
            </a:r>
            <a:endParaRPr sz="1100" dirty="0"/>
          </a:p>
        </p:txBody>
      </p:sp>
      <p:sp>
        <p:nvSpPr>
          <p:cNvPr id="429" name="Google Shape;429;p61">
            <a:extLst>
              <a:ext uri="{C183D7F6-B498-43B3-948B-1728B52AA6E4}">
                <adec:decorative xmlns:adec="http://schemas.microsoft.com/office/drawing/2017/decorative" val="1"/>
              </a:ext>
            </a:extLst>
          </p:cNvPr>
          <p:cNvSpPr txBox="1"/>
          <p:nvPr/>
        </p:nvSpPr>
        <p:spPr>
          <a:xfrm>
            <a:off x="2130878" y="3070040"/>
            <a:ext cx="5715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1900</a:t>
            </a:r>
            <a:endParaRPr sz="1100" dirty="0"/>
          </a:p>
        </p:txBody>
      </p:sp>
      <p:cxnSp>
        <p:nvCxnSpPr>
          <p:cNvPr id="445" name="Google Shape;445;p61">
            <a:extLst>
              <a:ext uri="{C183D7F6-B498-43B3-948B-1728B52AA6E4}">
                <adec:decorative xmlns:adec="http://schemas.microsoft.com/office/drawing/2017/decorative" val="1"/>
              </a:ext>
            </a:extLst>
          </p:cNvPr>
          <p:cNvCxnSpPr/>
          <p:nvPr/>
        </p:nvCxnSpPr>
        <p:spPr>
          <a:xfrm rot="10800000">
            <a:off x="2577873" y="2692822"/>
            <a:ext cx="0" cy="205500"/>
          </a:xfrm>
          <a:prstGeom prst="straightConnector1">
            <a:avLst/>
          </a:prstGeom>
          <a:noFill/>
          <a:ln w="57150" cap="flat" cmpd="sng">
            <a:solidFill>
              <a:schemeClr val="dk1"/>
            </a:solidFill>
            <a:prstDash val="solid"/>
            <a:round/>
            <a:headEnd type="none" w="sm" len="sm"/>
            <a:tailEnd type="none" w="sm" len="sm"/>
          </a:ln>
        </p:spPr>
      </p:cxnSp>
      <p:sp>
        <p:nvSpPr>
          <p:cNvPr id="433" name="Google Shape;433;p61">
            <a:extLst>
              <a:ext uri="{C183D7F6-B498-43B3-948B-1728B52AA6E4}">
                <adec:decorative xmlns:adec="http://schemas.microsoft.com/office/drawing/2017/decorative" val="1"/>
              </a:ext>
            </a:extLst>
          </p:cNvPr>
          <p:cNvSpPr txBox="1"/>
          <p:nvPr/>
        </p:nvSpPr>
        <p:spPr>
          <a:xfrm>
            <a:off x="1759403" y="2052059"/>
            <a:ext cx="1314600" cy="623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The book </a:t>
            </a:r>
            <a:r>
              <a:rPr lang="en" sz="1200" b="0" i="0" u="sng" strike="noStrike" cap="none" dirty="0">
                <a:solidFill>
                  <a:schemeClr val="dk1"/>
                </a:solidFill>
                <a:latin typeface="Arial"/>
                <a:ea typeface="Arial"/>
                <a:cs typeface="Arial"/>
                <a:sym typeface="Arial"/>
              </a:rPr>
              <a:t>Poverty</a:t>
            </a:r>
            <a:r>
              <a:rPr lang="en" sz="1200" b="0" i="0" u="none" strike="noStrike" cap="none" dirty="0">
                <a:solidFill>
                  <a:schemeClr val="dk1"/>
                </a:solidFill>
                <a:latin typeface="Arial"/>
                <a:ea typeface="Arial"/>
                <a:cs typeface="Arial"/>
                <a:sym typeface="Arial"/>
              </a:rPr>
              <a:t> is published (1904)</a:t>
            </a:r>
            <a:endParaRPr sz="1100" dirty="0"/>
          </a:p>
        </p:txBody>
      </p:sp>
      <p:cxnSp>
        <p:nvCxnSpPr>
          <p:cNvPr id="446" name="Google Shape;446;p61">
            <a:extLst>
              <a:ext uri="{C183D7F6-B498-43B3-948B-1728B52AA6E4}">
                <adec:decorative xmlns:adec="http://schemas.microsoft.com/office/drawing/2017/decorative" val="1"/>
              </a:ext>
            </a:extLst>
          </p:cNvPr>
          <p:cNvCxnSpPr/>
          <p:nvPr/>
        </p:nvCxnSpPr>
        <p:spPr>
          <a:xfrm rot="10800000">
            <a:off x="3071812" y="3065939"/>
            <a:ext cx="0" cy="205500"/>
          </a:xfrm>
          <a:prstGeom prst="straightConnector1">
            <a:avLst/>
          </a:prstGeom>
          <a:noFill/>
          <a:ln w="57150" cap="flat" cmpd="sng">
            <a:solidFill>
              <a:schemeClr val="dk1"/>
            </a:solidFill>
            <a:prstDash val="solid"/>
            <a:round/>
            <a:headEnd type="none" w="sm" len="sm"/>
            <a:tailEnd type="none" w="sm" len="sm"/>
          </a:ln>
        </p:spPr>
      </p:cxnSp>
      <p:sp>
        <p:nvSpPr>
          <p:cNvPr id="434" name="Google Shape;434;p61">
            <a:extLst>
              <a:ext uri="{C183D7F6-B498-43B3-948B-1728B52AA6E4}">
                <adec:decorative xmlns:adec="http://schemas.microsoft.com/office/drawing/2017/decorative" val="1"/>
              </a:ext>
            </a:extLst>
          </p:cNvPr>
          <p:cNvSpPr txBox="1"/>
          <p:nvPr/>
        </p:nvSpPr>
        <p:spPr>
          <a:xfrm>
            <a:off x="2395196" y="3322907"/>
            <a:ext cx="12573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Women’s Educational &amp; Industrial Union serves hot lunches in Boston (1908)</a:t>
            </a:r>
            <a:endParaRPr sz="1100" dirty="0"/>
          </a:p>
        </p:txBody>
      </p:sp>
      <p:cxnSp>
        <p:nvCxnSpPr>
          <p:cNvPr id="447" name="Google Shape;447;p61">
            <a:extLst>
              <a:ext uri="{C183D7F6-B498-43B3-948B-1728B52AA6E4}">
                <adec:decorative xmlns:adec="http://schemas.microsoft.com/office/drawing/2017/decorative" val="1"/>
              </a:ext>
            </a:extLst>
          </p:cNvPr>
          <p:cNvCxnSpPr/>
          <p:nvPr/>
        </p:nvCxnSpPr>
        <p:spPr>
          <a:xfrm rot="10800000">
            <a:off x="3897424" y="2671154"/>
            <a:ext cx="0" cy="205500"/>
          </a:xfrm>
          <a:prstGeom prst="straightConnector1">
            <a:avLst/>
          </a:prstGeom>
          <a:noFill/>
          <a:ln w="57150" cap="flat" cmpd="sng">
            <a:solidFill>
              <a:schemeClr val="dk1"/>
            </a:solidFill>
            <a:prstDash val="solid"/>
            <a:round/>
            <a:headEnd type="none" w="sm" len="sm"/>
            <a:tailEnd type="none" w="sm" len="sm"/>
          </a:ln>
        </p:spPr>
      </p:cxnSp>
      <p:sp>
        <p:nvSpPr>
          <p:cNvPr id="436" name="Google Shape;436;p61">
            <a:extLst>
              <a:ext uri="{C183D7F6-B498-43B3-948B-1728B52AA6E4}">
                <adec:decorative xmlns:adec="http://schemas.microsoft.com/office/drawing/2017/decorative" val="1"/>
              </a:ext>
            </a:extLst>
          </p:cNvPr>
          <p:cNvSpPr txBox="1"/>
          <p:nvPr/>
        </p:nvSpPr>
        <p:spPr>
          <a:xfrm>
            <a:off x="3234076" y="1686436"/>
            <a:ext cx="13146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Congress approves law that begins the commodity program (1935)</a:t>
            </a:r>
            <a:endParaRPr sz="1100" dirty="0"/>
          </a:p>
        </p:txBody>
      </p:sp>
      <p:cxnSp>
        <p:nvCxnSpPr>
          <p:cNvPr id="448" name="Google Shape;448;p61">
            <a:extLst>
              <a:ext uri="{C183D7F6-B498-43B3-948B-1728B52AA6E4}">
                <adec:decorative xmlns:adec="http://schemas.microsoft.com/office/drawing/2017/decorative" val="1"/>
              </a:ext>
            </a:extLst>
          </p:cNvPr>
          <p:cNvCxnSpPr/>
          <p:nvPr/>
        </p:nvCxnSpPr>
        <p:spPr>
          <a:xfrm rot="10800000">
            <a:off x="4379117" y="3065938"/>
            <a:ext cx="0" cy="205500"/>
          </a:xfrm>
          <a:prstGeom prst="straightConnector1">
            <a:avLst/>
          </a:prstGeom>
          <a:noFill/>
          <a:ln w="57150" cap="flat" cmpd="sng">
            <a:solidFill>
              <a:schemeClr val="dk1"/>
            </a:solidFill>
            <a:prstDash val="solid"/>
            <a:round/>
            <a:headEnd type="none" w="sm" len="sm"/>
            <a:tailEnd type="none" w="sm" len="sm"/>
          </a:ln>
        </p:spPr>
      </p:cxnSp>
      <p:sp>
        <p:nvSpPr>
          <p:cNvPr id="435" name="Google Shape;435;p61">
            <a:extLst>
              <a:ext uri="{C183D7F6-B498-43B3-948B-1728B52AA6E4}">
                <adec:decorative xmlns:adec="http://schemas.microsoft.com/office/drawing/2017/decorative" val="1"/>
              </a:ext>
            </a:extLst>
          </p:cNvPr>
          <p:cNvSpPr txBox="1"/>
          <p:nvPr/>
        </p:nvSpPr>
        <p:spPr>
          <a:xfrm>
            <a:off x="3739243" y="3328669"/>
            <a:ext cx="1314600" cy="623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0000"/>
                </a:solidFill>
                <a:latin typeface="Arial"/>
                <a:ea typeface="Arial"/>
                <a:cs typeface="Arial"/>
                <a:sym typeface="Arial"/>
              </a:rPr>
              <a:t>National School Lunch Act approved (1946)</a:t>
            </a:r>
            <a:endParaRPr sz="1100" dirty="0"/>
          </a:p>
        </p:txBody>
      </p:sp>
      <p:sp>
        <p:nvSpPr>
          <p:cNvPr id="430" name="Google Shape;430;p61">
            <a:extLst>
              <a:ext uri="{C183D7F6-B498-43B3-948B-1728B52AA6E4}">
                <adec:decorative xmlns:adec="http://schemas.microsoft.com/office/drawing/2017/decorative" val="1"/>
              </a:ext>
            </a:extLst>
          </p:cNvPr>
          <p:cNvSpPr txBox="1"/>
          <p:nvPr/>
        </p:nvSpPr>
        <p:spPr>
          <a:xfrm>
            <a:off x="4531178" y="3070040"/>
            <a:ext cx="5715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1950</a:t>
            </a:r>
            <a:endParaRPr sz="1100" dirty="0"/>
          </a:p>
        </p:txBody>
      </p:sp>
      <p:cxnSp>
        <p:nvCxnSpPr>
          <p:cNvPr id="449" name="Google Shape;449;p61">
            <a:extLst>
              <a:ext uri="{C183D7F6-B498-43B3-948B-1728B52AA6E4}">
                <adec:decorative xmlns:adec="http://schemas.microsoft.com/office/drawing/2017/decorative" val="1"/>
              </a:ext>
            </a:extLst>
          </p:cNvPr>
          <p:cNvCxnSpPr/>
          <p:nvPr/>
        </p:nvCxnSpPr>
        <p:spPr>
          <a:xfrm rot="10800000">
            <a:off x="5229225" y="2685544"/>
            <a:ext cx="0" cy="205500"/>
          </a:xfrm>
          <a:prstGeom prst="straightConnector1">
            <a:avLst/>
          </a:prstGeom>
          <a:noFill/>
          <a:ln w="57150" cap="flat" cmpd="sng">
            <a:solidFill>
              <a:schemeClr val="dk1"/>
            </a:solidFill>
            <a:prstDash val="solid"/>
            <a:round/>
            <a:headEnd type="none" w="sm" len="sm"/>
            <a:tailEnd type="none" w="sm" len="sm"/>
          </a:ln>
        </p:spPr>
      </p:cxnSp>
      <p:sp>
        <p:nvSpPr>
          <p:cNvPr id="437" name="Google Shape;437;p61">
            <a:extLst>
              <a:ext uri="{C183D7F6-B498-43B3-948B-1728B52AA6E4}">
                <adec:decorative xmlns:adec="http://schemas.microsoft.com/office/drawing/2017/decorative" val="1"/>
              </a:ext>
            </a:extLst>
          </p:cNvPr>
          <p:cNvSpPr txBox="1"/>
          <p:nvPr/>
        </p:nvSpPr>
        <p:spPr>
          <a:xfrm>
            <a:off x="4572000" y="2105566"/>
            <a:ext cx="1314600" cy="623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Pilot breakfast program starts (1966)</a:t>
            </a:r>
            <a:endParaRPr sz="1100" dirty="0"/>
          </a:p>
        </p:txBody>
      </p:sp>
      <p:cxnSp>
        <p:nvCxnSpPr>
          <p:cNvPr id="450" name="Google Shape;450;p61">
            <a:extLst>
              <a:ext uri="{C183D7F6-B498-43B3-948B-1728B52AA6E4}">
                <adec:decorative xmlns:adec="http://schemas.microsoft.com/office/drawing/2017/decorative" val="1"/>
              </a:ext>
            </a:extLst>
          </p:cNvPr>
          <p:cNvCxnSpPr/>
          <p:nvPr/>
        </p:nvCxnSpPr>
        <p:spPr>
          <a:xfrm rot="10800000">
            <a:off x="5886450" y="3082455"/>
            <a:ext cx="0" cy="205500"/>
          </a:xfrm>
          <a:prstGeom prst="straightConnector1">
            <a:avLst/>
          </a:prstGeom>
          <a:noFill/>
          <a:ln w="57150" cap="flat" cmpd="sng">
            <a:solidFill>
              <a:schemeClr val="dk1"/>
            </a:solidFill>
            <a:prstDash val="solid"/>
            <a:round/>
            <a:headEnd type="none" w="sm" len="sm"/>
            <a:tailEnd type="none" w="sm" len="sm"/>
          </a:ln>
        </p:spPr>
      </p:cxnSp>
      <p:sp>
        <p:nvSpPr>
          <p:cNvPr id="439" name="Google Shape;439;p61">
            <a:extLst>
              <a:ext uri="{C183D7F6-B498-43B3-948B-1728B52AA6E4}">
                <adec:decorative xmlns:adec="http://schemas.microsoft.com/office/drawing/2017/decorative" val="1"/>
              </a:ext>
            </a:extLst>
          </p:cNvPr>
          <p:cNvSpPr txBox="1"/>
          <p:nvPr/>
        </p:nvSpPr>
        <p:spPr>
          <a:xfrm>
            <a:off x="5145546" y="3341005"/>
            <a:ext cx="14289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0000"/>
                </a:solidFill>
                <a:latin typeface="Arial"/>
                <a:ea typeface="Arial"/>
                <a:cs typeface="Arial"/>
                <a:sym typeface="Arial"/>
              </a:rPr>
              <a:t>School Breakfast Program becomes a permanent entitlement program (1975)</a:t>
            </a:r>
            <a:endParaRPr sz="1100" dirty="0"/>
          </a:p>
        </p:txBody>
      </p:sp>
      <p:cxnSp>
        <p:nvCxnSpPr>
          <p:cNvPr id="451" name="Google Shape;451;p61">
            <a:extLst>
              <a:ext uri="{C183D7F6-B498-43B3-948B-1728B52AA6E4}">
                <adec:decorative xmlns:adec="http://schemas.microsoft.com/office/drawing/2017/decorative" val="1"/>
              </a:ext>
            </a:extLst>
          </p:cNvPr>
          <p:cNvCxnSpPr/>
          <p:nvPr/>
        </p:nvCxnSpPr>
        <p:spPr>
          <a:xfrm rot="10800000">
            <a:off x="6462032" y="2692822"/>
            <a:ext cx="0" cy="205500"/>
          </a:xfrm>
          <a:prstGeom prst="straightConnector1">
            <a:avLst/>
          </a:prstGeom>
          <a:noFill/>
          <a:ln w="57150" cap="flat" cmpd="sng">
            <a:solidFill>
              <a:schemeClr val="dk1"/>
            </a:solidFill>
            <a:prstDash val="solid"/>
            <a:round/>
            <a:headEnd type="none" w="sm" len="sm"/>
            <a:tailEnd type="none" w="sm" len="sm"/>
          </a:ln>
        </p:spPr>
      </p:cxnSp>
      <p:sp>
        <p:nvSpPr>
          <p:cNvPr id="438" name="Google Shape;438;p61">
            <a:extLst>
              <a:ext uri="{C183D7F6-B498-43B3-948B-1728B52AA6E4}">
                <adec:decorative xmlns:adec="http://schemas.microsoft.com/office/drawing/2017/decorative" val="1"/>
              </a:ext>
            </a:extLst>
          </p:cNvPr>
          <p:cNvSpPr txBox="1"/>
          <p:nvPr/>
        </p:nvSpPr>
        <p:spPr>
          <a:xfrm>
            <a:off x="5836449" y="1686436"/>
            <a:ext cx="12003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DOD Fresh Fruit and Vegetable Program starts (1996)</a:t>
            </a:r>
            <a:endParaRPr sz="1100" dirty="0"/>
          </a:p>
        </p:txBody>
      </p:sp>
      <p:sp>
        <p:nvSpPr>
          <p:cNvPr id="428" name="Google Shape;428;p61">
            <a:extLst>
              <a:ext uri="{C183D7F6-B498-43B3-948B-1728B52AA6E4}">
                <adec:decorative xmlns:adec="http://schemas.microsoft.com/office/drawing/2017/decorative" val="1"/>
              </a:ext>
            </a:extLst>
          </p:cNvPr>
          <p:cNvSpPr txBox="1"/>
          <p:nvPr/>
        </p:nvSpPr>
        <p:spPr>
          <a:xfrm>
            <a:off x="6347732" y="3065970"/>
            <a:ext cx="62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2000</a:t>
            </a:r>
            <a:endParaRPr sz="1100" dirty="0"/>
          </a:p>
        </p:txBody>
      </p:sp>
      <p:cxnSp>
        <p:nvCxnSpPr>
          <p:cNvPr id="452" name="Google Shape;452;p61">
            <a:extLst>
              <a:ext uri="{C183D7F6-B498-43B3-948B-1728B52AA6E4}">
                <adec:decorative xmlns:adec="http://schemas.microsoft.com/office/drawing/2017/decorative" val="1"/>
              </a:ext>
            </a:extLst>
          </p:cNvPr>
          <p:cNvCxnSpPr/>
          <p:nvPr/>
        </p:nvCxnSpPr>
        <p:spPr>
          <a:xfrm rot="10800000">
            <a:off x="7368268" y="3065937"/>
            <a:ext cx="0" cy="205500"/>
          </a:xfrm>
          <a:prstGeom prst="straightConnector1">
            <a:avLst/>
          </a:prstGeom>
          <a:noFill/>
          <a:ln w="57150" cap="flat" cmpd="sng">
            <a:solidFill>
              <a:schemeClr val="dk1"/>
            </a:solidFill>
            <a:prstDash val="solid"/>
            <a:round/>
            <a:headEnd type="none" w="sm" len="sm"/>
            <a:tailEnd type="none" w="sm" len="sm"/>
          </a:ln>
        </p:spPr>
      </p:cxnSp>
      <p:sp>
        <p:nvSpPr>
          <p:cNvPr id="441" name="Google Shape;441;p61">
            <a:extLst>
              <a:ext uri="{C183D7F6-B498-43B3-948B-1728B52AA6E4}">
                <adec:decorative xmlns:adec="http://schemas.microsoft.com/office/drawing/2017/decorative" val="1"/>
              </a:ext>
            </a:extLst>
          </p:cNvPr>
          <p:cNvSpPr txBox="1"/>
          <p:nvPr/>
        </p:nvSpPr>
        <p:spPr>
          <a:xfrm>
            <a:off x="6826075" y="3322907"/>
            <a:ext cx="11145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0000"/>
                </a:solidFill>
                <a:latin typeface="Arial"/>
                <a:ea typeface="Arial"/>
                <a:cs typeface="Arial"/>
                <a:sym typeface="Arial"/>
              </a:rPr>
              <a:t>HHFKA   (2010)</a:t>
            </a:r>
            <a:endParaRPr sz="1100" dirty="0"/>
          </a:p>
        </p:txBody>
      </p:sp>
      <p:cxnSp>
        <p:nvCxnSpPr>
          <p:cNvPr id="453" name="Google Shape;453;p61">
            <a:extLst>
              <a:ext uri="{C183D7F6-B498-43B3-948B-1728B52AA6E4}">
                <adec:decorative xmlns:adec="http://schemas.microsoft.com/office/drawing/2017/decorative" val="1"/>
              </a:ext>
            </a:extLst>
          </p:cNvPr>
          <p:cNvCxnSpPr/>
          <p:nvPr/>
        </p:nvCxnSpPr>
        <p:spPr>
          <a:xfrm rot="10800000">
            <a:off x="7940500" y="2692822"/>
            <a:ext cx="0" cy="205500"/>
          </a:xfrm>
          <a:prstGeom prst="straightConnector1">
            <a:avLst/>
          </a:prstGeom>
          <a:noFill/>
          <a:ln w="57150" cap="flat" cmpd="sng">
            <a:solidFill>
              <a:schemeClr val="dk1"/>
            </a:solidFill>
            <a:prstDash val="solid"/>
            <a:round/>
            <a:headEnd type="none" w="sm" len="sm"/>
            <a:tailEnd type="none" w="sm" len="sm"/>
          </a:ln>
        </p:spPr>
      </p:cxnSp>
      <p:sp>
        <p:nvSpPr>
          <p:cNvPr id="440" name="Google Shape;440;p61">
            <a:extLst>
              <a:ext uri="{C183D7F6-B498-43B3-948B-1728B52AA6E4}">
                <adec:decorative xmlns:adec="http://schemas.microsoft.com/office/drawing/2017/decorative" val="1"/>
              </a:ext>
            </a:extLst>
          </p:cNvPr>
          <p:cNvSpPr txBox="1"/>
          <p:nvPr/>
        </p:nvSpPr>
        <p:spPr>
          <a:xfrm>
            <a:off x="7429895" y="1859204"/>
            <a:ext cx="11145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0000"/>
                </a:solidFill>
                <a:latin typeface="Arial"/>
                <a:ea typeface="Arial"/>
                <a:cs typeface="Arial"/>
                <a:sym typeface="Arial"/>
              </a:rPr>
              <a:t>Updated School Meal Standards (2024)!!</a:t>
            </a:r>
            <a:endParaRPr sz="1100" dirty="0"/>
          </a:p>
        </p:txBody>
      </p:sp>
      <p:pic>
        <p:nvPicPr>
          <p:cNvPr id="425" name="Google Shape;425;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8927" y="4403276"/>
            <a:ext cx="987748" cy="670923"/>
          </a:xfrm>
          <a:prstGeom prst="rect">
            <a:avLst/>
          </a:prstGeom>
          <a:noFill/>
          <a:ln>
            <a:noFill/>
          </a:ln>
        </p:spPr>
      </p:pic>
      <p:sp>
        <p:nvSpPr>
          <p:cNvPr id="422" name="Google Shape;422;p6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23" name="Google Shape;423;p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p6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2" name="Google Shape;462;p62"/>
          <p:cNvSpPr/>
          <p:nvPr/>
        </p:nvSpPr>
        <p:spPr>
          <a:xfrm>
            <a:off x="0" y="0"/>
            <a:ext cx="9144000" cy="514500"/>
          </a:xfrm>
          <a:prstGeom prst="rect">
            <a:avLst/>
          </a:prstGeom>
          <a:solidFill>
            <a:schemeClr val="accent6">
              <a:lumMod val="7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800" b="1" i="0" u="none" strike="noStrike" cap="none">
                <a:solidFill>
                  <a:schemeClr val="lt1"/>
                </a:solidFill>
                <a:latin typeface="Calibri"/>
                <a:ea typeface="Calibri"/>
                <a:cs typeface="Calibri"/>
                <a:sym typeface="Calibri"/>
              </a:rPr>
              <a:t>Background for School Meals</a:t>
            </a:r>
            <a:endParaRPr sz="1100" b="1" i="0" u="none" strike="noStrike" cap="none">
              <a:solidFill>
                <a:srgbClr val="000000"/>
              </a:solidFill>
              <a:latin typeface="Calibri"/>
              <a:ea typeface="Calibri"/>
              <a:cs typeface="Calibri"/>
              <a:sym typeface="Calibri"/>
            </a:endParaRPr>
          </a:p>
        </p:txBody>
      </p:sp>
      <p:sp>
        <p:nvSpPr>
          <p:cNvPr id="464" name="Google Shape;464;p62"/>
          <p:cNvSpPr txBox="1">
            <a:spLocks noGrp="1"/>
          </p:cNvSpPr>
          <p:nvPr>
            <p:ph type="title"/>
          </p:nvPr>
        </p:nvSpPr>
        <p:spPr>
          <a:xfrm>
            <a:off x="628650" y="514305"/>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a:t>30.3 million children</a:t>
            </a:r>
            <a:endParaRPr/>
          </a:p>
        </p:txBody>
      </p:sp>
      <p:pic>
        <p:nvPicPr>
          <p:cNvPr id="465" name="Google Shape;465;p62" descr="Image result for millions of people"/>
          <p:cNvPicPr preferRelativeResize="0"/>
          <p:nvPr/>
        </p:nvPicPr>
        <p:blipFill rotWithShape="1">
          <a:blip r:embed="rId3">
            <a:alphaModFix/>
          </a:blip>
          <a:srcRect/>
          <a:stretch/>
        </p:blipFill>
        <p:spPr>
          <a:xfrm>
            <a:off x="2212181" y="1595487"/>
            <a:ext cx="4719638" cy="3143250"/>
          </a:xfrm>
          <a:prstGeom prst="rect">
            <a:avLst/>
          </a:prstGeom>
          <a:noFill/>
          <a:ln>
            <a:noFill/>
          </a:ln>
        </p:spPr>
      </p:pic>
      <p:pic>
        <p:nvPicPr>
          <p:cNvPr id="463" name="Google Shape;463;p62"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461" name="Google Shape;461;p62"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p63">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4" name="Google Shape;474;p63"/>
          <p:cNvSpPr/>
          <p:nvPr/>
        </p:nvSpPr>
        <p:spPr>
          <a:xfrm>
            <a:off x="0" y="0"/>
            <a:ext cx="9144000" cy="514500"/>
          </a:xfrm>
          <a:prstGeom prst="rect">
            <a:avLst/>
          </a:prstGeom>
          <a:solidFill>
            <a:schemeClr val="accent6">
              <a:lumMod val="7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800" b="1" i="0" u="none" strike="noStrike" cap="none">
                <a:solidFill>
                  <a:schemeClr val="lt1"/>
                </a:solidFill>
                <a:latin typeface="Calibri"/>
                <a:ea typeface="Calibri"/>
                <a:cs typeface="Calibri"/>
                <a:sym typeface="Calibri"/>
              </a:rPr>
              <a:t>Background for School Meals</a:t>
            </a:r>
            <a:endParaRPr sz="1100" b="1" i="0" u="none" strike="noStrike" cap="none">
              <a:solidFill>
                <a:srgbClr val="000000"/>
              </a:solidFill>
              <a:latin typeface="Calibri"/>
              <a:ea typeface="Calibri"/>
              <a:cs typeface="Calibri"/>
              <a:sym typeface="Calibri"/>
            </a:endParaRPr>
          </a:p>
        </p:txBody>
      </p:sp>
      <p:sp>
        <p:nvSpPr>
          <p:cNvPr id="476" name="Google Shape;476;p63"/>
          <p:cNvSpPr txBox="1">
            <a:spLocks noGrp="1"/>
          </p:cNvSpPr>
          <p:nvPr>
            <p:ph type="title"/>
          </p:nvPr>
        </p:nvSpPr>
        <p:spPr>
          <a:xfrm>
            <a:off x="628650" y="514305"/>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a:t>2/3 receive a free or reduced-price meal</a:t>
            </a:r>
            <a:endParaRPr/>
          </a:p>
        </p:txBody>
      </p:sp>
      <p:pic>
        <p:nvPicPr>
          <p:cNvPr id="477" name="Google Shape;477;p63" descr="Image result for millions of people"/>
          <p:cNvPicPr preferRelativeResize="0"/>
          <p:nvPr/>
        </p:nvPicPr>
        <p:blipFill rotWithShape="1">
          <a:blip r:embed="rId3">
            <a:alphaModFix/>
          </a:blip>
          <a:srcRect/>
          <a:stretch/>
        </p:blipFill>
        <p:spPr>
          <a:xfrm>
            <a:off x="2212181" y="1595487"/>
            <a:ext cx="4719638" cy="3143250"/>
          </a:xfrm>
          <a:prstGeom prst="rect">
            <a:avLst/>
          </a:prstGeom>
          <a:noFill/>
          <a:ln>
            <a:noFill/>
          </a:ln>
        </p:spPr>
      </p:pic>
      <p:pic>
        <p:nvPicPr>
          <p:cNvPr id="478" name="Google Shape;478;p63" descr="Cities and their populations"/>
          <p:cNvPicPr preferRelativeResize="0"/>
          <p:nvPr/>
        </p:nvPicPr>
        <p:blipFill rotWithShape="1">
          <a:blip r:embed="rId4">
            <a:alphaModFix/>
          </a:blip>
          <a:srcRect/>
          <a:stretch/>
        </p:blipFill>
        <p:spPr>
          <a:xfrm>
            <a:off x="1122760" y="2171700"/>
            <a:ext cx="6858001" cy="1381125"/>
          </a:xfrm>
          <a:prstGeom prst="rect">
            <a:avLst/>
          </a:prstGeom>
          <a:noFill/>
          <a:ln>
            <a:noFill/>
          </a:ln>
        </p:spPr>
      </p:pic>
      <p:pic>
        <p:nvPicPr>
          <p:cNvPr id="475" name="Google Shape;475;p63"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473" name="Google Shape;473;p63"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6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6" name="Google Shape;486;p64"/>
          <p:cNvSpPr/>
          <p:nvPr/>
        </p:nvSpPr>
        <p:spPr>
          <a:xfrm>
            <a:off x="0" y="0"/>
            <a:ext cx="9144000" cy="514500"/>
          </a:xfrm>
          <a:prstGeom prst="rect">
            <a:avLst/>
          </a:prstGeom>
          <a:solidFill>
            <a:schemeClr val="accent6">
              <a:lumMod val="7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800" b="1" i="0" u="none" strike="noStrike" cap="none">
                <a:solidFill>
                  <a:schemeClr val="lt1"/>
                </a:solidFill>
                <a:latin typeface="Calibri"/>
                <a:ea typeface="Calibri"/>
                <a:cs typeface="Calibri"/>
                <a:sym typeface="Calibri"/>
              </a:rPr>
              <a:t>Background for School Meals</a:t>
            </a:r>
            <a:endParaRPr sz="1100" b="1" i="0" u="none" strike="noStrike" cap="none">
              <a:solidFill>
                <a:srgbClr val="000000"/>
              </a:solidFill>
              <a:latin typeface="Calibri"/>
              <a:ea typeface="Calibri"/>
              <a:cs typeface="Calibri"/>
              <a:sym typeface="Calibri"/>
            </a:endParaRPr>
          </a:p>
        </p:txBody>
      </p:sp>
      <p:sp>
        <p:nvSpPr>
          <p:cNvPr id="487" name="Google Shape;487;p64"/>
          <p:cNvSpPr txBox="1">
            <a:spLocks noGrp="1"/>
          </p:cNvSpPr>
          <p:nvPr>
            <p:ph type="title"/>
          </p:nvPr>
        </p:nvSpPr>
        <p:spPr>
          <a:xfrm>
            <a:off x="783772" y="405991"/>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a:t>Eligibility for free or Reduced-Price Meals</a:t>
            </a:r>
            <a:endParaRPr/>
          </a:p>
        </p:txBody>
      </p:sp>
      <p:sp>
        <p:nvSpPr>
          <p:cNvPr id="488" name="Google Shape;488;p64"/>
          <p:cNvSpPr txBox="1"/>
          <p:nvPr/>
        </p:nvSpPr>
        <p:spPr>
          <a:xfrm>
            <a:off x="473528" y="1245395"/>
            <a:ext cx="7527300" cy="2880300"/>
          </a:xfrm>
          <a:prstGeom prst="rect">
            <a:avLst/>
          </a:prstGeom>
          <a:noFill/>
          <a:ln>
            <a:noFill/>
          </a:ln>
        </p:spPr>
        <p:txBody>
          <a:bodyPr spcFirstLastPara="1" wrap="square" lIns="68575" tIns="34275" rIns="68575" bIns="34275" anchor="t" anchorCtr="0">
            <a:normAutofit/>
          </a:bodyPr>
          <a:lstStyle/>
          <a:p>
            <a:pPr marL="342900" marR="0" lvl="0" indent="-254000" algn="l" rtl="0">
              <a:lnSpc>
                <a:spcPct val="90000"/>
              </a:lnSpc>
              <a:spcBef>
                <a:spcPts val="800"/>
              </a:spcBef>
              <a:spcAft>
                <a:spcPts val="0"/>
              </a:spcAft>
              <a:buClr>
                <a:schemeClr val="dk1"/>
              </a:buClr>
              <a:buSzPts val="1400"/>
              <a:buFont typeface="Arial"/>
              <a:buChar char="•"/>
            </a:pPr>
            <a:r>
              <a:rPr lang="en" sz="2000" b="0" i="0" u="none" strike="noStrike" cap="none">
                <a:solidFill>
                  <a:schemeClr val="dk1"/>
                </a:solidFill>
                <a:latin typeface="Calibri"/>
                <a:ea typeface="Calibri"/>
                <a:cs typeface="Calibri"/>
                <a:sym typeface="Calibri"/>
              </a:rPr>
              <a:t>Children from families with incomes at or below 130 percent of the poverty level are eligible for free meals.</a:t>
            </a:r>
            <a:endParaRPr sz="1100"/>
          </a:p>
          <a:p>
            <a:pPr marL="342900" marR="0" lvl="0" indent="-254000" algn="l" rtl="0">
              <a:lnSpc>
                <a:spcPct val="90000"/>
              </a:lnSpc>
              <a:spcBef>
                <a:spcPts val="800"/>
              </a:spcBef>
              <a:spcAft>
                <a:spcPts val="0"/>
              </a:spcAft>
              <a:buClr>
                <a:schemeClr val="dk1"/>
              </a:buClr>
              <a:buSzPts val="1400"/>
              <a:buFont typeface="Arial"/>
              <a:buChar char="•"/>
            </a:pPr>
            <a:r>
              <a:rPr lang="en" sz="2000" b="0" i="0" u="none" strike="noStrike" cap="none">
                <a:solidFill>
                  <a:schemeClr val="dk1"/>
                </a:solidFill>
                <a:latin typeface="Calibri"/>
                <a:ea typeface="Calibri"/>
                <a:cs typeface="Calibri"/>
                <a:sym typeface="Calibri"/>
              </a:rPr>
              <a:t>Those with incomes between 130 percent and 185 percent of the poverty level are eligible for reduced‐price meals</a:t>
            </a:r>
            <a:endParaRPr sz="1100"/>
          </a:p>
          <a:p>
            <a:pPr marL="342900" marR="0" lvl="0" indent="-165100" algn="l" rtl="0">
              <a:lnSpc>
                <a:spcPct val="90000"/>
              </a:lnSpc>
              <a:spcBef>
                <a:spcPts val="800"/>
              </a:spcBef>
              <a:spcAft>
                <a:spcPts val="0"/>
              </a:spcAft>
              <a:buClr>
                <a:schemeClr val="dk1"/>
              </a:buClr>
              <a:buSzPts val="1400"/>
              <a:buFont typeface="Arial"/>
              <a:buNone/>
            </a:pPr>
            <a:endParaRPr sz="2100" b="0" i="0" u="none" strike="noStrike" cap="none">
              <a:solidFill>
                <a:schemeClr val="dk1"/>
              </a:solidFill>
              <a:latin typeface="Calibri"/>
              <a:ea typeface="Calibri"/>
              <a:cs typeface="Calibri"/>
              <a:sym typeface="Calibri"/>
            </a:endParaRPr>
          </a:p>
        </p:txBody>
      </p:sp>
      <p:pic>
        <p:nvPicPr>
          <p:cNvPr id="489" name="Google Shape;489;p64" descr="Income eligibility guidelines"/>
          <p:cNvPicPr preferRelativeResize="0"/>
          <p:nvPr/>
        </p:nvPicPr>
        <p:blipFill rotWithShape="1">
          <a:blip r:embed="rId3">
            <a:alphaModFix/>
          </a:blip>
          <a:srcRect/>
          <a:stretch/>
        </p:blipFill>
        <p:spPr>
          <a:xfrm>
            <a:off x="952138" y="2852683"/>
            <a:ext cx="7048863" cy="20908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6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8" name="Google Shape;498;p65"/>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School Meal Requirements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00" name="Google Shape;500;p65"/>
          <p:cNvSpPr txBox="1">
            <a:spLocks noGrp="1"/>
          </p:cNvSpPr>
          <p:nvPr>
            <p:ph type="body" idx="1"/>
          </p:nvPr>
        </p:nvSpPr>
        <p:spPr>
          <a:xfrm>
            <a:off x="1126671" y="1366628"/>
            <a:ext cx="5486400" cy="3036648"/>
          </a:xfrm>
          <a:prstGeom prst="rect">
            <a:avLst/>
          </a:prstGeom>
          <a:noFill/>
          <a:ln>
            <a:noFill/>
          </a:ln>
        </p:spPr>
        <p:txBody>
          <a:bodyPr spcFirstLastPara="1" wrap="square" lIns="68575" tIns="34275" rIns="68575" bIns="34275" anchor="t" anchorCtr="0">
            <a:normAutofit/>
          </a:bodyPr>
          <a:lstStyle/>
          <a:p>
            <a:pPr marL="88900" lvl="0" indent="0" algn="l" rtl="0">
              <a:lnSpc>
                <a:spcPct val="90000"/>
              </a:lnSpc>
              <a:spcBef>
                <a:spcPts val="800"/>
              </a:spcBef>
              <a:spcAft>
                <a:spcPts val="0"/>
              </a:spcAft>
              <a:buSzPts val="1400"/>
              <a:buNone/>
            </a:pPr>
            <a:r>
              <a:rPr lang="en" sz="2700" dirty="0"/>
              <a:t>Must Offer:</a:t>
            </a:r>
            <a:endParaRPr dirty="0"/>
          </a:p>
          <a:p>
            <a:pPr marL="685800" lvl="1" indent="-254000" algn="l" rtl="0">
              <a:lnSpc>
                <a:spcPct val="90000"/>
              </a:lnSpc>
              <a:spcBef>
                <a:spcPts val="400"/>
              </a:spcBef>
              <a:spcAft>
                <a:spcPts val="0"/>
              </a:spcAft>
              <a:buSzPts val="1400"/>
              <a:buChar char="•"/>
            </a:pPr>
            <a:r>
              <a:rPr lang="en" sz="2000" dirty="0"/>
              <a:t>Fruit</a:t>
            </a:r>
            <a:endParaRPr dirty="0"/>
          </a:p>
          <a:p>
            <a:pPr marL="685800" lvl="1" indent="-254000" algn="l" rtl="0">
              <a:lnSpc>
                <a:spcPct val="90000"/>
              </a:lnSpc>
              <a:spcBef>
                <a:spcPts val="400"/>
              </a:spcBef>
              <a:spcAft>
                <a:spcPts val="0"/>
              </a:spcAft>
              <a:buSzPts val="1400"/>
              <a:buChar char="•"/>
            </a:pPr>
            <a:r>
              <a:rPr lang="en" sz="2000" dirty="0"/>
              <a:t>Vegetable (variety)</a:t>
            </a:r>
            <a:endParaRPr dirty="0"/>
          </a:p>
          <a:p>
            <a:pPr marL="685800" lvl="1" indent="-254000" algn="l" rtl="0">
              <a:lnSpc>
                <a:spcPct val="90000"/>
              </a:lnSpc>
              <a:spcBef>
                <a:spcPts val="400"/>
              </a:spcBef>
              <a:spcAft>
                <a:spcPts val="0"/>
              </a:spcAft>
              <a:buSzPts val="1400"/>
              <a:buChar char="•"/>
            </a:pPr>
            <a:r>
              <a:rPr lang="en" sz="2000" dirty="0"/>
              <a:t>(Whole) Grains</a:t>
            </a:r>
            <a:endParaRPr dirty="0"/>
          </a:p>
          <a:p>
            <a:pPr marL="685800" lvl="1" indent="-254000" algn="l" rtl="0">
              <a:lnSpc>
                <a:spcPct val="90000"/>
              </a:lnSpc>
              <a:spcBef>
                <a:spcPts val="400"/>
              </a:spcBef>
              <a:spcAft>
                <a:spcPts val="0"/>
              </a:spcAft>
              <a:buSzPts val="1400"/>
              <a:buChar char="•"/>
            </a:pPr>
            <a:r>
              <a:rPr lang="en" sz="2000" dirty="0"/>
              <a:t>Milk</a:t>
            </a:r>
            <a:endParaRPr dirty="0"/>
          </a:p>
          <a:p>
            <a:pPr marL="685800" lvl="1" indent="-254000" algn="l" rtl="0">
              <a:lnSpc>
                <a:spcPct val="90000"/>
              </a:lnSpc>
              <a:spcBef>
                <a:spcPts val="400"/>
              </a:spcBef>
              <a:spcAft>
                <a:spcPts val="0"/>
              </a:spcAft>
              <a:buSzPts val="1400"/>
              <a:buChar char="•"/>
            </a:pPr>
            <a:r>
              <a:rPr lang="en" sz="2000" dirty="0"/>
              <a:t>Meat/meat alternative</a:t>
            </a:r>
            <a:endParaRPr dirty="0"/>
          </a:p>
          <a:p>
            <a:pPr marL="685800" lvl="1" indent="-165100" algn="l" rtl="0">
              <a:lnSpc>
                <a:spcPct val="90000"/>
              </a:lnSpc>
              <a:spcBef>
                <a:spcPts val="400"/>
              </a:spcBef>
              <a:spcAft>
                <a:spcPts val="0"/>
              </a:spcAft>
              <a:buSzPts val="1400"/>
              <a:buNone/>
            </a:pPr>
            <a:endParaRPr sz="2000" dirty="0"/>
          </a:p>
          <a:p>
            <a:pPr marL="342900" lvl="0" indent="-165100" algn="l" rtl="0">
              <a:lnSpc>
                <a:spcPct val="90000"/>
              </a:lnSpc>
              <a:spcBef>
                <a:spcPts val="800"/>
              </a:spcBef>
              <a:spcAft>
                <a:spcPts val="0"/>
              </a:spcAft>
              <a:buSzPts val="1400"/>
              <a:buNone/>
            </a:pPr>
            <a:endParaRPr dirty="0"/>
          </a:p>
          <a:p>
            <a:pPr marL="342900" lvl="0" indent="-165100" algn="l" rtl="0">
              <a:lnSpc>
                <a:spcPct val="90000"/>
              </a:lnSpc>
              <a:spcBef>
                <a:spcPts val="800"/>
              </a:spcBef>
              <a:spcAft>
                <a:spcPts val="0"/>
              </a:spcAft>
              <a:buSzPts val="1400"/>
              <a:buNone/>
            </a:pPr>
            <a:endParaRPr dirty="0"/>
          </a:p>
          <a:p>
            <a:pPr marL="342900" lvl="0" indent="-165100" algn="l" rtl="0">
              <a:lnSpc>
                <a:spcPct val="90000"/>
              </a:lnSpc>
              <a:spcBef>
                <a:spcPts val="800"/>
              </a:spcBef>
              <a:spcAft>
                <a:spcPts val="0"/>
              </a:spcAft>
              <a:buSzPts val="1400"/>
              <a:buNone/>
            </a:pPr>
            <a:endParaRPr dirty="0"/>
          </a:p>
        </p:txBody>
      </p:sp>
      <p:pic>
        <p:nvPicPr>
          <p:cNvPr id="501" name="Google Shape;501;p65" descr="Image result for healthy school lunch"/>
          <p:cNvPicPr preferRelativeResize="0"/>
          <p:nvPr/>
        </p:nvPicPr>
        <p:blipFill rotWithShape="1">
          <a:blip r:embed="rId3">
            <a:alphaModFix/>
          </a:blip>
          <a:srcRect/>
          <a:stretch/>
        </p:blipFill>
        <p:spPr>
          <a:xfrm>
            <a:off x="4600575" y="1366628"/>
            <a:ext cx="2686051" cy="2071688"/>
          </a:xfrm>
          <a:prstGeom prst="rect">
            <a:avLst/>
          </a:prstGeom>
          <a:noFill/>
          <a:ln>
            <a:noFill/>
          </a:ln>
        </p:spPr>
      </p:pic>
      <p:pic>
        <p:nvPicPr>
          <p:cNvPr id="499" name="Google Shape;499;p65"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497" name="Google Shape;497;p65"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Google Shape;508;p66">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0" name="Google Shape;510;p66"/>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School Meal Requirements - Serve</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12" name="Google Shape;512;p66"/>
          <p:cNvSpPr txBox="1">
            <a:spLocks noGrp="1"/>
          </p:cNvSpPr>
          <p:nvPr>
            <p:ph type="body" idx="1"/>
          </p:nvPr>
        </p:nvSpPr>
        <p:spPr>
          <a:xfrm>
            <a:off x="971549" y="1366628"/>
            <a:ext cx="3690300" cy="1485000"/>
          </a:xfrm>
          <a:prstGeom prst="rect">
            <a:avLst/>
          </a:prstGeom>
          <a:noFill/>
          <a:ln>
            <a:noFill/>
          </a:ln>
        </p:spPr>
        <p:txBody>
          <a:bodyPr spcFirstLastPara="1" wrap="square" lIns="68575" tIns="34275" rIns="68575" bIns="34275" anchor="t" anchorCtr="0">
            <a:normAutofit fontScale="25000" lnSpcReduction="20000"/>
          </a:bodyPr>
          <a:lstStyle/>
          <a:p>
            <a:pPr marL="88900" lvl="0" indent="0" algn="l" rtl="0">
              <a:lnSpc>
                <a:spcPct val="90000"/>
              </a:lnSpc>
              <a:spcBef>
                <a:spcPts val="800"/>
              </a:spcBef>
              <a:spcAft>
                <a:spcPts val="0"/>
              </a:spcAft>
              <a:buSzPts val="350"/>
              <a:buNone/>
            </a:pPr>
            <a:r>
              <a:rPr lang="en" sz="10800"/>
              <a:t>Must Serve:</a:t>
            </a:r>
            <a:endParaRPr sz="10800"/>
          </a:p>
          <a:p>
            <a:pPr marL="685800" lvl="1" indent="-292100" algn="l" rtl="0">
              <a:lnSpc>
                <a:spcPct val="90000"/>
              </a:lnSpc>
              <a:spcBef>
                <a:spcPts val="400"/>
              </a:spcBef>
              <a:spcAft>
                <a:spcPts val="0"/>
              </a:spcAft>
              <a:buSzPct val="100000"/>
              <a:buChar char="•"/>
            </a:pPr>
            <a:r>
              <a:rPr lang="en" sz="8000"/>
              <a:t>3 meal components            (one of which MUST be a fruit or vegetable)</a:t>
            </a:r>
            <a:endParaRPr sz="8000"/>
          </a:p>
          <a:p>
            <a:pPr marL="685800" lvl="1" indent="-165100" algn="l" rtl="0">
              <a:lnSpc>
                <a:spcPct val="90000"/>
              </a:lnSpc>
              <a:spcBef>
                <a:spcPts val="400"/>
              </a:spcBef>
              <a:spcAft>
                <a:spcPts val="0"/>
              </a:spcAft>
              <a:buSzPts val="350"/>
              <a:buNone/>
            </a:pPr>
            <a:endParaRPr sz="10400"/>
          </a:p>
          <a:p>
            <a:pPr marL="0" lvl="0" indent="0" algn="l" rtl="0">
              <a:lnSpc>
                <a:spcPct val="90000"/>
              </a:lnSpc>
              <a:spcBef>
                <a:spcPts val="800"/>
              </a:spcBef>
              <a:spcAft>
                <a:spcPts val="0"/>
              </a:spcAft>
              <a:buSzPct val="66666"/>
              <a:buNone/>
            </a:pPr>
            <a:endParaRPr/>
          </a:p>
          <a:p>
            <a:pPr marL="342900" lvl="0" indent="-165100" algn="l" rtl="0">
              <a:lnSpc>
                <a:spcPct val="90000"/>
              </a:lnSpc>
              <a:spcBef>
                <a:spcPts val="800"/>
              </a:spcBef>
              <a:spcAft>
                <a:spcPts val="0"/>
              </a:spcAft>
              <a:buSzPct val="66666"/>
              <a:buNone/>
            </a:pPr>
            <a:endParaRPr/>
          </a:p>
          <a:p>
            <a:pPr marL="342900" lvl="0" indent="-165100" algn="l" rtl="0">
              <a:lnSpc>
                <a:spcPct val="90000"/>
              </a:lnSpc>
              <a:spcBef>
                <a:spcPts val="800"/>
              </a:spcBef>
              <a:spcAft>
                <a:spcPts val="0"/>
              </a:spcAft>
              <a:buSzPct val="66666"/>
              <a:buNone/>
            </a:pPr>
            <a:endParaRPr/>
          </a:p>
          <a:p>
            <a:pPr marL="342900" lvl="0" indent="-165100" algn="l" rtl="0">
              <a:lnSpc>
                <a:spcPct val="90000"/>
              </a:lnSpc>
              <a:spcBef>
                <a:spcPts val="800"/>
              </a:spcBef>
              <a:spcAft>
                <a:spcPts val="0"/>
              </a:spcAft>
              <a:buSzPct val="66666"/>
              <a:buNone/>
            </a:pPr>
            <a:endParaRPr/>
          </a:p>
        </p:txBody>
      </p:sp>
      <p:pic>
        <p:nvPicPr>
          <p:cNvPr id="513" name="Google Shape;513;p66" descr="Image result for healthy school lunch"/>
          <p:cNvPicPr preferRelativeResize="0"/>
          <p:nvPr/>
        </p:nvPicPr>
        <p:blipFill rotWithShape="1">
          <a:blip r:embed="rId3">
            <a:alphaModFix/>
          </a:blip>
          <a:srcRect/>
          <a:stretch/>
        </p:blipFill>
        <p:spPr>
          <a:xfrm>
            <a:off x="4600575" y="1366628"/>
            <a:ext cx="2686051" cy="2071688"/>
          </a:xfrm>
          <a:prstGeom prst="rect">
            <a:avLst/>
          </a:prstGeom>
          <a:noFill/>
          <a:ln>
            <a:noFill/>
          </a:ln>
        </p:spPr>
      </p:pic>
      <p:pic>
        <p:nvPicPr>
          <p:cNvPr id="511" name="Google Shape;511;p66"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509" name="Google Shape;509;p66"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0" name="Google Shape;520;p67">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22" name="Google Shape;522;p67"/>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Lessons Learned from the HHFKA</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24" name="Google Shape;524;p67" descr="Image result for kids throwing out school lunch?"/>
          <p:cNvPicPr preferRelativeResize="0"/>
          <p:nvPr/>
        </p:nvPicPr>
        <p:blipFill rotWithShape="1">
          <a:blip r:embed="rId3">
            <a:alphaModFix/>
          </a:blip>
          <a:srcRect/>
          <a:stretch/>
        </p:blipFill>
        <p:spPr>
          <a:xfrm>
            <a:off x="2383852" y="1369065"/>
            <a:ext cx="4842273" cy="2986088"/>
          </a:xfrm>
          <a:prstGeom prst="rect">
            <a:avLst/>
          </a:prstGeom>
          <a:noFill/>
          <a:ln>
            <a:noFill/>
          </a:ln>
        </p:spPr>
      </p:pic>
      <p:pic>
        <p:nvPicPr>
          <p:cNvPr id="523" name="Google Shape;523;p67"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521" name="Google Shape;521;p67"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6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3" name="Google Shape;533;p68"/>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Lessons Learned from the HHFKA cont.</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5" name="Google Shape;535;p68"/>
          <p:cNvSpPr txBox="1"/>
          <p:nvPr/>
        </p:nvSpPr>
        <p:spPr>
          <a:xfrm>
            <a:off x="326572" y="873579"/>
            <a:ext cx="8605200" cy="2880300"/>
          </a:xfrm>
          <a:prstGeom prst="rect">
            <a:avLst/>
          </a:prstGeom>
          <a:noFill/>
          <a:ln>
            <a:noFill/>
          </a:ln>
        </p:spPr>
        <p:txBody>
          <a:bodyPr spcFirstLastPara="1" wrap="square" lIns="68575" tIns="34275" rIns="68575" bIns="34275" anchor="t" anchorCtr="0">
            <a:normAutofit/>
          </a:bodyPr>
          <a:lstStyle/>
          <a:p>
            <a:pPr marL="88900" marR="0" lvl="0" indent="0" algn="l" rtl="0">
              <a:lnSpc>
                <a:spcPct val="90000"/>
              </a:lnSpc>
              <a:spcBef>
                <a:spcPts val="800"/>
              </a:spcBef>
              <a:spcAft>
                <a:spcPts val="0"/>
              </a:spcAft>
              <a:buClr>
                <a:schemeClr val="dk1"/>
              </a:buClr>
              <a:buSzPts val="1400"/>
              <a:buFont typeface="Arial"/>
              <a:buNone/>
            </a:pPr>
            <a:r>
              <a:rPr lang="en" sz="2100" b="0" i="0" u="none" strike="noStrike" cap="none">
                <a:solidFill>
                  <a:schemeClr val="dk1"/>
                </a:solidFill>
                <a:latin typeface="Calibri"/>
                <a:ea typeface="Calibri"/>
                <a:cs typeface="Calibri"/>
                <a:sym typeface="Calibri"/>
              </a:rPr>
              <a:t>The updated USDA school meal standards have overall led to positive changes</a:t>
            </a:r>
            <a:endParaRPr sz="1100"/>
          </a:p>
          <a:p>
            <a:pPr marL="685800" marR="0" lvl="1" indent="-254000" algn="l" rtl="0">
              <a:lnSpc>
                <a:spcPct val="90000"/>
              </a:lnSpc>
              <a:spcBef>
                <a:spcPts val="400"/>
              </a:spcBef>
              <a:spcAft>
                <a:spcPts val="0"/>
              </a:spcAft>
              <a:buClr>
                <a:schemeClr val="dk1"/>
              </a:buClr>
              <a:buSzPts val="1400"/>
              <a:buFont typeface="Arial"/>
              <a:buChar char="•"/>
            </a:pPr>
            <a:r>
              <a:rPr lang="en" sz="1800" b="0" i="0" u="none" strike="noStrike" cap="none">
                <a:solidFill>
                  <a:schemeClr val="dk1"/>
                </a:solidFill>
                <a:latin typeface="Calibri"/>
                <a:ea typeface="Calibri"/>
                <a:cs typeface="Calibri"/>
                <a:sym typeface="Calibri"/>
              </a:rPr>
              <a:t>Improvements in fruit </a:t>
            </a:r>
            <a:r>
              <a:rPr lang="en" sz="1800" b="0" i="1" u="none" strike="noStrike" cap="none">
                <a:solidFill>
                  <a:schemeClr val="dk1"/>
                </a:solidFill>
                <a:latin typeface="Calibri"/>
                <a:ea typeface="Calibri"/>
                <a:cs typeface="Calibri"/>
                <a:sym typeface="Calibri"/>
              </a:rPr>
              <a:t>selection</a:t>
            </a:r>
            <a:endParaRPr sz="1800" b="0" i="0" u="none" strike="noStrike" cap="none">
              <a:solidFill>
                <a:schemeClr val="dk1"/>
              </a:solidFill>
              <a:latin typeface="Calibri"/>
              <a:ea typeface="Calibri"/>
              <a:cs typeface="Calibri"/>
              <a:sym typeface="Calibri"/>
            </a:endParaRPr>
          </a:p>
          <a:p>
            <a:pPr marL="342900" marR="0" lvl="1" indent="0" algn="l" rtl="0">
              <a:lnSpc>
                <a:spcPct val="90000"/>
              </a:lnSpc>
              <a:spcBef>
                <a:spcPts val="400"/>
              </a:spcBef>
              <a:spcAft>
                <a:spcPts val="0"/>
              </a:spcAft>
              <a:buClr>
                <a:srgbClr val="BFBFBF"/>
              </a:buClr>
              <a:buSzPts val="14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400"/>
              <a:buFont typeface="Arial"/>
              <a:buNone/>
            </a:pPr>
            <a:endParaRPr sz="2100" b="0" i="0" u="none" strike="noStrike" cap="none">
              <a:solidFill>
                <a:schemeClr val="dk1"/>
              </a:solidFill>
              <a:latin typeface="Calibri"/>
              <a:ea typeface="Calibri"/>
              <a:cs typeface="Calibri"/>
              <a:sym typeface="Calibri"/>
            </a:endParaRPr>
          </a:p>
        </p:txBody>
      </p:sp>
      <p:pic>
        <p:nvPicPr>
          <p:cNvPr id="537" name="Google Shape;537;p68" descr="graph about F&amp;V changes "/>
          <p:cNvPicPr preferRelativeResize="0"/>
          <p:nvPr/>
        </p:nvPicPr>
        <p:blipFill rotWithShape="1">
          <a:blip r:embed="rId3">
            <a:alphaModFix/>
          </a:blip>
          <a:srcRect/>
          <a:stretch/>
        </p:blipFill>
        <p:spPr>
          <a:xfrm>
            <a:off x="2645228" y="2122545"/>
            <a:ext cx="4230291" cy="2168128"/>
          </a:xfrm>
          <a:prstGeom prst="rect">
            <a:avLst/>
          </a:prstGeom>
          <a:noFill/>
          <a:ln>
            <a:noFill/>
          </a:ln>
        </p:spPr>
      </p:pic>
      <p:sp>
        <p:nvSpPr>
          <p:cNvPr id="536" name="Google Shape;536;p68"/>
          <p:cNvSpPr txBox="1"/>
          <p:nvPr/>
        </p:nvSpPr>
        <p:spPr>
          <a:xfrm>
            <a:off x="1154906" y="4738737"/>
            <a:ext cx="6834300" cy="684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100"/>
              <a:buFont typeface="Noto Sans Symbols"/>
              <a:buNone/>
            </a:pPr>
            <a:r>
              <a:rPr lang="en" sz="1100" b="0" i="0" u="none" strike="noStrike" cap="none">
                <a:solidFill>
                  <a:schemeClr val="dk1"/>
                </a:solidFill>
                <a:latin typeface="Times New Roman"/>
                <a:ea typeface="Times New Roman"/>
                <a:cs typeface="Times New Roman"/>
                <a:sym typeface="Times New Roman"/>
              </a:rPr>
              <a:t>Source: </a:t>
            </a:r>
            <a:r>
              <a:rPr lang="en" sz="1100" b="0" i="0" u="none" strike="noStrike" cap="none">
                <a:solidFill>
                  <a:schemeClr val="dk1"/>
                </a:solidFill>
                <a:latin typeface="Calibri"/>
                <a:ea typeface="Calibri"/>
                <a:cs typeface="Calibri"/>
                <a:sym typeface="Calibri"/>
              </a:rPr>
              <a:t>Cohen, Juliana FW, et al.  “Impact of the new US Department of Agriculture school meal standards on food selection, consumption, and waste.” </a:t>
            </a:r>
            <a:r>
              <a:rPr lang="en" sz="1100" b="0" i="1" u="none" strike="noStrike" cap="none">
                <a:solidFill>
                  <a:schemeClr val="dk1"/>
                </a:solidFill>
                <a:latin typeface="Calibri"/>
                <a:ea typeface="Calibri"/>
                <a:cs typeface="Calibri"/>
                <a:sym typeface="Calibri"/>
              </a:rPr>
              <a:t>American journal of preventive medicine</a:t>
            </a:r>
            <a:r>
              <a:rPr lang="en" sz="1100" b="0" i="0" u="none" strike="noStrike" cap="none">
                <a:solidFill>
                  <a:schemeClr val="dk1"/>
                </a:solidFill>
                <a:latin typeface="Calibri"/>
                <a:ea typeface="Calibri"/>
                <a:cs typeface="Calibri"/>
                <a:sym typeface="Calibri"/>
              </a:rPr>
              <a:t> 46.4 (2014): 388-394.</a:t>
            </a:r>
            <a:endParaRPr sz="11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Times New Roman"/>
              <a:ea typeface="Times New Roman"/>
              <a:cs typeface="Times New Roman"/>
              <a:sym typeface="Times New Roman"/>
            </a:endParaRPr>
          </a:p>
        </p:txBody>
      </p:sp>
      <p:pic>
        <p:nvPicPr>
          <p:cNvPr id="534" name="Google Shape;534;p6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532" name="Google Shape;532;p6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4" name="Google Shape;544;p6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6" name="Google Shape;546;p69"/>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Lessons Learned from the HHFKA cont..</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8" name="Google Shape;548;p69"/>
          <p:cNvSpPr txBox="1"/>
          <p:nvPr/>
        </p:nvSpPr>
        <p:spPr>
          <a:xfrm>
            <a:off x="326572" y="873579"/>
            <a:ext cx="8605200" cy="2880300"/>
          </a:xfrm>
          <a:prstGeom prst="rect">
            <a:avLst/>
          </a:prstGeom>
          <a:noFill/>
          <a:ln>
            <a:noFill/>
          </a:ln>
        </p:spPr>
        <p:txBody>
          <a:bodyPr spcFirstLastPara="1" wrap="square" lIns="68575" tIns="34275" rIns="68575" bIns="34275" anchor="t" anchorCtr="0">
            <a:normAutofit/>
          </a:bodyPr>
          <a:lstStyle/>
          <a:p>
            <a:pPr marL="88900" marR="0" lvl="0" indent="0" algn="l" rtl="0">
              <a:lnSpc>
                <a:spcPct val="90000"/>
              </a:lnSpc>
              <a:spcBef>
                <a:spcPts val="800"/>
              </a:spcBef>
              <a:spcAft>
                <a:spcPts val="0"/>
              </a:spcAft>
              <a:buClr>
                <a:schemeClr val="dk1"/>
              </a:buClr>
              <a:buSzPts val="1400"/>
              <a:buFont typeface="Arial"/>
              <a:buNone/>
            </a:pPr>
            <a:r>
              <a:rPr lang="en" sz="2100" b="0" i="0" u="none" strike="noStrike" cap="none">
                <a:solidFill>
                  <a:schemeClr val="dk1"/>
                </a:solidFill>
                <a:latin typeface="Calibri"/>
                <a:ea typeface="Calibri"/>
                <a:cs typeface="Calibri"/>
                <a:sym typeface="Calibri"/>
              </a:rPr>
              <a:t>The updated USDA school meal standards have overall led to positive changes</a:t>
            </a:r>
            <a:endParaRPr sz="1100"/>
          </a:p>
          <a:p>
            <a:pPr marL="685800" marR="0" lvl="1" indent="-254000" algn="l" rtl="0">
              <a:lnSpc>
                <a:spcPct val="90000"/>
              </a:lnSpc>
              <a:spcBef>
                <a:spcPts val="400"/>
              </a:spcBef>
              <a:spcAft>
                <a:spcPts val="0"/>
              </a:spcAft>
              <a:buClr>
                <a:schemeClr val="dk1"/>
              </a:buClr>
              <a:buSzPts val="1400"/>
              <a:buFont typeface="Arial"/>
              <a:buChar char="•"/>
            </a:pPr>
            <a:r>
              <a:rPr lang="en" sz="1800" b="0" i="0" u="none" strike="noStrike" cap="none">
                <a:solidFill>
                  <a:schemeClr val="dk1"/>
                </a:solidFill>
                <a:latin typeface="Calibri"/>
                <a:ea typeface="Calibri"/>
                <a:cs typeface="Calibri"/>
                <a:sym typeface="Calibri"/>
              </a:rPr>
              <a:t>Improvements in vegetable </a:t>
            </a:r>
            <a:r>
              <a:rPr lang="en" sz="1800" b="0" i="1" u="none" strike="noStrike" cap="none">
                <a:solidFill>
                  <a:schemeClr val="dk1"/>
                </a:solidFill>
                <a:latin typeface="Calibri"/>
                <a:ea typeface="Calibri"/>
                <a:cs typeface="Calibri"/>
                <a:sym typeface="Calibri"/>
              </a:rPr>
              <a:t>consumption </a:t>
            </a:r>
            <a:r>
              <a:rPr lang="en" sz="1800" b="0" i="0" u="none" strike="noStrike" cap="none">
                <a:solidFill>
                  <a:schemeClr val="dk1"/>
                </a:solidFill>
                <a:latin typeface="Calibri"/>
                <a:ea typeface="Calibri"/>
                <a:cs typeface="Calibri"/>
                <a:sym typeface="Calibri"/>
              </a:rPr>
              <a:t>(no statistically significant difference in fruit consumption)</a:t>
            </a:r>
            <a:endParaRPr sz="1100"/>
          </a:p>
          <a:p>
            <a:pPr marL="342900" marR="0" lvl="1" indent="0" algn="l" rtl="0">
              <a:lnSpc>
                <a:spcPct val="90000"/>
              </a:lnSpc>
              <a:spcBef>
                <a:spcPts val="400"/>
              </a:spcBef>
              <a:spcAft>
                <a:spcPts val="0"/>
              </a:spcAft>
              <a:buClr>
                <a:srgbClr val="BFBFBF"/>
              </a:buClr>
              <a:buSzPts val="14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400"/>
              <a:buFont typeface="Arial"/>
              <a:buNone/>
            </a:pPr>
            <a:endParaRPr sz="2100" b="0" i="0" u="none" strike="noStrike" cap="none">
              <a:solidFill>
                <a:schemeClr val="dk1"/>
              </a:solidFill>
              <a:latin typeface="Calibri"/>
              <a:ea typeface="Calibri"/>
              <a:cs typeface="Calibri"/>
              <a:sym typeface="Calibri"/>
            </a:endParaRPr>
          </a:p>
        </p:txBody>
      </p:sp>
      <p:pic>
        <p:nvPicPr>
          <p:cNvPr id="550" name="Google Shape;550;p69" descr="F&amp;V graphs"/>
          <p:cNvPicPr preferRelativeResize="0"/>
          <p:nvPr/>
        </p:nvPicPr>
        <p:blipFill rotWithShape="1">
          <a:blip r:embed="rId3">
            <a:alphaModFix/>
          </a:blip>
          <a:srcRect/>
          <a:stretch/>
        </p:blipFill>
        <p:spPr>
          <a:xfrm>
            <a:off x="2759528" y="2490837"/>
            <a:ext cx="4019550" cy="2247901"/>
          </a:xfrm>
          <a:prstGeom prst="rect">
            <a:avLst/>
          </a:prstGeom>
          <a:noFill/>
          <a:ln>
            <a:noFill/>
          </a:ln>
        </p:spPr>
      </p:pic>
      <p:sp>
        <p:nvSpPr>
          <p:cNvPr id="549" name="Google Shape;549;p69"/>
          <p:cNvSpPr txBox="1"/>
          <p:nvPr/>
        </p:nvSpPr>
        <p:spPr>
          <a:xfrm>
            <a:off x="1154906" y="4738737"/>
            <a:ext cx="6834300" cy="684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100"/>
              <a:buFont typeface="Noto Sans Symbols"/>
              <a:buNone/>
            </a:pPr>
            <a:r>
              <a:rPr lang="en" sz="1100" b="0" i="0" u="none" strike="noStrike" cap="none">
                <a:solidFill>
                  <a:schemeClr val="dk1"/>
                </a:solidFill>
                <a:latin typeface="Times New Roman"/>
                <a:ea typeface="Times New Roman"/>
                <a:cs typeface="Times New Roman"/>
                <a:sym typeface="Times New Roman"/>
              </a:rPr>
              <a:t>Source: </a:t>
            </a:r>
            <a:r>
              <a:rPr lang="en" sz="1100" b="0" i="0" u="none" strike="noStrike" cap="none">
                <a:solidFill>
                  <a:schemeClr val="dk1"/>
                </a:solidFill>
                <a:latin typeface="Calibri"/>
                <a:ea typeface="Calibri"/>
                <a:cs typeface="Calibri"/>
                <a:sym typeface="Calibri"/>
              </a:rPr>
              <a:t>Cohen, Juliana FW, et al.  “Impact of the new US Department of Agriculture school meal standards on food selection, consumption, and waste.” </a:t>
            </a:r>
            <a:r>
              <a:rPr lang="en" sz="1100" b="0" i="1" u="none" strike="noStrike" cap="none">
                <a:solidFill>
                  <a:schemeClr val="dk1"/>
                </a:solidFill>
                <a:latin typeface="Calibri"/>
                <a:ea typeface="Calibri"/>
                <a:cs typeface="Calibri"/>
                <a:sym typeface="Calibri"/>
              </a:rPr>
              <a:t>American journal of preventive medicine</a:t>
            </a:r>
            <a:r>
              <a:rPr lang="en" sz="1100" b="0" i="0" u="none" strike="noStrike" cap="none">
                <a:solidFill>
                  <a:schemeClr val="dk1"/>
                </a:solidFill>
                <a:latin typeface="Calibri"/>
                <a:ea typeface="Calibri"/>
                <a:cs typeface="Calibri"/>
                <a:sym typeface="Calibri"/>
              </a:rPr>
              <a:t> 46.4 (2014): 388-394.</a:t>
            </a:r>
            <a:endParaRPr sz="11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Times New Roman"/>
              <a:ea typeface="Times New Roman"/>
              <a:cs typeface="Times New Roman"/>
              <a:sym typeface="Times New Roman"/>
            </a:endParaRPr>
          </a:p>
        </p:txBody>
      </p:sp>
      <p:pic>
        <p:nvPicPr>
          <p:cNvPr id="547" name="Google Shape;547;p6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545" name="Google Shape;545;p6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43">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7" name="Google Shape;247;p43"/>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8" name="Google Shape;248;p43"/>
          <p:cNvSpPr txBox="1"/>
          <p:nvPr/>
        </p:nvSpPr>
        <p:spPr>
          <a:xfrm>
            <a:off x="248855" y="1024299"/>
            <a:ext cx="8646300" cy="2239500"/>
          </a:xfrm>
          <a:prstGeom prst="rect">
            <a:avLst/>
          </a:prstGeom>
          <a:noFill/>
          <a:ln>
            <a:noFill/>
          </a:ln>
        </p:spPr>
        <p:txBody>
          <a:bodyPr spcFirstLastPara="1" wrap="square" lIns="68575" tIns="34275" rIns="68575" bIns="34275" anchor="t" anchorCtr="0">
            <a:spAutoFit/>
          </a:bodyPr>
          <a:lstStyle/>
          <a:p>
            <a:pPr marL="254000" marR="0" lvl="0" indent="-2476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Explore various public health topics related to:</a:t>
            </a:r>
            <a:endParaRPr sz="2100" b="0" i="0" u="none" strike="noStrike" cap="none">
              <a:solidFill>
                <a:schemeClr val="dk1"/>
              </a:solidFill>
              <a:latin typeface="Calibri"/>
              <a:ea typeface="Calibri"/>
              <a:cs typeface="Calibri"/>
              <a:sym typeface="Calibri"/>
            </a:endParaRPr>
          </a:p>
          <a:p>
            <a:pPr marL="685800" marR="0" lvl="1" indent="-2984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Food and nutrition security</a:t>
            </a:r>
            <a:endParaRPr sz="2100" b="0" i="0" u="none" strike="noStrike" cap="none">
              <a:solidFill>
                <a:schemeClr val="dk1"/>
              </a:solidFill>
              <a:latin typeface="Calibri"/>
              <a:ea typeface="Calibri"/>
              <a:cs typeface="Calibri"/>
              <a:sym typeface="Calibri"/>
            </a:endParaRPr>
          </a:p>
          <a:p>
            <a:pPr marL="685800" marR="0" lvl="1" indent="-2984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Federal nutrition assistance programs</a:t>
            </a:r>
            <a:endParaRPr sz="2100" b="0" i="0" u="none" strike="noStrike" cap="none">
              <a:solidFill>
                <a:schemeClr val="dk1"/>
              </a:solidFill>
              <a:latin typeface="Calibri"/>
              <a:ea typeface="Calibri"/>
              <a:cs typeface="Calibri"/>
              <a:sym typeface="Calibri"/>
            </a:endParaRPr>
          </a:p>
          <a:p>
            <a:pPr marL="685800" marR="0" lvl="1" indent="-2984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Nutrition equity</a:t>
            </a:r>
            <a:endParaRPr sz="21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54000" marR="0" lvl="0" indent="-2476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This series is a collaborative effort of Healthy Eating Research (HER) and Nutrition and Obesity Policy Research and Evaluation Network (NOPREN).</a:t>
            </a:r>
            <a:r>
              <a:rPr lang="en" sz="1800"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249" name="Google Shape;249;p43"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246" name="Google Shape;246;p43"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Google Shape;557;p70">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59" name="Google Shape;559;p70"/>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Lessons Learned from the HHFKA </a:t>
            </a:r>
            <a:r>
              <a:rPr kumimoji="0" lang="en-US" sz="2800" b="1" i="0" u="none" strike="noStrike" kern="0" cap="none" spc="0" normalizeH="0" baseline="0" noProof="0" dirty="0" err="1">
                <a:ln>
                  <a:noFill/>
                </a:ln>
                <a:solidFill>
                  <a:schemeClr val="lt1"/>
                </a:solidFill>
                <a:effectLst/>
                <a:uLnTx/>
                <a:uFillTx/>
                <a:latin typeface="Calibri"/>
                <a:ea typeface="Calibri"/>
                <a:cs typeface="Calibri"/>
                <a:sym typeface="Calibri"/>
              </a:rPr>
              <a:t>cont</a:t>
            </a: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61" name="Google Shape;561;p70" descr="Graph about predicted probability of obesity among youth ages 10-17 before and after implementing the HHFKA"/>
          <p:cNvPicPr preferRelativeResize="0"/>
          <p:nvPr/>
        </p:nvPicPr>
        <p:blipFill rotWithShape="1">
          <a:blip r:embed="rId3">
            <a:alphaModFix/>
          </a:blip>
          <a:srcRect/>
          <a:stretch/>
        </p:blipFill>
        <p:spPr>
          <a:xfrm>
            <a:off x="1737973" y="1028655"/>
            <a:ext cx="5014912" cy="3857625"/>
          </a:xfrm>
          <a:prstGeom prst="rect">
            <a:avLst/>
          </a:prstGeom>
          <a:noFill/>
          <a:ln>
            <a:noFill/>
          </a:ln>
        </p:spPr>
      </p:pic>
      <p:pic>
        <p:nvPicPr>
          <p:cNvPr id="560" name="Google Shape;560;p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558" name="Google Shape;558;p7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p7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9" name="Google Shape;569;p71"/>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Universal Free School Meal Policies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0" name="Google Shape;570;p71"/>
          <p:cNvSpPr txBox="1"/>
          <p:nvPr/>
        </p:nvSpPr>
        <p:spPr>
          <a:xfrm>
            <a:off x="2032907" y="480543"/>
            <a:ext cx="5429100" cy="8574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1400"/>
              <a:buFont typeface="Calibri"/>
              <a:buNone/>
            </a:pPr>
            <a:r>
              <a:rPr lang="en" sz="3300" b="0" i="0" u="none" strike="noStrike" cap="none">
                <a:solidFill>
                  <a:schemeClr val="dk1"/>
                </a:solidFill>
                <a:latin typeface="Calibri"/>
                <a:ea typeface="Calibri"/>
                <a:cs typeface="Calibri"/>
                <a:sym typeface="Calibri"/>
              </a:rPr>
              <a:t>Community Eligibility Provision</a:t>
            </a:r>
            <a:endParaRPr sz="1100"/>
          </a:p>
        </p:txBody>
      </p:sp>
      <p:pic>
        <p:nvPicPr>
          <p:cNvPr id="571" name="Google Shape;571;p71" descr="Community Eligibility Provision map of US "/>
          <p:cNvPicPr preferRelativeResize="0"/>
          <p:nvPr/>
        </p:nvPicPr>
        <p:blipFill rotWithShape="1">
          <a:blip r:embed="rId3">
            <a:alphaModFix/>
          </a:blip>
          <a:srcRect/>
          <a:stretch/>
        </p:blipFill>
        <p:spPr>
          <a:xfrm>
            <a:off x="1340984" y="1256110"/>
            <a:ext cx="3900488" cy="3887391"/>
          </a:xfrm>
          <a:prstGeom prst="rect">
            <a:avLst/>
          </a:prstGeom>
          <a:noFill/>
          <a:ln>
            <a:noFill/>
          </a:ln>
        </p:spPr>
      </p:pic>
      <p:pic>
        <p:nvPicPr>
          <p:cNvPr id="572" name="Google Shape;572;p71" descr="Percentage of Eligible School Districts Adopting Community Eligiblity in School Year 2021-2022"/>
          <p:cNvPicPr preferRelativeResize="0"/>
          <p:nvPr/>
        </p:nvPicPr>
        <p:blipFill rotWithShape="1">
          <a:blip r:embed="rId4">
            <a:alphaModFix/>
          </a:blip>
          <a:srcRect/>
          <a:stretch/>
        </p:blipFill>
        <p:spPr>
          <a:xfrm>
            <a:off x="5933395" y="1144117"/>
            <a:ext cx="1940463" cy="39993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7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0" name="Google Shape;580;p72"/>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000" b="1" i="0" u="none" strike="noStrike" kern="0" cap="none" spc="0" normalizeH="0" baseline="0" noProof="0" dirty="0">
                <a:ln>
                  <a:noFill/>
                </a:ln>
                <a:solidFill>
                  <a:schemeClr val="lt1"/>
                </a:solidFill>
                <a:effectLst/>
                <a:uLnTx/>
                <a:uFillTx/>
                <a:latin typeface="Calibri"/>
                <a:ea typeface="Calibri"/>
                <a:cs typeface="Calibri"/>
                <a:sym typeface="Calibri"/>
              </a:rPr>
              <a:t>Universal Free School Meal Policies: State-Level Universal School Meals</a:t>
            </a:r>
            <a:endParaRPr kumimoji="0" lang="en-US" sz="1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81" name="Google Shape;581;p72"/>
          <p:cNvSpPr txBox="1"/>
          <p:nvPr/>
        </p:nvSpPr>
        <p:spPr>
          <a:xfrm>
            <a:off x="1775732" y="544454"/>
            <a:ext cx="6621300" cy="8574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1400"/>
              <a:buFont typeface="Calibri"/>
              <a:buNone/>
            </a:pPr>
            <a:r>
              <a:rPr lang="en" sz="3300" b="0" i="0" u="none" strike="noStrike" cap="none">
                <a:solidFill>
                  <a:schemeClr val="dk1"/>
                </a:solidFill>
                <a:latin typeface="Calibri"/>
                <a:ea typeface="Calibri"/>
                <a:cs typeface="Calibri"/>
                <a:sym typeface="Calibri"/>
              </a:rPr>
              <a:t>State-Level Universal School Meals</a:t>
            </a:r>
            <a:endParaRPr sz="1100"/>
          </a:p>
        </p:txBody>
      </p:sp>
      <p:pic>
        <p:nvPicPr>
          <p:cNvPr id="582" name="Google Shape;582;p72" descr="State-level university school meals graph"/>
          <p:cNvPicPr preferRelativeResize="0"/>
          <p:nvPr/>
        </p:nvPicPr>
        <p:blipFill rotWithShape="1">
          <a:blip r:embed="rId3">
            <a:alphaModFix/>
          </a:blip>
          <a:srcRect/>
          <a:stretch/>
        </p:blipFill>
        <p:spPr>
          <a:xfrm>
            <a:off x="0" y="1401704"/>
            <a:ext cx="9144000" cy="3268266"/>
          </a:xfrm>
          <a:prstGeom prst="rect">
            <a:avLst/>
          </a:prstGeom>
          <a:noFill/>
          <a:ln>
            <a:noFill/>
          </a:ln>
        </p:spPr>
      </p:pic>
      <p:sp>
        <p:nvSpPr>
          <p:cNvPr id="583" name="Google Shape;583;p72"/>
          <p:cNvSpPr txBox="1"/>
          <p:nvPr/>
        </p:nvSpPr>
        <p:spPr>
          <a:xfrm>
            <a:off x="0" y="4912667"/>
            <a:ext cx="4963886" cy="23849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Source: FRAC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https://frac.org/healthy-school-meals-for-all</a:t>
            </a:r>
            <a:r>
              <a:rPr lang="en" sz="1100" b="0" i="0" u="none" strike="noStrike" cap="none">
                <a:solidFill>
                  <a:srgbClr val="000000"/>
                </a:solidFill>
                <a:latin typeface="Arial"/>
                <a:ea typeface="Arial"/>
                <a:cs typeface="Arial"/>
                <a:sym typeface="Arial"/>
              </a:rPr>
              <a:t> </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3"/>
          <p:cNvSpPr>
            <a:spLocks noGrp="1"/>
          </p:cNvSpPr>
          <p:nvPr>
            <p:ph type="title" idx="4294967295"/>
          </p:nvPr>
        </p:nvSpPr>
        <p:spPr>
          <a:xfrm>
            <a:off x="0" y="2918460"/>
            <a:ext cx="9144000" cy="22251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2500"/>
              <a:buFont typeface="Calibri"/>
              <a:buNone/>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Changes to School Meal Nutritional Requirements Over Time</a:t>
            </a:r>
            <a:endParaRPr kumimoji="0" lang="en-US" sz="4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0" name="Google Shape;590;p73">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591" name="Google Shape;591;p73">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92" name="Google Shape;592;p73" descr="A picture containing icon"/>
          <p:cNvPicPr preferRelativeResize="0"/>
          <p:nvPr/>
        </p:nvPicPr>
        <p:blipFill rotWithShape="1">
          <a:blip r:embed="rId3">
            <a:alphaModFix/>
          </a:blip>
          <a:srcRect/>
          <a:stretch/>
        </p:blipFill>
        <p:spPr>
          <a:xfrm>
            <a:off x="888483" y="131497"/>
            <a:ext cx="7029450" cy="2514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601" name="Google Shape;601;p74"/>
          <p:cNvSpPr/>
          <p:nvPr/>
        </p:nvSpPr>
        <p:spPr>
          <a:xfrm>
            <a:off x="0" y="0"/>
            <a:ext cx="9144000" cy="514500"/>
          </a:xfrm>
          <a:prstGeom prst="rect">
            <a:avLst/>
          </a:prstGeom>
          <a:solidFill>
            <a:schemeClr val="accent6">
              <a:lumMod val="7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800" b="1" i="0" u="none" strike="noStrike" cap="none">
                <a:solidFill>
                  <a:schemeClr val="lt1"/>
                </a:solidFill>
                <a:latin typeface="Calibri"/>
                <a:ea typeface="Calibri"/>
                <a:cs typeface="Calibri"/>
                <a:sym typeface="Calibri"/>
              </a:rPr>
              <a:t>Nutrition Standards Final Rule</a:t>
            </a:r>
            <a:endParaRPr sz="1100" b="1" i="0" u="none" strike="noStrike" cap="none">
              <a:solidFill>
                <a:srgbClr val="000000"/>
              </a:solidFill>
              <a:latin typeface="Calibri"/>
              <a:ea typeface="Calibri"/>
              <a:cs typeface="Calibri"/>
              <a:sym typeface="Calibri"/>
            </a:endParaRPr>
          </a:p>
        </p:txBody>
      </p:sp>
      <p:sp>
        <p:nvSpPr>
          <p:cNvPr id="603" name="Google Shape;603;p74"/>
          <p:cNvSpPr txBox="1">
            <a:spLocks noGrp="1"/>
          </p:cNvSpPr>
          <p:nvPr>
            <p:ph type="title"/>
          </p:nvPr>
        </p:nvSpPr>
        <p:spPr>
          <a:xfrm>
            <a:off x="628650" y="429755"/>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sz="2700">
                <a:solidFill>
                  <a:schemeClr val="dk1"/>
                </a:solidFill>
              </a:rPr>
              <a:t>Updated school meal standards on April 25, 2024</a:t>
            </a:r>
            <a:endParaRPr/>
          </a:p>
        </p:txBody>
      </p:sp>
      <p:sp>
        <p:nvSpPr>
          <p:cNvPr id="604" name="Google Shape;604;p74"/>
          <p:cNvSpPr txBox="1"/>
          <p:nvPr/>
        </p:nvSpPr>
        <p:spPr>
          <a:xfrm>
            <a:off x="421970" y="1918874"/>
            <a:ext cx="3288900" cy="1685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100" b="0" i="1" u="none" strike="noStrike" cap="none">
                <a:solidFill>
                  <a:srgbClr val="000000"/>
                </a:solidFill>
                <a:latin typeface="Arial"/>
                <a:ea typeface="Arial"/>
                <a:cs typeface="Arial"/>
                <a:sym typeface="Arial"/>
              </a:rPr>
              <a:t>Child Nutrition Programs: Meal Patterns Consistent With the 2020-2025 Dietary Guidelines for Americans</a:t>
            </a:r>
            <a:endParaRPr sz="1100"/>
          </a:p>
        </p:txBody>
      </p:sp>
      <p:pic>
        <p:nvPicPr>
          <p:cNvPr id="598" name="Google Shape;598;p74" descr="A poster of a school meal standards"/>
          <p:cNvPicPr preferRelativeResize="0"/>
          <p:nvPr/>
        </p:nvPicPr>
        <p:blipFill rotWithShape="1">
          <a:blip r:embed="rId3">
            <a:alphaModFix/>
          </a:blip>
          <a:srcRect/>
          <a:stretch/>
        </p:blipFill>
        <p:spPr>
          <a:xfrm>
            <a:off x="3710836" y="1134041"/>
            <a:ext cx="4903939" cy="3749356"/>
          </a:xfrm>
          <a:prstGeom prst="rect">
            <a:avLst/>
          </a:prstGeom>
          <a:noFill/>
          <a:ln>
            <a:noFill/>
          </a:ln>
        </p:spPr>
      </p:pic>
      <p:sp>
        <p:nvSpPr>
          <p:cNvPr id="599" name="Google Shape;599;p7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02" name="Google Shape;602;p7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7716" y="4431459"/>
            <a:ext cx="987748" cy="670923"/>
          </a:xfrm>
          <a:prstGeom prst="rect">
            <a:avLst/>
          </a:prstGeom>
          <a:noFill/>
          <a:ln>
            <a:noFill/>
          </a:ln>
        </p:spPr>
      </p:pic>
      <p:pic>
        <p:nvPicPr>
          <p:cNvPr id="600" name="Google Shape;600;p7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2" name="Google Shape;612;p75"/>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Nutrition Standards Final Rule</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14" name="Google Shape;614;p75" descr="A close-up of a milk carton and salt shaker"/>
          <p:cNvPicPr preferRelativeResize="0"/>
          <p:nvPr/>
        </p:nvPicPr>
        <p:blipFill rotWithShape="1">
          <a:blip r:embed="rId3">
            <a:alphaModFix/>
          </a:blip>
          <a:srcRect/>
          <a:stretch/>
        </p:blipFill>
        <p:spPr>
          <a:xfrm>
            <a:off x="688738" y="759293"/>
            <a:ext cx="7766524" cy="2535384"/>
          </a:xfrm>
          <a:prstGeom prst="rect">
            <a:avLst/>
          </a:prstGeom>
          <a:noFill/>
          <a:ln>
            <a:noFill/>
          </a:ln>
        </p:spPr>
      </p:pic>
      <p:sp>
        <p:nvSpPr>
          <p:cNvPr id="616" name="Google Shape;616;p75"/>
          <p:cNvSpPr txBox="1"/>
          <p:nvPr/>
        </p:nvSpPr>
        <p:spPr>
          <a:xfrm>
            <a:off x="2825496" y="3525281"/>
            <a:ext cx="16917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100" b="1" i="0" u="none" strike="noStrike" cap="none">
                <a:solidFill>
                  <a:srgbClr val="000000"/>
                </a:solidFill>
                <a:latin typeface="Arial"/>
                <a:ea typeface="Arial"/>
                <a:cs typeface="Arial"/>
                <a:sym typeface="Arial"/>
              </a:rPr>
              <a:t>Available at: </a:t>
            </a:r>
            <a:endParaRPr sz="1100"/>
          </a:p>
        </p:txBody>
      </p:sp>
      <p:pic>
        <p:nvPicPr>
          <p:cNvPr id="615" name="Google Shape;615;p7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88469" y="3525280"/>
            <a:ext cx="1359616" cy="1389173"/>
          </a:xfrm>
          <a:prstGeom prst="rect">
            <a:avLst/>
          </a:prstGeom>
          <a:noFill/>
          <a:ln>
            <a:noFill/>
          </a:ln>
        </p:spPr>
      </p:pic>
      <p:pic>
        <p:nvPicPr>
          <p:cNvPr id="613" name="Google Shape;613;p75" descr="A picture containing text, bottle"/>
          <p:cNvPicPr preferRelativeResize="0"/>
          <p:nvPr/>
        </p:nvPicPr>
        <p:blipFill rotWithShape="1">
          <a:blip r:embed="rId5">
            <a:alphaModFix/>
          </a:blip>
          <a:srcRect/>
          <a:stretch/>
        </p:blipFill>
        <p:spPr>
          <a:xfrm>
            <a:off x="67716" y="4431459"/>
            <a:ext cx="987748" cy="670923"/>
          </a:xfrm>
          <a:prstGeom prst="rect">
            <a:avLst/>
          </a:prstGeom>
          <a:noFill/>
          <a:ln>
            <a:noFill/>
          </a:ln>
        </p:spPr>
      </p:pic>
      <p:pic>
        <p:nvPicPr>
          <p:cNvPr id="611" name="Google Shape;611;p75"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6">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4" name="Google Shape;624;p76"/>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Added Sugars – School Meal Programs (SBP &amp; NSLP)</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25" name="Google Shape;625;p76"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sp>
        <p:nvSpPr>
          <p:cNvPr id="626" name="Google Shape;626;p76"/>
          <p:cNvSpPr txBox="1"/>
          <p:nvPr/>
        </p:nvSpPr>
        <p:spPr>
          <a:xfrm>
            <a:off x="577216" y="726903"/>
            <a:ext cx="6273900" cy="3671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100" b="1" i="0" u="none" strike="noStrike" cap="none">
                <a:solidFill>
                  <a:srgbClr val="000000"/>
                </a:solidFill>
                <a:latin typeface="Arial"/>
                <a:ea typeface="Arial"/>
                <a:cs typeface="Arial"/>
                <a:sym typeface="Arial"/>
              </a:rPr>
              <a:t>Current standards</a:t>
            </a:r>
            <a:endParaRPr sz="1100"/>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No limits on added sugar in school meals</a:t>
            </a:r>
            <a:endParaRPr sz="1100"/>
          </a:p>
          <a:p>
            <a:pPr marL="254000" marR="0" lvl="0" indent="-17780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100" b="1" i="0" u="none" strike="noStrike" cap="none">
                <a:solidFill>
                  <a:srgbClr val="000000"/>
                </a:solidFill>
                <a:latin typeface="Arial"/>
                <a:ea typeface="Arial"/>
                <a:cs typeface="Arial"/>
                <a:sym typeface="Arial"/>
              </a:rPr>
              <a:t>July 2025 updated standards</a:t>
            </a:r>
            <a:endParaRPr sz="1100"/>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Product-based limits:</a:t>
            </a:r>
            <a:endParaRPr sz="1100"/>
          </a:p>
          <a:p>
            <a:pPr marL="1028700" marR="0" lvl="2"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Breakfast cereals: ≤6 g/oz</a:t>
            </a:r>
            <a:endParaRPr sz="1100"/>
          </a:p>
          <a:p>
            <a:pPr marL="1028700" marR="0" lvl="2"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Yogurt: ≤12 g/6 oz</a:t>
            </a:r>
            <a:endParaRPr sz="1100"/>
          </a:p>
          <a:p>
            <a:pPr marL="1028700" marR="0" lvl="2"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Flavored milk:10 g/8 oz</a:t>
            </a:r>
            <a:endParaRPr sz="1100"/>
          </a:p>
          <a:p>
            <a:pPr marL="596900" marR="0" lvl="1" indent="-17780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100" b="1" i="0" u="none" strike="noStrike" cap="none">
                <a:solidFill>
                  <a:srgbClr val="000000"/>
                </a:solidFill>
                <a:latin typeface="Arial"/>
                <a:ea typeface="Arial"/>
                <a:cs typeface="Arial"/>
                <a:sym typeface="Arial"/>
              </a:rPr>
              <a:t>July 2027 updated standards</a:t>
            </a:r>
            <a:endParaRPr sz="1100"/>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Average weekly limits for added sugars in overall meals (&lt;10% of weekly calories) </a:t>
            </a:r>
            <a:endParaRPr sz="2100" b="0" i="0" u="none" strike="noStrike" cap="none">
              <a:solidFill>
                <a:srgbClr val="000000"/>
              </a:solidFill>
              <a:latin typeface="Arial"/>
              <a:ea typeface="Arial"/>
              <a:cs typeface="Arial"/>
              <a:sym typeface="Arial"/>
            </a:endParaRPr>
          </a:p>
        </p:txBody>
      </p:sp>
      <p:pic>
        <p:nvPicPr>
          <p:cNvPr id="623" name="Google Shape;623;p76"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pic>
        <p:nvPicPr>
          <p:cNvPr id="627" name="Google Shape;627;p76" descr="A purple and white package of sugar"/>
          <p:cNvPicPr preferRelativeResize="0"/>
          <p:nvPr/>
        </p:nvPicPr>
        <p:blipFill rotWithShape="1">
          <a:blip r:embed="rId5">
            <a:alphaModFix/>
          </a:blip>
          <a:srcRect/>
          <a:stretch/>
        </p:blipFill>
        <p:spPr>
          <a:xfrm>
            <a:off x="6301182" y="702247"/>
            <a:ext cx="2861572" cy="30011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7">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5" name="Google Shape;635;p77"/>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Milk</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36" name="Google Shape;636;p77"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sp>
        <p:nvSpPr>
          <p:cNvPr id="637" name="Google Shape;637;p77"/>
          <p:cNvSpPr txBox="1"/>
          <p:nvPr/>
        </p:nvSpPr>
        <p:spPr>
          <a:xfrm>
            <a:off x="529210" y="779567"/>
            <a:ext cx="4717200" cy="400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Current standards</a:t>
            </a:r>
            <a:endParaRPr sz="1100"/>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Allow both flavored and unflavored 1% and fat-free milks in the school meals programs to K-12 students</a:t>
            </a:r>
            <a:endParaRPr sz="1100"/>
          </a:p>
          <a:p>
            <a:pPr marL="342900" marR="0" lvl="0" indent="-29210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Schools continue to offer at least two varieties of milk, and unflavored milk must be offered at each meal service</a:t>
            </a:r>
            <a:endParaRPr sz="1100"/>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Updated standards</a:t>
            </a:r>
            <a:endParaRPr sz="1100"/>
          </a:p>
          <a:p>
            <a:pPr marL="685800" marR="0" lvl="1" indent="-342900"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Maintain the current standards </a:t>
            </a:r>
            <a:endParaRPr sz="1100"/>
          </a:p>
        </p:txBody>
      </p:sp>
      <p:pic>
        <p:nvPicPr>
          <p:cNvPr id="634" name="Google Shape;634;p77"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pic>
        <p:nvPicPr>
          <p:cNvPr id="638" name="Google Shape;638;p77" descr="A blue and white carton of milk"/>
          <p:cNvPicPr preferRelativeResize="0"/>
          <p:nvPr/>
        </p:nvPicPr>
        <p:blipFill rotWithShape="1">
          <a:blip r:embed="rId5">
            <a:alphaModFix/>
          </a:blip>
          <a:srcRect/>
          <a:stretch/>
        </p:blipFill>
        <p:spPr>
          <a:xfrm>
            <a:off x="5988177" y="1259607"/>
            <a:ext cx="2660903" cy="26242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7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6" name="Google Shape;646;p78"/>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Whole Grains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47" name="Google Shape;647;p78"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sp>
        <p:nvSpPr>
          <p:cNvPr id="648" name="Google Shape;648;p78"/>
          <p:cNvSpPr txBox="1"/>
          <p:nvPr/>
        </p:nvSpPr>
        <p:spPr>
          <a:xfrm>
            <a:off x="578354" y="994421"/>
            <a:ext cx="5176500" cy="3055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Current standards</a:t>
            </a:r>
            <a:endParaRPr sz="1100"/>
          </a:p>
          <a:p>
            <a:pPr marL="685800" marR="0" lvl="1" indent="-342900"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At</a:t>
            </a:r>
            <a:r>
              <a:rPr lang="en" sz="2100" b="0" i="0" u="none" strike="noStrike" cap="none">
                <a:solidFill>
                  <a:srgbClr val="000000"/>
                </a:solidFill>
                <a:latin typeface="Arial"/>
                <a:ea typeface="Arial"/>
                <a:cs typeface="Arial"/>
                <a:sym typeface="Arial"/>
              </a:rPr>
              <a:t> least 80% of the grains offered weekly must be whole grain-rich</a:t>
            </a:r>
            <a:endParaRPr sz="1100"/>
          </a:p>
          <a:p>
            <a:pPr marL="685800" marR="0" lvl="1" indent="-29210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685800" marR="0" lvl="1"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Arial"/>
                <a:ea typeface="Arial"/>
                <a:cs typeface="Arial"/>
                <a:sym typeface="Arial"/>
              </a:rPr>
              <a:t>“Whole grain-rich” is defined by the FNS as products containing 50% to 100% whole grain</a:t>
            </a:r>
            <a:endParaRPr sz="1100"/>
          </a:p>
          <a:p>
            <a:pPr marL="0" marR="0" lvl="1" indent="0" algn="l" rtl="0">
              <a:lnSpc>
                <a:spcPct val="100000"/>
              </a:lnSpc>
              <a:spcBef>
                <a:spcPts val="0"/>
              </a:spcBef>
              <a:spcAft>
                <a:spcPts val="0"/>
              </a:spcAft>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Updated standards</a:t>
            </a:r>
            <a:endParaRPr sz="1100"/>
          </a:p>
          <a:p>
            <a:pPr marL="685800" marR="0" lvl="1" indent="-342900"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Maintain the current standards </a:t>
            </a:r>
            <a:endParaRPr sz="1100"/>
          </a:p>
        </p:txBody>
      </p:sp>
      <p:pic>
        <p:nvPicPr>
          <p:cNvPr id="645" name="Google Shape;645;p78"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pic>
        <p:nvPicPr>
          <p:cNvPr id="649" name="Google Shape;649;p78" descr="A group of bread and cereals"/>
          <p:cNvPicPr preferRelativeResize="0"/>
          <p:nvPr/>
        </p:nvPicPr>
        <p:blipFill rotWithShape="1">
          <a:blip r:embed="rId5">
            <a:alphaModFix/>
          </a:blip>
          <a:srcRect/>
          <a:stretch/>
        </p:blipFill>
        <p:spPr>
          <a:xfrm>
            <a:off x="5977323" y="1125175"/>
            <a:ext cx="2931219" cy="2893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8" name="Google Shape;658;p79"/>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Sodium</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55" name="Google Shape;655;p79" descr="A table of food groups"/>
          <p:cNvPicPr preferRelativeResize="0"/>
          <p:nvPr/>
        </p:nvPicPr>
        <p:blipFill rotWithShape="1">
          <a:blip r:embed="rId3">
            <a:alphaModFix/>
          </a:blip>
          <a:srcRect/>
          <a:stretch/>
        </p:blipFill>
        <p:spPr>
          <a:xfrm>
            <a:off x="240671" y="876862"/>
            <a:ext cx="4783625" cy="3051220"/>
          </a:xfrm>
          <a:prstGeom prst="rect">
            <a:avLst/>
          </a:prstGeom>
          <a:noFill/>
          <a:ln>
            <a:noFill/>
          </a:ln>
        </p:spPr>
      </p:pic>
      <p:sp>
        <p:nvSpPr>
          <p:cNvPr id="656" name="Google Shape;656;p7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0" name="Google Shape;660;p79"/>
          <p:cNvSpPr txBox="1"/>
          <p:nvPr/>
        </p:nvSpPr>
        <p:spPr>
          <a:xfrm>
            <a:off x="5272916" y="876862"/>
            <a:ext cx="3718500" cy="3270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000" b="1" i="0" u="none" strike="noStrike" cap="none" dirty="0">
                <a:solidFill>
                  <a:srgbClr val="000000"/>
                </a:solidFill>
                <a:latin typeface="Arial"/>
                <a:ea typeface="Arial"/>
                <a:cs typeface="Arial"/>
                <a:sym typeface="Arial"/>
              </a:rPr>
              <a:t>Updated standards</a:t>
            </a:r>
            <a:endParaRPr sz="1100" dirty="0"/>
          </a:p>
          <a:p>
            <a:pPr marL="685800" marR="0" lvl="1" indent="-342900" algn="l" rtl="0">
              <a:lnSpc>
                <a:spcPct val="100000"/>
              </a:lnSpc>
              <a:spcBef>
                <a:spcPts val="0"/>
              </a:spcBef>
              <a:spcAft>
                <a:spcPts val="0"/>
              </a:spcAft>
              <a:buClr>
                <a:srgbClr val="000000"/>
              </a:buClr>
              <a:buSzPts val="2000"/>
              <a:buFont typeface="Arial"/>
              <a:buChar char="•"/>
            </a:pPr>
            <a:r>
              <a:rPr lang="en" sz="2000" b="0" i="0" u="none" strike="noStrike" cap="none" dirty="0">
                <a:solidFill>
                  <a:srgbClr val="000000"/>
                </a:solidFill>
                <a:latin typeface="Arial"/>
                <a:ea typeface="Arial"/>
                <a:cs typeface="Arial"/>
                <a:sym typeface="Arial"/>
              </a:rPr>
              <a:t>Schools will maintain current sodium limits through SY 2026-2027</a:t>
            </a:r>
            <a:endParaRPr sz="1100" dirty="0"/>
          </a:p>
          <a:p>
            <a:pPr marL="0" marR="0" lvl="0" indent="0" algn="l" rtl="0">
              <a:lnSpc>
                <a:spcPct val="100000"/>
              </a:lnSpc>
              <a:spcBef>
                <a:spcPts val="0"/>
              </a:spcBef>
              <a:spcAft>
                <a:spcPts val="0"/>
              </a:spcAft>
              <a:buNone/>
            </a:pPr>
            <a:endParaRPr sz="800" b="0" i="0" u="none" strike="noStrike" cap="none" dirty="0">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rgbClr val="000000"/>
              </a:buClr>
              <a:buSzPts val="2000"/>
              <a:buFont typeface="Arial"/>
              <a:buChar char="•"/>
            </a:pPr>
            <a:r>
              <a:rPr lang="en" sz="2000" b="0" i="0" u="none" strike="noStrike" cap="none" dirty="0">
                <a:solidFill>
                  <a:srgbClr val="000000"/>
                </a:solidFill>
                <a:latin typeface="Arial"/>
                <a:ea typeface="Arial"/>
                <a:cs typeface="Arial"/>
                <a:sym typeface="Arial"/>
              </a:rPr>
              <a:t>By July 1, 2027, schools must implement a 15% reduction for lunch and a 10% reduction for breakfast from current sodium limits</a:t>
            </a:r>
            <a:endParaRPr sz="1100" dirty="0"/>
          </a:p>
        </p:txBody>
      </p:sp>
      <p:pic>
        <p:nvPicPr>
          <p:cNvPr id="661" name="Google Shape;661;p79" descr="A salt shaker with a white lid"/>
          <p:cNvPicPr preferRelativeResize="0"/>
          <p:nvPr/>
        </p:nvPicPr>
        <p:blipFill rotWithShape="1">
          <a:blip r:embed="rId4">
            <a:alphaModFix/>
          </a:blip>
          <a:srcRect/>
          <a:stretch/>
        </p:blipFill>
        <p:spPr>
          <a:xfrm>
            <a:off x="4640580" y="3941146"/>
            <a:ext cx="1130782" cy="1168296"/>
          </a:xfrm>
          <a:prstGeom prst="rect">
            <a:avLst/>
          </a:prstGeom>
          <a:noFill/>
          <a:ln>
            <a:noFill/>
          </a:ln>
        </p:spPr>
      </p:pic>
      <p:pic>
        <p:nvPicPr>
          <p:cNvPr id="659" name="Google Shape;659;p7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sp>
        <p:nvSpPr>
          <p:cNvPr id="662" name="Google Shape;662;p79">
            <a:extLst>
              <a:ext uri="{C183D7F6-B498-43B3-948B-1728B52AA6E4}">
                <adec:decorative xmlns:adec="http://schemas.microsoft.com/office/drawing/2017/decorative" val="1"/>
              </a:ext>
            </a:extLst>
          </p:cNvPr>
          <p:cNvSpPr/>
          <p:nvPr/>
        </p:nvSpPr>
        <p:spPr>
          <a:xfrm>
            <a:off x="5060318" y="1738028"/>
            <a:ext cx="425100" cy="1953300"/>
          </a:xfrm>
          <a:prstGeom prst="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657" name="Google Shape;657;p7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8" name="Google Shape;258;p44"/>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 Agenda</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 name="Google Shape;259;p44"/>
          <p:cNvSpPr txBox="1"/>
          <p:nvPr/>
        </p:nvSpPr>
        <p:spPr>
          <a:xfrm>
            <a:off x="184625" y="755831"/>
            <a:ext cx="8646300" cy="3609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dk1"/>
                </a:solidFill>
                <a:latin typeface="Calibri"/>
                <a:ea typeface="Calibri"/>
                <a:cs typeface="Calibri"/>
                <a:sym typeface="Calibri"/>
              </a:rPr>
              <a:t> Schedule and Topics </a:t>
            </a:r>
            <a:endParaRPr sz="1100" b="0" i="0" u="none" strike="noStrike" cap="none">
              <a:solidFill>
                <a:srgbClr val="000000"/>
              </a:solidFill>
              <a:latin typeface="Arial"/>
              <a:ea typeface="Arial"/>
              <a:cs typeface="Arial"/>
              <a:sym typeface="Arial"/>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June 1</a:t>
            </a:r>
            <a:r>
              <a:rPr lang="en" sz="2000">
                <a:solidFill>
                  <a:schemeClr val="dk1"/>
                </a:solidFill>
                <a:latin typeface="Calibri"/>
                <a:ea typeface="Calibri"/>
                <a:cs typeface="Calibri"/>
                <a:sym typeface="Calibri"/>
              </a:rPr>
              <a:t>2</a:t>
            </a:r>
            <a:r>
              <a:rPr lang="en" sz="2000" b="0" i="0" u="none" strike="noStrike" cap="none">
                <a:solidFill>
                  <a:schemeClr val="dk1"/>
                </a:solidFill>
                <a:latin typeface="Calibri"/>
                <a:ea typeface="Calibri"/>
                <a:cs typeface="Calibri"/>
                <a:sym typeface="Calibri"/>
              </a:rPr>
              <a:t>: </a:t>
            </a:r>
            <a:r>
              <a:rPr lang="en" sz="1900">
                <a:solidFill>
                  <a:schemeClr val="dk1"/>
                </a:solidFill>
                <a:latin typeface="Calibri"/>
                <a:ea typeface="Calibri"/>
                <a:cs typeface="Calibri"/>
                <a:sym typeface="Calibri"/>
              </a:rPr>
              <a:t>Food Policies in Schools - More than just Lunch!</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June 26: </a:t>
            </a:r>
            <a:r>
              <a:rPr lang="en" sz="1900" i="0" u="none" strike="noStrike" cap="none">
                <a:solidFill>
                  <a:schemeClr val="dk1"/>
                </a:solidFill>
                <a:latin typeface="Calibri"/>
                <a:ea typeface="Calibri"/>
                <a:cs typeface="Calibri"/>
                <a:sym typeface="Calibri"/>
              </a:rPr>
              <a:t>F</a:t>
            </a:r>
            <a:r>
              <a:rPr lang="en" sz="1900">
                <a:solidFill>
                  <a:schemeClr val="dk1"/>
                </a:solidFill>
                <a:latin typeface="Calibri"/>
                <a:ea typeface="Calibri"/>
                <a:cs typeface="Calibri"/>
                <a:sym typeface="Calibri"/>
              </a:rPr>
              <a:t>ood is Medicine: What does it mean?</a:t>
            </a:r>
            <a:endParaRPr sz="1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900">
                <a:solidFill>
                  <a:schemeClr val="dk1"/>
                </a:solidFill>
                <a:latin typeface="Calibri"/>
                <a:ea typeface="Calibri"/>
                <a:cs typeface="Calibri"/>
                <a:sym typeface="Calibri"/>
              </a:rPr>
              <a:t>                      Where are we going?</a:t>
            </a:r>
            <a:endParaRPr sz="1900" i="0" u="none" strike="noStrike" cap="none">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July 1</a:t>
            </a:r>
            <a:r>
              <a:rPr lang="en" sz="2000">
                <a:solidFill>
                  <a:schemeClr val="dk1"/>
                </a:solidFill>
                <a:latin typeface="Calibri"/>
                <a:ea typeface="Calibri"/>
                <a:cs typeface="Calibri"/>
                <a:sym typeface="Calibri"/>
              </a:rPr>
              <a:t>0</a:t>
            </a:r>
            <a:r>
              <a:rPr lang="en" sz="2000" b="0" i="0" u="none" strike="noStrike" cap="none">
                <a:solidFill>
                  <a:schemeClr val="dk1"/>
                </a:solidFill>
                <a:latin typeface="Calibri"/>
                <a:ea typeface="Calibri"/>
                <a:cs typeface="Calibri"/>
                <a:sym typeface="Calibri"/>
              </a:rPr>
              <a:t>:</a:t>
            </a:r>
            <a:r>
              <a:rPr lang="en" sz="2000" i="0" u="none" strike="noStrike" cap="none">
                <a:solidFill>
                  <a:schemeClr val="dk1"/>
                </a:solidFill>
                <a:latin typeface="Calibri"/>
                <a:ea typeface="Calibri"/>
                <a:cs typeface="Calibri"/>
                <a:sym typeface="Calibri"/>
              </a:rPr>
              <a:t> </a:t>
            </a:r>
            <a:r>
              <a:rPr lang="en" sz="1900">
                <a:solidFill>
                  <a:schemeClr val="dk1"/>
                </a:solidFill>
                <a:latin typeface="Calibri"/>
                <a:ea typeface="Calibri"/>
                <a:cs typeface="Calibri"/>
                <a:sym typeface="Calibri"/>
              </a:rPr>
              <a:t>Leveraging Food Service Contracts at 4-year Public Universities to     </a:t>
            </a:r>
            <a:endParaRPr sz="190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r>
              <a:rPr lang="en" sz="1900">
                <a:solidFill>
                  <a:schemeClr val="dk1"/>
                </a:solidFill>
                <a:latin typeface="Calibri"/>
                <a:ea typeface="Calibri"/>
                <a:cs typeface="Calibri"/>
                <a:sym typeface="Calibri"/>
              </a:rPr>
              <a:t>                Understand Meal Plan Costs and Affordability</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July 2</a:t>
            </a:r>
            <a:r>
              <a:rPr lang="en" sz="2000">
                <a:solidFill>
                  <a:schemeClr val="dk1"/>
                </a:solidFill>
                <a:latin typeface="Calibri"/>
                <a:ea typeface="Calibri"/>
                <a:cs typeface="Calibri"/>
                <a:sym typeface="Calibri"/>
              </a:rPr>
              <a:t>4</a:t>
            </a:r>
            <a:r>
              <a:rPr lang="en" sz="2000" b="0" i="0" u="none" strike="noStrike" cap="none">
                <a:solidFill>
                  <a:schemeClr val="dk1"/>
                </a:solidFill>
                <a:latin typeface="Calibri"/>
                <a:ea typeface="Calibri"/>
                <a:cs typeface="Calibri"/>
                <a:sym typeface="Calibri"/>
              </a:rPr>
              <a:t>: </a:t>
            </a:r>
            <a:r>
              <a:rPr lang="en" sz="1900">
                <a:solidFill>
                  <a:schemeClr val="dk1"/>
                </a:solidFill>
                <a:latin typeface="Calibri"/>
                <a:ea typeface="Calibri"/>
                <a:cs typeface="Calibri"/>
                <a:sym typeface="Calibri"/>
              </a:rPr>
              <a:t>Policy Systems and Environmental Strategies to Support Young Children's </a:t>
            </a:r>
            <a:endParaRPr sz="190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r>
              <a:rPr lang="en" sz="1900">
                <a:solidFill>
                  <a:schemeClr val="dk1"/>
                </a:solidFill>
                <a:latin typeface="Calibri"/>
                <a:ea typeface="Calibri"/>
                <a:cs typeface="Calibri"/>
                <a:sym typeface="Calibri"/>
              </a:rPr>
              <a:t>                Diet and Health</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August </a:t>
            </a:r>
            <a:r>
              <a:rPr lang="en" sz="2000">
                <a:solidFill>
                  <a:schemeClr val="dk1"/>
                </a:solidFill>
                <a:latin typeface="Calibri"/>
                <a:ea typeface="Calibri"/>
                <a:cs typeface="Calibri"/>
                <a:sym typeface="Calibri"/>
              </a:rPr>
              <a:t>7</a:t>
            </a:r>
            <a:r>
              <a:rPr lang="en" sz="2000" b="0" i="0" u="none" strike="noStrike" cap="none">
                <a:solidFill>
                  <a:schemeClr val="dk1"/>
                </a:solidFill>
                <a:latin typeface="Calibri"/>
                <a:ea typeface="Calibri"/>
                <a:cs typeface="Calibri"/>
                <a:sym typeface="Calibri"/>
              </a:rPr>
              <a:t>: </a:t>
            </a:r>
            <a:r>
              <a:rPr lang="en" sz="1900">
                <a:solidFill>
                  <a:schemeClr val="dk1"/>
                </a:solidFill>
                <a:latin typeface="Calibri"/>
                <a:ea typeface="Calibri"/>
                <a:cs typeface="Calibri"/>
                <a:sym typeface="Calibri"/>
              </a:rPr>
              <a:t>Collaborating Successfully across Sectors toward Nutrition Security</a:t>
            </a:r>
            <a:endParaRPr sz="1900">
              <a:solidFill>
                <a:schemeClr val="dk1"/>
              </a:solidFill>
              <a:highlight>
                <a:schemeClr val="lt1"/>
              </a:highlight>
              <a:latin typeface="Calibri"/>
              <a:ea typeface="Calibri"/>
              <a:cs typeface="Calibri"/>
              <a:sym typeface="Calibri"/>
            </a:endParaRPr>
          </a:p>
          <a:p>
            <a:pPr marL="342900" marR="0" lvl="0" indent="-292100" algn="l" rtl="0">
              <a:lnSpc>
                <a:spcPct val="10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August 1</a:t>
            </a:r>
            <a:r>
              <a:rPr lang="en" sz="2000">
                <a:solidFill>
                  <a:schemeClr val="dk1"/>
                </a:solidFill>
                <a:latin typeface="Calibri"/>
                <a:ea typeface="Calibri"/>
                <a:cs typeface="Calibri"/>
                <a:sym typeface="Calibri"/>
              </a:rPr>
              <a:t>4</a:t>
            </a:r>
            <a:r>
              <a:rPr lang="en" sz="2000" b="0" i="0" u="none" strike="noStrike" cap="none">
                <a:solidFill>
                  <a:schemeClr val="dk1"/>
                </a:solidFill>
                <a:latin typeface="Calibri"/>
                <a:ea typeface="Calibri"/>
                <a:cs typeface="Calibri"/>
                <a:sym typeface="Calibri"/>
              </a:rPr>
              <a:t>: </a:t>
            </a:r>
            <a:r>
              <a:rPr lang="en" sz="2000" b="0" i="0" u="none" strike="noStrike" cap="none">
                <a:solidFill>
                  <a:schemeClr val="dk1"/>
                </a:solidFill>
                <a:highlight>
                  <a:schemeClr val="lt1"/>
                </a:highlight>
                <a:latin typeface="Calibri"/>
                <a:ea typeface="Calibri"/>
                <a:cs typeface="Calibri"/>
                <a:sym typeface="Calibri"/>
              </a:rPr>
              <a:t>Student Presentations</a:t>
            </a:r>
            <a:endParaRPr sz="20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Calibri"/>
                <a:ea typeface="Calibri"/>
                <a:cs typeface="Calibri"/>
                <a:sym typeface="Calibri"/>
              </a:rPr>
              <a:t>For more information or to register: https://nopren.ucsf.edu/student-resources </a:t>
            </a:r>
            <a:endParaRPr sz="2000" b="0" i="0" u="none" strike="noStrike" cap="none">
              <a:solidFill>
                <a:schemeClr val="dk1"/>
              </a:solidFill>
              <a:latin typeface="Calibri"/>
              <a:ea typeface="Calibri"/>
              <a:cs typeface="Calibri"/>
              <a:sym typeface="Calibri"/>
            </a:endParaRPr>
          </a:p>
        </p:txBody>
      </p:sp>
      <p:sp>
        <p:nvSpPr>
          <p:cNvPr id="261" name="Google Shape;261;p44"/>
          <p:cNvSpPr txBox="1"/>
          <p:nvPr/>
        </p:nvSpPr>
        <p:spPr>
          <a:xfrm>
            <a:off x="6490350" y="755813"/>
            <a:ext cx="2404800" cy="10158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1700" b="0" i="0" u="none" strike="noStrike" cap="none">
                <a:solidFill>
                  <a:schemeClr val="dk1"/>
                </a:solidFill>
                <a:latin typeface="Calibri"/>
                <a:ea typeface="Calibri"/>
                <a:cs typeface="Calibri"/>
                <a:sym typeface="Calibri"/>
              </a:rPr>
              <a:t>The series will take place on Wednesdays </a:t>
            </a:r>
            <a:r>
              <a:rPr lang="en" sz="1700" b="1" i="0" u="none" strike="noStrike" cap="none">
                <a:solidFill>
                  <a:schemeClr val="dk1"/>
                </a:solidFill>
                <a:latin typeface="Calibri"/>
                <a:ea typeface="Calibri"/>
                <a:cs typeface="Calibri"/>
                <a:sym typeface="Calibri"/>
              </a:rPr>
              <a:t>from </a:t>
            </a:r>
            <a:endParaRPr sz="17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r>
              <a:rPr lang="en" sz="1700" b="1" i="0" u="none" strike="noStrike" cap="none">
                <a:solidFill>
                  <a:schemeClr val="dk1"/>
                </a:solidFill>
                <a:latin typeface="Calibri"/>
                <a:ea typeface="Calibri"/>
                <a:cs typeface="Calibri"/>
                <a:sym typeface="Calibri"/>
              </a:rPr>
              <a:t>4:00 - 5:00 pm EST</a:t>
            </a:r>
            <a:endParaRPr sz="1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600" b="0" i="0" u="none" strike="noStrike" cap="none">
              <a:solidFill>
                <a:srgbClr val="000000"/>
              </a:solidFill>
              <a:latin typeface="Calibri"/>
              <a:ea typeface="Calibri"/>
              <a:cs typeface="Calibri"/>
              <a:sym typeface="Calibri"/>
            </a:endParaRPr>
          </a:p>
        </p:txBody>
      </p:sp>
      <p:pic>
        <p:nvPicPr>
          <p:cNvPr id="260" name="Google Shape;260;p44" descr="A picture containing text, bottle"/>
          <p:cNvPicPr preferRelativeResize="0"/>
          <p:nvPr/>
        </p:nvPicPr>
        <p:blipFill rotWithShape="1">
          <a:blip r:embed="rId3">
            <a:alphaModFix/>
          </a:blip>
          <a:srcRect/>
          <a:stretch/>
        </p:blipFill>
        <p:spPr>
          <a:xfrm>
            <a:off x="48920" y="4559850"/>
            <a:ext cx="757229" cy="514351"/>
          </a:xfrm>
          <a:prstGeom prst="rect">
            <a:avLst/>
          </a:prstGeom>
          <a:noFill/>
          <a:ln>
            <a:noFill/>
          </a:ln>
        </p:spPr>
      </p:pic>
      <p:pic>
        <p:nvPicPr>
          <p:cNvPr id="257" name="Google Shape;257;p44" descr="NOPREN Logo"/>
          <p:cNvPicPr preferRelativeResize="0"/>
          <p:nvPr/>
        </p:nvPicPr>
        <p:blipFill rotWithShape="1">
          <a:blip r:embed="rId4">
            <a:alphaModFix/>
          </a:blip>
          <a:srcRect/>
          <a:stretch/>
        </p:blipFill>
        <p:spPr>
          <a:xfrm>
            <a:off x="7480665" y="4559850"/>
            <a:ext cx="1614415" cy="583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0"/>
          <p:cNvSpPr>
            <a:spLocks noGrp="1"/>
          </p:cNvSpPr>
          <p:nvPr>
            <p:ph type="title" idx="4294967295"/>
          </p:nvPr>
        </p:nvSpPr>
        <p:spPr>
          <a:xfrm>
            <a:off x="0" y="2918460"/>
            <a:ext cx="9144000" cy="22251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2500"/>
              <a:buFont typeface="Calibri"/>
              <a:buNone/>
              <a:tabLst/>
              <a:defRPr/>
            </a:pPr>
            <a:r>
              <a:rPr kumimoji="0" lang="en-US" sz="5300" b="0" i="0" u="none" strike="noStrike" kern="0" cap="none" spc="0" normalizeH="0" baseline="0" noProof="0" dirty="0">
                <a:ln>
                  <a:noFill/>
                </a:ln>
                <a:solidFill>
                  <a:srgbClr val="FFFFFF"/>
                </a:solidFill>
                <a:effectLst/>
                <a:uLnTx/>
                <a:uFillTx/>
                <a:latin typeface="Calibri"/>
                <a:ea typeface="Calibri"/>
                <a:cs typeface="Calibri"/>
                <a:sym typeface="Calibri"/>
              </a:rPr>
              <a:t>Competitive Foods in Schools</a:t>
            </a:r>
            <a:endParaRPr kumimoji="0" lang="en-US" sz="5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69" name="Google Shape;669;p80">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670" name="Google Shape;670;p80">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71" name="Google Shape;671;p80" descr="A picture containing icon"/>
          <p:cNvPicPr preferRelativeResize="0"/>
          <p:nvPr/>
        </p:nvPicPr>
        <p:blipFill rotWithShape="1">
          <a:blip r:embed="rId3">
            <a:alphaModFix/>
          </a:blip>
          <a:srcRect/>
          <a:stretch/>
        </p:blipFill>
        <p:spPr>
          <a:xfrm>
            <a:off x="888483" y="131497"/>
            <a:ext cx="7029450" cy="2514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8" name="Google Shape;678;p8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80" name="Google Shape;680;p81"/>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Overview</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82" name="Google Shape;682;p81"/>
          <p:cNvSpPr txBox="1">
            <a:spLocks noGrp="1"/>
          </p:cNvSpPr>
          <p:nvPr>
            <p:ph type="body" idx="1"/>
          </p:nvPr>
        </p:nvSpPr>
        <p:spPr>
          <a:xfrm>
            <a:off x="628650" y="1028655"/>
            <a:ext cx="7886700" cy="36042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What are “competitive foods?”</a:t>
            </a:r>
            <a:endParaRPr/>
          </a:p>
          <a:p>
            <a:pPr marL="685800" lvl="1" indent="-254000" algn="l" rtl="0">
              <a:lnSpc>
                <a:spcPct val="90000"/>
              </a:lnSpc>
              <a:spcBef>
                <a:spcPts val="400"/>
              </a:spcBef>
              <a:spcAft>
                <a:spcPts val="0"/>
              </a:spcAft>
              <a:buSzPts val="1400"/>
              <a:buChar char="•"/>
            </a:pPr>
            <a:r>
              <a:rPr lang="en" sz="2400"/>
              <a:t>Snacks and beverages that “compete” with school meals</a:t>
            </a:r>
            <a:endParaRPr/>
          </a:p>
          <a:p>
            <a:pPr marL="342900" lvl="0" indent="-254000" algn="l" rtl="0">
              <a:lnSpc>
                <a:spcPct val="90000"/>
              </a:lnSpc>
              <a:spcBef>
                <a:spcPts val="800"/>
              </a:spcBef>
              <a:spcAft>
                <a:spcPts val="0"/>
              </a:spcAft>
              <a:buClr>
                <a:schemeClr val="dk1"/>
              </a:buClr>
              <a:buSzPts val="1400"/>
              <a:buChar char="•"/>
            </a:pPr>
            <a:r>
              <a:rPr lang="en" sz="2400" b="1"/>
              <a:t>Sold in:</a:t>
            </a:r>
            <a:endParaRPr/>
          </a:p>
          <a:p>
            <a:pPr marL="685800" lvl="1" indent="-254000" algn="l" rtl="0">
              <a:lnSpc>
                <a:spcPct val="90000"/>
              </a:lnSpc>
              <a:spcBef>
                <a:spcPts val="400"/>
              </a:spcBef>
              <a:spcAft>
                <a:spcPts val="0"/>
              </a:spcAft>
              <a:buSzPts val="1400"/>
              <a:buChar char="•"/>
            </a:pPr>
            <a:r>
              <a:rPr lang="en" sz="2400"/>
              <a:t>School vending machines</a:t>
            </a:r>
            <a:endParaRPr/>
          </a:p>
          <a:p>
            <a:pPr marL="685800" lvl="1" indent="-254000" algn="l" rtl="0">
              <a:lnSpc>
                <a:spcPct val="90000"/>
              </a:lnSpc>
              <a:spcBef>
                <a:spcPts val="400"/>
              </a:spcBef>
              <a:spcAft>
                <a:spcPts val="0"/>
              </a:spcAft>
              <a:buSzPts val="1400"/>
              <a:buChar char="•"/>
            </a:pPr>
            <a:r>
              <a:rPr lang="en" sz="2400"/>
              <a:t>School stores</a:t>
            </a:r>
            <a:endParaRPr/>
          </a:p>
          <a:p>
            <a:pPr marL="685800" lvl="1" indent="-254000" algn="l" rtl="0">
              <a:lnSpc>
                <a:spcPct val="90000"/>
              </a:lnSpc>
              <a:spcBef>
                <a:spcPts val="400"/>
              </a:spcBef>
              <a:spcAft>
                <a:spcPts val="0"/>
              </a:spcAft>
              <a:buSzPts val="1400"/>
              <a:buChar char="•"/>
            </a:pPr>
            <a:r>
              <a:rPr lang="en" sz="2400"/>
              <a:t>Snack bars</a:t>
            </a:r>
            <a:endParaRPr/>
          </a:p>
          <a:p>
            <a:pPr marL="685800" lvl="1" indent="-254000" algn="l" rtl="0">
              <a:lnSpc>
                <a:spcPct val="90000"/>
              </a:lnSpc>
              <a:spcBef>
                <a:spcPts val="400"/>
              </a:spcBef>
              <a:spcAft>
                <a:spcPts val="0"/>
              </a:spcAft>
              <a:buSzPts val="1400"/>
              <a:buChar char="•"/>
            </a:pPr>
            <a:r>
              <a:rPr lang="en" sz="2400"/>
              <a:t>Cafeterias</a:t>
            </a:r>
            <a:endParaRPr/>
          </a:p>
          <a:p>
            <a:pPr marL="685800" lvl="1" indent="-254000" algn="l" rtl="0">
              <a:lnSpc>
                <a:spcPct val="90000"/>
              </a:lnSpc>
              <a:spcBef>
                <a:spcPts val="400"/>
              </a:spcBef>
              <a:spcAft>
                <a:spcPts val="0"/>
              </a:spcAft>
              <a:buSzPts val="1400"/>
              <a:buChar char="•"/>
            </a:pPr>
            <a:r>
              <a:rPr lang="en" sz="2400"/>
              <a:t>Fundraisers</a:t>
            </a:r>
            <a:endParaRPr/>
          </a:p>
        </p:txBody>
      </p:sp>
      <p:pic>
        <p:nvPicPr>
          <p:cNvPr id="681" name="Google Shape;681;p81"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679" name="Google Shape;679;p81"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9" name="Google Shape;689;p8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91" name="Google Shape;691;p82"/>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Overview of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95" name="Google Shape;695;p82" descr="A cart with bags of chips"/>
          <p:cNvPicPr preferRelativeResize="0"/>
          <p:nvPr/>
        </p:nvPicPr>
        <p:blipFill rotWithShape="1">
          <a:blip r:embed="rId3">
            <a:alphaModFix/>
          </a:blip>
          <a:srcRect/>
          <a:stretch/>
        </p:blipFill>
        <p:spPr>
          <a:xfrm rot="5400000">
            <a:off x="-152669" y="1537149"/>
            <a:ext cx="2608012" cy="1956009"/>
          </a:xfrm>
          <a:prstGeom prst="rect">
            <a:avLst/>
          </a:prstGeom>
          <a:noFill/>
          <a:ln>
            <a:noFill/>
          </a:ln>
        </p:spPr>
      </p:pic>
      <p:pic>
        <p:nvPicPr>
          <p:cNvPr id="696" name="Google Shape;696;p82" descr="A machine with a drink dispenser"/>
          <p:cNvPicPr preferRelativeResize="0"/>
          <p:nvPr/>
        </p:nvPicPr>
        <p:blipFill rotWithShape="1">
          <a:blip r:embed="rId4">
            <a:alphaModFix/>
          </a:blip>
          <a:srcRect/>
          <a:stretch/>
        </p:blipFill>
        <p:spPr>
          <a:xfrm rot="5400000">
            <a:off x="2065899" y="1537151"/>
            <a:ext cx="2608012" cy="1956009"/>
          </a:xfrm>
          <a:prstGeom prst="rect">
            <a:avLst/>
          </a:prstGeom>
          <a:noFill/>
          <a:ln>
            <a:noFill/>
          </a:ln>
        </p:spPr>
      </p:pic>
      <p:pic>
        <p:nvPicPr>
          <p:cNvPr id="693" name="Google Shape;693;p82" descr="A vending machine with snacks in it"/>
          <p:cNvPicPr preferRelativeResize="0"/>
          <p:nvPr/>
        </p:nvPicPr>
        <p:blipFill rotWithShape="1">
          <a:blip r:embed="rId5">
            <a:alphaModFix/>
          </a:blip>
          <a:srcRect/>
          <a:stretch/>
        </p:blipFill>
        <p:spPr>
          <a:xfrm rot="5400000">
            <a:off x="4339391" y="1558913"/>
            <a:ext cx="2636057" cy="1977043"/>
          </a:xfrm>
          <a:prstGeom prst="rect">
            <a:avLst/>
          </a:prstGeom>
          <a:noFill/>
          <a:ln>
            <a:noFill/>
          </a:ln>
        </p:spPr>
      </p:pic>
      <p:pic>
        <p:nvPicPr>
          <p:cNvPr id="694" name="Google Shape;694;p82" descr="A tray of cookies wrapped in plastic"/>
          <p:cNvPicPr preferRelativeResize="0"/>
          <p:nvPr/>
        </p:nvPicPr>
        <p:blipFill rotWithShape="1">
          <a:blip r:embed="rId6">
            <a:alphaModFix/>
          </a:blip>
          <a:srcRect/>
          <a:stretch/>
        </p:blipFill>
        <p:spPr>
          <a:xfrm rot="5400000">
            <a:off x="6657050" y="1533627"/>
            <a:ext cx="2579842" cy="1934881"/>
          </a:xfrm>
          <a:prstGeom prst="rect">
            <a:avLst/>
          </a:prstGeom>
          <a:noFill/>
          <a:ln>
            <a:noFill/>
          </a:ln>
        </p:spPr>
      </p:pic>
      <p:pic>
        <p:nvPicPr>
          <p:cNvPr id="692" name="Google Shape;692;p82" descr="A picture containing text, bottle"/>
          <p:cNvPicPr preferRelativeResize="0"/>
          <p:nvPr/>
        </p:nvPicPr>
        <p:blipFill rotWithShape="1">
          <a:blip r:embed="rId7">
            <a:alphaModFix/>
          </a:blip>
          <a:srcRect/>
          <a:stretch/>
        </p:blipFill>
        <p:spPr>
          <a:xfrm>
            <a:off x="48927" y="4403276"/>
            <a:ext cx="987748" cy="670923"/>
          </a:xfrm>
          <a:prstGeom prst="rect">
            <a:avLst/>
          </a:prstGeom>
          <a:noFill/>
          <a:ln>
            <a:noFill/>
          </a:ln>
        </p:spPr>
      </p:pic>
      <p:pic>
        <p:nvPicPr>
          <p:cNvPr id="690" name="Google Shape;690;p82" descr="NOPREN Logo"/>
          <p:cNvPicPr preferRelativeResize="0"/>
          <p:nvPr/>
        </p:nvPicPr>
        <p:blipFill rotWithShape="1">
          <a:blip r:embed="rId8">
            <a:alphaModFix/>
          </a:blip>
          <a:srcRect/>
          <a:stretch/>
        </p:blipFill>
        <p:spPr>
          <a:xfrm>
            <a:off x="7226124" y="4467834"/>
            <a:ext cx="1868950" cy="67566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83">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05" name="Google Shape;705;p83"/>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07" name="Google Shape;707;p83"/>
          <p:cNvSpPr txBox="1">
            <a:spLocks noGrp="1"/>
          </p:cNvSpPr>
          <p:nvPr>
            <p:ph type="body" idx="1"/>
          </p:nvPr>
        </p:nvSpPr>
        <p:spPr>
          <a:xfrm>
            <a:off x="628650" y="1028655"/>
            <a:ext cx="7886700" cy="36042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How are competitive foods regulated?</a:t>
            </a:r>
            <a:endParaRPr/>
          </a:p>
          <a:p>
            <a:pPr marL="685800" lvl="1" indent="-254000" algn="l" rtl="0">
              <a:lnSpc>
                <a:spcPct val="90000"/>
              </a:lnSpc>
              <a:spcBef>
                <a:spcPts val="400"/>
              </a:spcBef>
              <a:spcAft>
                <a:spcPts val="0"/>
              </a:spcAft>
              <a:buSzPts val="1400"/>
              <a:buChar char="•"/>
            </a:pPr>
            <a:r>
              <a:rPr lang="en" sz="2300"/>
              <a:t>USDA Smart Snack nutritional standards</a:t>
            </a:r>
            <a:endParaRPr/>
          </a:p>
          <a:p>
            <a:pPr marL="685800" lvl="1" indent="-254000" algn="l" rtl="0">
              <a:lnSpc>
                <a:spcPct val="90000"/>
              </a:lnSpc>
              <a:spcBef>
                <a:spcPts val="400"/>
              </a:spcBef>
              <a:spcAft>
                <a:spcPts val="0"/>
              </a:spcAft>
              <a:buSzPts val="1400"/>
              <a:buChar char="•"/>
            </a:pPr>
            <a:r>
              <a:rPr lang="en" sz="2300"/>
              <a:t>2010 Healthy, Hunger-Free Kids Act required standards for competitive foods</a:t>
            </a:r>
            <a:endParaRPr/>
          </a:p>
          <a:p>
            <a:pPr marL="685800" lvl="1" indent="-254000" algn="l" rtl="0">
              <a:lnSpc>
                <a:spcPct val="90000"/>
              </a:lnSpc>
              <a:spcBef>
                <a:spcPts val="400"/>
              </a:spcBef>
              <a:spcAft>
                <a:spcPts val="0"/>
              </a:spcAft>
              <a:buSzPts val="1400"/>
              <a:buChar char="•"/>
            </a:pPr>
            <a:r>
              <a:rPr lang="en" sz="2300"/>
              <a:t>National standards passed in 2014</a:t>
            </a:r>
            <a:endParaRPr/>
          </a:p>
        </p:txBody>
      </p:sp>
      <p:pic>
        <p:nvPicPr>
          <p:cNvPr id="706" name="Google Shape;706;p83"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704" name="Google Shape;704;p83"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8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0" name="Google Shape;760;p88"/>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62" name="Google Shape;762;p88"/>
          <p:cNvSpPr txBox="1">
            <a:spLocks noGrp="1"/>
          </p:cNvSpPr>
          <p:nvPr>
            <p:ph type="body" idx="1"/>
          </p:nvPr>
        </p:nvSpPr>
        <p:spPr>
          <a:xfrm>
            <a:off x="628650" y="863767"/>
            <a:ext cx="7886700" cy="36042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latin typeface="Calibri"/>
                <a:ea typeface="Calibri"/>
                <a:cs typeface="Calibri"/>
                <a:sym typeface="Calibri"/>
              </a:rPr>
              <a:t>Overview of Smart Snack Standards</a:t>
            </a:r>
            <a:endParaRPr/>
          </a:p>
          <a:p>
            <a:pPr marL="88900" lvl="0" indent="0" algn="l" rtl="0">
              <a:lnSpc>
                <a:spcPct val="90000"/>
              </a:lnSpc>
              <a:spcBef>
                <a:spcPts val="800"/>
              </a:spcBef>
              <a:spcAft>
                <a:spcPts val="0"/>
              </a:spcAft>
              <a:buSzPts val="1400"/>
              <a:buNone/>
            </a:pPr>
            <a:endParaRPr sz="600" b="1">
              <a:latin typeface="Calibri"/>
              <a:ea typeface="Calibri"/>
              <a:cs typeface="Calibri"/>
              <a:sym typeface="Calibri"/>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Whole grain-rich product (first ingredient is whole grain) </a:t>
            </a:r>
            <a:r>
              <a:rPr lang="en" sz="2100" b="1">
                <a:latin typeface="Calibri"/>
                <a:ea typeface="Calibri"/>
                <a:cs typeface="Calibri"/>
                <a:sym typeface="Calibri"/>
              </a:rPr>
              <a:t>OR</a:t>
            </a:r>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First ingredient is a fruit, a vegetable, a dairy food, or a protein food </a:t>
            </a:r>
            <a:r>
              <a:rPr lang="en" sz="2100" b="1">
                <a:latin typeface="Calibri"/>
                <a:ea typeface="Calibri"/>
                <a:cs typeface="Calibri"/>
                <a:sym typeface="Calibri"/>
              </a:rPr>
              <a:t>OR</a:t>
            </a:r>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Be a combination food that contains at least ¼ cup of fruit and/or vegetable (e.g., ¼ cup of raisins with enriched pretzels) </a:t>
            </a:r>
            <a:r>
              <a:rPr lang="en" sz="2100" b="1">
                <a:latin typeface="Calibri"/>
                <a:ea typeface="Calibri"/>
                <a:cs typeface="Calibri"/>
                <a:sym typeface="Calibri"/>
              </a:rPr>
              <a:t>AND</a:t>
            </a:r>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Meet the nutrient standards for calories, sodium, fats, and total sugars</a:t>
            </a:r>
            <a:endParaRPr/>
          </a:p>
        </p:txBody>
      </p:sp>
      <p:pic>
        <p:nvPicPr>
          <p:cNvPr id="761" name="Google Shape;761;p88"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759" name="Google Shape;759;p88"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8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1" name="Google Shape;771;p89"/>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Smart Snacks </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73" name="Google Shape;773;p89"/>
          <p:cNvSpPr txBox="1">
            <a:spLocks noGrp="1"/>
          </p:cNvSpPr>
          <p:nvPr>
            <p:ph type="body" idx="1"/>
          </p:nvPr>
        </p:nvSpPr>
        <p:spPr>
          <a:xfrm>
            <a:off x="628650" y="863767"/>
            <a:ext cx="7886700" cy="36042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latin typeface="Calibri"/>
                <a:ea typeface="Calibri"/>
                <a:cs typeface="Calibri"/>
                <a:sym typeface="Calibri"/>
              </a:rPr>
              <a:t>Overview of Smart Snack Standards</a:t>
            </a:r>
            <a:endParaRPr/>
          </a:p>
          <a:p>
            <a:pPr marL="342900" lvl="0" indent="-165100" algn="l" rtl="0">
              <a:lnSpc>
                <a:spcPct val="90000"/>
              </a:lnSpc>
              <a:spcBef>
                <a:spcPts val="800"/>
              </a:spcBef>
              <a:spcAft>
                <a:spcPts val="0"/>
              </a:spcAft>
              <a:buClr>
                <a:schemeClr val="dk1"/>
              </a:buClr>
              <a:buSzPts val="1400"/>
              <a:buNone/>
            </a:pPr>
            <a:endParaRPr sz="600" b="1">
              <a:latin typeface="Calibri"/>
              <a:ea typeface="Calibri"/>
              <a:cs typeface="Calibri"/>
              <a:sym typeface="Calibri"/>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Exact regulations vary by school type</a:t>
            </a:r>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USDA Smart Snacks Guide: </a:t>
            </a:r>
            <a:r>
              <a:rPr lang="en" sz="2100" u="sng">
                <a:solidFill>
                  <a:schemeClr val="hlink"/>
                </a:solidFill>
                <a:latin typeface="Calibri"/>
                <a:ea typeface="Calibri"/>
                <a:cs typeface="Calibri"/>
                <a:sym typeface="Calibri"/>
                <a:hlinkClick r:id="rId3"/>
              </a:rPr>
              <a:t>https://fns-prod.azureedge.us/sites/default/files/resource-files/smartsnacks.pdf</a:t>
            </a:r>
            <a:r>
              <a:rPr lang="en" sz="2100">
                <a:latin typeface="Calibri"/>
                <a:ea typeface="Calibri"/>
                <a:cs typeface="Calibri"/>
                <a:sym typeface="Calibri"/>
              </a:rPr>
              <a:t> </a:t>
            </a:r>
            <a:endParaRPr/>
          </a:p>
          <a:p>
            <a:pPr marL="685800" lvl="1" indent="-254000" algn="l" rtl="0">
              <a:lnSpc>
                <a:spcPct val="90000"/>
              </a:lnSpc>
              <a:spcBef>
                <a:spcPts val="400"/>
              </a:spcBef>
              <a:spcAft>
                <a:spcPts val="0"/>
              </a:spcAft>
              <a:buSzPts val="1400"/>
              <a:buChar char="•"/>
            </a:pPr>
            <a:r>
              <a:rPr lang="en" sz="2100">
                <a:latin typeface="Calibri"/>
                <a:ea typeface="Calibri"/>
                <a:cs typeface="Calibri"/>
                <a:sym typeface="Calibri"/>
              </a:rPr>
              <a:t>Compliance check: </a:t>
            </a:r>
            <a:r>
              <a:rPr lang="en" sz="2100" u="sng">
                <a:solidFill>
                  <a:schemeClr val="hlink"/>
                </a:solidFill>
                <a:latin typeface="Calibri"/>
                <a:ea typeface="Calibri"/>
                <a:cs typeface="Calibri"/>
                <a:sym typeface="Calibri"/>
                <a:hlinkClick r:id="rId4"/>
              </a:rPr>
              <a:t>https://foodplanner.healthiergeneration.org/calculator/</a:t>
            </a:r>
            <a:r>
              <a:rPr lang="en" sz="2100">
                <a:latin typeface="Calibri"/>
                <a:ea typeface="Calibri"/>
                <a:cs typeface="Calibri"/>
                <a:sym typeface="Calibri"/>
              </a:rPr>
              <a:t> </a:t>
            </a:r>
            <a:endParaRPr/>
          </a:p>
        </p:txBody>
      </p:sp>
      <p:pic>
        <p:nvPicPr>
          <p:cNvPr id="772" name="Google Shape;772;p89"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770" name="Google Shape;770;p89"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93">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5" name="Google Shape;815;p93"/>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Elementary &amp; Middle</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17" name="Google Shape;817;p93"/>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Beverage Smart Snack Standards- Elementary and Middle</a:t>
            </a:r>
            <a:endParaRPr/>
          </a:p>
          <a:p>
            <a:pPr marL="685800" lvl="1" indent="-254000" algn="l" rtl="0">
              <a:lnSpc>
                <a:spcPct val="90000"/>
              </a:lnSpc>
              <a:spcBef>
                <a:spcPts val="400"/>
              </a:spcBef>
              <a:spcAft>
                <a:spcPts val="0"/>
              </a:spcAft>
              <a:buSzPts val="1400"/>
              <a:buChar char="•"/>
            </a:pPr>
            <a:r>
              <a:rPr lang="en" sz="2300"/>
              <a:t>Plain water or plain carbonated water</a:t>
            </a:r>
            <a:endParaRPr/>
          </a:p>
          <a:p>
            <a:pPr marL="685800" lvl="1" indent="-254000" algn="l" rtl="0">
              <a:lnSpc>
                <a:spcPct val="90000"/>
              </a:lnSpc>
              <a:spcBef>
                <a:spcPts val="400"/>
              </a:spcBef>
              <a:spcAft>
                <a:spcPts val="0"/>
              </a:spcAft>
              <a:buSzPts val="1400"/>
              <a:buChar char="•"/>
            </a:pPr>
            <a:r>
              <a:rPr lang="en" sz="2300"/>
              <a:t>Plain or flavored low-fat or non-fat milk</a:t>
            </a:r>
            <a:endParaRPr/>
          </a:p>
          <a:p>
            <a:pPr marL="1028700" lvl="2" indent="-254000" algn="l" rtl="0">
              <a:lnSpc>
                <a:spcPct val="90000"/>
              </a:lnSpc>
              <a:spcBef>
                <a:spcPts val="400"/>
              </a:spcBef>
              <a:spcAft>
                <a:spcPts val="0"/>
              </a:spcAft>
              <a:buSzPts val="1400"/>
              <a:buChar char="•"/>
            </a:pPr>
            <a:r>
              <a:rPr lang="en" sz="2100"/>
              <a:t>Elementary: 8 fl oz</a:t>
            </a:r>
            <a:endParaRPr/>
          </a:p>
          <a:p>
            <a:pPr marL="1028700" lvl="2" indent="-254000" algn="l" rtl="0">
              <a:lnSpc>
                <a:spcPct val="90000"/>
              </a:lnSpc>
              <a:spcBef>
                <a:spcPts val="400"/>
              </a:spcBef>
              <a:spcAft>
                <a:spcPts val="0"/>
              </a:spcAft>
              <a:buSzPts val="1400"/>
              <a:buChar char="•"/>
            </a:pPr>
            <a:r>
              <a:rPr lang="en" sz="2100"/>
              <a:t>Middle: 12 fl oz</a:t>
            </a:r>
            <a:endParaRPr/>
          </a:p>
          <a:p>
            <a:pPr marL="685800" lvl="1" indent="-254000" algn="l" rtl="0">
              <a:lnSpc>
                <a:spcPct val="90000"/>
              </a:lnSpc>
              <a:spcBef>
                <a:spcPts val="400"/>
              </a:spcBef>
              <a:spcAft>
                <a:spcPts val="0"/>
              </a:spcAft>
              <a:buSzPts val="1400"/>
              <a:buChar char="•"/>
            </a:pPr>
            <a:r>
              <a:rPr lang="en" sz="2300"/>
              <a:t>100% fruit or vegetable juice (regular or diluted with water with no added sweeteners, with or without carbonation- e.g., Izze Sparkling Juice Beverage) </a:t>
            </a:r>
            <a:endParaRPr/>
          </a:p>
          <a:p>
            <a:pPr marL="1028700" lvl="2" indent="-254000" algn="l" rtl="0">
              <a:lnSpc>
                <a:spcPct val="90000"/>
              </a:lnSpc>
              <a:spcBef>
                <a:spcPts val="400"/>
              </a:spcBef>
              <a:spcAft>
                <a:spcPts val="0"/>
              </a:spcAft>
              <a:buSzPts val="1400"/>
              <a:buChar char="•"/>
            </a:pPr>
            <a:r>
              <a:rPr lang="en" sz="2100"/>
              <a:t>Elementary: 8 fl oz</a:t>
            </a:r>
            <a:endParaRPr/>
          </a:p>
          <a:p>
            <a:pPr marL="1028700" lvl="2" indent="-254000" algn="l" rtl="0">
              <a:lnSpc>
                <a:spcPct val="90000"/>
              </a:lnSpc>
              <a:spcBef>
                <a:spcPts val="400"/>
              </a:spcBef>
              <a:spcAft>
                <a:spcPts val="0"/>
              </a:spcAft>
              <a:buSzPts val="1400"/>
              <a:buChar char="•"/>
            </a:pPr>
            <a:r>
              <a:rPr lang="en" sz="2100"/>
              <a:t>Middle: 12 fl oz</a:t>
            </a:r>
            <a:endParaRPr/>
          </a:p>
          <a:p>
            <a:pPr marL="685800" lvl="1" indent="-165100" algn="l" rtl="0">
              <a:lnSpc>
                <a:spcPct val="90000"/>
              </a:lnSpc>
              <a:spcBef>
                <a:spcPts val="400"/>
              </a:spcBef>
              <a:spcAft>
                <a:spcPts val="0"/>
              </a:spcAft>
              <a:buSzPts val="1400"/>
              <a:buNone/>
            </a:pPr>
            <a:endParaRPr/>
          </a:p>
        </p:txBody>
      </p:sp>
      <p:pic>
        <p:nvPicPr>
          <p:cNvPr id="816" name="Google Shape;816;p93"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814" name="Google Shape;814;p93"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7" name="Google Shape;857;p97">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9" name="Google Shape;859;p97"/>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High Schools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1" name="Google Shape;861;p97"/>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Beverage Smart Snack Standards- High Schools</a:t>
            </a:r>
            <a:endParaRPr/>
          </a:p>
          <a:p>
            <a:pPr marL="685800" lvl="1" indent="-254000" algn="l" rtl="0">
              <a:lnSpc>
                <a:spcPct val="90000"/>
              </a:lnSpc>
              <a:spcBef>
                <a:spcPts val="400"/>
              </a:spcBef>
              <a:spcAft>
                <a:spcPts val="0"/>
              </a:spcAft>
              <a:buSzPts val="1400"/>
              <a:buChar char="•"/>
            </a:pPr>
            <a:r>
              <a:rPr lang="en" sz="2300"/>
              <a:t>Same as middle schools, plus:</a:t>
            </a:r>
            <a:endParaRPr/>
          </a:p>
          <a:p>
            <a:pPr marL="685800" lvl="1" indent="-254000" algn="l" rtl="0">
              <a:lnSpc>
                <a:spcPct val="90000"/>
              </a:lnSpc>
              <a:spcBef>
                <a:spcPts val="400"/>
              </a:spcBef>
              <a:spcAft>
                <a:spcPts val="0"/>
              </a:spcAft>
              <a:buSzPts val="1400"/>
              <a:buChar char="•"/>
            </a:pPr>
            <a:r>
              <a:rPr lang="en" sz="2300"/>
              <a:t>Low-calorie beverages with or without caffeine</a:t>
            </a:r>
            <a:endParaRPr/>
          </a:p>
          <a:p>
            <a:pPr marL="1028700" lvl="2" indent="-254000" algn="l" rtl="0">
              <a:lnSpc>
                <a:spcPct val="90000"/>
              </a:lnSpc>
              <a:spcBef>
                <a:spcPts val="400"/>
              </a:spcBef>
              <a:spcAft>
                <a:spcPts val="0"/>
              </a:spcAft>
              <a:buSzPts val="1400"/>
              <a:buChar char="•"/>
            </a:pPr>
            <a:r>
              <a:rPr lang="en" sz="2100"/>
              <a:t>40 calories/8 fl oz</a:t>
            </a:r>
            <a:endParaRPr/>
          </a:p>
          <a:p>
            <a:pPr marL="1028700" lvl="2" indent="-254000" algn="l" rtl="0">
              <a:lnSpc>
                <a:spcPct val="90000"/>
              </a:lnSpc>
              <a:spcBef>
                <a:spcPts val="400"/>
              </a:spcBef>
              <a:spcAft>
                <a:spcPts val="0"/>
              </a:spcAft>
              <a:buSzPts val="1400"/>
              <a:buChar char="•"/>
            </a:pPr>
            <a:r>
              <a:rPr lang="en" sz="2100"/>
              <a:t>60 calories/12 fl oz</a:t>
            </a:r>
            <a:endParaRPr/>
          </a:p>
          <a:p>
            <a:pPr marL="685800" lvl="1" indent="-254000" algn="l" rtl="0">
              <a:lnSpc>
                <a:spcPct val="90000"/>
              </a:lnSpc>
              <a:spcBef>
                <a:spcPts val="400"/>
              </a:spcBef>
              <a:spcAft>
                <a:spcPts val="0"/>
              </a:spcAft>
              <a:buSzPts val="1400"/>
              <a:buChar char="•"/>
            </a:pPr>
            <a:r>
              <a:rPr lang="en" sz="2300"/>
              <a:t>No-calorie beverages with or without caffeine</a:t>
            </a:r>
            <a:endParaRPr/>
          </a:p>
          <a:p>
            <a:pPr marL="1028700" lvl="2" indent="-254000" algn="l" rtl="0">
              <a:lnSpc>
                <a:spcPct val="90000"/>
              </a:lnSpc>
              <a:spcBef>
                <a:spcPts val="400"/>
              </a:spcBef>
              <a:spcAft>
                <a:spcPts val="0"/>
              </a:spcAft>
              <a:buSzPts val="1400"/>
              <a:buChar char="•"/>
            </a:pPr>
            <a:r>
              <a:rPr lang="en" sz="2100"/>
              <a:t>10 calories/20 fl oz</a:t>
            </a:r>
            <a:endParaRPr/>
          </a:p>
          <a:p>
            <a:pPr marL="685800" lvl="1" indent="-165100" algn="l" rtl="0">
              <a:lnSpc>
                <a:spcPct val="90000"/>
              </a:lnSpc>
              <a:spcBef>
                <a:spcPts val="400"/>
              </a:spcBef>
              <a:spcAft>
                <a:spcPts val="0"/>
              </a:spcAft>
              <a:buSzPts val="1400"/>
              <a:buNone/>
            </a:pPr>
            <a:endParaRPr/>
          </a:p>
        </p:txBody>
      </p:sp>
      <p:pic>
        <p:nvPicPr>
          <p:cNvPr id="860" name="Google Shape;860;p97"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858" name="Google Shape;858;p97"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8" name="Google Shape;868;p9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0" name="Google Shape;870;p98"/>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“Copycat”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2" name="Google Shape;872;p98"/>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Unintended Consequences of Smart Snack Standards</a:t>
            </a:r>
            <a:endParaRPr/>
          </a:p>
          <a:p>
            <a:pPr marL="685800" lvl="1" indent="-254000" algn="l" rtl="0">
              <a:lnSpc>
                <a:spcPct val="90000"/>
              </a:lnSpc>
              <a:spcBef>
                <a:spcPts val="400"/>
              </a:spcBef>
              <a:spcAft>
                <a:spcPts val="0"/>
              </a:spcAft>
              <a:buSzPts val="1400"/>
              <a:buChar char="•"/>
            </a:pPr>
            <a:r>
              <a:rPr lang="en"/>
              <a:t>Product reformulation</a:t>
            </a:r>
            <a:endParaRPr/>
          </a:p>
          <a:p>
            <a:pPr marL="685800" lvl="1" indent="-254000" algn="l" rtl="0">
              <a:lnSpc>
                <a:spcPct val="90000"/>
              </a:lnSpc>
              <a:spcBef>
                <a:spcPts val="400"/>
              </a:spcBef>
              <a:spcAft>
                <a:spcPts val="0"/>
              </a:spcAft>
              <a:buSzPts val="1400"/>
              <a:buChar char="•"/>
            </a:pPr>
            <a:r>
              <a:rPr lang="en"/>
              <a:t>Doritos 🡪 Reduced-fat whole grain Doritos</a:t>
            </a:r>
            <a:endParaRPr/>
          </a:p>
          <a:p>
            <a:pPr marL="685800" lvl="1" indent="-254000" algn="l" rtl="0">
              <a:lnSpc>
                <a:spcPct val="90000"/>
              </a:lnSpc>
              <a:spcBef>
                <a:spcPts val="400"/>
              </a:spcBef>
              <a:spcAft>
                <a:spcPts val="0"/>
              </a:spcAft>
              <a:buSzPts val="1400"/>
              <a:buChar char="•"/>
            </a:pPr>
            <a:r>
              <a:rPr lang="en"/>
              <a:t>Reduced their fat and calories </a:t>
            </a:r>
            <a:endParaRPr/>
          </a:p>
          <a:p>
            <a:pPr marL="685800" lvl="1" indent="-254000" algn="l" rtl="0">
              <a:lnSpc>
                <a:spcPct val="90000"/>
              </a:lnSpc>
              <a:spcBef>
                <a:spcPts val="400"/>
              </a:spcBef>
              <a:spcAft>
                <a:spcPts val="0"/>
              </a:spcAft>
              <a:buSzPts val="1400"/>
              <a:buChar char="•"/>
            </a:pPr>
            <a:r>
              <a:rPr lang="en"/>
              <a:t>First ingredient is “whole corn”</a:t>
            </a:r>
            <a:endParaRPr/>
          </a:p>
        </p:txBody>
      </p:sp>
      <p:pic>
        <p:nvPicPr>
          <p:cNvPr id="874" name="Google Shape;874;p98" descr="A close-up of a label"/>
          <p:cNvPicPr preferRelativeResize="0"/>
          <p:nvPr/>
        </p:nvPicPr>
        <p:blipFill rotWithShape="1">
          <a:blip r:embed="rId3">
            <a:alphaModFix/>
          </a:blip>
          <a:srcRect/>
          <a:stretch/>
        </p:blipFill>
        <p:spPr>
          <a:xfrm>
            <a:off x="1742675" y="2736509"/>
            <a:ext cx="3421226" cy="2017343"/>
          </a:xfrm>
          <a:prstGeom prst="rect">
            <a:avLst/>
          </a:prstGeom>
          <a:noFill/>
          <a:ln>
            <a:noFill/>
          </a:ln>
        </p:spPr>
      </p:pic>
      <p:pic>
        <p:nvPicPr>
          <p:cNvPr id="873" name="Google Shape;873;p98" descr="A blue bag of chips"/>
          <p:cNvPicPr preferRelativeResize="0"/>
          <p:nvPr/>
        </p:nvPicPr>
        <p:blipFill rotWithShape="1">
          <a:blip r:embed="rId4">
            <a:alphaModFix/>
          </a:blip>
          <a:srcRect/>
          <a:stretch/>
        </p:blipFill>
        <p:spPr>
          <a:xfrm>
            <a:off x="5743624" y="1715378"/>
            <a:ext cx="2339849" cy="2752456"/>
          </a:xfrm>
          <a:prstGeom prst="rect">
            <a:avLst/>
          </a:prstGeom>
          <a:noFill/>
          <a:ln>
            <a:noFill/>
          </a:ln>
        </p:spPr>
      </p:pic>
      <p:pic>
        <p:nvPicPr>
          <p:cNvPr id="871" name="Google Shape;871;p98"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869" name="Google Shape;869;p98"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Google Shape;881;p9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3" name="Google Shape;883;p99"/>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Pepsi</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85" name="Google Shape;885;p99"/>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12 fl oz Pepsi</a:t>
            </a:r>
            <a:endParaRPr/>
          </a:p>
          <a:p>
            <a:pPr marL="342900" lvl="0" indent="-254000" algn="l" rtl="0">
              <a:lnSpc>
                <a:spcPct val="90000"/>
              </a:lnSpc>
              <a:spcBef>
                <a:spcPts val="800"/>
              </a:spcBef>
              <a:spcAft>
                <a:spcPts val="0"/>
              </a:spcAft>
              <a:buClr>
                <a:schemeClr val="dk1"/>
              </a:buClr>
              <a:buSzPts val="1400"/>
              <a:buChar char="•"/>
            </a:pPr>
            <a:r>
              <a:rPr lang="en" b="1"/>
              <a:t>Compliant or Not? </a:t>
            </a:r>
            <a:endParaRPr/>
          </a:p>
          <a:p>
            <a:pPr marL="342900" lvl="0" indent="-254000" algn="l" rtl="0">
              <a:lnSpc>
                <a:spcPct val="90000"/>
              </a:lnSpc>
              <a:spcBef>
                <a:spcPts val="800"/>
              </a:spcBef>
              <a:spcAft>
                <a:spcPts val="0"/>
              </a:spcAft>
              <a:buClr>
                <a:schemeClr val="dk1"/>
              </a:buClr>
              <a:buSzPts val="1400"/>
              <a:buChar char="•"/>
            </a:pPr>
            <a:r>
              <a:rPr lang="en" b="1"/>
              <a:t>See </a:t>
            </a:r>
            <a:r>
              <a:rPr lang="en" b="1" u="sng">
                <a:solidFill>
                  <a:schemeClr val="hlink"/>
                </a:solidFill>
                <a:hlinkClick r:id="rId3"/>
              </a:rPr>
              <a:t>pgs. 9-12 </a:t>
            </a:r>
            <a:r>
              <a:rPr lang="en" b="1"/>
              <a:t>for help!</a:t>
            </a:r>
            <a:endParaRPr/>
          </a:p>
          <a:p>
            <a:pPr marL="685800" lvl="1" indent="-165100" algn="l" rtl="0">
              <a:lnSpc>
                <a:spcPct val="90000"/>
              </a:lnSpc>
              <a:spcBef>
                <a:spcPts val="400"/>
              </a:spcBef>
              <a:spcAft>
                <a:spcPts val="0"/>
              </a:spcAft>
              <a:buSzPts val="1400"/>
              <a:buNone/>
            </a:pPr>
            <a:endParaRPr/>
          </a:p>
        </p:txBody>
      </p:sp>
      <p:pic>
        <p:nvPicPr>
          <p:cNvPr id="886" name="Google Shape;886;p99" descr="Pepsi Soda Pop, 7.5 fl oz, 6 Pack Mini Cans"/>
          <p:cNvPicPr preferRelativeResize="0"/>
          <p:nvPr/>
        </p:nvPicPr>
        <p:blipFill rotWithShape="1">
          <a:blip r:embed="rId4">
            <a:alphaModFix/>
          </a:blip>
          <a:srcRect/>
          <a:stretch/>
        </p:blipFill>
        <p:spPr>
          <a:xfrm>
            <a:off x="4342322" y="909151"/>
            <a:ext cx="3494120" cy="3494120"/>
          </a:xfrm>
          <a:prstGeom prst="rect">
            <a:avLst/>
          </a:prstGeom>
          <a:noFill/>
          <a:ln>
            <a:noFill/>
          </a:ln>
        </p:spPr>
      </p:pic>
      <p:pic>
        <p:nvPicPr>
          <p:cNvPr id="884" name="Google Shape;884;p99"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882" name="Google Shape;882;p99"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4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0" name="Google Shape;270;p45"/>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Student Presentations!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72" name="Google Shape;272;p45"/>
          <p:cNvSpPr txBox="1"/>
          <p:nvPr/>
        </p:nvSpPr>
        <p:spPr>
          <a:xfrm>
            <a:off x="245138" y="1427615"/>
            <a:ext cx="8653800" cy="2532000"/>
          </a:xfrm>
          <a:prstGeom prst="rect">
            <a:avLst/>
          </a:prstGeom>
          <a:solidFill>
            <a:schemeClr val="accent6">
              <a:lumMod val="75000"/>
            </a:schemeClr>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600" b="1">
                <a:solidFill>
                  <a:schemeClr val="lt1"/>
                </a:solidFill>
                <a:latin typeface="Calibri"/>
                <a:ea typeface="Calibri"/>
                <a:cs typeface="Calibri"/>
                <a:sym typeface="Calibri"/>
              </a:rPr>
              <a:t>The HER/ NOPREN Summer Speaker Series will end with Student Presentations and Poster Sessions on August 14. Stay tuned for more details! </a:t>
            </a:r>
            <a:endParaRPr sz="26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6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Calibri"/>
                <a:ea typeface="Calibri"/>
                <a:cs typeface="Calibri"/>
                <a:sym typeface="Calibri"/>
              </a:rPr>
              <a:t>Selected students will give a</a:t>
            </a:r>
            <a:r>
              <a:rPr lang="en" sz="1800">
                <a:solidFill>
                  <a:schemeClr val="lt1"/>
                </a:solidFill>
                <a:latin typeface="Calibri"/>
                <a:ea typeface="Calibri"/>
                <a:cs typeface="Calibri"/>
                <a:sym typeface="Calibri"/>
              </a:rPr>
              <a:t> </a:t>
            </a:r>
            <a:r>
              <a:rPr lang="en" sz="1800" b="0" i="0" u="none" strike="noStrike" cap="none">
                <a:solidFill>
                  <a:schemeClr val="lt1"/>
                </a:solidFill>
                <a:latin typeface="Calibri"/>
                <a:ea typeface="Calibri"/>
                <a:cs typeface="Calibri"/>
                <a:sym typeface="Calibri"/>
              </a:rPr>
              <a:t>presentation on a nutrition-related project or research they worked on over the summer.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900" b="1" i="0" u="sng" strike="noStrike" cap="none">
              <a:solidFill>
                <a:schemeClr val="lt1"/>
              </a:solidFill>
              <a:latin typeface="Calibri"/>
              <a:ea typeface="Calibri"/>
              <a:cs typeface="Calibri"/>
              <a:sym typeface="Calibri"/>
            </a:endParaRPr>
          </a:p>
        </p:txBody>
      </p:sp>
      <p:pic>
        <p:nvPicPr>
          <p:cNvPr id="271" name="Google Shape;271;p45"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269" name="Google Shape;269;p45"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3" name="Google Shape;893;p100">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5" name="Google Shape;895;p100"/>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Starburst</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97" name="Google Shape;897;p100"/>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Starburst</a:t>
            </a:r>
            <a:endParaRPr/>
          </a:p>
          <a:p>
            <a:pPr marL="342900" lvl="0" indent="-254000" algn="l" rtl="0">
              <a:lnSpc>
                <a:spcPct val="90000"/>
              </a:lnSpc>
              <a:spcBef>
                <a:spcPts val="800"/>
              </a:spcBef>
              <a:spcAft>
                <a:spcPts val="0"/>
              </a:spcAft>
              <a:buClr>
                <a:schemeClr val="dk1"/>
              </a:buClr>
              <a:buSzPts val="1400"/>
              <a:buChar char="•"/>
            </a:pPr>
            <a:r>
              <a:rPr lang="en" b="1"/>
              <a:t>Compliant or Not? </a:t>
            </a:r>
            <a:endParaRPr/>
          </a:p>
          <a:p>
            <a:pPr marL="342900" lvl="0" indent="-254000" algn="l" rtl="0">
              <a:lnSpc>
                <a:spcPct val="90000"/>
              </a:lnSpc>
              <a:spcBef>
                <a:spcPts val="800"/>
              </a:spcBef>
              <a:spcAft>
                <a:spcPts val="0"/>
              </a:spcAft>
              <a:buClr>
                <a:schemeClr val="dk1"/>
              </a:buClr>
              <a:buSzPts val="1400"/>
              <a:buChar char="•"/>
            </a:pPr>
            <a:r>
              <a:rPr lang="en" b="1"/>
              <a:t>See </a:t>
            </a:r>
            <a:r>
              <a:rPr lang="en" b="1" u="sng">
                <a:solidFill>
                  <a:schemeClr val="hlink"/>
                </a:solidFill>
                <a:hlinkClick r:id="rId3"/>
              </a:rPr>
              <a:t>pgs. 9-12 </a:t>
            </a:r>
            <a:r>
              <a:rPr lang="en" b="1"/>
              <a:t>for help!</a:t>
            </a:r>
            <a:endParaRPr/>
          </a:p>
          <a:p>
            <a:pPr marL="685800" lvl="1" indent="-165100" algn="l" rtl="0">
              <a:lnSpc>
                <a:spcPct val="90000"/>
              </a:lnSpc>
              <a:spcBef>
                <a:spcPts val="400"/>
              </a:spcBef>
              <a:spcAft>
                <a:spcPts val="0"/>
              </a:spcAft>
              <a:buSzPts val="1400"/>
              <a:buNone/>
            </a:pPr>
            <a:endParaRPr/>
          </a:p>
        </p:txBody>
      </p:sp>
      <p:pic>
        <p:nvPicPr>
          <p:cNvPr id="898" name="Google Shape;898;p100" descr="A candy bar with red text"/>
          <p:cNvPicPr preferRelativeResize="0"/>
          <p:nvPr/>
        </p:nvPicPr>
        <p:blipFill rotWithShape="1">
          <a:blip r:embed="rId4">
            <a:alphaModFix/>
          </a:blip>
          <a:srcRect/>
          <a:stretch/>
        </p:blipFill>
        <p:spPr>
          <a:xfrm>
            <a:off x="3953774" y="2128072"/>
            <a:ext cx="4419600" cy="1323975"/>
          </a:xfrm>
          <a:prstGeom prst="rect">
            <a:avLst/>
          </a:prstGeom>
          <a:noFill/>
          <a:ln>
            <a:noFill/>
          </a:ln>
        </p:spPr>
      </p:pic>
      <p:pic>
        <p:nvPicPr>
          <p:cNvPr id="896" name="Google Shape;896;p100"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894" name="Google Shape;894;p100"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5" name="Google Shape;905;p10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07" name="Google Shape;907;p101"/>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Goldfish</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09" name="Google Shape;909;p101"/>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Whole Grain Goldfish</a:t>
            </a:r>
            <a:endParaRPr/>
          </a:p>
          <a:p>
            <a:pPr marL="342900" lvl="0" indent="-254000" algn="l" rtl="0">
              <a:lnSpc>
                <a:spcPct val="90000"/>
              </a:lnSpc>
              <a:spcBef>
                <a:spcPts val="800"/>
              </a:spcBef>
              <a:spcAft>
                <a:spcPts val="0"/>
              </a:spcAft>
              <a:buClr>
                <a:schemeClr val="dk1"/>
              </a:buClr>
              <a:buSzPts val="1400"/>
              <a:buChar char="•"/>
            </a:pPr>
            <a:r>
              <a:rPr lang="en" b="1"/>
              <a:t>Compliant or Not? </a:t>
            </a:r>
            <a:endParaRPr/>
          </a:p>
          <a:p>
            <a:pPr marL="342900" lvl="0" indent="-254000" algn="l" rtl="0">
              <a:lnSpc>
                <a:spcPct val="90000"/>
              </a:lnSpc>
              <a:spcBef>
                <a:spcPts val="800"/>
              </a:spcBef>
              <a:spcAft>
                <a:spcPts val="0"/>
              </a:spcAft>
              <a:buClr>
                <a:schemeClr val="dk1"/>
              </a:buClr>
              <a:buSzPts val="1400"/>
              <a:buChar char="•"/>
            </a:pPr>
            <a:r>
              <a:rPr lang="en" b="1"/>
              <a:t>See </a:t>
            </a:r>
            <a:r>
              <a:rPr lang="en" b="1" u="sng">
                <a:solidFill>
                  <a:schemeClr val="hlink"/>
                </a:solidFill>
                <a:hlinkClick r:id="rId3"/>
              </a:rPr>
              <a:t>pgs. 9-12 </a:t>
            </a:r>
            <a:r>
              <a:rPr lang="en" b="1"/>
              <a:t>for help!</a:t>
            </a:r>
            <a:endParaRPr/>
          </a:p>
          <a:p>
            <a:pPr marL="685800" lvl="1" indent="-165100" algn="l" rtl="0">
              <a:lnSpc>
                <a:spcPct val="90000"/>
              </a:lnSpc>
              <a:spcBef>
                <a:spcPts val="400"/>
              </a:spcBef>
              <a:spcAft>
                <a:spcPts val="0"/>
              </a:spcAft>
              <a:buSzPts val="1400"/>
              <a:buNone/>
            </a:pPr>
            <a:endParaRPr/>
          </a:p>
        </p:txBody>
      </p:sp>
      <p:sp>
        <p:nvSpPr>
          <p:cNvPr id="911" name="Google Shape;911;p101"/>
          <p:cNvSpPr txBox="1"/>
          <p:nvPr/>
        </p:nvSpPr>
        <p:spPr>
          <a:xfrm>
            <a:off x="310011" y="2552961"/>
            <a:ext cx="5339400" cy="1577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Ingredients: </a:t>
            </a:r>
            <a:r>
              <a:rPr lang="en" sz="1400" b="0" i="0" u="none" strike="noStrike" cap="none">
                <a:solidFill>
                  <a:srgbClr val="000000"/>
                </a:solidFill>
                <a:latin typeface="Arial"/>
                <a:ea typeface="Arial"/>
                <a:cs typeface="Arial"/>
                <a:sym typeface="Arial"/>
              </a:rPr>
              <a:t>Whole Wheat Flour, Enriched Wheat Flour (flour, Niacin, Reduced Iron, Thiamine Mononitrate, Riboflavin, Folic Acid), Cheddar Cheese ([cultured Milk, Salt, Enzymes], Annatto), Vegetable Oils (canola, Sunflower And/or Soybean), Salt, Contains 2% Or Less Of: Yeast, Autolyzed Yeast Extract, Paprika, Spices, Celery, Baking Soda, Monocalcium Phosphate, Onion Powder. Contains: Wheat, Milk.</a:t>
            </a:r>
            <a:endParaRPr sz="1100"/>
          </a:p>
        </p:txBody>
      </p:sp>
      <p:pic>
        <p:nvPicPr>
          <p:cNvPr id="910" name="Google Shape;910;p101" descr="A bag of goldfish crackers"/>
          <p:cNvPicPr preferRelativeResize="0"/>
          <p:nvPr/>
        </p:nvPicPr>
        <p:blipFill rotWithShape="1">
          <a:blip r:embed="rId4">
            <a:alphaModFix/>
          </a:blip>
          <a:srcRect/>
          <a:stretch/>
        </p:blipFill>
        <p:spPr>
          <a:xfrm>
            <a:off x="5649584" y="841562"/>
            <a:ext cx="3184405" cy="3843248"/>
          </a:xfrm>
          <a:prstGeom prst="rect">
            <a:avLst/>
          </a:prstGeom>
          <a:noFill/>
          <a:ln>
            <a:noFill/>
          </a:ln>
        </p:spPr>
      </p:pic>
      <p:pic>
        <p:nvPicPr>
          <p:cNvPr id="908" name="Google Shape;908;p101"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906" name="Google Shape;906;p101"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8" name="Google Shape;918;p10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20" name="Google Shape;920;p102"/>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Regulation of Competitive Foods: Diet Coke</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22" name="Google Shape;922;p102"/>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20 fl oz Diet Coke</a:t>
            </a:r>
            <a:endParaRPr/>
          </a:p>
          <a:p>
            <a:pPr marL="342900" lvl="0" indent="-254000" algn="l" rtl="0">
              <a:lnSpc>
                <a:spcPct val="90000"/>
              </a:lnSpc>
              <a:spcBef>
                <a:spcPts val="800"/>
              </a:spcBef>
              <a:spcAft>
                <a:spcPts val="0"/>
              </a:spcAft>
              <a:buClr>
                <a:schemeClr val="dk1"/>
              </a:buClr>
              <a:buSzPts val="1400"/>
              <a:buChar char="•"/>
            </a:pPr>
            <a:r>
              <a:rPr lang="en" b="1"/>
              <a:t>Compliant or Not? </a:t>
            </a:r>
            <a:endParaRPr/>
          </a:p>
          <a:p>
            <a:pPr marL="342900" lvl="0" indent="-254000" algn="l" rtl="0">
              <a:lnSpc>
                <a:spcPct val="90000"/>
              </a:lnSpc>
              <a:spcBef>
                <a:spcPts val="800"/>
              </a:spcBef>
              <a:spcAft>
                <a:spcPts val="0"/>
              </a:spcAft>
              <a:buClr>
                <a:schemeClr val="dk1"/>
              </a:buClr>
              <a:buSzPts val="1400"/>
              <a:buChar char="•"/>
            </a:pPr>
            <a:r>
              <a:rPr lang="en" b="1"/>
              <a:t>See </a:t>
            </a:r>
            <a:r>
              <a:rPr lang="en" b="1" u="sng">
                <a:solidFill>
                  <a:schemeClr val="hlink"/>
                </a:solidFill>
                <a:hlinkClick r:id="rId3"/>
              </a:rPr>
              <a:t>pgs. 9-12 </a:t>
            </a:r>
            <a:r>
              <a:rPr lang="en" b="1"/>
              <a:t>for help!</a:t>
            </a:r>
            <a:endParaRPr/>
          </a:p>
          <a:p>
            <a:pPr marL="685800" lvl="1" indent="-165100" algn="l" rtl="0">
              <a:lnSpc>
                <a:spcPct val="90000"/>
              </a:lnSpc>
              <a:spcBef>
                <a:spcPts val="400"/>
              </a:spcBef>
              <a:spcAft>
                <a:spcPts val="0"/>
              </a:spcAft>
              <a:buSzPts val="1400"/>
              <a:buNone/>
            </a:pPr>
            <a:endParaRPr/>
          </a:p>
        </p:txBody>
      </p:sp>
      <p:pic>
        <p:nvPicPr>
          <p:cNvPr id="923" name="Google Shape;923;p102" descr="A bottle of soda with brown liquid"/>
          <p:cNvPicPr preferRelativeResize="0"/>
          <p:nvPr/>
        </p:nvPicPr>
        <p:blipFill rotWithShape="1">
          <a:blip r:embed="rId4">
            <a:alphaModFix/>
          </a:blip>
          <a:srcRect/>
          <a:stretch/>
        </p:blipFill>
        <p:spPr>
          <a:xfrm>
            <a:off x="3651648" y="981180"/>
            <a:ext cx="4583904" cy="4093018"/>
          </a:xfrm>
          <a:prstGeom prst="rect">
            <a:avLst/>
          </a:prstGeom>
          <a:noFill/>
          <a:ln>
            <a:noFill/>
          </a:ln>
        </p:spPr>
      </p:pic>
      <p:pic>
        <p:nvPicPr>
          <p:cNvPr id="921" name="Google Shape;921;p10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919" name="Google Shape;919;p10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2" name="Google Shape;952;p10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4" name="Google Shape;954;p105"/>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Prevalence of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56" name="Google Shape;956;p105"/>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How many schools sell competitive foods? </a:t>
            </a:r>
            <a:endParaRPr/>
          </a:p>
          <a:p>
            <a:pPr marL="685800" lvl="1" indent="-254000" algn="l" rtl="0">
              <a:lnSpc>
                <a:spcPct val="90000"/>
              </a:lnSpc>
              <a:spcBef>
                <a:spcPts val="400"/>
              </a:spcBef>
              <a:spcAft>
                <a:spcPts val="0"/>
              </a:spcAft>
              <a:buSzPts val="1400"/>
              <a:buChar char="•"/>
            </a:pPr>
            <a:r>
              <a:rPr lang="en" sz="2300" u="sng">
                <a:solidFill>
                  <a:schemeClr val="hlink"/>
                </a:solidFill>
                <a:hlinkClick r:id="rId3"/>
              </a:rPr>
              <a:t>Cohen et al., 2024</a:t>
            </a:r>
            <a:endParaRPr sz="2300"/>
          </a:p>
          <a:p>
            <a:pPr marL="1028700" lvl="2" indent="-254000" algn="l" rtl="0">
              <a:lnSpc>
                <a:spcPct val="90000"/>
              </a:lnSpc>
              <a:spcBef>
                <a:spcPts val="400"/>
              </a:spcBef>
              <a:spcAft>
                <a:spcPts val="0"/>
              </a:spcAft>
              <a:buSzPts val="1400"/>
              <a:buChar char="•"/>
            </a:pPr>
            <a:r>
              <a:rPr lang="en" sz="2100">
                <a:latin typeface="Calibri"/>
                <a:ea typeface="Calibri"/>
                <a:cs typeface="Calibri"/>
                <a:sym typeface="Calibri"/>
              </a:rPr>
              <a:t>National sample of 90 schools</a:t>
            </a:r>
            <a:endParaRPr/>
          </a:p>
          <a:p>
            <a:pPr marL="1028700" lvl="2" indent="-254000" algn="l" rtl="0">
              <a:lnSpc>
                <a:spcPct val="90000"/>
              </a:lnSpc>
              <a:spcBef>
                <a:spcPts val="400"/>
              </a:spcBef>
              <a:spcAft>
                <a:spcPts val="0"/>
              </a:spcAft>
              <a:buSzPts val="1400"/>
              <a:buChar char="•"/>
            </a:pPr>
            <a:r>
              <a:rPr lang="en" sz="2100">
                <a:latin typeface="Calibri"/>
                <a:ea typeface="Calibri"/>
                <a:cs typeface="Calibri"/>
                <a:sym typeface="Calibri"/>
              </a:rPr>
              <a:t>70% of middle schools sold competitive foods</a:t>
            </a:r>
            <a:endParaRPr/>
          </a:p>
          <a:p>
            <a:pPr marL="1028700" lvl="2" indent="-254000" algn="l" rtl="0">
              <a:lnSpc>
                <a:spcPct val="90000"/>
              </a:lnSpc>
              <a:spcBef>
                <a:spcPts val="400"/>
              </a:spcBef>
              <a:spcAft>
                <a:spcPts val="0"/>
              </a:spcAft>
              <a:buSzPts val="1400"/>
              <a:buChar char="•"/>
            </a:pPr>
            <a:r>
              <a:rPr lang="en" sz="2100">
                <a:latin typeface="Calibri"/>
                <a:ea typeface="Calibri"/>
                <a:cs typeface="Calibri"/>
                <a:sym typeface="Calibri"/>
              </a:rPr>
              <a:t>90% of high schools sold competitive foods</a:t>
            </a:r>
            <a:endParaRPr/>
          </a:p>
          <a:p>
            <a:pPr marL="1028700" lvl="2" indent="-254000" algn="l" rtl="0">
              <a:lnSpc>
                <a:spcPct val="90000"/>
              </a:lnSpc>
              <a:spcBef>
                <a:spcPts val="400"/>
              </a:spcBef>
              <a:spcAft>
                <a:spcPts val="0"/>
              </a:spcAft>
              <a:buSzPts val="1400"/>
              <a:buChar char="•"/>
            </a:pPr>
            <a:r>
              <a:rPr lang="en" sz="2100" b="1">
                <a:latin typeface="Calibri"/>
                <a:ea typeface="Calibri"/>
                <a:cs typeface="Calibri"/>
                <a:sym typeface="Calibri"/>
              </a:rPr>
              <a:t>Most commonly sold competitive foods:</a:t>
            </a:r>
            <a:endParaRPr/>
          </a:p>
          <a:p>
            <a:pPr marL="1371600" lvl="3" indent="-254000" algn="l" rtl="0">
              <a:lnSpc>
                <a:spcPct val="90000"/>
              </a:lnSpc>
              <a:spcBef>
                <a:spcPts val="400"/>
              </a:spcBef>
              <a:spcAft>
                <a:spcPts val="0"/>
              </a:spcAft>
              <a:buSzPts val="1400"/>
              <a:buChar char="•"/>
            </a:pPr>
            <a:r>
              <a:rPr lang="en" sz="2000">
                <a:latin typeface="Calibri"/>
                <a:ea typeface="Calibri"/>
                <a:cs typeface="Calibri"/>
                <a:sym typeface="Calibri"/>
              </a:rPr>
              <a:t>Beverages (47% of all foods documented)</a:t>
            </a:r>
            <a:endParaRPr/>
          </a:p>
          <a:p>
            <a:pPr marL="1371600" lvl="3" indent="-254000" algn="l" rtl="0">
              <a:lnSpc>
                <a:spcPct val="90000"/>
              </a:lnSpc>
              <a:spcBef>
                <a:spcPts val="400"/>
              </a:spcBef>
              <a:spcAft>
                <a:spcPts val="0"/>
              </a:spcAft>
              <a:buSzPts val="1400"/>
              <a:buChar char="•"/>
            </a:pPr>
            <a:r>
              <a:rPr lang="en" sz="2000">
                <a:latin typeface="Calibri"/>
                <a:ea typeface="Calibri"/>
                <a:cs typeface="Calibri"/>
                <a:sym typeface="Calibri"/>
              </a:rPr>
              <a:t>Sweet snacks (25%)</a:t>
            </a:r>
            <a:endParaRPr/>
          </a:p>
          <a:p>
            <a:pPr marL="1371600" lvl="3" indent="-254000" algn="l" rtl="0">
              <a:lnSpc>
                <a:spcPct val="90000"/>
              </a:lnSpc>
              <a:spcBef>
                <a:spcPts val="400"/>
              </a:spcBef>
              <a:spcAft>
                <a:spcPts val="0"/>
              </a:spcAft>
              <a:buSzPts val="1400"/>
              <a:buChar char="•"/>
            </a:pPr>
            <a:r>
              <a:rPr lang="en" sz="2000">
                <a:latin typeface="Calibri"/>
                <a:ea typeface="Calibri"/>
                <a:cs typeface="Calibri"/>
                <a:sym typeface="Calibri"/>
              </a:rPr>
              <a:t>Salty snacks (18%)</a:t>
            </a:r>
            <a:endParaRPr/>
          </a:p>
          <a:p>
            <a:pPr marL="1371600" lvl="3" indent="-254000" algn="l" rtl="0">
              <a:lnSpc>
                <a:spcPct val="90000"/>
              </a:lnSpc>
              <a:spcBef>
                <a:spcPts val="400"/>
              </a:spcBef>
              <a:spcAft>
                <a:spcPts val="0"/>
              </a:spcAft>
              <a:buSzPts val="1400"/>
              <a:buChar char="•"/>
            </a:pPr>
            <a:r>
              <a:rPr lang="en" sz="2000">
                <a:latin typeface="Calibri"/>
                <a:ea typeface="Calibri"/>
                <a:cs typeface="Calibri"/>
                <a:sym typeface="Calibri"/>
              </a:rPr>
              <a:t>Ice cream/frozen treats (12%)</a:t>
            </a:r>
            <a:endParaRPr/>
          </a:p>
          <a:p>
            <a:pPr marL="1028700" lvl="2" indent="-165100" algn="l" rtl="0">
              <a:lnSpc>
                <a:spcPct val="90000"/>
              </a:lnSpc>
              <a:spcBef>
                <a:spcPts val="400"/>
              </a:spcBef>
              <a:spcAft>
                <a:spcPts val="0"/>
              </a:spcAft>
              <a:buSzPts val="1400"/>
              <a:buNone/>
            </a:pPr>
            <a:endParaRPr sz="1800"/>
          </a:p>
        </p:txBody>
      </p:sp>
      <p:pic>
        <p:nvPicPr>
          <p:cNvPr id="955" name="Google Shape;955;p105"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953" name="Google Shape;953;p105"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5" name="Google Shape;985;p10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7" name="Google Shape;987;p108"/>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Compliance with Smart Snack Standards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89" name="Google Shape;989;p108"/>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Do schools follow the Smart Snack standards?</a:t>
            </a:r>
            <a:endParaRPr/>
          </a:p>
          <a:p>
            <a:pPr marL="685800" lvl="1" indent="-254000" algn="l" rtl="0">
              <a:lnSpc>
                <a:spcPct val="90000"/>
              </a:lnSpc>
              <a:spcBef>
                <a:spcPts val="400"/>
              </a:spcBef>
              <a:spcAft>
                <a:spcPts val="0"/>
              </a:spcAft>
              <a:buSzPts val="1400"/>
              <a:buChar char="•"/>
            </a:pPr>
            <a:r>
              <a:rPr lang="en" sz="2300" u="sng">
                <a:solidFill>
                  <a:schemeClr val="hlink"/>
                </a:solidFill>
                <a:hlinkClick r:id="rId3"/>
              </a:rPr>
              <a:t>Gorski et al., 2016</a:t>
            </a:r>
            <a:endParaRPr sz="2300"/>
          </a:p>
          <a:p>
            <a:pPr marL="1028700" lvl="2" indent="-254000" algn="l" rtl="0">
              <a:lnSpc>
                <a:spcPct val="90000"/>
              </a:lnSpc>
              <a:spcBef>
                <a:spcPts val="400"/>
              </a:spcBef>
              <a:spcAft>
                <a:spcPts val="0"/>
              </a:spcAft>
              <a:buSzPts val="1400"/>
              <a:buChar char="•"/>
            </a:pPr>
            <a:r>
              <a:rPr lang="en" sz="2100"/>
              <a:t>MA sample of 72 schools</a:t>
            </a:r>
            <a:endParaRPr/>
          </a:p>
          <a:p>
            <a:pPr marL="1028700" lvl="2" indent="-254000" algn="l" rtl="0">
              <a:lnSpc>
                <a:spcPct val="90000"/>
              </a:lnSpc>
              <a:spcBef>
                <a:spcPts val="400"/>
              </a:spcBef>
              <a:spcAft>
                <a:spcPts val="0"/>
              </a:spcAft>
              <a:buSzPts val="1400"/>
              <a:buChar char="•"/>
            </a:pPr>
            <a:r>
              <a:rPr lang="en" sz="2100"/>
              <a:t>Food compliance: 60%</a:t>
            </a:r>
            <a:endParaRPr/>
          </a:p>
          <a:p>
            <a:pPr marL="1028700" lvl="2" indent="-254000" algn="l" rtl="0">
              <a:lnSpc>
                <a:spcPct val="90000"/>
              </a:lnSpc>
              <a:spcBef>
                <a:spcPts val="400"/>
              </a:spcBef>
              <a:spcAft>
                <a:spcPts val="0"/>
              </a:spcAft>
              <a:buSzPts val="1400"/>
              <a:buChar char="•"/>
            </a:pPr>
            <a:r>
              <a:rPr lang="en" sz="2100"/>
              <a:t>Beverage compliance: 79%</a:t>
            </a:r>
            <a:endParaRPr/>
          </a:p>
          <a:p>
            <a:pPr marL="685800" lvl="1" indent="-254000" algn="l" rtl="0">
              <a:lnSpc>
                <a:spcPct val="90000"/>
              </a:lnSpc>
              <a:spcBef>
                <a:spcPts val="400"/>
              </a:spcBef>
              <a:spcAft>
                <a:spcPts val="0"/>
              </a:spcAft>
              <a:buSzPts val="1400"/>
              <a:buChar char="•"/>
            </a:pPr>
            <a:r>
              <a:rPr lang="en" sz="2300" u="sng">
                <a:solidFill>
                  <a:schemeClr val="hlink"/>
                </a:solidFill>
                <a:hlinkClick r:id="rId4"/>
              </a:rPr>
              <a:t>Cohen et al., 2024</a:t>
            </a:r>
            <a:endParaRPr sz="2300"/>
          </a:p>
          <a:p>
            <a:pPr marL="1028700" lvl="2" indent="-254000" algn="l" rtl="0">
              <a:lnSpc>
                <a:spcPct val="90000"/>
              </a:lnSpc>
              <a:spcBef>
                <a:spcPts val="400"/>
              </a:spcBef>
              <a:spcAft>
                <a:spcPts val="0"/>
              </a:spcAft>
              <a:buSzPts val="1400"/>
              <a:buChar char="•"/>
            </a:pPr>
            <a:r>
              <a:rPr lang="en" sz="2100"/>
              <a:t>National sample of 90 schools</a:t>
            </a:r>
            <a:endParaRPr/>
          </a:p>
          <a:p>
            <a:pPr marL="1028700" lvl="2" indent="-254000" algn="l" rtl="0">
              <a:lnSpc>
                <a:spcPct val="90000"/>
              </a:lnSpc>
              <a:spcBef>
                <a:spcPts val="400"/>
              </a:spcBef>
              <a:spcAft>
                <a:spcPts val="0"/>
              </a:spcAft>
              <a:buSzPts val="1400"/>
              <a:buChar char="•"/>
            </a:pPr>
            <a:r>
              <a:rPr lang="en" sz="2100"/>
              <a:t>Food compliance: 75%</a:t>
            </a:r>
            <a:endParaRPr/>
          </a:p>
          <a:p>
            <a:pPr marL="1028700" lvl="2" indent="-254000" algn="l" rtl="0">
              <a:lnSpc>
                <a:spcPct val="90000"/>
              </a:lnSpc>
              <a:spcBef>
                <a:spcPts val="400"/>
              </a:spcBef>
              <a:spcAft>
                <a:spcPts val="0"/>
              </a:spcAft>
              <a:buSzPts val="1400"/>
              <a:buChar char="•"/>
            </a:pPr>
            <a:r>
              <a:rPr lang="en" sz="2100"/>
              <a:t>Beverage compliance: 80%</a:t>
            </a:r>
            <a:endParaRPr/>
          </a:p>
        </p:txBody>
      </p:sp>
      <p:pic>
        <p:nvPicPr>
          <p:cNvPr id="988" name="Google Shape;988;p108"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986" name="Google Shape;986;p108" descr="NOPREN Logo"/>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7" name="Google Shape;1007;p110">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09" name="Google Shape;1009;p110"/>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Nutritional Quality of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11" name="Google Shape;1011;p110"/>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sz="2400" b="1"/>
              <a:t>What is the nutrient profile of competitive foods? </a:t>
            </a:r>
            <a:endParaRPr/>
          </a:p>
          <a:p>
            <a:pPr marL="685800" lvl="1" indent="-254000" algn="l" rtl="0">
              <a:lnSpc>
                <a:spcPct val="90000"/>
              </a:lnSpc>
              <a:spcBef>
                <a:spcPts val="400"/>
              </a:spcBef>
              <a:spcAft>
                <a:spcPts val="0"/>
              </a:spcAft>
              <a:buSzPts val="1400"/>
              <a:buChar char="•"/>
            </a:pPr>
            <a:r>
              <a:rPr lang="en" sz="2300" u="sng">
                <a:solidFill>
                  <a:schemeClr val="hlink"/>
                </a:solidFill>
                <a:hlinkClick r:id="rId3"/>
              </a:rPr>
              <a:t>Cohen et al., 2024</a:t>
            </a:r>
            <a:endParaRPr sz="2300"/>
          </a:p>
          <a:p>
            <a:pPr marL="1028700" lvl="2" indent="-254000" algn="l" rtl="0">
              <a:lnSpc>
                <a:spcPct val="90000"/>
              </a:lnSpc>
              <a:spcBef>
                <a:spcPts val="400"/>
              </a:spcBef>
              <a:spcAft>
                <a:spcPts val="0"/>
              </a:spcAft>
              <a:buSzPts val="1400"/>
              <a:buChar char="•"/>
            </a:pPr>
            <a:r>
              <a:rPr lang="en" sz="2100" b="1"/>
              <a:t>Average calories: </a:t>
            </a:r>
            <a:r>
              <a:rPr lang="en" sz="2100"/>
              <a:t>118 kcal</a:t>
            </a:r>
            <a:endParaRPr/>
          </a:p>
          <a:p>
            <a:pPr marL="1028700" lvl="2" indent="-254000" algn="l" rtl="0">
              <a:lnSpc>
                <a:spcPct val="90000"/>
              </a:lnSpc>
              <a:spcBef>
                <a:spcPts val="400"/>
              </a:spcBef>
              <a:spcAft>
                <a:spcPts val="0"/>
              </a:spcAft>
              <a:buSzPts val="1400"/>
              <a:buChar char="•"/>
            </a:pPr>
            <a:r>
              <a:rPr lang="en" sz="2100" b="1"/>
              <a:t>Average total fat: </a:t>
            </a:r>
            <a:r>
              <a:rPr lang="en" sz="2100"/>
              <a:t>3 g</a:t>
            </a:r>
            <a:endParaRPr/>
          </a:p>
          <a:p>
            <a:pPr marL="1028700" lvl="2" indent="-254000" algn="l" rtl="0">
              <a:lnSpc>
                <a:spcPct val="90000"/>
              </a:lnSpc>
              <a:spcBef>
                <a:spcPts val="400"/>
              </a:spcBef>
              <a:spcAft>
                <a:spcPts val="0"/>
              </a:spcAft>
              <a:buSzPts val="1400"/>
              <a:buChar char="•"/>
            </a:pPr>
            <a:r>
              <a:rPr lang="en" sz="2100" b="1"/>
              <a:t>Average saturated fat: </a:t>
            </a:r>
            <a:r>
              <a:rPr lang="en" sz="2100"/>
              <a:t>1 g</a:t>
            </a:r>
            <a:endParaRPr/>
          </a:p>
          <a:p>
            <a:pPr marL="1028700" lvl="2" indent="-254000" algn="l" rtl="0">
              <a:lnSpc>
                <a:spcPct val="90000"/>
              </a:lnSpc>
              <a:spcBef>
                <a:spcPts val="400"/>
              </a:spcBef>
              <a:spcAft>
                <a:spcPts val="0"/>
              </a:spcAft>
              <a:buSzPts val="1400"/>
              <a:buChar char="•"/>
            </a:pPr>
            <a:r>
              <a:rPr lang="en" sz="2100" b="1"/>
              <a:t>Average total sugar: </a:t>
            </a:r>
            <a:r>
              <a:rPr lang="en" sz="2100"/>
              <a:t>13 g</a:t>
            </a:r>
            <a:endParaRPr/>
          </a:p>
          <a:p>
            <a:pPr marL="1028700" lvl="2" indent="-254000" algn="l" rtl="0">
              <a:lnSpc>
                <a:spcPct val="90000"/>
              </a:lnSpc>
              <a:spcBef>
                <a:spcPts val="400"/>
              </a:spcBef>
              <a:spcAft>
                <a:spcPts val="0"/>
              </a:spcAft>
              <a:buSzPts val="1400"/>
              <a:buChar char="•"/>
            </a:pPr>
            <a:r>
              <a:rPr lang="en" sz="2100" b="1"/>
              <a:t>Average added sugar: </a:t>
            </a:r>
            <a:r>
              <a:rPr lang="en" sz="2100"/>
              <a:t>9 g</a:t>
            </a:r>
            <a:endParaRPr/>
          </a:p>
          <a:p>
            <a:pPr marL="1028700" lvl="2" indent="-254000" algn="l" rtl="0">
              <a:lnSpc>
                <a:spcPct val="90000"/>
              </a:lnSpc>
              <a:spcBef>
                <a:spcPts val="400"/>
              </a:spcBef>
              <a:spcAft>
                <a:spcPts val="0"/>
              </a:spcAft>
              <a:buSzPts val="1400"/>
              <a:buChar char="•"/>
            </a:pPr>
            <a:r>
              <a:rPr lang="en" sz="2100" b="1"/>
              <a:t>Average sodium: </a:t>
            </a:r>
            <a:r>
              <a:rPr lang="en" sz="2100"/>
              <a:t>108 mg</a:t>
            </a:r>
            <a:endParaRPr/>
          </a:p>
          <a:p>
            <a:pPr marL="1028700" lvl="2" indent="-254000" algn="l" rtl="0">
              <a:lnSpc>
                <a:spcPct val="90000"/>
              </a:lnSpc>
              <a:spcBef>
                <a:spcPts val="400"/>
              </a:spcBef>
              <a:spcAft>
                <a:spcPts val="0"/>
              </a:spcAft>
              <a:buSzPts val="1400"/>
              <a:buChar char="•"/>
            </a:pPr>
            <a:r>
              <a:rPr lang="en" sz="2100" b="1"/>
              <a:t>Average fiber:</a:t>
            </a:r>
            <a:r>
              <a:rPr lang="en" sz="2100"/>
              <a:t> 1 g</a:t>
            </a:r>
            <a:endParaRPr/>
          </a:p>
        </p:txBody>
      </p:sp>
      <p:pic>
        <p:nvPicPr>
          <p:cNvPr id="1010" name="Google Shape;1010;p110"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1008" name="Google Shape;1008;p110"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9" name="Google Shape;1029;p11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31" name="Google Shape;1031;p112"/>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Future Research on Competitive Foods</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33" name="Google Shape;1033;p112">
            <a:extLst>
              <a:ext uri="{C183D7F6-B498-43B3-948B-1728B52AA6E4}">
                <adec:decorative xmlns:adec="http://schemas.microsoft.com/office/drawing/2017/decorative" val="1"/>
              </a:ext>
            </a:extLst>
          </p:cNvPr>
          <p:cNvSpPr txBox="1">
            <a:spLocks noGrp="1"/>
          </p:cNvSpPr>
          <p:nvPr>
            <p:ph type="body" idx="1"/>
          </p:nvPr>
        </p:nvSpPr>
        <p:spPr>
          <a:xfrm>
            <a:off x="628650" y="840297"/>
            <a:ext cx="7886700" cy="3792300"/>
          </a:xfrm>
          <a:prstGeom prst="rect">
            <a:avLst/>
          </a:prstGeom>
          <a:blipFill rotWithShape="1">
            <a:blip r:embed="rId3">
              <a:alphaModFix/>
            </a:blip>
            <a:stretch>
              <a:fillRect t="-749"/>
            </a:stretch>
          </a:blip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a:t> </a:t>
            </a:r>
            <a:endParaRPr/>
          </a:p>
        </p:txBody>
      </p:sp>
      <p:pic>
        <p:nvPicPr>
          <p:cNvPr id="1032" name="Google Shape;1032;p112"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1030" name="Google Shape;1030;p112"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1" name="Google Shape;1051;p11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53" name="Google Shape;1053;p114"/>
          <p:cNvSpPr>
            <a:spLocks noGrp="1"/>
          </p:cNvSpPr>
          <p:nvPr>
            <p:ph type="title" idx="4294967295"/>
          </p:nvPr>
        </p:nvSpPr>
        <p:spPr>
          <a:xfrm>
            <a:off x="0" y="0"/>
            <a:ext cx="9144000" cy="5145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lt1"/>
                </a:solidFill>
                <a:effectLst/>
                <a:uLnTx/>
                <a:uFillTx/>
                <a:latin typeface="Calibri"/>
                <a:ea typeface="Calibri"/>
                <a:cs typeface="Calibri"/>
                <a:sym typeface="Calibri"/>
              </a:rPr>
              <a:t>Future Research on Competitive Foods cont.</a:t>
            </a:r>
            <a:endParaRPr kumimoji="0" lang="en-US" sz="1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55" name="Google Shape;1055;p114"/>
          <p:cNvSpPr txBox="1">
            <a:spLocks noGrp="1"/>
          </p:cNvSpPr>
          <p:nvPr>
            <p:ph type="body" idx="1"/>
          </p:nvPr>
        </p:nvSpPr>
        <p:spPr>
          <a:xfrm>
            <a:off x="628650" y="840297"/>
            <a:ext cx="7886700" cy="3792300"/>
          </a:xfrm>
          <a:prstGeom prst="rect">
            <a:avLst/>
          </a:prstGeom>
          <a:noFill/>
          <a:ln>
            <a:noFill/>
          </a:ln>
        </p:spPr>
        <p:txBody>
          <a:bodyPr spcFirstLastPara="1" wrap="square" lIns="68575" tIns="34275" rIns="68575" bIns="34275" anchor="t" anchorCtr="0">
            <a:normAutofit lnSpcReduction="10000"/>
          </a:bodyPr>
          <a:lstStyle/>
          <a:p>
            <a:pPr marL="342900" lvl="0" indent="-254000" algn="l" rtl="0">
              <a:lnSpc>
                <a:spcPct val="90000"/>
              </a:lnSpc>
              <a:spcBef>
                <a:spcPts val="800"/>
              </a:spcBef>
              <a:spcAft>
                <a:spcPts val="0"/>
              </a:spcAft>
              <a:buClr>
                <a:schemeClr val="dk1"/>
              </a:buClr>
              <a:buSzPts val="1400"/>
              <a:buChar char="•"/>
            </a:pPr>
            <a:r>
              <a:rPr lang="en" sz="2400">
                <a:solidFill>
                  <a:srgbClr val="000000"/>
                </a:solidFill>
                <a:latin typeface="Calibri"/>
                <a:ea typeface="Calibri"/>
                <a:cs typeface="Calibri"/>
                <a:sym typeface="Calibri"/>
              </a:rPr>
              <a:t>1,040 beverages documented</a:t>
            </a:r>
            <a:endParaRPr/>
          </a:p>
          <a:p>
            <a:pPr marL="342900" lvl="0" indent="-254000" algn="l" rtl="0">
              <a:lnSpc>
                <a:spcPct val="90000"/>
              </a:lnSpc>
              <a:spcBef>
                <a:spcPts val="800"/>
              </a:spcBef>
              <a:spcAft>
                <a:spcPts val="0"/>
              </a:spcAft>
              <a:buClr>
                <a:schemeClr val="dk1"/>
              </a:buClr>
              <a:buSzPts val="1400"/>
              <a:buChar char="•"/>
            </a:pPr>
            <a:r>
              <a:rPr lang="en" sz="2400">
                <a:solidFill>
                  <a:srgbClr val="000000"/>
                </a:solidFill>
                <a:latin typeface="Calibri"/>
                <a:ea typeface="Calibri"/>
                <a:cs typeface="Calibri"/>
                <a:sym typeface="Calibri"/>
              </a:rPr>
              <a:t>24% </a:t>
            </a:r>
            <a:r>
              <a:rPr lang="en" sz="2400">
                <a:latin typeface="Calibri"/>
                <a:ea typeface="Calibri"/>
                <a:cs typeface="Calibri"/>
                <a:sym typeface="Calibri"/>
              </a:rPr>
              <a:t>contained caffeine (n=249/1,040) </a:t>
            </a:r>
            <a:endParaRPr/>
          </a:p>
          <a:p>
            <a:pPr marL="342900" lvl="0" indent="-254000" algn="l" rtl="0">
              <a:lnSpc>
                <a:spcPct val="90000"/>
              </a:lnSpc>
              <a:spcBef>
                <a:spcPts val="800"/>
              </a:spcBef>
              <a:spcAft>
                <a:spcPts val="0"/>
              </a:spcAft>
              <a:buClr>
                <a:schemeClr val="dk1"/>
              </a:buClr>
              <a:buSzPts val="1400"/>
              <a:buChar char="•"/>
            </a:pPr>
            <a:r>
              <a:rPr lang="en" sz="2400">
                <a:latin typeface="Calibri"/>
                <a:ea typeface="Calibri"/>
                <a:cs typeface="Calibri"/>
                <a:sym typeface="Calibri"/>
              </a:rPr>
              <a:t>Average amount of caffeine: 65 mg </a:t>
            </a:r>
            <a:endParaRPr/>
          </a:p>
          <a:p>
            <a:pPr marL="342900" lvl="0" indent="-254000" algn="l" rtl="0">
              <a:lnSpc>
                <a:spcPct val="90000"/>
              </a:lnSpc>
              <a:spcBef>
                <a:spcPts val="800"/>
              </a:spcBef>
              <a:spcAft>
                <a:spcPts val="0"/>
              </a:spcAft>
              <a:buClr>
                <a:schemeClr val="dk1"/>
              </a:buClr>
              <a:buSzPts val="1400"/>
              <a:buChar char="•"/>
            </a:pPr>
            <a:r>
              <a:rPr lang="en" sz="2400" b="1">
                <a:latin typeface="Calibri"/>
                <a:ea typeface="Calibri"/>
                <a:cs typeface="Calibri"/>
                <a:sym typeface="Calibri"/>
              </a:rPr>
              <a:t>The most commonly available caffeinated beverages:</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Sodas (n=123/249 [49.4%]; 71 mg)</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Teas (n=66/249 [26.5%]; 34 mg)</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Sweetened waters (n=38/249 [15.3%]; 67 mg)</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Energy drinks (n=13/249 [5.2%]; 95 mg)</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Coffee drinks (n=7/249 [2.8%]; 103 mg)</a:t>
            </a:r>
            <a:endParaRPr/>
          </a:p>
          <a:p>
            <a:pPr marL="685800" lvl="1" indent="-254000" algn="l" rtl="0">
              <a:lnSpc>
                <a:spcPct val="90000"/>
              </a:lnSpc>
              <a:spcBef>
                <a:spcPts val="400"/>
              </a:spcBef>
              <a:spcAft>
                <a:spcPts val="0"/>
              </a:spcAft>
              <a:buSzPts val="1400"/>
              <a:buChar char="•"/>
            </a:pPr>
            <a:r>
              <a:rPr lang="en" sz="2200">
                <a:latin typeface="Calibri"/>
                <a:ea typeface="Calibri"/>
                <a:cs typeface="Calibri"/>
                <a:sym typeface="Calibri"/>
              </a:rPr>
              <a:t>Milk/milk substitutes (n=1/249 [0.4%]; 1 mg)</a:t>
            </a:r>
            <a:endParaRPr sz="2200">
              <a:latin typeface="Calibri"/>
              <a:ea typeface="Calibri"/>
              <a:cs typeface="Calibri"/>
              <a:sym typeface="Calibri"/>
            </a:endParaRPr>
          </a:p>
        </p:txBody>
      </p:sp>
      <p:pic>
        <p:nvPicPr>
          <p:cNvPr id="1054" name="Google Shape;1054;p114" descr="A picture containing text, bottle"/>
          <p:cNvPicPr preferRelativeResize="0"/>
          <p:nvPr/>
        </p:nvPicPr>
        <p:blipFill rotWithShape="1">
          <a:blip r:embed="rId3">
            <a:alphaModFix/>
          </a:blip>
          <a:srcRect/>
          <a:stretch/>
        </p:blipFill>
        <p:spPr>
          <a:xfrm>
            <a:off x="48927" y="4403276"/>
            <a:ext cx="987748" cy="670923"/>
          </a:xfrm>
          <a:prstGeom prst="rect">
            <a:avLst/>
          </a:prstGeom>
          <a:noFill/>
          <a:ln>
            <a:noFill/>
          </a:ln>
        </p:spPr>
      </p:pic>
      <p:pic>
        <p:nvPicPr>
          <p:cNvPr id="1052" name="Google Shape;1052;p114" descr="NOPREN Logo"/>
          <p:cNvPicPr preferRelativeResize="0"/>
          <p:nvPr/>
        </p:nvPicPr>
        <p:blipFill rotWithShape="1">
          <a:blip r:embed="rId4">
            <a:alphaModFix/>
          </a:blip>
          <a:srcRect/>
          <a:stretch/>
        </p:blipFill>
        <p:spPr>
          <a:xfrm>
            <a:off x="7226124" y="4467834"/>
            <a:ext cx="1868950" cy="67566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15"/>
          <p:cNvSpPr>
            <a:spLocks noGrp="1"/>
          </p:cNvSpPr>
          <p:nvPr>
            <p:ph type="title" idx="4294967295"/>
          </p:nvPr>
        </p:nvSpPr>
        <p:spPr>
          <a:xfrm>
            <a:off x="0" y="2918460"/>
            <a:ext cx="9144000" cy="2225100"/>
          </a:xfrm>
          <a:prstGeom prst="rect">
            <a:avLst/>
          </a:prstGeom>
          <a:solidFill>
            <a:schemeClr val="accent6">
              <a:lumMod val="75000"/>
            </a:schemeClr>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7200"/>
              <a:buFont typeface="Calibri"/>
              <a:buNone/>
              <a:tabLst/>
              <a:defRPr/>
            </a:pPr>
            <a:r>
              <a:rPr kumimoji="0" lang="en-US" sz="7200" b="0" i="0" u="none" strike="noStrike" kern="0" cap="none" spc="0" normalizeH="0" baseline="0" noProof="0" dirty="0">
                <a:ln>
                  <a:noFill/>
                </a:ln>
                <a:solidFill>
                  <a:srgbClr val="FFFFFF"/>
                </a:solidFill>
                <a:effectLst/>
                <a:uLnTx/>
                <a:uFillTx/>
                <a:latin typeface="Calibri"/>
                <a:ea typeface="Calibri"/>
                <a:cs typeface="Calibri"/>
                <a:sym typeface="Calibri"/>
              </a:rPr>
              <a:t>Breakout Rooms</a:t>
            </a:r>
          </a:p>
        </p:txBody>
      </p:sp>
      <p:sp>
        <p:nvSpPr>
          <p:cNvPr id="1062" name="Google Shape;1062;p115">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1063" name="Google Shape;1063;p115">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064" name="Google Shape;1064;p115" descr="A picture containing icon"/>
          <p:cNvPicPr preferRelativeResize="0"/>
          <p:nvPr/>
        </p:nvPicPr>
        <p:blipFill rotWithShape="1">
          <a:blip r:embed="rId3">
            <a:alphaModFix/>
          </a:blip>
          <a:srcRect/>
          <a:stretch/>
        </p:blipFill>
        <p:spPr>
          <a:xfrm>
            <a:off x="888483" y="131497"/>
            <a:ext cx="7029450" cy="2514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1" name="Google Shape;1071;p116">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073" name="Google Shape;1073;p116">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2700"/>
              <a:buFont typeface="Calibri"/>
              <a:buNone/>
            </a:pPr>
            <a:endParaRPr sz="2700" b="0" i="0" u="none" strike="noStrike" cap="none">
              <a:solidFill>
                <a:srgbClr val="FFFFFF"/>
              </a:solidFill>
              <a:latin typeface="Roboto"/>
              <a:ea typeface="Roboto"/>
              <a:cs typeface="Roboto"/>
              <a:sym typeface="Roboto"/>
            </a:endParaRPr>
          </a:p>
        </p:txBody>
      </p:sp>
      <p:sp>
        <p:nvSpPr>
          <p:cNvPr id="1074" name="Google Shape;1074;p116"/>
          <p:cNvSpPr txBox="1">
            <a:spLocks noGrp="1"/>
          </p:cNvSpPr>
          <p:nvPr>
            <p:ph type="title" idx="4294967295"/>
          </p:nvPr>
        </p:nvSpPr>
        <p:spPr>
          <a:xfrm>
            <a:off x="0" y="0"/>
            <a:ext cx="8617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Announcements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5" name="Google Shape;1075;p116"/>
          <p:cNvSpPr txBox="1"/>
          <p:nvPr/>
        </p:nvSpPr>
        <p:spPr>
          <a:xfrm>
            <a:off x="321994" y="877163"/>
            <a:ext cx="6073200" cy="3024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300" b="1" i="0" u="none" strike="noStrike" cap="none">
                <a:solidFill>
                  <a:schemeClr val="dk1"/>
                </a:solidFill>
                <a:latin typeface="Calibri"/>
                <a:ea typeface="Calibri"/>
                <a:cs typeface="Calibri"/>
                <a:sym typeface="Calibri"/>
              </a:rPr>
              <a:t>Please fill out the session evaluation after today’s session. </a:t>
            </a:r>
            <a:endParaRPr sz="2300" b="1">
              <a:solidFill>
                <a:schemeClr val="dk1"/>
              </a:solidFill>
              <a:latin typeface="Calibri"/>
              <a:ea typeface="Calibri"/>
              <a:cs typeface="Calibri"/>
              <a:sym typeface="Calibri"/>
            </a:endParaRPr>
          </a:p>
          <a:p>
            <a:pPr marL="342900" marR="0" lvl="0" indent="-292100" algn="l" rtl="0">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You should be directed to fill it out after the call ends OR you may scan the QR code on the right.</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 sz="2300" b="1" i="0" u="none" strike="noStrike" cap="none">
                <a:solidFill>
                  <a:schemeClr val="dk1"/>
                </a:solidFill>
                <a:latin typeface="Calibri"/>
                <a:ea typeface="Calibri"/>
                <a:cs typeface="Calibri"/>
                <a:sym typeface="Calibri"/>
              </a:rPr>
              <a:t>Join us for the next session of the speaker series!</a:t>
            </a:r>
            <a:endParaRPr sz="1200" b="0" i="0" u="none" strike="noStrike" cap="none">
              <a:solidFill>
                <a:srgbClr val="000000"/>
              </a:solidFill>
              <a:latin typeface="Arial"/>
              <a:ea typeface="Arial"/>
              <a:cs typeface="Arial"/>
              <a:sym typeface="Arial"/>
            </a:endParaRPr>
          </a:p>
          <a:p>
            <a:pPr marL="342900" marR="0" lvl="0" indent="-292100" algn="l" rtl="0">
              <a:lnSpc>
                <a:spcPct val="10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Wednesday, June </a:t>
            </a:r>
            <a:r>
              <a:rPr lang="en" sz="2000">
                <a:solidFill>
                  <a:schemeClr val="dk1"/>
                </a:solidFill>
                <a:latin typeface="Calibri"/>
                <a:ea typeface="Calibri"/>
                <a:cs typeface="Calibri"/>
                <a:sym typeface="Calibri"/>
              </a:rPr>
              <a:t>26</a:t>
            </a:r>
            <a:r>
              <a:rPr lang="en" sz="2000" b="0" i="0" u="none" strike="noStrike" cap="none">
                <a:solidFill>
                  <a:schemeClr val="dk1"/>
                </a:solidFill>
                <a:latin typeface="Calibri"/>
                <a:ea typeface="Calibri"/>
                <a:cs typeface="Calibri"/>
                <a:sym typeface="Calibri"/>
              </a:rPr>
              <a:t> from 4:00 - 5:00 PM ET</a:t>
            </a:r>
            <a:endParaRPr sz="2000" b="0" i="0" u="none" strike="noStrike" cap="none">
              <a:solidFill>
                <a:schemeClr val="dk1"/>
              </a:solidFill>
              <a:latin typeface="Calibri"/>
              <a:ea typeface="Calibri"/>
              <a:cs typeface="Calibri"/>
              <a:sym typeface="Calibri"/>
            </a:endParaRPr>
          </a:p>
          <a:p>
            <a:pPr marL="342900" marR="0" lvl="0" indent="-292100" algn="l" rtl="0">
              <a:lnSpc>
                <a:spcPct val="10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Title: </a:t>
            </a:r>
            <a:r>
              <a:rPr lang="en" sz="2000">
                <a:solidFill>
                  <a:schemeClr val="dk1"/>
                </a:solidFill>
                <a:latin typeface="Calibri"/>
                <a:ea typeface="Calibri"/>
                <a:cs typeface="Calibri"/>
                <a:sym typeface="Calibri"/>
              </a:rPr>
              <a:t>Food is Medicine: What does it mean?</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a:solidFill>
                  <a:schemeClr val="dk1"/>
                </a:solidFill>
                <a:latin typeface="Calibri"/>
                <a:ea typeface="Calibri"/>
                <a:cs typeface="Calibri"/>
                <a:sym typeface="Calibri"/>
              </a:rPr>
              <a:t>                Where are we going?</a:t>
            </a:r>
            <a:endParaRPr sz="2000">
              <a:solidFill>
                <a:schemeClr val="dk1"/>
              </a:solidFill>
              <a:latin typeface="Calibri"/>
              <a:ea typeface="Calibri"/>
              <a:cs typeface="Calibri"/>
              <a:sym typeface="Calibri"/>
            </a:endParaRPr>
          </a:p>
        </p:txBody>
      </p:sp>
      <p:pic>
        <p:nvPicPr>
          <p:cNvPr id="1077" name="Google Shape;1077;p116" descr="QR code"/>
          <p:cNvPicPr preferRelativeResize="0"/>
          <p:nvPr/>
        </p:nvPicPr>
        <p:blipFill>
          <a:blip r:embed="rId3">
            <a:alphaModFix/>
          </a:blip>
          <a:stretch>
            <a:fillRect/>
          </a:stretch>
        </p:blipFill>
        <p:spPr>
          <a:xfrm>
            <a:off x="6632749" y="831339"/>
            <a:ext cx="2235218" cy="2248724"/>
          </a:xfrm>
          <a:prstGeom prst="rect">
            <a:avLst/>
          </a:prstGeom>
          <a:noFill/>
          <a:ln>
            <a:noFill/>
          </a:ln>
        </p:spPr>
      </p:pic>
      <p:pic>
        <p:nvPicPr>
          <p:cNvPr id="1076" name="Google Shape;1076;p116" descr="A picture containing text, bottle"/>
          <p:cNvPicPr preferRelativeResize="0"/>
          <p:nvPr/>
        </p:nvPicPr>
        <p:blipFill rotWithShape="1">
          <a:blip r:embed="rId4">
            <a:alphaModFix/>
          </a:blip>
          <a:srcRect/>
          <a:stretch/>
        </p:blipFill>
        <p:spPr>
          <a:xfrm>
            <a:off x="48928" y="4536794"/>
            <a:ext cx="791179" cy="537405"/>
          </a:xfrm>
          <a:prstGeom prst="rect">
            <a:avLst/>
          </a:prstGeom>
          <a:noFill/>
          <a:ln>
            <a:noFill/>
          </a:ln>
        </p:spPr>
      </p:pic>
      <p:pic>
        <p:nvPicPr>
          <p:cNvPr id="1072" name="Google Shape;1072;p116" descr="NOPREN Logo"/>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6"/>
          <p:cNvSpPr txBox="1">
            <a:spLocks noGrp="1"/>
          </p:cNvSpPr>
          <p:nvPr>
            <p:ph type="ctrTitle"/>
          </p:nvPr>
        </p:nvSpPr>
        <p:spPr>
          <a:xfrm>
            <a:off x="1171500" y="549650"/>
            <a:ext cx="2850900" cy="2394000"/>
          </a:xfrm>
          <a:prstGeom prst="rect">
            <a:avLst/>
          </a:prstGeom>
        </p:spPr>
        <p:txBody>
          <a:bodyPr spcFirstLastPara="1" wrap="square" lIns="68575" tIns="34275" rIns="68575" bIns="34275" anchor="b" anchorCtr="0">
            <a:noAutofit/>
          </a:bodyPr>
          <a:lstStyle/>
          <a:p>
            <a:pPr marL="0" lvl="0" indent="0" algn="l" rtl="0">
              <a:lnSpc>
                <a:spcPct val="70000"/>
              </a:lnSpc>
              <a:spcBef>
                <a:spcPts val="0"/>
              </a:spcBef>
              <a:spcAft>
                <a:spcPts val="0"/>
              </a:spcAft>
              <a:buNone/>
            </a:pPr>
            <a:r>
              <a:rPr lang="en" sz="5200">
                <a:latin typeface="Trebuchet MS"/>
                <a:ea typeface="Trebuchet MS"/>
                <a:cs typeface="Trebuchet MS"/>
                <a:sym typeface="Trebuchet MS"/>
              </a:rPr>
              <a:t>Healthy </a:t>
            </a:r>
            <a:endParaRPr sz="5200">
              <a:latin typeface="Trebuchet MS"/>
              <a:ea typeface="Trebuchet MS"/>
              <a:cs typeface="Trebuchet MS"/>
              <a:sym typeface="Trebuchet MS"/>
            </a:endParaRPr>
          </a:p>
          <a:p>
            <a:pPr marL="0" lvl="0" indent="0" algn="l" rtl="0">
              <a:lnSpc>
                <a:spcPct val="70000"/>
              </a:lnSpc>
              <a:spcBef>
                <a:spcPts val="0"/>
              </a:spcBef>
              <a:spcAft>
                <a:spcPts val="0"/>
              </a:spcAft>
              <a:buNone/>
            </a:pPr>
            <a:r>
              <a:rPr lang="en" sz="5200">
                <a:latin typeface="Trebuchet MS"/>
                <a:ea typeface="Trebuchet MS"/>
                <a:cs typeface="Trebuchet MS"/>
                <a:sym typeface="Trebuchet MS"/>
              </a:rPr>
              <a:t>Eating </a:t>
            </a:r>
            <a:endParaRPr sz="5200">
              <a:latin typeface="Trebuchet MS"/>
              <a:ea typeface="Trebuchet MS"/>
              <a:cs typeface="Trebuchet MS"/>
              <a:sym typeface="Trebuchet MS"/>
            </a:endParaRPr>
          </a:p>
          <a:p>
            <a:pPr marL="0" lvl="0" indent="0" algn="l" rtl="0">
              <a:lnSpc>
                <a:spcPct val="70000"/>
              </a:lnSpc>
              <a:spcBef>
                <a:spcPts val="0"/>
              </a:spcBef>
              <a:spcAft>
                <a:spcPts val="0"/>
              </a:spcAft>
              <a:buNone/>
            </a:pPr>
            <a:r>
              <a:rPr lang="en" sz="5200">
                <a:latin typeface="Trebuchet MS"/>
                <a:ea typeface="Trebuchet MS"/>
                <a:cs typeface="Trebuchet MS"/>
                <a:sym typeface="Trebuchet MS"/>
              </a:rPr>
              <a:t>Research</a:t>
            </a:r>
            <a:endParaRPr sz="5200">
              <a:latin typeface="Trebuchet MS"/>
              <a:ea typeface="Trebuchet MS"/>
              <a:cs typeface="Trebuchet MS"/>
              <a:sym typeface="Trebuchet MS"/>
            </a:endParaRPr>
          </a:p>
        </p:txBody>
      </p:sp>
      <p:sp>
        <p:nvSpPr>
          <p:cNvPr id="278" name="Google Shape;278;p46"/>
          <p:cNvSpPr txBox="1">
            <a:spLocks noGrp="1"/>
          </p:cNvSpPr>
          <p:nvPr>
            <p:ph type="subTitle" idx="1"/>
          </p:nvPr>
        </p:nvSpPr>
        <p:spPr>
          <a:xfrm>
            <a:off x="1143000" y="2943754"/>
            <a:ext cx="6858000" cy="1241700"/>
          </a:xfrm>
          <a:prstGeom prst="rect">
            <a:avLst/>
          </a:prstGeom>
        </p:spPr>
        <p:txBody>
          <a:bodyPr spcFirstLastPara="1" wrap="square" lIns="68575" tIns="34275" rIns="68575" bIns="34275" anchor="ctr" anchorCtr="0">
            <a:normAutofit/>
          </a:bodyPr>
          <a:lstStyle/>
          <a:p>
            <a:pPr marL="0" lvl="0" indent="0" algn="l" rtl="0">
              <a:lnSpc>
                <a:spcPct val="50000"/>
              </a:lnSpc>
              <a:spcBef>
                <a:spcPts val="800"/>
              </a:spcBef>
              <a:spcAft>
                <a:spcPts val="0"/>
              </a:spcAft>
              <a:buNone/>
            </a:pPr>
            <a:r>
              <a:rPr lang="en" sz="2000"/>
              <a:t>LINDSEY REED, MPH</a:t>
            </a:r>
            <a:endParaRPr sz="2000"/>
          </a:p>
          <a:p>
            <a:pPr marL="0" lvl="0" indent="0" algn="l" rtl="0">
              <a:lnSpc>
                <a:spcPct val="50000"/>
              </a:lnSpc>
              <a:spcBef>
                <a:spcPts val="800"/>
              </a:spcBef>
              <a:spcAft>
                <a:spcPts val="0"/>
              </a:spcAft>
              <a:buNone/>
            </a:pPr>
            <a:r>
              <a:rPr lang="en" sz="2000"/>
              <a:t>SENIOR RESEARCH ANALYST</a:t>
            </a:r>
            <a:endParaRPr sz="2000"/>
          </a:p>
          <a:p>
            <a:pPr marL="0" lvl="0" indent="0" algn="l" rtl="0">
              <a:lnSpc>
                <a:spcPct val="50000"/>
              </a:lnSpc>
              <a:spcBef>
                <a:spcPts val="800"/>
              </a:spcBef>
              <a:spcAft>
                <a:spcPts val="0"/>
              </a:spcAft>
              <a:buNone/>
            </a:pPr>
            <a:r>
              <a:rPr lang="en" sz="2000"/>
              <a:t>HEALTHY EATING RESEARCH</a:t>
            </a:r>
            <a:endParaRPr sz="2000"/>
          </a:p>
        </p:txBody>
      </p:sp>
      <p:sp>
        <p:nvSpPr>
          <p:cNvPr id="279" name="Google Shape;279;p46">
            <a:extLst>
              <a:ext uri="{C183D7F6-B498-43B3-948B-1728B52AA6E4}">
                <adec:decorative xmlns:adec="http://schemas.microsoft.com/office/drawing/2017/decorative" val="1"/>
              </a:ext>
            </a:extLst>
          </p:cNvPr>
          <p:cNvSpPr/>
          <p:nvPr/>
        </p:nvSpPr>
        <p:spPr>
          <a:xfrm>
            <a:off x="0" y="4459500"/>
            <a:ext cx="9144000" cy="684000"/>
          </a:xfrm>
          <a:prstGeom prst="rect">
            <a:avLst/>
          </a:prstGeom>
          <a:solidFill>
            <a:srgbClr val="008342"/>
          </a:solidFill>
          <a:ln w="9525" cap="flat" cmpd="sng">
            <a:solidFill>
              <a:srgbClr val="0083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80" name="Google Shape;280;p46">
            <a:extLst>
              <a:ext uri="{C183D7F6-B498-43B3-948B-1728B52AA6E4}">
                <adec:decorative xmlns:adec="http://schemas.microsoft.com/office/drawing/2017/decorative" val="1"/>
              </a:ext>
            </a:extLst>
          </p:cNvPr>
          <p:cNvCxnSpPr/>
          <p:nvPr/>
        </p:nvCxnSpPr>
        <p:spPr>
          <a:xfrm>
            <a:off x="1154075" y="2949325"/>
            <a:ext cx="6839100" cy="0"/>
          </a:xfrm>
          <a:prstGeom prst="straightConnector1">
            <a:avLst/>
          </a:prstGeom>
          <a:noFill/>
          <a:ln w="9525" cap="flat" cmpd="sng">
            <a:solidFill>
              <a:schemeClr val="dk2"/>
            </a:solidFill>
            <a:prstDash val="solid"/>
            <a:round/>
            <a:headEnd type="none" w="med" len="med"/>
            <a:tailEnd type="none" w="med" len="med"/>
          </a:ln>
        </p:spPr>
      </p:cxnSp>
      <p:pic>
        <p:nvPicPr>
          <p:cNvPr id="281" name="Google Shape;281;p46" descr="Children holding fruit"/>
          <p:cNvPicPr preferRelativeResize="0"/>
          <p:nvPr/>
        </p:nvPicPr>
        <p:blipFill rotWithShape="1">
          <a:blip r:embed="rId3">
            <a:alphaModFix/>
          </a:blip>
          <a:srcRect/>
          <a:stretch/>
        </p:blipFill>
        <p:spPr>
          <a:xfrm>
            <a:off x="4435700" y="1143525"/>
            <a:ext cx="3365048" cy="1704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7"/>
          <p:cNvSpPr txBox="1">
            <a:spLocks noGrp="1"/>
          </p:cNvSpPr>
          <p:nvPr>
            <p:ph type="title"/>
          </p:nvPr>
        </p:nvSpPr>
        <p:spPr>
          <a:xfrm>
            <a:off x="471488" y="191096"/>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dirty="0"/>
              <a:t>Program Goals</a:t>
            </a:r>
            <a:endParaRPr dirty="0"/>
          </a:p>
        </p:txBody>
      </p:sp>
      <p:sp>
        <p:nvSpPr>
          <p:cNvPr id="288" name="Google Shape;288;p47"/>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p:txBody>
      </p:sp>
      <p:pic>
        <p:nvPicPr>
          <p:cNvPr id="289" name="Google Shape;289;p47" descr="HER Program Goals"/>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dirty="0"/>
              <a:t>Goal !</a:t>
            </a:r>
            <a:endParaRPr dirty="0"/>
          </a:p>
        </p:txBody>
      </p:sp>
      <p:sp>
        <p:nvSpPr>
          <p:cNvPr id="296" name="Google Shape;296;p48"/>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p:txBody>
      </p:sp>
      <p:pic>
        <p:nvPicPr>
          <p:cNvPr id="297" name="Google Shape;297;p48" descr="HER Goal 1"/>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311700" y="5974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434343"/>
                </a:solidFill>
              </a:rPr>
              <a:t>Goal 2: Foster diverse network of researchers</a:t>
            </a:r>
            <a:endParaRPr>
              <a:solidFill>
                <a:srgbClr val="434343"/>
              </a:solidFill>
            </a:endParaRPr>
          </a:p>
        </p:txBody>
      </p:sp>
      <p:sp>
        <p:nvSpPr>
          <p:cNvPr id="304" name="Google Shape;304;p49"/>
          <p:cNvSpPr txBox="1">
            <a:spLocks noGrp="1"/>
          </p:cNvSpPr>
          <p:nvPr>
            <p:ph type="body" idx="1"/>
          </p:nvPr>
        </p:nvSpPr>
        <p:spPr>
          <a:xfrm>
            <a:off x="311700" y="1381075"/>
            <a:ext cx="4076700" cy="2274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 b="1">
                <a:solidFill>
                  <a:srgbClr val="008342"/>
                </a:solidFill>
              </a:rPr>
              <a:t>HER NOPREN Work Groups</a:t>
            </a:r>
            <a:endParaRPr b="1">
              <a:solidFill>
                <a:srgbClr val="008342"/>
              </a:solidFill>
            </a:endParaRPr>
          </a:p>
          <a:p>
            <a:pPr marL="457200" lvl="0" indent="-311150" algn="l" rtl="0">
              <a:lnSpc>
                <a:spcPct val="90000"/>
              </a:lnSpc>
              <a:spcBef>
                <a:spcPts val="800"/>
              </a:spcBef>
              <a:spcAft>
                <a:spcPts val="0"/>
              </a:spcAft>
              <a:buClr>
                <a:srgbClr val="434343"/>
              </a:buClr>
              <a:buSzPts val="1300"/>
              <a:buChar char="●"/>
            </a:pPr>
            <a:r>
              <a:rPr lang="en" sz="2000">
                <a:solidFill>
                  <a:srgbClr val="434343"/>
                </a:solidFill>
              </a:rPr>
              <a:t>Healthy Food Retail</a:t>
            </a:r>
            <a:endParaRPr sz="2000">
              <a:solidFill>
                <a:srgbClr val="434343"/>
              </a:solidFill>
            </a:endParaRPr>
          </a:p>
          <a:p>
            <a:pPr marL="457200" lvl="0" indent="-311150" algn="l" rtl="0">
              <a:lnSpc>
                <a:spcPct val="90000"/>
              </a:lnSpc>
              <a:spcBef>
                <a:spcPts val="0"/>
              </a:spcBef>
              <a:spcAft>
                <a:spcPts val="0"/>
              </a:spcAft>
              <a:buClr>
                <a:srgbClr val="434343"/>
              </a:buClr>
              <a:buSzPts val="1300"/>
              <a:buChar char="●"/>
            </a:pPr>
            <a:r>
              <a:rPr lang="en" sz="2000">
                <a:solidFill>
                  <a:srgbClr val="434343"/>
                </a:solidFill>
              </a:rPr>
              <a:t>Early Childhood</a:t>
            </a:r>
            <a:endParaRPr sz="2000">
              <a:solidFill>
                <a:srgbClr val="434343"/>
              </a:solidFill>
            </a:endParaRPr>
          </a:p>
          <a:p>
            <a:pPr marL="457200" lvl="0" indent="-311150" algn="l" rtl="0">
              <a:lnSpc>
                <a:spcPct val="90000"/>
              </a:lnSpc>
              <a:spcBef>
                <a:spcPts val="0"/>
              </a:spcBef>
              <a:spcAft>
                <a:spcPts val="0"/>
              </a:spcAft>
              <a:buClr>
                <a:srgbClr val="434343"/>
              </a:buClr>
              <a:buSzPts val="1300"/>
              <a:buChar char="●"/>
            </a:pPr>
            <a:r>
              <a:rPr lang="en" sz="2000">
                <a:solidFill>
                  <a:srgbClr val="434343"/>
                </a:solidFill>
              </a:rPr>
              <a:t>Resilient Food Systems</a:t>
            </a:r>
            <a:endParaRPr sz="2000">
              <a:solidFill>
                <a:srgbClr val="434343"/>
              </a:solidFill>
            </a:endParaRPr>
          </a:p>
          <a:p>
            <a:pPr marL="457200" lvl="0" indent="-311150" algn="l" rtl="0">
              <a:lnSpc>
                <a:spcPct val="90000"/>
              </a:lnSpc>
              <a:spcBef>
                <a:spcPts val="0"/>
              </a:spcBef>
              <a:spcAft>
                <a:spcPts val="0"/>
              </a:spcAft>
              <a:buClr>
                <a:srgbClr val="434343"/>
              </a:buClr>
              <a:buSzPts val="1300"/>
              <a:buChar char="●"/>
            </a:pPr>
            <a:r>
              <a:rPr lang="en" sz="2000">
                <a:solidFill>
                  <a:srgbClr val="434343"/>
                </a:solidFill>
              </a:rPr>
              <a:t>WIC Learning Collaborative</a:t>
            </a:r>
            <a:endParaRPr sz="2000">
              <a:solidFill>
                <a:srgbClr val="434343"/>
              </a:solidFill>
            </a:endParaRPr>
          </a:p>
        </p:txBody>
      </p:sp>
      <p:sp>
        <p:nvSpPr>
          <p:cNvPr id="306" name="Google Shape;306;p49"/>
          <p:cNvSpPr txBox="1">
            <a:spLocks noGrp="1"/>
          </p:cNvSpPr>
          <p:nvPr>
            <p:ph type="body" idx="1"/>
          </p:nvPr>
        </p:nvSpPr>
        <p:spPr>
          <a:xfrm>
            <a:off x="4572000" y="1426600"/>
            <a:ext cx="4076700" cy="18723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90000"/>
              </a:lnSpc>
              <a:spcBef>
                <a:spcPts val="800"/>
              </a:spcBef>
              <a:spcAft>
                <a:spcPts val="0"/>
              </a:spcAft>
              <a:buSzPts val="1400"/>
              <a:buNone/>
            </a:pPr>
            <a:r>
              <a:rPr lang="en" b="1">
                <a:solidFill>
                  <a:srgbClr val="008342"/>
                </a:solidFill>
              </a:rPr>
              <a:t>HER Work Groups</a:t>
            </a:r>
            <a:endParaRPr b="1">
              <a:solidFill>
                <a:srgbClr val="008342"/>
              </a:solidFill>
            </a:endParaRPr>
          </a:p>
          <a:p>
            <a:pPr marL="457200" lvl="0" indent="-311150" algn="l" rtl="0">
              <a:lnSpc>
                <a:spcPct val="90000"/>
              </a:lnSpc>
              <a:spcBef>
                <a:spcPts val="800"/>
              </a:spcBef>
              <a:spcAft>
                <a:spcPts val="0"/>
              </a:spcAft>
              <a:buClr>
                <a:srgbClr val="434343"/>
              </a:buClr>
              <a:buSzPts val="1300"/>
              <a:buChar char="●"/>
            </a:pPr>
            <a:r>
              <a:rPr lang="en" sz="2000">
                <a:solidFill>
                  <a:srgbClr val="434343"/>
                </a:solidFill>
              </a:rPr>
              <a:t>Early Stage Investigator</a:t>
            </a:r>
            <a:endParaRPr sz="2000">
              <a:solidFill>
                <a:srgbClr val="434343"/>
              </a:solidFill>
            </a:endParaRPr>
          </a:p>
          <a:p>
            <a:pPr marL="457200" lvl="0" indent="-311150" algn="l" rtl="0">
              <a:lnSpc>
                <a:spcPct val="90000"/>
              </a:lnSpc>
              <a:spcBef>
                <a:spcPts val="0"/>
              </a:spcBef>
              <a:spcAft>
                <a:spcPts val="0"/>
              </a:spcAft>
              <a:buClr>
                <a:srgbClr val="434343"/>
              </a:buClr>
              <a:buSzPts val="1300"/>
              <a:buChar char="●"/>
            </a:pPr>
            <a:r>
              <a:rPr lang="en" sz="2000">
                <a:solidFill>
                  <a:srgbClr val="434343"/>
                </a:solidFill>
              </a:rPr>
              <a:t>Food Labeling </a:t>
            </a:r>
            <a:endParaRPr sz="2000">
              <a:solidFill>
                <a:srgbClr val="434343"/>
              </a:solidFill>
            </a:endParaRPr>
          </a:p>
          <a:p>
            <a:pPr marL="0" lvl="0" indent="0" algn="l" rtl="0">
              <a:lnSpc>
                <a:spcPct val="90000"/>
              </a:lnSpc>
              <a:spcBef>
                <a:spcPts val="800"/>
              </a:spcBef>
              <a:spcAft>
                <a:spcPts val="0"/>
              </a:spcAft>
              <a:buNone/>
            </a:pPr>
            <a:endParaRPr>
              <a:solidFill>
                <a:srgbClr val="434343"/>
              </a:solidFill>
            </a:endParaRPr>
          </a:p>
          <a:p>
            <a:pPr marL="0" lvl="0" indent="0" algn="l" rtl="0">
              <a:spcBef>
                <a:spcPts val="800"/>
              </a:spcBef>
              <a:spcAft>
                <a:spcPts val="0"/>
              </a:spcAft>
              <a:buNone/>
            </a:pPr>
            <a:endParaRPr b="1">
              <a:solidFill>
                <a:srgbClr val="008342"/>
              </a:solidFill>
            </a:endParaRPr>
          </a:p>
          <a:p>
            <a:pPr marL="0" lvl="0" indent="0" algn="l" rtl="0">
              <a:spcBef>
                <a:spcPts val="800"/>
              </a:spcBef>
              <a:spcAft>
                <a:spcPts val="0"/>
              </a:spcAft>
              <a:buClr>
                <a:schemeClr val="dk1"/>
              </a:buClr>
              <a:buSzPts val="1100"/>
              <a:buFont typeface="Arial"/>
              <a:buNone/>
            </a:pPr>
            <a:endParaRPr>
              <a:solidFill>
                <a:srgbClr val="434343"/>
              </a:solidFill>
            </a:endParaRPr>
          </a:p>
        </p:txBody>
      </p:sp>
      <p:sp>
        <p:nvSpPr>
          <p:cNvPr id="307" name="Google Shape;307;p49"/>
          <p:cNvSpPr txBox="1">
            <a:spLocks noGrp="1"/>
          </p:cNvSpPr>
          <p:nvPr>
            <p:ph type="body" idx="1"/>
          </p:nvPr>
        </p:nvSpPr>
        <p:spPr>
          <a:xfrm>
            <a:off x="311700" y="3779700"/>
            <a:ext cx="4076700" cy="735600"/>
          </a:xfrm>
          <a:prstGeom prst="rect">
            <a:avLst/>
          </a:prstGeom>
          <a:noFill/>
          <a:ln>
            <a:noFill/>
          </a:ln>
        </p:spPr>
        <p:txBody>
          <a:bodyPr spcFirstLastPara="1" wrap="square" lIns="68575" tIns="34275" rIns="68575" bIns="34275" anchor="t" anchorCtr="0">
            <a:normAutofit/>
          </a:bodyPr>
          <a:lstStyle/>
          <a:p>
            <a:pPr marL="0" lvl="0" indent="0" algn="l" rtl="0">
              <a:lnSpc>
                <a:spcPct val="70000"/>
              </a:lnSpc>
              <a:spcBef>
                <a:spcPts val="800"/>
              </a:spcBef>
              <a:spcAft>
                <a:spcPts val="0"/>
              </a:spcAft>
              <a:buSzPts val="1018"/>
              <a:buNone/>
            </a:pPr>
            <a:r>
              <a:rPr lang="en" sz="1242" b="1">
                <a:solidFill>
                  <a:srgbClr val="008342"/>
                </a:solidFill>
              </a:rPr>
              <a:t>Visit the NOPREN website to learn more about the HER NOPREN Work Groups! </a:t>
            </a:r>
            <a:r>
              <a:rPr lang="en" sz="1242" b="1" u="sng">
                <a:solidFill>
                  <a:schemeClr val="hlink"/>
                </a:solidFill>
                <a:hlinkClick r:id="rId3"/>
              </a:rPr>
              <a:t>https://nopren.ucsf.edu/</a:t>
            </a:r>
            <a:endParaRPr sz="1242" b="1">
              <a:solidFill>
                <a:srgbClr val="008342"/>
              </a:solidFill>
            </a:endParaRPr>
          </a:p>
        </p:txBody>
      </p:sp>
      <p:pic>
        <p:nvPicPr>
          <p:cNvPr id="310" name="Google Shape;310;p49" descr="HER logo"/>
          <p:cNvPicPr preferRelativeResize="0"/>
          <p:nvPr/>
        </p:nvPicPr>
        <p:blipFill>
          <a:blip r:embed="rId4">
            <a:alphaModFix/>
          </a:blip>
          <a:stretch>
            <a:fillRect/>
          </a:stretch>
        </p:blipFill>
        <p:spPr>
          <a:xfrm>
            <a:off x="8182825" y="175025"/>
            <a:ext cx="775951" cy="526173"/>
          </a:xfrm>
          <a:prstGeom prst="rect">
            <a:avLst/>
          </a:prstGeom>
          <a:noFill/>
          <a:ln>
            <a:noFill/>
          </a:ln>
        </p:spPr>
      </p:pic>
      <p:sp>
        <p:nvSpPr>
          <p:cNvPr id="308" name="Google Shape;308;p49"/>
          <p:cNvSpPr txBox="1">
            <a:spLocks noGrp="1"/>
          </p:cNvSpPr>
          <p:nvPr>
            <p:ph type="body" idx="1"/>
          </p:nvPr>
        </p:nvSpPr>
        <p:spPr>
          <a:xfrm>
            <a:off x="4605925" y="3779700"/>
            <a:ext cx="4076700" cy="879300"/>
          </a:xfrm>
          <a:prstGeom prst="rect">
            <a:avLst/>
          </a:prstGeom>
          <a:noFill/>
          <a:ln>
            <a:noFill/>
          </a:ln>
        </p:spPr>
        <p:txBody>
          <a:bodyPr spcFirstLastPara="1" wrap="square" lIns="68575" tIns="34275" rIns="68575" bIns="34275" anchor="t" anchorCtr="0">
            <a:normAutofit/>
          </a:bodyPr>
          <a:lstStyle/>
          <a:p>
            <a:pPr marL="0" lvl="0" indent="0" algn="l" rtl="0">
              <a:lnSpc>
                <a:spcPct val="80000"/>
              </a:lnSpc>
              <a:spcBef>
                <a:spcPts val="800"/>
              </a:spcBef>
              <a:spcAft>
                <a:spcPts val="0"/>
              </a:spcAft>
              <a:buNone/>
            </a:pPr>
            <a:r>
              <a:rPr lang="en" sz="1200" b="1">
                <a:solidFill>
                  <a:srgbClr val="008342"/>
                </a:solidFill>
              </a:rPr>
              <a:t>Visit the HER website to learn more about the HER Work Groups! </a:t>
            </a:r>
            <a:r>
              <a:rPr lang="en" sz="1200" b="1" u="sng">
                <a:solidFill>
                  <a:schemeClr val="hlink"/>
                </a:solidFill>
                <a:hlinkClick r:id="rId5"/>
              </a:rPr>
              <a:t>https://healthyeatingresearch.org/what-we-fund/grantee-resources/</a:t>
            </a:r>
            <a:r>
              <a:rPr lang="en" sz="1100" b="1">
                <a:solidFill>
                  <a:srgbClr val="008342"/>
                </a:solidFill>
              </a:rPr>
              <a:t> </a:t>
            </a:r>
            <a:endParaRPr sz="1800" b="1">
              <a:solidFill>
                <a:srgbClr val="008342"/>
              </a:solidFill>
            </a:endParaRPr>
          </a:p>
        </p:txBody>
      </p:sp>
      <p:cxnSp>
        <p:nvCxnSpPr>
          <p:cNvPr id="309" name="Google Shape;309;p49">
            <a:extLst>
              <a:ext uri="{C183D7F6-B498-43B3-948B-1728B52AA6E4}">
                <adec:decorative xmlns:adec="http://schemas.microsoft.com/office/drawing/2017/decorative" val="1"/>
              </a:ext>
            </a:extLst>
          </p:cNvPr>
          <p:cNvCxnSpPr/>
          <p:nvPr/>
        </p:nvCxnSpPr>
        <p:spPr>
          <a:xfrm rot="10800000" flipH="1">
            <a:off x="470175" y="1121175"/>
            <a:ext cx="7601400" cy="357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49">
            <a:extLst>
              <a:ext uri="{C183D7F6-B498-43B3-948B-1728B52AA6E4}">
                <adec:decorative xmlns:adec="http://schemas.microsoft.com/office/drawing/2017/decorative" val="1"/>
              </a:ext>
            </a:extLst>
          </p:cNvPr>
          <p:cNvSpPr/>
          <p:nvPr/>
        </p:nvSpPr>
        <p:spPr>
          <a:xfrm>
            <a:off x="0" y="4737425"/>
            <a:ext cx="9144000" cy="406200"/>
          </a:xfrm>
          <a:prstGeom prst="rect">
            <a:avLst/>
          </a:prstGeom>
          <a:solidFill>
            <a:srgbClr val="008342"/>
          </a:solidFill>
          <a:ln w="9525" cap="flat" cmpd="sng">
            <a:solidFill>
              <a:srgbClr val="0083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2729</Words>
  <Application>Microsoft Office PowerPoint</Application>
  <PresentationFormat>On-screen Show (16:9)</PresentationFormat>
  <Paragraphs>419</Paragraphs>
  <Slides>59</Slides>
  <Notes>59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59</vt:i4>
      </vt:variant>
    </vt:vector>
  </HeadingPairs>
  <TitlesOfParts>
    <vt:vector size="68" baseType="lpstr">
      <vt:lpstr>Roboto</vt:lpstr>
      <vt:lpstr>Noto Sans Symbols</vt:lpstr>
      <vt:lpstr>Calibri</vt:lpstr>
      <vt:lpstr>Arial</vt:lpstr>
      <vt:lpstr>Times New Roman</vt:lpstr>
      <vt:lpstr>Trebuchet MS</vt:lpstr>
      <vt:lpstr>Simple Light</vt:lpstr>
      <vt:lpstr>Office Theme</vt:lpstr>
      <vt:lpstr>Office Theme</vt:lpstr>
      <vt:lpstr>Summer Speaker Series for Students 2024</vt:lpstr>
      <vt:lpstr>Getting Started!</vt:lpstr>
      <vt:lpstr>NOPREN HER Summer Series for Students</vt:lpstr>
      <vt:lpstr>NOPREN HER Summer Series for Students Agenda</vt:lpstr>
      <vt:lpstr>Student Presentations!</vt:lpstr>
      <vt:lpstr>Healthy  Eating  Research</vt:lpstr>
      <vt:lpstr>Program Goals</vt:lpstr>
      <vt:lpstr>Goal !</vt:lpstr>
      <vt:lpstr>Goal 2: Foster diverse network of researchers</vt:lpstr>
      <vt:lpstr>Goal 3</vt:lpstr>
      <vt:lpstr>Contact</vt:lpstr>
      <vt:lpstr>NOPREN </vt:lpstr>
      <vt:lpstr>Nutrition and Obesity Policy Research and Evaluation Network (NOPREN): What is it? </vt:lpstr>
      <vt:lpstr>Work Groups</vt:lpstr>
      <vt:lpstr>Ways to Engage with NOPREN</vt:lpstr>
      <vt:lpstr>CDC</vt:lpstr>
      <vt:lpstr>HER and NOPREN Annual Summer Speaker Series</vt:lpstr>
      <vt:lpstr>Session 1: Food Policies in Schools - More than just Lunch!</vt:lpstr>
      <vt:lpstr>School Wellness Workgroup Introduction</vt:lpstr>
      <vt:lpstr>An Overview of School Meals in the United States</vt:lpstr>
      <vt:lpstr>History of School Breakfast &amp; Lunch Program</vt:lpstr>
      <vt:lpstr>30.3 million children</vt:lpstr>
      <vt:lpstr>2/3 receive a free or reduced-price meal</vt:lpstr>
      <vt:lpstr>Eligibility for free or Reduced-Price Meals</vt:lpstr>
      <vt:lpstr>School Meal Requirements</vt:lpstr>
      <vt:lpstr>School Meal Requirements - Serve</vt:lpstr>
      <vt:lpstr>Lessons Learned from the HHFKA</vt:lpstr>
      <vt:lpstr>Lessons Learned from the HHFKA cont.</vt:lpstr>
      <vt:lpstr>Lessons Learned from the HHFKA cont..</vt:lpstr>
      <vt:lpstr>Lessons Learned from the HHFKA cont…</vt:lpstr>
      <vt:lpstr>Universal Free School Meal Policies</vt:lpstr>
      <vt:lpstr>Universal Free School Meal Policies: State-Level Universal School Meals</vt:lpstr>
      <vt:lpstr>Changes to School Meal Nutritional Requirements Over Time</vt:lpstr>
      <vt:lpstr>Updated school meal standards on April 25, 2024</vt:lpstr>
      <vt:lpstr>Nutrition Standards Final Rule</vt:lpstr>
      <vt:lpstr>Added Sugars – School Meal Programs (SBP &amp; NSLP)</vt:lpstr>
      <vt:lpstr>Milk</vt:lpstr>
      <vt:lpstr>Whole Grains</vt:lpstr>
      <vt:lpstr>Sodium</vt:lpstr>
      <vt:lpstr>Competitive Foods in Schools</vt:lpstr>
      <vt:lpstr>Overview</vt:lpstr>
      <vt:lpstr>Overview of Competitive Foods</vt:lpstr>
      <vt:lpstr>Regulation of Competitive Foods</vt:lpstr>
      <vt:lpstr>Regulation of Competitive Foods </vt:lpstr>
      <vt:lpstr>Regulation of Competitive Foods: Smart Snacks </vt:lpstr>
      <vt:lpstr>Regulation of Competitive Foods: Elementary &amp; Middle</vt:lpstr>
      <vt:lpstr>Regulation of Competitive Foods: High Schools</vt:lpstr>
      <vt:lpstr>“Copycat” Competitive Foods</vt:lpstr>
      <vt:lpstr>Regulation of Competitive Foods: Pepsi</vt:lpstr>
      <vt:lpstr>Regulation of Competitive Foods: Starburst</vt:lpstr>
      <vt:lpstr>Regulation of Competitive Foods: Goldfish</vt:lpstr>
      <vt:lpstr>Regulation of Competitive Foods: Diet Coke</vt:lpstr>
      <vt:lpstr>Prevalence of Competitive Foods</vt:lpstr>
      <vt:lpstr>Compliance with Smart Snack Standards</vt:lpstr>
      <vt:lpstr>Nutritional Quality of Competitive Foods</vt:lpstr>
      <vt:lpstr>Future Research on Competitive Foods</vt:lpstr>
      <vt:lpstr>Future Research on Competitive Foods cont.</vt:lpstr>
      <vt:lpstr>Breakout Rooms</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Tong, Jennifer</cp:lastModifiedBy>
  <cp:revision>2</cp:revision>
  <dcterms:modified xsi:type="dcterms:W3CDTF">2025-12-18T23:00:44Z</dcterms:modified>
</cp:coreProperties>
</file>