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 id="2147483676" r:id="rId3"/>
    <p:sldMasterId id="2147483677"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9144000" cy="5143500" type="screen16x9"/>
  <p:notesSz cx="6858000" cy="9144000"/>
  <p:embeddedFontLst>
    <p:embeddedFont>
      <p:font typeface="Roboto" panose="02000000000000000000" pitchFamily="2" charset="0"/>
      <p:regular r:id="rId49"/>
      <p:bold r:id="rId50"/>
      <p:italic r:id="rId51"/>
      <p:boldItalic r:id="rId52"/>
    </p:embeddedFont>
    <p:embeddedFont>
      <p:font typeface="Rockwell" panose="02060603020205020403" pitchFamily="18"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7CC762-5113-42CF-92A9-42BF5FA9B297}">
  <a:tblStyle styleId="{397CC762-5113-42CF-92A9-42BF5FA9B29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c.az1.qualtrics.com/jfe/form/SV_cSJdvAqdmlQXic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unc.az1.qualtrics.com/jfe/form/SV_cSJdvAqdmlQXicK"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duke.qualtrics.com/jfe/form/SV_4SmhYaB4MN4pdn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e7d4988611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2e7d4988611_2_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Session lead</a:t>
            </a:r>
            <a:endParaRPr/>
          </a:p>
        </p:txBody>
      </p:sp>
      <p:sp>
        <p:nvSpPr>
          <p:cNvPr id="165" name="Google Shape;165;g2e7d4988611_2_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e7d4988611_2_1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g2e7d4988611_2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e7d4988611_2_20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2e7d4988611_2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e7d4988611_2_20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2e7d4988611_2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e7d4988611_2_2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2e7d4988611_2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e7d4988611_2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e7d4988611_2_2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a:t>HC sector becoming engaged in SDH and recognizing that this mismatch betwn health care and social care in the US, but it hasn’t been immediately obvious how the HC sector should engage in this challenge</a:t>
            </a:r>
            <a:endParaRPr/>
          </a:p>
        </p:txBody>
      </p:sp>
      <p:sp>
        <p:nvSpPr>
          <p:cNvPr id="292" name="Google Shape;292;g2e7d4988611_2_2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e7d4988611_2_23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2e7d4988611_2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e7d4988611_2_2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g2e7d4988611_2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e7d4988611_2_25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2e7d4988611_2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e7d4988611_2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2e7d4988611_2_2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4" name="Google Shape;334;g2e7d4988611_2_2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e7d4988611_2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2e7d4988611_2_2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0" name="Google Shape;350;g2e7d4988611_2_2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e7d4988611_2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e7d4988611_2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HER/NOPREN staff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Each session there will be a different question of the day:</a:t>
            </a:r>
            <a:endParaRPr/>
          </a:p>
          <a:p>
            <a:pPr marL="171450" lvl="0" indent="-171450" algn="l" rtl="0">
              <a:lnSpc>
                <a:spcPct val="100000"/>
              </a:lnSpc>
              <a:spcBef>
                <a:spcPts val="0"/>
              </a:spcBef>
              <a:spcAft>
                <a:spcPts val="0"/>
              </a:spcAft>
              <a:buClr>
                <a:schemeClr val="dk1"/>
              </a:buClr>
              <a:buSzPts val="1200"/>
              <a:buFont typeface="Arial"/>
              <a:buChar char="•"/>
            </a:pPr>
            <a:r>
              <a:rPr lang="en"/>
              <a:t>What are you looking forward to this summer?</a:t>
            </a:r>
            <a:endParaRPr/>
          </a:p>
          <a:p>
            <a:pPr marL="171450" lvl="0" indent="-171450" algn="l" rtl="0">
              <a:lnSpc>
                <a:spcPct val="100000"/>
              </a:lnSpc>
              <a:spcBef>
                <a:spcPts val="0"/>
              </a:spcBef>
              <a:spcAft>
                <a:spcPts val="0"/>
              </a:spcAft>
              <a:buClr>
                <a:schemeClr val="dk1"/>
              </a:buClr>
              <a:buSzPts val="1200"/>
              <a:buFont typeface="Arial"/>
              <a:buChar char="•"/>
            </a:pPr>
            <a:r>
              <a:rPr lang="en"/>
              <a:t>What is the weather like today where you are?</a:t>
            </a:r>
            <a:endParaRPr/>
          </a:p>
          <a:p>
            <a:pPr marL="171450" lvl="0" indent="-171450" algn="l" rtl="0">
              <a:lnSpc>
                <a:spcPct val="100000"/>
              </a:lnSpc>
              <a:spcBef>
                <a:spcPts val="0"/>
              </a:spcBef>
              <a:spcAft>
                <a:spcPts val="0"/>
              </a:spcAft>
              <a:buClr>
                <a:schemeClr val="dk1"/>
              </a:buClr>
              <a:buSzPts val="1200"/>
              <a:buFont typeface="Arial"/>
              <a:buChar char="•"/>
            </a:pPr>
            <a:r>
              <a:rPr lang="en"/>
              <a:t>What is your go-to morning beverage?</a:t>
            </a:r>
            <a:endParaRPr/>
          </a:p>
          <a:p>
            <a:pPr marL="171450" lvl="0" indent="-171450" algn="l" rtl="0">
              <a:lnSpc>
                <a:spcPct val="100000"/>
              </a:lnSpc>
              <a:spcBef>
                <a:spcPts val="0"/>
              </a:spcBef>
              <a:spcAft>
                <a:spcPts val="0"/>
              </a:spcAft>
              <a:buSzPts val="1400"/>
              <a:buChar char="•"/>
            </a:pPr>
            <a:r>
              <a:rPr lang="en"/>
              <a:t>What’s the best book you’ve ever read?</a:t>
            </a:r>
            <a:endParaRPr/>
          </a:p>
          <a:p>
            <a:pPr marL="171450" lvl="0" indent="-171450" algn="l" rtl="0">
              <a:lnSpc>
                <a:spcPct val="100000"/>
              </a:lnSpc>
              <a:spcBef>
                <a:spcPts val="0"/>
              </a:spcBef>
              <a:spcAft>
                <a:spcPts val="0"/>
              </a:spcAft>
              <a:buSzPts val="1400"/>
              <a:buChar char="•"/>
            </a:pPr>
            <a:r>
              <a:rPr lang="en"/>
              <a:t>If you were a fruit or vegetable, what would you be?</a:t>
            </a:r>
            <a:endParaRPr/>
          </a:p>
          <a:p>
            <a:pPr marL="171450" lvl="0" indent="-171450" algn="l" rtl="0">
              <a:lnSpc>
                <a:spcPct val="100000"/>
              </a:lnSpc>
              <a:spcBef>
                <a:spcPts val="0"/>
              </a:spcBef>
              <a:spcAft>
                <a:spcPts val="0"/>
              </a:spcAft>
              <a:buSzPts val="1400"/>
              <a:buChar char="•"/>
            </a:pPr>
            <a:r>
              <a:rPr lang="en"/>
              <a:t>What would be the title of your autobiography?</a:t>
            </a:r>
            <a:endParaRPr/>
          </a:p>
          <a:p>
            <a:pPr marL="171450" lvl="0" indent="-171450" algn="l" rtl="0">
              <a:lnSpc>
                <a:spcPct val="100000"/>
              </a:lnSpc>
              <a:spcBef>
                <a:spcPts val="0"/>
              </a:spcBef>
              <a:spcAft>
                <a:spcPts val="0"/>
              </a:spcAft>
              <a:buSzPts val="1400"/>
              <a:buChar char="•"/>
            </a:pPr>
            <a:r>
              <a:rPr lang="en"/>
              <a:t>What’s your dream vacation destination?</a:t>
            </a:r>
            <a:endParaRPr/>
          </a:p>
          <a:p>
            <a:pPr marL="171450" lvl="0" indent="-171450" algn="l" rtl="0">
              <a:lnSpc>
                <a:spcPct val="100000"/>
              </a:lnSpc>
              <a:spcBef>
                <a:spcPts val="0"/>
              </a:spcBef>
              <a:spcAft>
                <a:spcPts val="0"/>
              </a:spcAft>
              <a:buSzPts val="1400"/>
              <a:buChar char="•"/>
            </a:pPr>
            <a:r>
              <a:rPr lang="en"/>
              <a:t>Who performed at the last concert you went to?</a:t>
            </a: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174" name="Google Shape;174;g2e7d4988611_2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e7d4988611_2_3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2e7d4988611_2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e7d4988611_2_3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2e7d4988611_2_3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35" name="Google Shape;435;g2e7d4988611_2_3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e7d4988611_2_39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g2e7d4988611_2_3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e7d4988611_2_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g2e7d4988611_2_4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a:t>Take text away!</a:t>
            </a:r>
            <a:endParaRPr/>
          </a:p>
        </p:txBody>
      </p:sp>
      <p:sp>
        <p:nvSpPr>
          <p:cNvPr id="470" name="Google Shape;470;g2e7d4988611_2_4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e7d4988611_2_4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2e7d4988611_2_4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a:t>Take text away!</a:t>
            </a:r>
            <a:endParaRPr/>
          </a:p>
        </p:txBody>
      </p:sp>
      <p:sp>
        <p:nvSpPr>
          <p:cNvPr id="488" name="Google Shape;488;g2e7d4988611_2_4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e7d4988611_2_4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g2e7d4988611_2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e7d4988611_2_44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g2e7d4988611_2_4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e7d4988611_2_4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e7d4988611_2_4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a:t>Take text away</a:t>
            </a:r>
            <a:endParaRPr/>
          </a:p>
        </p:txBody>
      </p:sp>
      <p:sp>
        <p:nvSpPr>
          <p:cNvPr id="524" name="Google Shape;524;g2e7d4988611_2_4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e7d4988611_2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2e7d4988611_2_4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a:t>Take text away</a:t>
            </a:r>
            <a:endParaRPr/>
          </a:p>
        </p:txBody>
      </p:sp>
      <p:sp>
        <p:nvSpPr>
          <p:cNvPr id="537" name="Google Shape;537;g2e7d4988611_2_4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e7d4988611_2_5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2e7d4988611_2_5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82" name="Google Shape;582;g2e7d4988611_2_5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e7d4988611_2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e7d4988611_2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a:t>HER/NOPREN staff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Put registration link in chat box: </a:t>
            </a:r>
            <a:r>
              <a:rPr lang="en" sz="1100"/>
              <a:t>https://nopren.ucsf.edu/student-resources</a:t>
            </a:r>
            <a:endParaRPr sz="100"/>
          </a:p>
          <a:p>
            <a:pPr marL="0" lvl="0" indent="0" algn="l" rtl="0">
              <a:lnSpc>
                <a:spcPct val="100000"/>
              </a:lnSpc>
              <a:spcBef>
                <a:spcPts val="0"/>
              </a:spcBef>
              <a:spcAft>
                <a:spcPts val="0"/>
              </a:spcAft>
              <a:buSzPts val="1400"/>
              <a:buNone/>
            </a:pPr>
            <a:endParaRPr/>
          </a:p>
        </p:txBody>
      </p:sp>
      <p:sp>
        <p:nvSpPr>
          <p:cNvPr id="185" name="Google Shape;185;g2e7d4988611_2_1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e7d4988611_2_5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g2e7d4988611_2_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e7d4988611_2_5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e7d4988611_2_5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a:t>Take text away</a:t>
            </a:r>
            <a:endParaRPr/>
          </a:p>
        </p:txBody>
      </p:sp>
      <p:sp>
        <p:nvSpPr>
          <p:cNvPr id="597" name="Google Shape;597;g2e7d4988611_2_5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e7d4988611_2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g2e7d4988611_2_5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a:t>Transition to next slide: So how do we measure increased FV intake and food security?</a:t>
            </a:r>
            <a:endParaRPr/>
          </a:p>
        </p:txBody>
      </p:sp>
      <p:sp>
        <p:nvSpPr>
          <p:cNvPr id="606" name="Google Shape;606;g2e7d4988611_2_5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e7d4988611_2_5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g2e7d4988611_2_5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ctr" rtl="0">
              <a:lnSpc>
                <a:spcPct val="100000"/>
              </a:lnSpc>
              <a:spcBef>
                <a:spcPts val="0"/>
              </a:spcBef>
              <a:spcAft>
                <a:spcPts val="0"/>
              </a:spcAft>
              <a:buSzPts val="1400"/>
              <a:buNone/>
            </a:pPr>
            <a:r>
              <a:rPr lang="en"/>
              <a:t>This is especially true if all the FIM programs participating are targeted toward people with diabetes!</a:t>
            </a:r>
            <a:endParaRPr/>
          </a:p>
        </p:txBody>
      </p:sp>
      <p:sp>
        <p:nvSpPr>
          <p:cNvPr id="662" name="Google Shape;662;g2e7d4988611_2_5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e7d4988611_2_5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g2e7d4988611_2_5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a:t>Take text away</a:t>
            </a:r>
            <a:endParaRPr/>
          </a:p>
        </p:txBody>
      </p:sp>
      <p:sp>
        <p:nvSpPr>
          <p:cNvPr id="674" name="Google Shape;674;g2e7d4988611_2_5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e7d4988611_2_6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g2e7d4988611_2_6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83" name="Google Shape;683;g2e7d4988611_2_6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e7d4988611_2_6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9" name="Google Shape;689;g2e7d4988611_2_6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e7d4988611_2_6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5" name="Google Shape;695;g2e7d4988611_2_6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e7d4988611_2_6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g2e7d4988611_2_6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01" name="Google Shape;701;g2e7d4988611_2_6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e7d4988611_2_6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g2e7d4988611_2_6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e7d4988611_2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e7d4988611_2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a:t>HER/NOPREN staff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Put application link in chat: </a:t>
            </a:r>
            <a:endParaRPr sz="100"/>
          </a:p>
          <a:p>
            <a:pPr marL="0" lvl="0" indent="0" algn="l" rtl="0">
              <a:lnSpc>
                <a:spcPct val="100000"/>
              </a:lnSpc>
              <a:spcBef>
                <a:spcPts val="0"/>
              </a:spcBef>
              <a:spcAft>
                <a:spcPts val="0"/>
              </a:spcAft>
              <a:buSzPts val="1400"/>
              <a:buNone/>
            </a:pPr>
            <a:endParaRPr/>
          </a:p>
          <a:p>
            <a:pPr marL="0" lvl="0" indent="0" algn="l" rtl="0">
              <a:lnSpc>
                <a:spcPct val="100000"/>
              </a:lnSpc>
              <a:spcBef>
                <a:spcPts val="1200"/>
              </a:spcBef>
              <a:spcAft>
                <a:spcPts val="0"/>
              </a:spcAft>
              <a:buSzPts val="1400"/>
              <a:buNone/>
            </a:pPr>
            <a:r>
              <a:rPr lang="en" b="1"/>
              <a:t>Reminder: Student presentations</a:t>
            </a:r>
            <a:r>
              <a:rPr lang="en"/>
              <a:t> - application due Wednesday, July 13 at 5pm EST: </a:t>
            </a:r>
            <a:r>
              <a:rPr lang="en" u="sng">
                <a:solidFill>
                  <a:schemeClr val="hlink"/>
                </a:solidFill>
                <a:hlinkClick r:id="rId3"/>
              </a:rPr>
              <a:t>https://unc.az1.qualtrics.com/jfe/form/SV_cSJdvAqdmlQXicK</a:t>
            </a:r>
            <a:r>
              <a:rPr lang="en"/>
              <a:t> </a:t>
            </a:r>
            <a:endParaRPr sz="1400"/>
          </a:p>
          <a:p>
            <a:pPr marL="0" lvl="0" indent="0" algn="l" rtl="0">
              <a:lnSpc>
                <a:spcPct val="100000"/>
              </a:lnSpc>
              <a:spcBef>
                <a:spcPts val="0"/>
              </a:spcBef>
              <a:spcAft>
                <a:spcPts val="0"/>
              </a:spcAft>
              <a:buSzPts val="1400"/>
              <a:buNone/>
            </a:pPr>
            <a:endParaRPr/>
          </a:p>
        </p:txBody>
      </p:sp>
      <p:sp>
        <p:nvSpPr>
          <p:cNvPr id="197" name="Google Shape;197;g2e7d4988611_2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e7d4988611_2_6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2e7d4988611_2_6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Moderator to lead Q/A</a:t>
            </a:r>
            <a:endParaRPr/>
          </a:p>
        </p:txBody>
      </p:sp>
      <p:sp>
        <p:nvSpPr>
          <p:cNvPr id="717" name="Google Shape;717;g2e7d4988611_2_6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e7d4988611_2_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g2e7d4988611_2_6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Moderator to lead breakout session</a:t>
            </a:r>
            <a:endParaRPr/>
          </a:p>
        </p:txBody>
      </p:sp>
      <p:sp>
        <p:nvSpPr>
          <p:cNvPr id="726" name="Google Shape;726;g2e7d4988611_2_6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e7d4988611_2_6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2e7d4988611_2_6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a:t>Speaker Two (if applicable) to input slides</a:t>
            </a:r>
            <a:endParaRPr/>
          </a:p>
        </p:txBody>
      </p:sp>
      <p:sp>
        <p:nvSpPr>
          <p:cNvPr id="735" name="Google Shape;735;g2e7d4988611_2_6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e7d4988611_2_6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g2e7d4988611_2_6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Session lead</a:t>
            </a:r>
            <a:endParaRPr/>
          </a:p>
          <a:p>
            <a:pPr marL="0" lvl="0" indent="0" algn="l" rtl="0">
              <a:lnSpc>
                <a:spcPct val="100000"/>
              </a:lnSpc>
              <a:spcBef>
                <a:spcPts val="1200"/>
              </a:spcBef>
              <a:spcAft>
                <a:spcPts val="0"/>
              </a:spcAft>
              <a:buSzPts val="1400"/>
              <a:buNone/>
            </a:pPr>
            <a:r>
              <a:rPr lang="en" b="1"/>
              <a:t>Reminder: Student presentations</a:t>
            </a:r>
            <a:r>
              <a:rPr lang="en"/>
              <a:t> - application due Wednesday, July 13 at 5pm EST: </a:t>
            </a:r>
            <a:r>
              <a:rPr lang="en" u="sng">
                <a:solidFill>
                  <a:schemeClr val="hlink"/>
                </a:solidFill>
                <a:hlinkClick r:id="rId3"/>
              </a:rPr>
              <a:t>https://unc.az1.qualtrics.com/jfe/form/SV_cSJdvAqdmlQXicK</a:t>
            </a:r>
            <a:r>
              <a:rPr lang="en"/>
              <a:t> </a:t>
            </a:r>
            <a:endParaRPr sz="1400"/>
          </a:p>
          <a:p>
            <a:pPr marL="0" lvl="0" indent="0" algn="l" rtl="0">
              <a:lnSpc>
                <a:spcPct val="100000"/>
              </a:lnSpc>
              <a:spcBef>
                <a:spcPts val="1200"/>
              </a:spcBef>
              <a:spcAft>
                <a:spcPts val="0"/>
              </a:spcAft>
              <a:buSzPts val="1400"/>
              <a:buNone/>
            </a:pPr>
            <a:r>
              <a:rPr lang="en" b="1"/>
              <a:t>Reminder: please fill out the session evaluation</a:t>
            </a:r>
            <a:r>
              <a:rPr lang="en"/>
              <a:t> for today: </a:t>
            </a:r>
            <a:r>
              <a:rPr lang="en" u="sng">
                <a:solidFill>
                  <a:schemeClr val="hlink"/>
                </a:solidFill>
                <a:hlinkClick r:id="rId4"/>
              </a:rPr>
              <a:t>https://duke.qualtrics.com/jfe/form/SV_4SmhYaB4MN4pdn8</a:t>
            </a:r>
            <a:r>
              <a:rPr lang="en"/>
              <a:t> </a:t>
            </a:r>
            <a:endParaRPr/>
          </a:p>
          <a:p>
            <a:pPr marL="0" lvl="0" indent="0" algn="l" rtl="0">
              <a:lnSpc>
                <a:spcPct val="100000"/>
              </a:lnSpc>
              <a:spcBef>
                <a:spcPts val="0"/>
              </a:spcBef>
              <a:spcAft>
                <a:spcPts val="0"/>
              </a:spcAft>
              <a:buClr>
                <a:schemeClr val="dk1"/>
              </a:buClr>
              <a:buSzPts val="1400"/>
              <a:buFont typeface="Arial"/>
              <a:buNone/>
            </a:pPr>
            <a:endParaRPr/>
          </a:p>
        </p:txBody>
      </p:sp>
      <p:sp>
        <p:nvSpPr>
          <p:cNvPr id="753" name="Google Shape;753;g2e7d4988611_2_6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e7d4988611_2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2e7d4988611_2_1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Session lead to introduce session topic and moderator</a:t>
            </a:r>
            <a:endParaRPr/>
          </a:p>
        </p:txBody>
      </p:sp>
      <p:sp>
        <p:nvSpPr>
          <p:cNvPr id="208" name="Google Shape;208;g2e7d4988611_2_1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e7d4988611_2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e7d4988611_2_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Moderator to give very brief background on WG they are representing</a:t>
            </a:r>
            <a:endParaRPr/>
          </a:p>
        </p:txBody>
      </p:sp>
      <p:sp>
        <p:nvSpPr>
          <p:cNvPr id="217" name="Google Shape;217;g2e7d4988611_2_1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e7d4988611_2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2e7d4988611_2_1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Moderator to introduce session speakers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Replace with speaker pictures</a:t>
            </a:r>
            <a:endParaRPr/>
          </a:p>
        </p:txBody>
      </p:sp>
      <p:sp>
        <p:nvSpPr>
          <p:cNvPr id="228" name="Google Shape;228;g2e7d4988611_2_1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e7d4988611_2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2e7d4988611_2_1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43" name="Google Shape;243;g2e7d4988611_2_1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e7d4988611_2_18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2e7d4988611_2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Picture with Caption" type="picTx">
  <p:cSld name="PICTURE_WITH_CAPTION_TEX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3300"/>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16"/>
          <p:cNvSpPr>
            <a:spLocks noGrp="1"/>
          </p:cNvSpPr>
          <p:nvPr>
            <p:ph type="pic" idx="2"/>
          </p:nvPr>
        </p:nvSpPr>
        <p:spPr>
          <a:xfrm>
            <a:off x="3887391" y="740569"/>
            <a:ext cx="4629150" cy="3655219"/>
          </a:xfrm>
          <a:prstGeom prst="rect">
            <a:avLst/>
          </a:prstGeom>
          <a:noFill/>
          <a:ln>
            <a:noFill/>
          </a:ln>
        </p:spPr>
      </p:sp>
      <p:sp>
        <p:nvSpPr>
          <p:cNvPr id="70" name="Google Shape;70;p1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1200"/>
            </a:lvl1pPr>
            <a:lvl2pPr marL="914400" lvl="1" indent="-228600" algn="l">
              <a:lnSpc>
                <a:spcPct val="90000"/>
              </a:lnSpc>
              <a:spcBef>
                <a:spcPts val="400"/>
              </a:spcBef>
              <a:spcAft>
                <a:spcPts val="0"/>
              </a:spcAft>
              <a:buSzPts val="1800"/>
              <a:buNone/>
              <a:defRPr sz="1100"/>
            </a:lvl2pPr>
            <a:lvl3pPr marL="1371600" lvl="2" indent="-228600" algn="l">
              <a:lnSpc>
                <a:spcPct val="90000"/>
              </a:lnSpc>
              <a:spcBef>
                <a:spcPts val="400"/>
              </a:spcBef>
              <a:spcAft>
                <a:spcPts val="0"/>
              </a:spcAft>
              <a:buSzPts val="1500"/>
              <a:buNone/>
              <a:defRPr sz="900"/>
            </a:lvl3pPr>
            <a:lvl4pPr marL="1828800" lvl="3" indent="-228600" algn="l">
              <a:lnSpc>
                <a:spcPct val="90000"/>
              </a:lnSpc>
              <a:spcBef>
                <a:spcPts val="400"/>
              </a:spcBef>
              <a:spcAft>
                <a:spcPts val="0"/>
              </a:spcAft>
              <a:buSzPts val="1400"/>
              <a:buNone/>
              <a:defRPr sz="800"/>
            </a:lvl4pPr>
            <a:lvl5pPr marL="2286000" lvl="4" indent="-228600" algn="l">
              <a:lnSpc>
                <a:spcPct val="90000"/>
              </a:lnSpc>
              <a:spcBef>
                <a:spcPts val="400"/>
              </a:spcBef>
              <a:spcAft>
                <a:spcPts val="0"/>
              </a:spcAft>
              <a:buSzPts val="1400"/>
              <a:buNone/>
              <a:defRPr sz="800"/>
            </a:lvl5pPr>
            <a:lvl6pPr marL="2743200" lvl="5" indent="-228600" algn="l">
              <a:lnSpc>
                <a:spcPct val="90000"/>
              </a:lnSpc>
              <a:spcBef>
                <a:spcPts val="400"/>
              </a:spcBef>
              <a:spcAft>
                <a:spcPts val="0"/>
              </a:spcAft>
              <a:buSzPts val="1400"/>
              <a:buNone/>
              <a:defRPr sz="800"/>
            </a:lvl6pPr>
            <a:lvl7pPr marL="3200400" lvl="6" indent="-228600" algn="l">
              <a:lnSpc>
                <a:spcPct val="90000"/>
              </a:lnSpc>
              <a:spcBef>
                <a:spcPts val="400"/>
              </a:spcBef>
              <a:spcAft>
                <a:spcPts val="0"/>
              </a:spcAft>
              <a:buSzPts val="1400"/>
              <a:buNone/>
              <a:defRPr sz="800"/>
            </a:lvl7pPr>
            <a:lvl8pPr marL="3657600" lvl="7" indent="-228600" algn="l">
              <a:lnSpc>
                <a:spcPct val="90000"/>
              </a:lnSpc>
              <a:spcBef>
                <a:spcPts val="400"/>
              </a:spcBef>
              <a:spcAft>
                <a:spcPts val="0"/>
              </a:spcAft>
              <a:buSzPts val="1400"/>
              <a:buNone/>
              <a:defRPr sz="800"/>
            </a:lvl8pPr>
            <a:lvl9pPr marL="4114800" lvl="8" indent="-228600" algn="l">
              <a:lnSpc>
                <a:spcPct val="90000"/>
              </a:lnSpc>
              <a:spcBef>
                <a:spcPts val="400"/>
              </a:spcBef>
              <a:spcAft>
                <a:spcPts val="0"/>
              </a:spcAft>
              <a:buSzPts val="1400"/>
              <a:buNone/>
              <a:defRPr sz="800"/>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a:lvl1pPr>
            <a:lvl2pPr marL="0" marR="0" lvl="1" indent="0" algn="r">
              <a:lnSpc>
                <a:spcPct val="100000"/>
              </a:lnSpc>
              <a:spcBef>
                <a:spcPts val="0"/>
              </a:spcBef>
              <a:spcAft>
                <a:spcPts val="0"/>
              </a:spcAft>
              <a:buClr>
                <a:srgbClr val="000000"/>
              </a:buClr>
              <a:buSzPts val="900"/>
              <a:buFont typeface="Arial"/>
              <a:buNone/>
              <a:defRPr/>
            </a:lvl2pPr>
            <a:lvl3pPr marL="0" marR="0" lvl="2" indent="0" algn="r">
              <a:lnSpc>
                <a:spcPct val="100000"/>
              </a:lnSpc>
              <a:spcBef>
                <a:spcPts val="0"/>
              </a:spcBef>
              <a:spcAft>
                <a:spcPts val="0"/>
              </a:spcAft>
              <a:buClr>
                <a:srgbClr val="000000"/>
              </a:buClr>
              <a:buSzPts val="900"/>
              <a:buFont typeface="Arial"/>
              <a:buNone/>
              <a:defRPr/>
            </a:lvl3pPr>
            <a:lvl4pPr marL="0" marR="0" lvl="3" indent="0" algn="r">
              <a:lnSpc>
                <a:spcPct val="100000"/>
              </a:lnSpc>
              <a:spcBef>
                <a:spcPts val="0"/>
              </a:spcBef>
              <a:spcAft>
                <a:spcPts val="0"/>
              </a:spcAft>
              <a:buClr>
                <a:srgbClr val="000000"/>
              </a:buClr>
              <a:buSzPts val="900"/>
              <a:buFont typeface="Arial"/>
              <a:buNone/>
              <a:defRPr/>
            </a:lvl4pPr>
            <a:lvl5pPr marL="0" marR="0" lvl="4" indent="0" algn="r">
              <a:lnSpc>
                <a:spcPct val="100000"/>
              </a:lnSpc>
              <a:spcBef>
                <a:spcPts val="0"/>
              </a:spcBef>
              <a:spcAft>
                <a:spcPts val="0"/>
              </a:spcAft>
              <a:buClr>
                <a:srgbClr val="000000"/>
              </a:buClr>
              <a:buSzPts val="900"/>
              <a:buFont typeface="Arial"/>
              <a:buNone/>
              <a:defRPr/>
            </a:lvl5pPr>
            <a:lvl6pPr marL="0" marR="0" lvl="5" indent="0" algn="r">
              <a:lnSpc>
                <a:spcPct val="100000"/>
              </a:lnSpc>
              <a:spcBef>
                <a:spcPts val="0"/>
              </a:spcBef>
              <a:spcAft>
                <a:spcPts val="0"/>
              </a:spcAft>
              <a:buClr>
                <a:srgbClr val="000000"/>
              </a:buClr>
              <a:buSzPts val="900"/>
              <a:buFont typeface="Arial"/>
              <a:buNone/>
              <a:defRPr/>
            </a:lvl6pPr>
            <a:lvl7pPr marL="0" marR="0" lvl="6" indent="0" algn="r">
              <a:lnSpc>
                <a:spcPct val="100000"/>
              </a:lnSpc>
              <a:spcBef>
                <a:spcPts val="0"/>
              </a:spcBef>
              <a:spcAft>
                <a:spcPts val="0"/>
              </a:spcAft>
              <a:buClr>
                <a:srgbClr val="000000"/>
              </a:buClr>
              <a:buSzPts val="900"/>
              <a:buFont typeface="Arial"/>
              <a:buNone/>
              <a:defRPr/>
            </a:lvl7pPr>
            <a:lvl8pPr marL="0" marR="0" lvl="7" indent="0" algn="r">
              <a:lnSpc>
                <a:spcPct val="100000"/>
              </a:lnSpc>
              <a:spcBef>
                <a:spcPts val="0"/>
              </a:spcBef>
              <a:spcAft>
                <a:spcPts val="0"/>
              </a:spcAft>
              <a:buClr>
                <a:srgbClr val="000000"/>
              </a:buClr>
              <a:buSzPts val="900"/>
              <a:buFont typeface="Arial"/>
              <a:buNone/>
              <a:defRPr/>
            </a:lvl8pPr>
            <a:lvl9pPr marL="0" marR="0" lvl="8" indent="0" algn="r">
              <a:lnSpc>
                <a:spcPct val="100000"/>
              </a:lnSpc>
              <a:spcBef>
                <a:spcPts val="0"/>
              </a:spcBef>
              <a:spcAft>
                <a:spcPts val="0"/>
              </a:spcAft>
              <a:buClr>
                <a:srgbClr val="000000"/>
              </a:buClr>
              <a:buSzPts val="900"/>
              <a:buFont typeface="Arial"/>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1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8"/>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1" name="Google Shape;81;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9"/>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7" name="Google Shape;87;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2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 name="Google Shape;93;p20"/>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21"/>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0" name="Google Shape;100;p21"/>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21"/>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2" name="Google Shape;102;p21"/>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2"/>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9" name="Google Shape;109;p22"/>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p:cSld name="PICTURE_WITH_CAPTION_TEXT 2">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3"/>
          <p:cNvSpPr>
            <a:spLocks noGrp="1"/>
          </p:cNvSpPr>
          <p:nvPr>
            <p:ph type="pic" idx="2"/>
          </p:nvPr>
        </p:nvSpPr>
        <p:spPr>
          <a:xfrm>
            <a:off x="3887391" y="740569"/>
            <a:ext cx="4629150" cy="3655219"/>
          </a:xfrm>
          <a:prstGeom prst="rect">
            <a:avLst/>
          </a:prstGeom>
          <a:noFill/>
          <a:ln>
            <a:noFill/>
          </a:ln>
        </p:spPr>
      </p:sp>
      <p:sp>
        <p:nvSpPr>
          <p:cNvPr id="116" name="Google Shape;116;p23"/>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7" name="Google Shape;117;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24"/>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25"/>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ullet Slide-White">
  <p:cSld name="Bullet Slide-White">
    <p:bg>
      <p:bgPr>
        <a:solidFill>
          <a:schemeClr val="lt1"/>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ftr" idx="11"/>
          </p:nvPr>
        </p:nvSpPr>
        <p:spPr>
          <a:xfrm>
            <a:off x="548153" y="4852598"/>
            <a:ext cx="4310907" cy="10348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6"/>
          <p:cNvSpPr txBox="1">
            <a:spLocks noGrp="1"/>
          </p:cNvSpPr>
          <p:nvPr>
            <p:ph type="sldNum" idx="12"/>
          </p:nvPr>
        </p:nvSpPr>
        <p:spPr>
          <a:xfrm>
            <a:off x="272111" y="4840133"/>
            <a:ext cx="246061" cy="1164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a:lvl1pPr>
            <a:lvl2pPr marL="0" marR="0" lvl="1" indent="0" algn="r">
              <a:lnSpc>
                <a:spcPct val="100000"/>
              </a:lnSpc>
              <a:spcBef>
                <a:spcPts val="0"/>
              </a:spcBef>
              <a:spcAft>
                <a:spcPts val="0"/>
              </a:spcAft>
              <a:buClr>
                <a:srgbClr val="000000"/>
              </a:buClr>
              <a:buSzPts val="900"/>
              <a:buFont typeface="Arial"/>
              <a:buNone/>
              <a:defRPr/>
            </a:lvl2pPr>
            <a:lvl3pPr marL="0" marR="0" lvl="2" indent="0" algn="r">
              <a:lnSpc>
                <a:spcPct val="100000"/>
              </a:lnSpc>
              <a:spcBef>
                <a:spcPts val="0"/>
              </a:spcBef>
              <a:spcAft>
                <a:spcPts val="0"/>
              </a:spcAft>
              <a:buClr>
                <a:srgbClr val="000000"/>
              </a:buClr>
              <a:buSzPts val="900"/>
              <a:buFont typeface="Arial"/>
              <a:buNone/>
              <a:defRPr/>
            </a:lvl3pPr>
            <a:lvl4pPr marL="0" marR="0" lvl="3" indent="0" algn="r">
              <a:lnSpc>
                <a:spcPct val="100000"/>
              </a:lnSpc>
              <a:spcBef>
                <a:spcPts val="0"/>
              </a:spcBef>
              <a:spcAft>
                <a:spcPts val="0"/>
              </a:spcAft>
              <a:buClr>
                <a:srgbClr val="000000"/>
              </a:buClr>
              <a:buSzPts val="900"/>
              <a:buFont typeface="Arial"/>
              <a:buNone/>
              <a:defRPr/>
            </a:lvl4pPr>
            <a:lvl5pPr marL="0" marR="0" lvl="4" indent="0" algn="r">
              <a:lnSpc>
                <a:spcPct val="100000"/>
              </a:lnSpc>
              <a:spcBef>
                <a:spcPts val="0"/>
              </a:spcBef>
              <a:spcAft>
                <a:spcPts val="0"/>
              </a:spcAft>
              <a:buClr>
                <a:srgbClr val="000000"/>
              </a:buClr>
              <a:buSzPts val="900"/>
              <a:buFont typeface="Arial"/>
              <a:buNone/>
              <a:defRPr/>
            </a:lvl5pPr>
            <a:lvl6pPr marL="0" marR="0" lvl="5" indent="0" algn="r">
              <a:lnSpc>
                <a:spcPct val="100000"/>
              </a:lnSpc>
              <a:spcBef>
                <a:spcPts val="0"/>
              </a:spcBef>
              <a:spcAft>
                <a:spcPts val="0"/>
              </a:spcAft>
              <a:buClr>
                <a:srgbClr val="000000"/>
              </a:buClr>
              <a:buSzPts val="900"/>
              <a:buFont typeface="Arial"/>
              <a:buNone/>
              <a:defRPr/>
            </a:lvl6pPr>
            <a:lvl7pPr marL="0" marR="0" lvl="6" indent="0" algn="r">
              <a:lnSpc>
                <a:spcPct val="100000"/>
              </a:lnSpc>
              <a:spcBef>
                <a:spcPts val="0"/>
              </a:spcBef>
              <a:spcAft>
                <a:spcPts val="0"/>
              </a:spcAft>
              <a:buClr>
                <a:srgbClr val="000000"/>
              </a:buClr>
              <a:buSzPts val="900"/>
              <a:buFont typeface="Arial"/>
              <a:buNone/>
              <a:defRPr/>
            </a:lvl7pPr>
            <a:lvl8pPr marL="0" marR="0" lvl="7" indent="0" algn="r">
              <a:lnSpc>
                <a:spcPct val="100000"/>
              </a:lnSpc>
              <a:spcBef>
                <a:spcPts val="0"/>
              </a:spcBef>
              <a:spcAft>
                <a:spcPts val="0"/>
              </a:spcAft>
              <a:buClr>
                <a:srgbClr val="000000"/>
              </a:buClr>
              <a:buSzPts val="900"/>
              <a:buFont typeface="Arial"/>
              <a:buNone/>
              <a:defRPr/>
            </a:lvl8pPr>
            <a:lvl9pPr marL="0" marR="0" lvl="8" indent="0" algn="r">
              <a:lnSpc>
                <a:spcPct val="100000"/>
              </a:lnSpc>
              <a:spcBef>
                <a:spcPts val="0"/>
              </a:spcBef>
              <a:spcAft>
                <a:spcPts val="0"/>
              </a:spcAft>
              <a:buClr>
                <a:srgbClr val="000000"/>
              </a:buClr>
              <a:buSzPts val="900"/>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6"/>
          <p:cNvSpPr txBox="1">
            <a:spLocks noGrp="1"/>
          </p:cNvSpPr>
          <p:nvPr>
            <p:ph type="title"/>
          </p:nvPr>
        </p:nvSpPr>
        <p:spPr>
          <a:xfrm>
            <a:off x="453586" y="318755"/>
            <a:ext cx="8173580" cy="45858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SzPts val="3300"/>
              <a:buNone/>
              <a:defRPr sz="27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26"/>
          <p:cNvSpPr txBox="1">
            <a:spLocks noGrp="1"/>
          </p:cNvSpPr>
          <p:nvPr>
            <p:ph type="body" idx="1"/>
          </p:nvPr>
        </p:nvSpPr>
        <p:spPr>
          <a:xfrm>
            <a:off x="457203" y="695745"/>
            <a:ext cx="8169964" cy="357809"/>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2100"/>
              <a:buNone/>
              <a:defRPr sz="1400" i="0">
                <a:latin typeface="Arial"/>
                <a:ea typeface="Arial"/>
                <a:cs typeface="Arial"/>
                <a:sym typeface="Arial"/>
              </a:defRPr>
            </a:lvl1pPr>
            <a:lvl2pPr marL="914400" lvl="1" indent="-228600" algn="l">
              <a:lnSpc>
                <a:spcPct val="100000"/>
              </a:lnSpc>
              <a:spcBef>
                <a:spcPts val="400"/>
              </a:spcBef>
              <a:spcAft>
                <a:spcPts val="0"/>
              </a:spcAft>
              <a:buSzPts val="1800"/>
              <a:buNone/>
              <a:defRPr i="1">
                <a:latin typeface="Arial"/>
                <a:ea typeface="Arial"/>
                <a:cs typeface="Arial"/>
                <a:sym typeface="Arial"/>
              </a:defRPr>
            </a:lvl2pPr>
            <a:lvl3pPr marL="1371600" lvl="2" indent="-228600" algn="l">
              <a:lnSpc>
                <a:spcPct val="100000"/>
              </a:lnSpc>
              <a:spcBef>
                <a:spcPts val="400"/>
              </a:spcBef>
              <a:spcAft>
                <a:spcPts val="0"/>
              </a:spcAft>
              <a:buSzPts val="1500"/>
              <a:buNone/>
              <a:defRPr i="1">
                <a:latin typeface="Arial"/>
                <a:ea typeface="Arial"/>
                <a:cs typeface="Arial"/>
                <a:sym typeface="Arial"/>
              </a:defRPr>
            </a:lvl3pPr>
            <a:lvl4pPr marL="1828800" lvl="3" indent="-228600" algn="l">
              <a:lnSpc>
                <a:spcPct val="100000"/>
              </a:lnSpc>
              <a:spcBef>
                <a:spcPts val="400"/>
              </a:spcBef>
              <a:spcAft>
                <a:spcPts val="0"/>
              </a:spcAft>
              <a:buSzPts val="1400"/>
              <a:buNone/>
              <a:defRPr i="1">
                <a:latin typeface="Arial"/>
                <a:ea typeface="Arial"/>
                <a:cs typeface="Arial"/>
                <a:sym typeface="Arial"/>
              </a:defRPr>
            </a:lvl4pPr>
            <a:lvl5pPr marL="2286000" lvl="4" indent="-228600" algn="l">
              <a:lnSpc>
                <a:spcPct val="100000"/>
              </a:lnSpc>
              <a:spcBef>
                <a:spcPts val="400"/>
              </a:spcBef>
              <a:spcAft>
                <a:spcPts val="0"/>
              </a:spcAft>
              <a:buSzPts val="1400"/>
              <a:buNone/>
              <a:defRPr i="1">
                <a:latin typeface="Arial"/>
                <a:ea typeface="Arial"/>
                <a:cs typeface="Arial"/>
                <a:sym typeface="Arial"/>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37" name="Google Shape;137;p26"/>
          <p:cNvSpPr txBox="1">
            <a:spLocks noGrp="1"/>
          </p:cNvSpPr>
          <p:nvPr>
            <p:ph type="body" idx="2"/>
          </p:nvPr>
        </p:nvSpPr>
        <p:spPr>
          <a:xfrm>
            <a:off x="459686" y="1401421"/>
            <a:ext cx="8137665" cy="2932045"/>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 Slide-White">
  <p:cSld name="Bullet Slide-White">
    <p:bg>
      <p:bgPr>
        <a:solidFill>
          <a:schemeClr val="lt1"/>
        </a:solidFill>
        <a:effectLst/>
      </p:bgPr>
    </p:bg>
    <p:spTree>
      <p:nvGrpSpPr>
        <p:cNvPr id="1" name="Shape 144"/>
        <p:cNvGrpSpPr/>
        <p:nvPr/>
      </p:nvGrpSpPr>
      <p:grpSpPr>
        <a:xfrm>
          <a:off x="0" y="0"/>
          <a:ext cx="0" cy="0"/>
          <a:chOff x="0" y="0"/>
          <a:chExt cx="0" cy="0"/>
        </a:xfrm>
      </p:grpSpPr>
      <p:sp>
        <p:nvSpPr>
          <p:cNvPr id="145" name="Google Shape;145;p28"/>
          <p:cNvSpPr txBox="1">
            <a:spLocks noGrp="1"/>
          </p:cNvSpPr>
          <p:nvPr>
            <p:ph type="ftr" idx="11"/>
          </p:nvPr>
        </p:nvSpPr>
        <p:spPr>
          <a:xfrm>
            <a:off x="548153" y="4852598"/>
            <a:ext cx="4310907" cy="10348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28"/>
          <p:cNvSpPr txBox="1">
            <a:spLocks noGrp="1"/>
          </p:cNvSpPr>
          <p:nvPr>
            <p:ph type="sldNum" idx="12"/>
          </p:nvPr>
        </p:nvSpPr>
        <p:spPr>
          <a:xfrm>
            <a:off x="272111" y="4840133"/>
            <a:ext cx="246061" cy="1164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a:lvl1pPr>
            <a:lvl2pPr marL="0" marR="0" lvl="1" indent="0" algn="r">
              <a:lnSpc>
                <a:spcPct val="100000"/>
              </a:lnSpc>
              <a:spcBef>
                <a:spcPts val="0"/>
              </a:spcBef>
              <a:spcAft>
                <a:spcPts val="0"/>
              </a:spcAft>
              <a:buClr>
                <a:srgbClr val="000000"/>
              </a:buClr>
              <a:buSzPts val="900"/>
              <a:buFont typeface="Arial"/>
              <a:buNone/>
              <a:defRPr/>
            </a:lvl2pPr>
            <a:lvl3pPr marL="0" marR="0" lvl="2" indent="0" algn="r">
              <a:lnSpc>
                <a:spcPct val="100000"/>
              </a:lnSpc>
              <a:spcBef>
                <a:spcPts val="0"/>
              </a:spcBef>
              <a:spcAft>
                <a:spcPts val="0"/>
              </a:spcAft>
              <a:buClr>
                <a:srgbClr val="000000"/>
              </a:buClr>
              <a:buSzPts val="900"/>
              <a:buFont typeface="Arial"/>
              <a:buNone/>
              <a:defRPr/>
            </a:lvl3pPr>
            <a:lvl4pPr marL="0" marR="0" lvl="3" indent="0" algn="r">
              <a:lnSpc>
                <a:spcPct val="100000"/>
              </a:lnSpc>
              <a:spcBef>
                <a:spcPts val="0"/>
              </a:spcBef>
              <a:spcAft>
                <a:spcPts val="0"/>
              </a:spcAft>
              <a:buClr>
                <a:srgbClr val="000000"/>
              </a:buClr>
              <a:buSzPts val="900"/>
              <a:buFont typeface="Arial"/>
              <a:buNone/>
              <a:defRPr/>
            </a:lvl4pPr>
            <a:lvl5pPr marL="0" marR="0" lvl="4" indent="0" algn="r">
              <a:lnSpc>
                <a:spcPct val="100000"/>
              </a:lnSpc>
              <a:spcBef>
                <a:spcPts val="0"/>
              </a:spcBef>
              <a:spcAft>
                <a:spcPts val="0"/>
              </a:spcAft>
              <a:buClr>
                <a:srgbClr val="000000"/>
              </a:buClr>
              <a:buSzPts val="900"/>
              <a:buFont typeface="Arial"/>
              <a:buNone/>
              <a:defRPr/>
            </a:lvl5pPr>
            <a:lvl6pPr marL="0" marR="0" lvl="5" indent="0" algn="r">
              <a:lnSpc>
                <a:spcPct val="100000"/>
              </a:lnSpc>
              <a:spcBef>
                <a:spcPts val="0"/>
              </a:spcBef>
              <a:spcAft>
                <a:spcPts val="0"/>
              </a:spcAft>
              <a:buClr>
                <a:srgbClr val="000000"/>
              </a:buClr>
              <a:buSzPts val="900"/>
              <a:buFont typeface="Arial"/>
              <a:buNone/>
              <a:defRPr/>
            </a:lvl6pPr>
            <a:lvl7pPr marL="0" marR="0" lvl="6" indent="0" algn="r">
              <a:lnSpc>
                <a:spcPct val="100000"/>
              </a:lnSpc>
              <a:spcBef>
                <a:spcPts val="0"/>
              </a:spcBef>
              <a:spcAft>
                <a:spcPts val="0"/>
              </a:spcAft>
              <a:buClr>
                <a:srgbClr val="000000"/>
              </a:buClr>
              <a:buSzPts val="900"/>
              <a:buFont typeface="Arial"/>
              <a:buNone/>
              <a:defRPr/>
            </a:lvl7pPr>
            <a:lvl8pPr marL="0" marR="0" lvl="7" indent="0" algn="r">
              <a:lnSpc>
                <a:spcPct val="100000"/>
              </a:lnSpc>
              <a:spcBef>
                <a:spcPts val="0"/>
              </a:spcBef>
              <a:spcAft>
                <a:spcPts val="0"/>
              </a:spcAft>
              <a:buClr>
                <a:srgbClr val="000000"/>
              </a:buClr>
              <a:buSzPts val="900"/>
              <a:buFont typeface="Arial"/>
              <a:buNone/>
              <a:defRPr/>
            </a:lvl8pPr>
            <a:lvl9pPr marL="0" marR="0" lvl="8" indent="0" algn="r">
              <a:lnSpc>
                <a:spcPct val="100000"/>
              </a:lnSpc>
              <a:spcBef>
                <a:spcPts val="0"/>
              </a:spcBef>
              <a:spcAft>
                <a:spcPts val="0"/>
              </a:spcAft>
              <a:buClr>
                <a:srgbClr val="000000"/>
              </a:buClr>
              <a:buSzPts val="900"/>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147" name="Google Shape;147;p28"/>
          <p:cNvSpPr txBox="1">
            <a:spLocks noGrp="1"/>
          </p:cNvSpPr>
          <p:nvPr>
            <p:ph type="title"/>
          </p:nvPr>
        </p:nvSpPr>
        <p:spPr>
          <a:xfrm>
            <a:off x="453586" y="318755"/>
            <a:ext cx="8173580" cy="45858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SzPts val="3300"/>
              <a:buNone/>
              <a:defRPr sz="27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28"/>
          <p:cNvSpPr txBox="1">
            <a:spLocks noGrp="1"/>
          </p:cNvSpPr>
          <p:nvPr>
            <p:ph type="body" idx="1"/>
          </p:nvPr>
        </p:nvSpPr>
        <p:spPr>
          <a:xfrm>
            <a:off x="457203" y="695745"/>
            <a:ext cx="8169964" cy="357809"/>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2100"/>
              <a:buNone/>
              <a:defRPr sz="1400" i="0">
                <a:latin typeface="Arial"/>
                <a:ea typeface="Arial"/>
                <a:cs typeface="Arial"/>
                <a:sym typeface="Arial"/>
              </a:defRPr>
            </a:lvl1pPr>
            <a:lvl2pPr marL="914400" lvl="1" indent="-228600" algn="l">
              <a:lnSpc>
                <a:spcPct val="100000"/>
              </a:lnSpc>
              <a:spcBef>
                <a:spcPts val="400"/>
              </a:spcBef>
              <a:spcAft>
                <a:spcPts val="0"/>
              </a:spcAft>
              <a:buSzPts val="1800"/>
              <a:buNone/>
              <a:defRPr i="1">
                <a:latin typeface="Arial"/>
                <a:ea typeface="Arial"/>
                <a:cs typeface="Arial"/>
                <a:sym typeface="Arial"/>
              </a:defRPr>
            </a:lvl2pPr>
            <a:lvl3pPr marL="1371600" lvl="2" indent="-228600" algn="l">
              <a:lnSpc>
                <a:spcPct val="100000"/>
              </a:lnSpc>
              <a:spcBef>
                <a:spcPts val="400"/>
              </a:spcBef>
              <a:spcAft>
                <a:spcPts val="0"/>
              </a:spcAft>
              <a:buSzPts val="1500"/>
              <a:buNone/>
              <a:defRPr i="1">
                <a:latin typeface="Arial"/>
                <a:ea typeface="Arial"/>
                <a:cs typeface="Arial"/>
                <a:sym typeface="Arial"/>
              </a:defRPr>
            </a:lvl3pPr>
            <a:lvl4pPr marL="1828800" lvl="3" indent="-228600" algn="l">
              <a:lnSpc>
                <a:spcPct val="100000"/>
              </a:lnSpc>
              <a:spcBef>
                <a:spcPts val="400"/>
              </a:spcBef>
              <a:spcAft>
                <a:spcPts val="0"/>
              </a:spcAft>
              <a:buSzPts val="1400"/>
              <a:buNone/>
              <a:defRPr i="1">
                <a:latin typeface="Arial"/>
                <a:ea typeface="Arial"/>
                <a:cs typeface="Arial"/>
                <a:sym typeface="Arial"/>
              </a:defRPr>
            </a:lvl4pPr>
            <a:lvl5pPr marL="2286000" lvl="4" indent="-228600" algn="l">
              <a:lnSpc>
                <a:spcPct val="100000"/>
              </a:lnSpc>
              <a:spcBef>
                <a:spcPts val="400"/>
              </a:spcBef>
              <a:spcAft>
                <a:spcPts val="0"/>
              </a:spcAft>
              <a:buSzPts val="1400"/>
              <a:buNone/>
              <a:defRPr i="1">
                <a:latin typeface="Arial"/>
                <a:ea typeface="Arial"/>
                <a:cs typeface="Arial"/>
                <a:sym typeface="Arial"/>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49" name="Google Shape;149;p28"/>
          <p:cNvSpPr txBox="1">
            <a:spLocks noGrp="1"/>
          </p:cNvSpPr>
          <p:nvPr>
            <p:ph type="body" idx="2"/>
          </p:nvPr>
        </p:nvSpPr>
        <p:spPr>
          <a:xfrm>
            <a:off x="459686" y="1401421"/>
            <a:ext cx="8137665" cy="2932045"/>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8" name="Google Shape;158;p3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59" name="Google Shape;159;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0" name="Google Shape;160;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1" name="Google Shape;161;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0" name="Google Shape;140;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1" name="Google Shape;141;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2" name="Google Shape;142;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3" name="Google Shape;143;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300"/>
              <a:buFont typeface="Calibri"/>
              <a:buNone/>
              <a:defRPr sz="3300" b="0"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52" name="Google Shape;152;p2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153" name="Google Shape;153;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SzPts val="1100"/>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154" name="Google Shape;154;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SzPts val="1100"/>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155" name="Google Shape;155;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www.healthaffairs.org/do/10.1377/hblog20190115.234942/ful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hyperlink" Target="https://www.fns.usda.gov/resource/usda-actions-nutrition-security"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nopren.ucsf.edu/her-nopren-summer-speaker-series-students-2024"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hyperlink" Target="https://www.nutritionincentivehub.org/resources/resources/reporting-evaluation/core-metrics-produce-prescription/participant-level-metric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nopren.ucsf.edu/her-nopren-summer-speaker-series-students-202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a:spLocks noGrp="1"/>
          </p:cNvSpPr>
          <p:nvPr>
            <p:ph type="title" idx="4294967295"/>
          </p:nvPr>
        </p:nvSpPr>
        <p:spPr>
          <a:xfrm>
            <a:off x="0" y="2918460"/>
            <a:ext cx="9144000" cy="2225040"/>
          </a:xfrm>
          <a:prstGeom prst="rect">
            <a:avLst/>
          </a:prstGeom>
          <a:solidFill>
            <a:schemeClr val="accent6">
              <a:lumMod val="75000"/>
            </a:schemeClr>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4500"/>
              <a:buFont typeface="Calibri"/>
              <a:buNone/>
              <a:tabLst/>
              <a:defRPr/>
            </a:pPr>
            <a:r>
              <a:rPr kumimoji="0" lang="en-US" sz="4500" b="0" i="0" u="none" strike="noStrike" kern="0" cap="none" spc="0" normalizeH="0" baseline="0" noProof="0" dirty="0">
                <a:ln>
                  <a:noFill/>
                </a:ln>
                <a:solidFill>
                  <a:srgbClr val="FFFFFF"/>
                </a:solidFill>
                <a:effectLst/>
                <a:uLnTx/>
                <a:uFillTx/>
                <a:latin typeface="Calibri"/>
                <a:ea typeface="Calibri"/>
                <a:cs typeface="Calibri"/>
                <a:sym typeface="Calibri"/>
              </a:rPr>
              <a:t>Summer Speaker Series for Students</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4500"/>
              <a:buFont typeface="Calibri"/>
              <a:buNone/>
              <a:tabLst/>
              <a:defRPr/>
            </a:pPr>
            <a:r>
              <a:rPr kumimoji="0" lang="en-US" sz="4500" b="0" i="0" u="none" strike="noStrike" kern="0" cap="none" spc="0" normalizeH="0" baseline="0" noProof="0" dirty="0">
                <a:ln>
                  <a:noFill/>
                </a:ln>
                <a:solidFill>
                  <a:srgbClr val="FFFFFF"/>
                </a:solidFill>
                <a:effectLst/>
                <a:uLnTx/>
                <a:uFillTx/>
                <a:latin typeface="Calibri"/>
                <a:ea typeface="Calibri"/>
                <a:cs typeface="Calibri"/>
                <a:sym typeface="Calibri"/>
              </a:rPr>
              <a:t>2024</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68" name="Google Shape;168;p31">
            <a:extLst>
              <a:ext uri="{C183D7F6-B498-43B3-948B-1728B52AA6E4}">
                <adec:decorative xmlns:adec="http://schemas.microsoft.com/office/drawing/2017/decorative" val="1"/>
              </a:ext>
            </a:extLst>
          </p:cNvPr>
          <p:cNvSpPr txBox="1"/>
          <p:nvPr/>
        </p:nvSpPr>
        <p:spPr>
          <a:xfrm>
            <a:off x="1145658" y="3202172"/>
            <a:ext cx="6515100" cy="300082"/>
          </a:xfrm>
          <a:prstGeom prst="rect">
            <a:avLst/>
          </a:prstGeom>
          <a:noFill/>
          <a:ln>
            <a:noFill/>
          </a:ln>
        </p:spPr>
        <p:txBody>
          <a:bodyPr spcFirstLastPara="1" wrap="square" lIns="68575" tIns="34275" rIns="68575" bIns="34275" anchor="t" anchorCtr="0">
            <a:spAutoFit/>
          </a:bodyPr>
          <a:lstStyle/>
          <a:p>
            <a:pPr marL="0" marR="0" lvl="0" indent="0" algn="ctr" rtl="0">
              <a:lnSpc>
                <a:spcPct val="37500"/>
              </a:lnSpc>
              <a:spcBef>
                <a:spcPts val="0"/>
              </a:spcBef>
              <a:spcAft>
                <a:spcPts val="0"/>
              </a:spcAft>
              <a:buClr>
                <a:schemeClr val="dk1"/>
              </a:buClr>
              <a:buSzPts val="2400"/>
              <a:buFont typeface="Calibri"/>
              <a:buNone/>
            </a:pPr>
            <a:endParaRPr sz="24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3600"/>
              <a:buFont typeface="Calibri"/>
              <a:buNone/>
            </a:pPr>
            <a:endParaRPr sz="3600" b="1" i="0" u="none" strike="noStrike" cap="none">
              <a:solidFill>
                <a:srgbClr val="000000"/>
              </a:solidFill>
              <a:latin typeface="Arial"/>
              <a:ea typeface="Arial"/>
              <a:cs typeface="Arial"/>
              <a:sym typeface="Arial"/>
            </a:endParaRPr>
          </a:p>
        </p:txBody>
      </p:sp>
      <p:sp>
        <p:nvSpPr>
          <p:cNvPr id="169" name="Google Shape;169;p31">
            <a:extLst>
              <a:ext uri="{C183D7F6-B498-43B3-948B-1728B52AA6E4}">
                <adec:decorative xmlns:adec="http://schemas.microsoft.com/office/drawing/2017/decorative" val="1"/>
              </a:ext>
            </a:extLst>
          </p:cNvPr>
          <p:cNvSpPr/>
          <p:nvPr/>
        </p:nvSpPr>
        <p:spPr>
          <a:xfrm>
            <a:off x="0" y="2787952"/>
            <a:ext cx="9144000" cy="130508"/>
          </a:xfrm>
          <a:prstGeom prst="rect">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70" name="Google Shape;170;p31" descr="A picture containing icon"/>
          <p:cNvPicPr preferRelativeResize="0"/>
          <p:nvPr/>
        </p:nvPicPr>
        <p:blipFill rotWithShape="1">
          <a:blip r:embed="rId3">
            <a:alphaModFix/>
          </a:blip>
          <a:srcRect/>
          <a:stretch/>
        </p:blipFill>
        <p:spPr>
          <a:xfrm>
            <a:off x="888483" y="208099"/>
            <a:ext cx="7029450" cy="251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5" name="Google Shape;265;p40"/>
          <p:cNvSpPr>
            <a:spLocks noGrp="1"/>
          </p:cNvSpPr>
          <p:nvPr>
            <p:ph type="title" idx="4294967295"/>
          </p:nvPr>
        </p:nvSpPr>
        <p:spPr>
          <a:xfrm>
            <a:off x="0" y="0"/>
            <a:ext cx="9144000" cy="779586"/>
          </a:xfrm>
          <a:prstGeom prst="rect">
            <a:avLst/>
          </a:prstGeom>
          <a:solidFill>
            <a:srgbClr val="002060"/>
          </a:soli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Bidirectional relationship between food insecurity and poor health </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62" name="Google Shape;262;p40" descr="Bidirectional relationship between food insecurity and poor health"/>
          <p:cNvPicPr preferRelativeResize="0"/>
          <p:nvPr/>
        </p:nvPicPr>
        <p:blipFill rotWithShape="1">
          <a:blip r:embed="rId3">
            <a:alphaModFix/>
          </a:blip>
          <a:srcRect/>
          <a:stretch/>
        </p:blipFill>
        <p:spPr>
          <a:xfrm>
            <a:off x="2190735" y="1620872"/>
            <a:ext cx="4762530" cy="2493180"/>
          </a:xfrm>
          <a:prstGeom prst="rect">
            <a:avLst/>
          </a:prstGeom>
          <a:noFill/>
          <a:ln>
            <a:noFill/>
          </a:ln>
        </p:spPr>
      </p:pic>
      <p:sp>
        <p:nvSpPr>
          <p:cNvPr id="263" name="Google Shape;263;p40">
            <a:extLst>
              <a:ext uri="{C183D7F6-B498-43B3-948B-1728B52AA6E4}">
                <adec:decorative xmlns:adec="http://schemas.microsoft.com/office/drawing/2017/decorative" val="1"/>
              </a:ext>
            </a:extLst>
          </p:cNvPr>
          <p:cNvSpPr txBox="1"/>
          <p:nvPr/>
        </p:nvSpPr>
        <p:spPr>
          <a:xfrm>
            <a:off x="1143001" y="-25637"/>
            <a:ext cx="1140863" cy="230833"/>
          </a:xfrm>
          <a:prstGeom prst="rect">
            <a:avLst/>
          </a:prstGeom>
          <a:solidFill>
            <a:schemeClr val="lt1"/>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264" name="Google Shape;264;p40"/>
          <p:cNvSpPr txBox="1"/>
          <p:nvPr/>
        </p:nvSpPr>
        <p:spPr>
          <a:xfrm>
            <a:off x="214810" y="4842680"/>
            <a:ext cx="6011966"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Calibri"/>
                <a:ea typeface="Calibri"/>
                <a:cs typeface="Calibri"/>
                <a:sym typeface="Calibri"/>
              </a:rPr>
              <a:t>Johnson, Palakshappa, Seligman. Health Services Research, 2021.</a:t>
            </a:r>
            <a:endParaRPr sz="110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41741" y="114611"/>
            <a:ext cx="3446881" cy="3920987"/>
          </a:xfrm>
          <a:prstGeom prst="rect">
            <a:avLst/>
          </a:prstGeom>
          <a:noFill/>
          <a:ln>
            <a:noFill/>
          </a:ln>
          <a:effectLst>
            <a:outerShdw blurRad="292100" dist="139700" dir="2700000" algn="tl" rotWithShape="0">
              <a:srgbClr val="333333">
                <a:alpha val="64705"/>
              </a:srgbClr>
            </a:outerShdw>
          </a:effectLst>
        </p:spPr>
      </p:pic>
      <p:pic>
        <p:nvPicPr>
          <p:cNvPr id="271" name="Google Shape;271;p4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7797" y="4133539"/>
            <a:ext cx="3194771" cy="895350"/>
          </a:xfrm>
          <a:prstGeom prst="rect">
            <a:avLst/>
          </a:prstGeom>
          <a:noFill/>
          <a:ln>
            <a:noFill/>
          </a:ln>
        </p:spPr>
      </p:pic>
      <p:sp>
        <p:nvSpPr>
          <p:cNvPr id="2" name="Title 1">
            <a:extLst>
              <a:ext uri="{FF2B5EF4-FFF2-40B4-BE49-F238E27FC236}">
                <a16:creationId xmlns:a16="http://schemas.microsoft.com/office/drawing/2014/main" id="{A0F42D24-C70C-9091-259C-2D7E93E46EAF}"/>
              </a:ext>
              <a:ext uri="{C183D7F6-B498-43B3-948B-1728B52AA6E4}">
                <adec:decorative xmlns:adec="http://schemas.microsoft.com/office/drawing/2017/decorative" val="1"/>
              </a:ext>
            </a:extLst>
          </p:cNvPr>
          <p:cNvSpPr>
            <a:spLocks noGrp="1"/>
          </p:cNvSpPr>
          <p:nvPr>
            <p:ph type="title"/>
          </p:nvPr>
        </p:nvSpPr>
        <p:spPr>
          <a:xfrm>
            <a:off x="628650" y="-994172"/>
            <a:ext cx="7886700" cy="994172"/>
          </a:xfrm>
        </p:spPr>
        <p:txBody>
          <a:bodyPr spcFirstLastPara="1" wrap="square" lIns="68575" tIns="34275" rIns="68575" bIns="34275" anchor="b" anchorCtr="0">
            <a:normAutofit/>
          </a:bodyPr>
          <a:lstStyle/>
          <a:p>
            <a:r>
              <a:rPr lang="en-US" dirty="0"/>
              <a:t>Adults in households with less food security are likelier to have chronic illness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81" name="Google Shape;281;p42"/>
          <p:cNvSpPr>
            <a:spLocks noGrp="1"/>
          </p:cNvSpPr>
          <p:nvPr>
            <p:ph type="title" idx="4294967295"/>
          </p:nvPr>
        </p:nvSpPr>
        <p:spPr>
          <a:xfrm>
            <a:off x="0" y="-12623"/>
            <a:ext cx="9144000" cy="779586"/>
          </a:xfrm>
          <a:prstGeom prst="rect">
            <a:avLst/>
          </a:prstGeom>
          <a:solidFill>
            <a:srgbClr val="002060"/>
          </a:soli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Food Insecurity &amp; </a:t>
            </a:r>
            <a:b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Subsequent Annual Health Care Expenditures</a:t>
            </a:r>
          </a:p>
        </p:txBody>
      </p:sp>
      <p:pic>
        <p:nvPicPr>
          <p:cNvPr id="278" name="Google Shape;278;p42" descr="food insecurity and subsequent annual health care expenditures"/>
          <p:cNvPicPr preferRelativeResize="0"/>
          <p:nvPr/>
        </p:nvPicPr>
        <p:blipFill rotWithShape="1">
          <a:blip r:embed="rId3">
            <a:alphaModFix/>
          </a:blip>
          <a:srcRect/>
          <a:stretch/>
        </p:blipFill>
        <p:spPr>
          <a:xfrm>
            <a:off x="1771650" y="1047752"/>
            <a:ext cx="5543550" cy="3048000"/>
          </a:xfrm>
          <a:prstGeom prst="rect">
            <a:avLst/>
          </a:prstGeom>
          <a:noFill/>
          <a:ln>
            <a:noFill/>
          </a:ln>
        </p:spPr>
      </p:pic>
      <p:sp>
        <p:nvSpPr>
          <p:cNvPr id="280" name="Google Shape;280;p42"/>
          <p:cNvSpPr txBox="1"/>
          <p:nvPr/>
        </p:nvSpPr>
        <p:spPr>
          <a:xfrm>
            <a:off x="6829425" y="1718875"/>
            <a:ext cx="742950"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$ 1863</a:t>
            </a:r>
            <a:endParaRPr sz="1100"/>
          </a:p>
        </p:txBody>
      </p:sp>
      <p:sp>
        <p:nvSpPr>
          <p:cNvPr id="277" name="Google Shape;277;p42"/>
          <p:cNvSpPr txBox="1"/>
          <p:nvPr/>
        </p:nvSpPr>
        <p:spPr>
          <a:xfrm>
            <a:off x="91891" y="4662476"/>
            <a:ext cx="6147707" cy="38087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Calibri"/>
                <a:ea typeface="Calibri"/>
                <a:cs typeface="Calibri"/>
                <a:sym typeface="Calibri"/>
              </a:rPr>
              <a:t>NHIS-MEPS data adjusted for: age, age squared, gender, race/ethnicity, education, income, rural residence, and insurance. </a:t>
            </a:r>
            <a:endParaRPr sz="1100"/>
          </a:p>
        </p:txBody>
      </p:sp>
      <p:sp>
        <p:nvSpPr>
          <p:cNvPr id="276" name="Google Shape;276;p42"/>
          <p:cNvSpPr txBox="1"/>
          <p:nvPr/>
        </p:nvSpPr>
        <p:spPr>
          <a:xfrm>
            <a:off x="6164735" y="4662477"/>
            <a:ext cx="2979265" cy="38087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Calibri"/>
                <a:ea typeface="Calibri"/>
                <a:cs typeface="Calibri"/>
                <a:sym typeface="Calibri"/>
              </a:rPr>
              <a:t>Berkowitz, Basu, and Seligman. Health Services Research: </a:t>
            </a:r>
            <a:r>
              <a:rPr lang="en" sz="1000" b="0" i="1" u="none" strike="noStrike" cap="none">
                <a:solidFill>
                  <a:srgbClr val="000000"/>
                </a:solidFill>
                <a:latin typeface="Calibri"/>
                <a:ea typeface="Calibri"/>
                <a:cs typeface="Calibri"/>
                <a:sym typeface="Calibri"/>
              </a:rPr>
              <a:t>2017.</a:t>
            </a:r>
            <a:endParaRPr sz="1000" b="0" i="0" u="none" strike="noStrike" cap="none">
              <a:solidFill>
                <a:srgbClr val="000000"/>
              </a:solidFill>
              <a:latin typeface="Calibri"/>
              <a:ea typeface="Calibri"/>
              <a:cs typeface="Calibri"/>
              <a:sym typeface="Calibri"/>
            </a:endParaRPr>
          </a:p>
        </p:txBody>
      </p:sp>
      <p:sp>
        <p:nvSpPr>
          <p:cNvPr id="279" name="Google Shape;279;p42">
            <a:extLst>
              <a:ext uri="{C183D7F6-B498-43B3-948B-1728B52AA6E4}">
                <adec:decorative xmlns:adec="http://schemas.microsoft.com/office/drawing/2017/decorative" val="1"/>
              </a:ext>
            </a:extLst>
          </p:cNvPr>
          <p:cNvSpPr/>
          <p:nvPr/>
        </p:nvSpPr>
        <p:spPr>
          <a:xfrm>
            <a:off x="6686550" y="1543050"/>
            <a:ext cx="114300" cy="628650"/>
          </a:xfrm>
          <a:prstGeom prst="rightBrace">
            <a:avLst>
              <a:gd name="adj1" fmla="val 8333"/>
              <a:gd name="adj2" fmla="val 50000"/>
            </a:avLst>
          </a:prstGeom>
          <a:solidFill>
            <a:schemeClr val="lt1"/>
          </a:solidFill>
          <a:ln w="38100" cap="flat" cmpd="sng">
            <a:solidFill>
              <a:srgbClr val="52525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312405" y="514350"/>
            <a:ext cx="6609734" cy="4171950"/>
          </a:xfrm>
          <a:prstGeom prst="rect">
            <a:avLst/>
          </a:prstGeom>
          <a:noFill/>
          <a:ln>
            <a:noFill/>
          </a:ln>
        </p:spPr>
      </p:pic>
      <p:sp>
        <p:nvSpPr>
          <p:cNvPr id="287" name="Google Shape;287;p43">
            <a:extLst>
              <a:ext uri="{C183D7F6-B498-43B3-948B-1728B52AA6E4}">
                <adec:decorative xmlns:adec="http://schemas.microsoft.com/office/drawing/2017/decorative" val="1"/>
              </a:ext>
            </a:extLst>
          </p:cNvPr>
          <p:cNvSpPr txBox="1"/>
          <p:nvPr/>
        </p:nvSpPr>
        <p:spPr>
          <a:xfrm>
            <a:off x="5457826" y="4686300"/>
            <a:ext cx="3686174" cy="38087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Calibri"/>
                <a:ea typeface="Calibri"/>
                <a:cs typeface="Calibri"/>
                <a:sym typeface="Calibri"/>
              </a:rPr>
              <a:t>Berkowitz, Basu, and Seligman. Health Services Research: </a:t>
            </a:r>
            <a:r>
              <a:rPr lang="en" sz="1000" b="0" i="1" u="none" strike="noStrike" cap="none">
                <a:solidFill>
                  <a:srgbClr val="000000"/>
                </a:solidFill>
                <a:latin typeface="Calibri"/>
                <a:ea typeface="Calibri"/>
                <a:cs typeface="Calibri"/>
                <a:sym typeface="Calibri"/>
              </a:rPr>
              <a:t>2017.</a:t>
            </a:r>
            <a:endParaRPr sz="1000" b="0" i="0" u="none" strike="noStrike" cap="none">
              <a:solidFill>
                <a:srgbClr val="000000"/>
              </a:solidFill>
              <a:latin typeface="Calibri"/>
              <a:ea typeface="Calibri"/>
              <a:cs typeface="Calibri"/>
              <a:sym typeface="Calibri"/>
            </a:endParaRPr>
          </a:p>
        </p:txBody>
      </p:sp>
      <p:sp>
        <p:nvSpPr>
          <p:cNvPr id="288" name="Google Shape;288;p43">
            <a:extLst>
              <a:ext uri="{C183D7F6-B498-43B3-948B-1728B52AA6E4}">
                <adec:decorative xmlns:adec="http://schemas.microsoft.com/office/drawing/2017/decorative" val="1"/>
              </a:ext>
            </a:extLst>
          </p:cNvPr>
          <p:cNvSpPr txBox="1">
            <a:spLocks noGrp="1"/>
          </p:cNvSpPr>
          <p:nvPr>
            <p:ph type="title" idx="4294967295"/>
          </p:nvPr>
        </p:nvSpPr>
        <p:spPr>
          <a:xfrm>
            <a:off x="2171700" y="488209"/>
            <a:ext cx="4686300" cy="3831818"/>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8600"/>
              <a:buFont typeface="Arial"/>
              <a:buNone/>
              <a:tabLst/>
              <a:defRPr/>
            </a:pPr>
            <a:r>
              <a:rPr kumimoji="0" lang="en-US" sz="8600" b="0" i="0" u="none" strike="noStrike" kern="0" cap="none" spc="0" normalizeH="0" baseline="0" noProof="0" dirty="0">
                <a:ln>
                  <a:noFill/>
                </a:ln>
                <a:solidFill>
                  <a:srgbClr val="000000"/>
                </a:solidFill>
                <a:effectLst/>
                <a:uLnTx/>
                <a:uFillTx/>
                <a:latin typeface="Calibri"/>
                <a:ea typeface="Calibri"/>
                <a:cs typeface="Calibri"/>
                <a:sym typeface="Calibri"/>
              </a:rPr>
              <a:t>$77.5 billion </a:t>
            </a:r>
            <a:r>
              <a:rPr kumimoji="0" lang="en-US" sz="3600" b="0" i="0" u="none" strike="noStrike" kern="0" cap="none" spc="0" normalizeH="0" baseline="0" noProof="0" dirty="0">
                <a:ln>
                  <a:noFill/>
                </a:ln>
                <a:solidFill>
                  <a:srgbClr val="000000"/>
                </a:solidFill>
                <a:effectLst/>
                <a:uLnTx/>
                <a:uFillTx/>
                <a:latin typeface="Calibri"/>
                <a:ea typeface="Calibri"/>
                <a:cs typeface="Calibri"/>
                <a:sym typeface="Calibri"/>
              </a:rPr>
              <a:t>additional health care expenditures annually</a:t>
            </a:r>
            <a:endParaRPr kumimoji="0" lang="en-US" sz="5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4">
            <a:extLst>
              <a:ext uri="{C183D7F6-B498-43B3-948B-1728B52AA6E4}">
                <adec:decorative xmlns:adec="http://schemas.microsoft.com/office/drawing/2017/decorative" val="1"/>
              </a:ext>
            </a:extLst>
          </p:cNvPr>
          <p:cNvSpPr/>
          <p:nvPr/>
        </p:nvSpPr>
        <p:spPr>
          <a:xfrm>
            <a:off x="-1" y="-15723"/>
            <a:ext cx="9144000" cy="862396"/>
          </a:xfrm>
          <a:prstGeom prst="rect">
            <a:avLst/>
          </a:prstGeom>
          <a:solidFill>
            <a:srgbClr val="00206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98" name="Google Shape;298;p44"/>
          <p:cNvSpPr txBox="1">
            <a:spLocks noGrp="1"/>
          </p:cNvSpPr>
          <p:nvPr>
            <p:ph type="title"/>
          </p:nvPr>
        </p:nvSpPr>
        <p:spPr>
          <a:xfrm>
            <a:off x="143536" y="82699"/>
            <a:ext cx="8787122" cy="665551"/>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51724"/>
              <a:buNone/>
            </a:pPr>
            <a:r>
              <a:rPr lang="en" sz="2900" b="1">
                <a:solidFill>
                  <a:schemeClr val="lt1"/>
                </a:solidFill>
                <a:latin typeface="Arial"/>
                <a:ea typeface="Arial"/>
                <a:cs typeface="Arial"/>
                <a:sym typeface="Arial"/>
              </a:rPr>
              <a:t>Mis-Alignment Between Health Care &amp; “Social Care” in the US</a:t>
            </a:r>
            <a:endParaRPr/>
          </a:p>
        </p:txBody>
      </p:sp>
      <p:pic>
        <p:nvPicPr>
          <p:cNvPr id="295" name="Google Shape;295;p44" descr="f12"/>
          <p:cNvPicPr preferRelativeResize="0"/>
          <p:nvPr/>
        </p:nvPicPr>
        <p:blipFill rotWithShape="1">
          <a:blip r:embed="rId3">
            <a:alphaModFix/>
          </a:blip>
          <a:srcRect/>
          <a:stretch/>
        </p:blipFill>
        <p:spPr>
          <a:xfrm>
            <a:off x="1800428" y="920804"/>
            <a:ext cx="5473337" cy="3301891"/>
          </a:xfrm>
          <a:prstGeom prst="rect">
            <a:avLst/>
          </a:prstGeom>
          <a:noFill/>
          <a:ln w="9525" cap="flat" cmpd="sng">
            <a:solidFill>
              <a:schemeClr val="accent1"/>
            </a:solidFill>
            <a:prstDash val="solid"/>
            <a:round/>
            <a:headEnd type="none" w="sm" len="sm"/>
            <a:tailEnd type="none" w="sm" len="sm"/>
          </a:ln>
        </p:spPr>
      </p:pic>
      <p:sp>
        <p:nvSpPr>
          <p:cNvPr id="296" name="Google Shape;296;p44">
            <a:extLst>
              <a:ext uri="{C183D7F6-B498-43B3-948B-1728B52AA6E4}">
                <adec:decorative xmlns:adec="http://schemas.microsoft.com/office/drawing/2017/decorative" val="1"/>
              </a:ext>
            </a:extLst>
          </p:cNvPr>
          <p:cNvSpPr/>
          <p:nvPr/>
        </p:nvSpPr>
        <p:spPr>
          <a:xfrm>
            <a:off x="4376844" y="2041199"/>
            <a:ext cx="483325" cy="2181496"/>
          </a:xfrm>
          <a:prstGeom prst="ellipse">
            <a:avLst/>
          </a:prstGeom>
          <a:noFill/>
          <a:ln w="38100" cap="flat" cmpd="sng">
            <a:solidFill>
              <a:srgbClr val="54813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FFFFFF"/>
              </a:solidFill>
              <a:latin typeface="Calibri"/>
              <a:ea typeface="Calibri"/>
              <a:cs typeface="Calibri"/>
              <a:sym typeface="Calibri"/>
            </a:endParaRPr>
          </a:p>
        </p:txBody>
      </p:sp>
      <p:sp>
        <p:nvSpPr>
          <p:cNvPr id="300" name="Google Shape;300;p44"/>
          <p:cNvSpPr txBox="1"/>
          <p:nvPr/>
        </p:nvSpPr>
        <p:spPr>
          <a:xfrm>
            <a:off x="7626149" y="2996825"/>
            <a:ext cx="1376061" cy="110799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These is the downstream impact of policies we have put into place.</a:t>
            </a:r>
            <a:endParaRPr sz="1100"/>
          </a:p>
        </p:txBody>
      </p:sp>
      <p:sp>
        <p:nvSpPr>
          <p:cNvPr id="299" name="Google Shape;299;p44"/>
          <p:cNvSpPr txBox="1"/>
          <p:nvPr/>
        </p:nvSpPr>
        <p:spPr>
          <a:xfrm>
            <a:off x="1870232" y="4296827"/>
            <a:ext cx="5403533"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Calibri"/>
                <a:ea typeface="Calibri"/>
                <a:cs typeface="Calibri"/>
                <a:sym typeface="Calibri"/>
              </a:rPr>
              <a:t>Figure 1. Health and Social Care Spending as a Percentage of GDP</a:t>
            </a:r>
            <a:endParaRPr sz="1500" b="0" i="0" u="none" strike="noStrike" cap="none">
              <a:solidFill>
                <a:srgbClr val="000000"/>
              </a:solidFill>
              <a:latin typeface="Calibri"/>
              <a:ea typeface="Calibri"/>
              <a:cs typeface="Calibri"/>
              <a:sym typeface="Calibri"/>
            </a:endParaRPr>
          </a:p>
        </p:txBody>
      </p:sp>
      <p:sp>
        <p:nvSpPr>
          <p:cNvPr id="297" name="Google Shape;297;p44"/>
          <p:cNvSpPr txBox="1"/>
          <p:nvPr/>
        </p:nvSpPr>
        <p:spPr>
          <a:xfrm>
            <a:off x="718108" y="4671041"/>
            <a:ext cx="7800796" cy="25391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132046"/>
                </a:solidFill>
                <a:latin typeface="Calibri"/>
                <a:ea typeface="Calibri"/>
                <a:cs typeface="Calibri"/>
                <a:sym typeface="Calibri"/>
              </a:rPr>
              <a:t>Rebalancing Social &amp; Medical Spending to Promote Health.  Butler et al. Brookings Institution. 2017</a:t>
            </a:r>
            <a:endParaRPr sz="2700" b="1" i="0" u="none" strike="noStrike" cap="none">
              <a:solidFill>
                <a:srgbClr val="13204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74507" y="537831"/>
            <a:ext cx="6854917" cy="3848546"/>
          </a:xfrm>
          <a:prstGeom prst="rect">
            <a:avLst/>
          </a:prstGeom>
          <a:noFill/>
          <a:ln>
            <a:noFill/>
          </a:ln>
        </p:spPr>
      </p:pic>
      <p:sp>
        <p:nvSpPr>
          <p:cNvPr id="308" name="Google Shape;308;p45">
            <a:extLst>
              <a:ext uri="{C183D7F6-B498-43B3-948B-1728B52AA6E4}">
                <adec:decorative xmlns:adec="http://schemas.microsoft.com/office/drawing/2017/decorative" val="1"/>
              </a:ext>
            </a:extLst>
          </p:cNvPr>
          <p:cNvSpPr/>
          <p:nvPr/>
        </p:nvSpPr>
        <p:spPr>
          <a:xfrm>
            <a:off x="7504386" y="1174531"/>
            <a:ext cx="1474076" cy="828437"/>
          </a:xfrm>
          <a:prstGeom prst="roundRect">
            <a:avLst>
              <a:gd name="adj" fmla="val 16667"/>
            </a:avLst>
          </a:prstGeom>
          <a:solidFill>
            <a:schemeClr val="accent2"/>
          </a:solidFill>
          <a:ln w="25400" cap="flat" cmpd="sng">
            <a:solidFill>
              <a:srgbClr val="AC5B2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 sz="1400" b="0" i="0" u="none" strike="noStrike" cap="none">
                <a:solidFill>
                  <a:schemeClr val="tx1"/>
                </a:solidFill>
                <a:latin typeface="Calibri"/>
                <a:ea typeface="Calibri"/>
                <a:cs typeface="Calibri"/>
                <a:sym typeface="Calibri"/>
              </a:rPr>
              <a:t>Social Determinants of Health</a:t>
            </a:r>
            <a:endParaRPr sz="1100">
              <a:solidFill>
                <a:schemeClr val="tx1"/>
              </a:solidFill>
            </a:endParaRPr>
          </a:p>
        </p:txBody>
      </p:sp>
      <p:sp>
        <p:nvSpPr>
          <p:cNvPr id="307" name="Google Shape;307;p45">
            <a:extLst>
              <a:ext uri="{C183D7F6-B498-43B3-948B-1728B52AA6E4}">
                <adec:decorative xmlns:adec="http://schemas.microsoft.com/office/drawing/2017/decorative" val="1"/>
              </a:ext>
            </a:extLst>
          </p:cNvPr>
          <p:cNvSpPr/>
          <p:nvPr/>
        </p:nvSpPr>
        <p:spPr>
          <a:xfrm>
            <a:off x="7504386" y="2462104"/>
            <a:ext cx="1474076" cy="541227"/>
          </a:xfrm>
          <a:prstGeom prst="roundRect">
            <a:avLst>
              <a:gd name="adj" fmla="val 16667"/>
            </a:avLst>
          </a:prstGeom>
          <a:solidFill>
            <a:schemeClr val="accent6">
              <a:lumMod val="75000"/>
            </a:schemeClr>
          </a:solidFill>
          <a:ln w="25400" cap="flat" cmpd="sng">
            <a:solidFill>
              <a:srgbClr val="AC5B2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 sz="1400" b="0" i="0" u="none" strike="noStrike" cap="none">
                <a:solidFill>
                  <a:srgbClr val="FFFFFF"/>
                </a:solidFill>
                <a:latin typeface="Calibri"/>
                <a:ea typeface="Calibri"/>
                <a:cs typeface="Calibri"/>
                <a:sym typeface="Calibri"/>
              </a:rPr>
              <a:t>Social Needs</a:t>
            </a:r>
            <a:endParaRPr sz="1100"/>
          </a:p>
        </p:txBody>
      </p:sp>
      <p:sp>
        <p:nvSpPr>
          <p:cNvPr id="306" name="Google Shape;306;p45">
            <a:extLst>
              <a:ext uri="{C183D7F6-B498-43B3-948B-1728B52AA6E4}">
                <adec:decorative xmlns:adec="http://schemas.microsoft.com/office/drawing/2017/decorative" val="1"/>
              </a:ext>
            </a:extLst>
          </p:cNvPr>
          <p:cNvSpPr txBox="1"/>
          <p:nvPr/>
        </p:nvSpPr>
        <p:spPr>
          <a:xfrm>
            <a:off x="165538" y="4590720"/>
            <a:ext cx="8497614" cy="43858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132046"/>
              </a:buClr>
              <a:buSzPts val="1200"/>
              <a:buFont typeface="Arial"/>
              <a:buNone/>
            </a:pPr>
            <a:r>
              <a:rPr lang="en" sz="1200" b="1" i="0" u="none" strike="noStrike" cap="none">
                <a:solidFill>
                  <a:srgbClr val="132046"/>
                </a:solidFill>
                <a:latin typeface="Calibri"/>
                <a:ea typeface="Calibri"/>
                <a:cs typeface="Calibri"/>
                <a:sym typeface="Calibri"/>
              </a:rPr>
              <a:t>“Meeting Individual Social Needs Falls Short Of Addressing Social Determinants Of Health,” Health Affairs Blog, January 16, 2019. DOI: </a:t>
            </a:r>
            <a:r>
              <a:rPr lang="en" sz="1200" b="1" i="0" u="sng" strike="noStrike" cap="none">
                <a:solidFill>
                  <a:schemeClr val="hlink"/>
                </a:solidFill>
                <a:latin typeface="Calibri"/>
                <a:ea typeface="Calibri"/>
                <a:cs typeface="Calibri"/>
                <a:sym typeface="Calibri"/>
                <a:hlinkClick r:id="rId4"/>
              </a:rPr>
              <a:t>10.1377/hblog20190115.234942</a:t>
            </a:r>
            <a:endParaRPr sz="1200" b="1" i="0" u="none" strike="noStrike" cap="none">
              <a:solidFill>
                <a:srgbClr val="132046"/>
              </a:solidFill>
              <a:latin typeface="Calibri"/>
              <a:ea typeface="Calibri"/>
              <a:cs typeface="Calibri"/>
              <a:sym typeface="Calibri"/>
            </a:endParaRPr>
          </a:p>
        </p:txBody>
      </p:sp>
      <p:sp>
        <p:nvSpPr>
          <p:cNvPr id="2" name="Title 1">
            <a:extLst>
              <a:ext uri="{FF2B5EF4-FFF2-40B4-BE49-F238E27FC236}">
                <a16:creationId xmlns:a16="http://schemas.microsoft.com/office/drawing/2014/main" id="{9BAADF3E-4A7E-DFF2-5D0F-54DF6D4C17F4}"/>
              </a:ext>
              <a:ext uri="{C183D7F6-B498-43B3-948B-1728B52AA6E4}">
                <adec:decorative xmlns:adec="http://schemas.microsoft.com/office/drawing/2017/decorative" val="1"/>
              </a:ext>
            </a:extLst>
          </p:cNvPr>
          <p:cNvSpPr>
            <a:spLocks noGrp="1"/>
          </p:cNvSpPr>
          <p:nvPr>
            <p:ph type="title"/>
          </p:nvPr>
        </p:nvSpPr>
        <p:spPr>
          <a:xfrm>
            <a:off x="628650" y="-994172"/>
            <a:ext cx="7886700" cy="994172"/>
          </a:xfrm>
        </p:spPr>
        <p:txBody>
          <a:bodyPr spcFirstLastPara="1" wrap="square" lIns="68575" tIns="34275" rIns="68575" bIns="34275" anchor="b" anchorCtr="0">
            <a:normAutofit/>
          </a:bodyPr>
          <a:lstStyle/>
          <a:p>
            <a:r>
              <a:rPr lang="en-US" dirty="0"/>
              <a:t>Social determinants and social needs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grpSp>
        <p:nvGrpSpPr>
          <p:cNvPr id="316" name="Google Shape;316;p46">
            <a:extLst>
              <a:ext uri="{C183D7F6-B498-43B3-948B-1728B52AA6E4}">
                <adec:decorative xmlns:adec="http://schemas.microsoft.com/office/drawing/2017/decorative" val="1"/>
              </a:ext>
            </a:extLst>
          </p:cNvPr>
          <p:cNvGrpSpPr/>
          <p:nvPr/>
        </p:nvGrpSpPr>
        <p:grpSpPr>
          <a:xfrm>
            <a:off x="0" y="-3142"/>
            <a:ext cx="9143999" cy="1002003"/>
            <a:chOff x="0" y="-4189"/>
            <a:chExt cx="12191999" cy="1336004"/>
          </a:xfrm>
        </p:grpSpPr>
        <p:sp>
          <p:nvSpPr>
            <p:cNvPr id="317" name="Google Shape;317;p46"/>
            <p:cNvSpPr/>
            <p:nvPr/>
          </p:nvSpPr>
          <p:spPr>
            <a:xfrm>
              <a:off x="0" y="0"/>
              <a:ext cx="699615" cy="1331815"/>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18" name="Google Shape;318;p46"/>
            <p:cNvSpPr/>
            <p:nvPr/>
          </p:nvSpPr>
          <p:spPr>
            <a:xfrm>
              <a:off x="336450" y="-4189"/>
              <a:ext cx="11855549" cy="1336004"/>
            </a:xfrm>
            <a:prstGeom prst="rect">
              <a:avLst/>
            </a:prstGeom>
            <a:solidFill>
              <a:srgbClr val="002060"/>
            </a:solid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FFFF"/>
                </a:buClr>
                <a:buSzPts val="2700"/>
                <a:buFont typeface="Arial"/>
                <a:buNone/>
              </a:pPr>
              <a:r>
                <a:rPr lang="en" sz="2700" b="1" i="0" u="none" strike="noStrike" cap="none" dirty="0">
                  <a:solidFill>
                    <a:srgbClr val="FFFFFF"/>
                  </a:solidFill>
                  <a:latin typeface="Calibri"/>
                  <a:ea typeface="Calibri"/>
                  <a:cs typeface="Calibri"/>
                  <a:sym typeface="Calibri"/>
                </a:rPr>
                <a:t>Nutrition Security vs Food Security (simplified)</a:t>
              </a:r>
              <a:endParaRPr sz="1100" dirty="0"/>
            </a:p>
          </p:txBody>
        </p:sp>
      </p:grpSp>
      <p:pic>
        <p:nvPicPr>
          <p:cNvPr id="313" name="Google Shape;313;p4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7198" y="1581252"/>
            <a:ext cx="5189471" cy="2459593"/>
          </a:xfrm>
          <a:prstGeom prst="rect">
            <a:avLst/>
          </a:prstGeom>
          <a:noFill/>
          <a:ln>
            <a:noFill/>
          </a:ln>
        </p:spPr>
      </p:pic>
      <p:pic>
        <p:nvPicPr>
          <p:cNvPr id="314" name="Google Shape;314;p4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276749" y="1581253"/>
            <a:ext cx="3843532" cy="2459592"/>
          </a:xfrm>
          <a:prstGeom prst="rect">
            <a:avLst/>
          </a:prstGeom>
          <a:noFill/>
          <a:ln>
            <a:noFill/>
          </a:ln>
        </p:spPr>
      </p:pic>
      <p:sp>
        <p:nvSpPr>
          <p:cNvPr id="315" name="Google Shape;315;p46">
            <a:extLst>
              <a:ext uri="{C183D7F6-B498-43B3-948B-1728B52AA6E4}">
                <adec:decorative xmlns:adec="http://schemas.microsoft.com/office/drawing/2017/decorative" val="1"/>
              </a:ext>
            </a:extLst>
          </p:cNvPr>
          <p:cNvSpPr txBox="1"/>
          <p:nvPr/>
        </p:nvSpPr>
        <p:spPr>
          <a:xfrm>
            <a:off x="4062781" y="4778777"/>
            <a:ext cx="5115911"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5"/>
              </a:rPr>
              <a:t>https://www.fns.usda.gov/resource/usda-actions-nutrition-security</a:t>
            </a:r>
            <a:r>
              <a:rPr lang="en" sz="1400" b="0" i="0" u="none" strike="noStrike" cap="none">
                <a:solidFill>
                  <a:srgbClr val="000000"/>
                </a:solidFill>
                <a:latin typeface="Calibri"/>
                <a:ea typeface="Calibri"/>
                <a:cs typeface="Calibri"/>
                <a:sym typeface="Calibri"/>
              </a:rPr>
              <a:t> </a:t>
            </a:r>
            <a:endParaRPr sz="1100"/>
          </a:p>
        </p:txBody>
      </p:sp>
      <p:sp>
        <p:nvSpPr>
          <p:cNvPr id="4" name="Title 3">
            <a:extLst>
              <a:ext uri="{FF2B5EF4-FFF2-40B4-BE49-F238E27FC236}">
                <a16:creationId xmlns:a16="http://schemas.microsoft.com/office/drawing/2014/main" id="{88C30890-2B9F-AB20-1764-28B7C8F43086}"/>
              </a:ext>
              <a:ext uri="{C183D7F6-B498-43B3-948B-1728B52AA6E4}">
                <adec:decorative xmlns:adec="http://schemas.microsoft.com/office/drawing/2017/decorative" val="1"/>
              </a:ext>
            </a:extLst>
          </p:cNvPr>
          <p:cNvSpPr>
            <a:spLocks noGrp="1"/>
          </p:cNvSpPr>
          <p:nvPr>
            <p:ph type="title"/>
          </p:nvPr>
        </p:nvSpPr>
        <p:spPr>
          <a:xfrm>
            <a:off x="453586" y="-458587"/>
            <a:ext cx="8173580" cy="458587"/>
          </a:xfrm>
        </p:spPr>
        <p:txBody>
          <a:bodyPr spcFirstLastPara="1" wrap="square" lIns="68575" tIns="34275" rIns="68575" bIns="34275" anchor="b" anchorCtr="0">
            <a:noAutofit/>
          </a:bodyPr>
          <a:lstStyle/>
          <a:p>
            <a:r>
              <a:rPr lang="en-US" dirty="0"/>
              <a:t>Nutrition security vs food security simplified</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7"/>
          <p:cNvSpPr txBox="1">
            <a:spLocks noGrp="1"/>
          </p:cNvSpPr>
          <p:nvPr>
            <p:ph type="title"/>
          </p:nvPr>
        </p:nvSpPr>
        <p:spPr>
          <a:xfrm>
            <a:off x="628650" y="98206"/>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solidFill>
                  <a:schemeClr val="lt1"/>
                </a:solidFill>
                <a:latin typeface="Arial"/>
                <a:ea typeface="Arial"/>
                <a:cs typeface="Arial"/>
                <a:sym typeface="Arial"/>
              </a:rPr>
              <a:t>Food Is Medicine</a:t>
            </a:r>
            <a:endParaRPr/>
          </a:p>
        </p:txBody>
      </p:sp>
      <p:sp>
        <p:nvSpPr>
          <p:cNvPr id="324" name="Google Shape;324;p47"/>
          <p:cNvSpPr txBox="1">
            <a:spLocks noGrp="1"/>
          </p:cNvSpPr>
          <p:nvPr>
            <p:ph type="body" idx="1"/>
          </p:nvPr>
        </p:nvSpPr>
        <p:spPr>
          <a:xfrm>
            <a:off x="696610" y="1284365"/>
            <a:ext cx="7886700" cy="2110815"/>
          </a:xfrm>
          <a:prstGeom prst="rect">
            <a:avLst/>
          </a:prstGeom>
          <a:noFill/>
          <a:ln>
            <a:noFill/>
          </a:ln>
        </p:spPr>
        <p:txBody>
          <a:bodyPr spcFirstLastPara="1" wrap="square" lIns="68575" tIns="34275" rIns="68575" bIns="34275" anchor="t" anchorCtr="0">
            <a:noAutofit/>
          </a:bodyPr>
          <a:lstStyle/>
          <a:p>
            <a:pPr marL="342900" lvl="0" indent="-254000" algn="l" rtl="0">
              <a:lnSpc>
                <a:spcPct val="90000"/>
              </a:lnSpc>
              <a:spcBef>
                <a:spcPts val="800"/>
              </a:spcBef>
              <a:spcAft>
                <a:spcPts val="0"/>
              </a:spcAft>
              <a:buClr>
                <a:schemeClr val="dk1"/>
              </a:buClr>
              <a:buSzPts val="1400"/>
              <a:buChar char="•"/>
            </a:pPr>
            <a:r>
              <a:rPr lang="en" sz="2700"/>
              <a:t>Integration of specific food and nutrition interventions in, or in close collaboration with, the health care system</a:t>
            </a:r>
            <a:endParaRPr/>
          </a:p>
          <a:p>
            <a:pPr marL="0" lvl="0" indent="0" algn="l" rtl="0">
              <a:lnSpc>
                <a:spcPct val="90000"/>
              </a:lnSpc>
              <a:spcBef>
                <a:spcPts val="800"/>
              </a:spcBef>
              <a:spcAft>
                <a:spcPts val="0"/>
              </a:spcAft>
              <a:buSzPts val="1400"/>
              <a:buNone/>
            </a:pPr>
            <a:endParaRPr sz="2700"/>
          </a:p>
          <a:p>
            <a:pPr marL="342900" lvl="0" indent="-254000" algn="l" rtl="0">
              <a:lnSpc>
                <a:spcPct val="90000"/>
              </a:lnSpc>
              <a:spcBef>
                <a:spcPts val="800"/>
              </a:spcBef>
              <a:spcAft>
                <a:spcPts val="0"/>
              </a:spcAft>
              <a:buClr>
                <a:schemeClr val="dk1"/>
              </a:buClr>
              <a:buSzPts val="1400"/>
              <a:buChar char="•"/>
            </a:pPr>
            <a:r>
              <a:rPr lang="en" sz="2700"/>
              <a:t>Target population</a:t>
            </a:r>
            <a:endParaRPr/>
          </a:p>
          <a:p>
            <a:pPr marL="685800" lvl="1" indent="-254000" algn="l" rtl="0">
              <a:lnSpc>
                <a:spcPct val="90000"/>
              </a:lnSpc>
              <a:spcBef>
                <a:spcPts val="400"/>
              </a:spcBef>
              <a:spcAft>
                <a:spcPts val="0"/>
              </a:spcAft>
              <a:buSzPts val="1400"/>
              <a:buChar char="•"/>
            </a:pPr>
            <a:r>
              <a:rPr lang="en" sz="2700"/>
              <a:t>People with or at high risk for certain </a:t>
            </a:r>
            <a:r>
              <a:rPr lang="en" sz="2700" u="sng"/>
              <a:t>health conditions</a:t>
            </a:r>
            <a:r>
              <a:rPr lang="en" sz="2700"/>
              <a:t> (often diet-related) </a:t>
            </a:r>
            <a:endParaRPr sz="2700" u="sng"/>
          </a:p>
          <a:p>
            <a:pPr marL="685800" lvl="1" indent="-254000" algn="l" rtl="0">
              <a:lnSpc>
                <a:spcPct val="90000"/>
              </a:lnSpc>
              <a:spcBef>
                <a:spcPts val="400"/>
              </a:spcBef>
              <a:spcAft>
                <a:spcPts val="0"/>
              </a:spcAft>
              <a:buSzPts val="1400"/>
              <a:buChar char="•"/>
            </a:pPr>
            <a:r>
              <a:rPr lang="en" sz="2700"/>
              <a:t>People with or at high risk of </a:t>
            </a:r>
            <a:r>
              <a:rPr lang="en" sz="2700" u="sng"/>
              <a:t>food insecurity </a:t>
            </a:r>
            <a:endParaRPr/>
          </a:p>
        </p:txBody>
      </p:sp>
      <p:grpSp>
        <p:nvGrpSpPr>
          <p:cNvPr id="325" name="Google Shape;325;p47" descr="food is medicine"/>
          <p:cNvGrpSpPr/>
          <p:nvPr/>
        </p:nvGrpSpPr>
        <p:grpSpPr>
          <a:xfrm>
            <a:off x="0" y="0"/>
            <a:ext cx="9143999" cy="1002003"/>
            <a:chOff x="0" y="-4189"/>
            <a:chExt cx="12191999" cy="1336004"/>
          </a:xfrm>
        </p:grpSpPr>
        <p:sp>
          <p:nvSpPr>
            <p:cNvPr id="326" name="Google Shape;326;p47"/>
            <p:cNvSpPr/>
            <p:nvPr/>
          </p:nvSpPr>
          <p:spPr>
            <a:xfrm>
              <a:off x="0" y="0"/>
              <a:ext cx="699615" cy="1331815"/>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27" name="Google Shape;327;p47"/>
            <p:cNvSpPr/>
            <p:nvPr/>
          </p:nvSpPr>
          <p:spPr>
            <a:xfrm>
              <a:off x="336450" y="-4189"/>
              <a:ext cx="11855549" cy="1336004"/>
            </a:xfrm>
            <a:prstGeom prst="rect">
              <a:avLst/>
            </a:prstGeom>
            <a:solidFill>
              <a:srgbClr val="002060"/>
            </a:solid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FFFF"/>
                </a:buClr>
                <a:buSzPts val="2700"/>
                <a:buFont typeface="Arial"/>
                <a:buNone/>
              </a:pPr>
              <a:r>
                <a:rPr lang="en" sz="2700" b="1" i="0" u="none" strike="noStrike" cap="none">
                  <a:solidFill>
                    <a:srgbClr val="FFFFFF"/>
                  </a:solidFill>
                  <a:latin typeface="Calibri"/>
                  <a:ea typeface="Calibri"/>
                  <a:cs typeface="Calibri"/>
                  <a:sym typeface="Calibri"/>
                </a:rPr>
                <a:t>Food is Medicine</a:t>
              </a:r>
              <a:endParaRPr sz="1100"/>
            </a:p>
          </p:txBody>
        </p:sp>
      </p:grpSp>
      <p:grpSp>
        <p:nvGrpSpPr>
          <p:cNvPr id="328" name="Google Shape;328;p47">
            <a:extLst>
              <a:ext uri="{C183D7F6-B498-43B3-948B-1728B52AA6E4}">
                <adec:decorative xmlns:adec="http://schemas.microsoft.com/office/drawing/2017/decorative" val="1"/>
              </a:ext>
            </a:extLst>
          </p:cNvPr>
          <p:cNvGrpSpPr/>
          <p:nvPr/>
        </p:nvGrpSpPr>
        <p:grpSpPr>
          <a:xfrm>
            <a:off x="7124068" y="0"/>
            <a:ext cx="1898224" cy="1002003"/>
            <a:chOff x="4082829" y="1923393"/>
            <a:chExt cx="2683636" cy="1447635"/>
          </a:xfrm>
        </p:grpSpPr>
        <p:pic>
          <p:nvPicPr>
            <p:cNvPr id="329" name="Google Shape;329;p47" descr="Grocery bag with solid fill"/>
            <p:cNvPicPr preferRelativeResize="0"/>
            <p:nvPr/>
          </p:nvPicPr>
          <p:blipFill rotWithShape="1">
            <a:blip r:embed="rId3">
              <a:alphaModFix/>
            </a:blip>
            <a:srcRect/>
            <a:stretch/>
          </p:blipFill>
          <p:spPr>
            <a:xfrm>
              <a:off x="4082829" y="1923393"/>
              <a:ext cx="1342708" cy="1342708"/>
            </a:xfrm>
            <a:prstGeom prst="rect">
              <a:avLst/>
            </a:prstGeom>
            <a:noFill/>
            <a:ln>
              <a:noFill/>
            </a:ln>
          </p:spPr>
        </p:pic>
        <p:pic>
          <p:nvPicPr>
            <p:cNvPr id="330" name="Google Shape;330;p47" descr="Medical with solid fill"/>
            <p:cNvPicPr preferRelativeResize="0"/>
            <p:nvPr/>
          </p:nvPicPr>
          <p:blipFill rotWithShape="1">
            <a:blip r:embed="rId4">
              <a:alphaModFix/>
            </a:blip>
            <a:srcRect/>
            <a:stretch/>
          </p:blipFill>
          <p:spPr>
            <a:xfrm>
              <a:off x="5318830" y="1923393"/>
              <a:ext cx="1447635" cy="1447635"/>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8"/>
          <p:cNvSpPr txBox="1">
            <a:spLocks noGrp="1"/>
          </p:cNvSpPr>
          <p:nvPr>
            <p:ph type="title"/>
          </p:nvPr>
        </p:nvSpPr>
        <p:spPr>
          <a:xfrm>
            <a:off x="1518035" y="98206"/>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solidFill>
                  <a:schemeClr val="lt1"/>
                </a:solidFill>
                <a:latin typeface="Arial"/>
                <a:ea typeface="Arial"/>
                <a:cs typeface="Arial"/>
                <a:sym typeface="Arial"/>
              </a:rPr>
              <a:t>Largest FIM Program</a:t>
            </a:r>
            <a:endParaRPr/>
          </a:p>
        </p:txBody>
      </p:sp>
      <p:grpSp>
        <p:nvGrpSpPr>
          <p:cNvPr id="337" name="Google Shape;337;p48">
            <a:extLst>
              <a:ext uri="{C183D7F6-B498-43B3-948B-1728B52AA6E4}">
                <adec:decorative xmlns:adec="http://schemas.microsoft.com/office/drawing/2017/decorative" val="1"/>
              </a:ext>
            </a:extLst>
          </p:cNvPr>
          <p:cNvGrpSpPr/>
          <p:nvPr/>
        </p:nvGrpSpPr>
        <p:grpSpPr>
          <a:xfrm>
            <a:off x="6298324" y="1625575"/>
            <a:ext cx="2845675" cy="2948754"/>
            <a:chOff x="8397766" y="2565202"/>
            <a:chExt cx="3794234" cy="3931672"/>
          </a:xfrm>
        </p:grpSpPr>
        <p:sp>
          <p:nvSpPr>
            <p:cNvPr id="338" name="Google Shape;338;p48"/>
            <p:cNvSpPr txBox="1"/>
            <p:nvPr/>
          </p:nvSpPr>
          <p:spPr>
            <a:xfrm>
              <a:off x="8397766" y="2565202"/>
              <a:ext cx="3794234" cy="83099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132046"/>
                </a:buClr>
                <a:buSzPts val="1800"/>
                <a:buFont typeface="Arial"/>
                <a:buNone/>
              </a:pPr>
              <a:r>
                <a:rPr lang="en" sz="1800" b="1" i="0" u="none" strike="noStrike" cap="none">
                  <a:solidFill>
                    <a:srgbClr val="132046"/>
                  </a:solidFill>
                  <a:latin typeface="Calibri"/>
                  <a:ea typeface="Calibri"/>
                  <a:cs typeface="Calibri"/>
                  <a:sym typeface="Calibri"/>
                </a:rPr>
                <a:t>Can FIM programs be scaled?</a:t>
              </a:r>
              <a:endParaRPr sz="1100"/>
            </a:p>
          </p:txBody>
        </p:sp>
        <p:sp>
          <p:nvSpPr>
            <p:cNvPr id="339" name="Google Shape;339;p48"/>
            <p:cNvSpPr txBox="1"/>
            <p:nvPr/>
          </p:nvSpPr>
          <p:spPr>
            <a:xfrm>
              <a:off x="8397766" y="4481621"/>
              <a:ext cx="3794234" cy="120032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132046"/>
                </a:buClr>
                <a:buSzPts val="1800"/>
                <a:buFont typeface="Arial"/>
                <a:buNone/>
              </a:pPr>
              <a:r>
                <a:rPr lang="en" sz="1800" b="1" i="0" u="none" strike="noStrike" cap="none">
                  <a:solidFill>
                    <a:srgbClr val="132046"/>
                  </a:solidFill>
                  <a:latin typeface="Calibri"/>
                  <a:ea typeface="Calibri"/>
                  <a:cs typeface="Calibri"/>
                  <a:sym typeface="Calibri"/>
                </a:rPr>
                <a:t>Can FIM programs impact short and long term health outcomes?</a:t>
              </a:r>
              <a:endParaRPr sz="1100"/>
            </a:p>
          </p:txBody>
        </p:sp>
        <p:sp>
          <p:nvSpPr>
            <p:cNvPr id="340" name="Google Shape;340;p48"/>
            <p:cNvSpPr txBox="1"/>
            <p:nvPr/>
          </p:nvSpPr>
          <p:spPr>
            <a:xfrm>
              <a:off x="8397766" y="3584201"/>
              <a:ext cx="3794234" cy="58477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DB4C2B"/>
                </a:buClr>
                <a:buSzPts val="2400"/>
                <a:buFont typeface="Arial"/>
                <a:buNone/>
              </a:pPr>
              <a:r>
                <a:rPr lang="en" sz="2400" b="1" i="0" u="none" strike="noStrike" cap="none">
                  <a:solidFill>
                    <a:srgbClr val="DB4C2B"/>
                  </a:solidFill>
                  <a:latin typeface="Rockwell"/>
                  <a:ea typeface="Rockwell"/>
                  <a:cs typeface="Rockwell"/>
                  <a:sym typeface="Rockwell"/>
                </a:rPr>
                <a:t>PROVEN</a:t>
              </a:r>
              <a:endParaRPr sz="1100"/>
            </a:p>
          </p:txBody>
        </p:sp>
        <p:sp>
          <p:nvSpPr>
            <p:cNvPr id="341" name="Google Shape;341;p48"/>
            <p:cNvSpPr txBox="1"/>
            <p:nvPr/>
          </p:nvSpPr>
          <p:spPr>
            <a:xfrm>
              <a:off x="8397766" y="5912099"/>
              <a:ext cx="3794234" cy="58477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DB4C2B"/>
                </a:buClr>
                <a:buSzPts val="2400"/>
                <a:buFont typeface="Arial"/>
                <a:buNone/>
              </a:pPr>
              <a:r>
                <a:rPr lang="en" sz="2400" b="1" i="0" u="none" strike="noStrike" cap="none">
                  <a:solidFill>
                    <a:srgbClr val="DB4C2B"/>
                  </a:solidFill>
                  <a:latin typeface="Rockwell"/>
                  <a:ea typeface="Rockwell"/>
                  <a:cs typeface="Rockwell"/>
                  <a:sym typeface="Rockwell"/>
                </a:rPr>
                <a:t>PROVEN</a:t>
              </a:r>
              <a:endParaRPr sz="1100"/>
            </a:p>
          </p:txBody>
        </p:sp>
      </p:grpSp>
      <p:pic>
        <p:nvPicPr>
          <p:cNvPr id="342" name="Google Shape;342;p48" descr="WIC: building a healthy foundation"/>
          <p:cNvPicPr preferRelativeResize="0"/>
          <p:nvPr/>
        </p:nvPicPr>
        <p:blipFill rotWithShape="1">
          <a:blip r:embed="rId3">
            <a:alphaModFix/>
          </a:blip>
          <a:srcRect/>
          <a:stretch/>
        </p:blipFill>
        <p:spPr>
          <a:xfrm>
            <a:off x="348646" y="1530555"/>
            <a:ext cx="5807869" cy="3064669"/>
          </a:xfrm>
          <a:prstGeom prst="rect">
            <a:avLst/>
          </a:prstGeom>
          <a:noFill/>
          <a:ln>
            <a:noFill/>
          </a:ln>
        </p:spPr>
      </p:pic>
      <p:grpSp>
        <p:nvGrpSpPr>
          <p:cNvPr id="343" name="Google Shape;343;p48">
            <a:extLst>
              <a:ext uri="{C183D7F6-B498-43B3-948B-1728B52AA6E4}">
                <adec:decorative xmlns:adec="http://schemas.microsoft.com/office/drawing/2017/decorative" val="1"/>
              </a:ext>
            </a:extLst>
          </p:cNvPr>
          <p:cNvGrpSpPr/>
          <p:nvPr/>
        </p:nvGrpSpPr>
        <p:grpSpPr>
          <a:xfrm>
            <a:off x="0" y="0"/>
            <a:ext cx="9143999" cy="1002003"/>
            <a:chOff x="0" y="-4189"/>
            <a:chExt cx="12191999" cy="1336004"/>
          </a:xfrm>
        </p:grpSpPr>
        <p:sp>
          <p:nvSpPr>
            <p:cNvPr id="344" name="Google Shape;344;p48"/>
            <p:cNvSpPr/>
            <p:nvPr/>
          </p:nvSpPr>
          <p:spPr>
            <a:xfrm>
              <a:off x="0" y="0"/>
              <a:ext cx="699615" cy="1331815"/>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45" name="Google Shape;345;p48"/>
            <p:cNvSpPr/>
            <p:nvPr/>
          </p:nvSpPr>
          <p:spPr>
            <a:xfrm>
              <a:off x="336450" y="-4189"/>
              <a:ext cx="11855549" cy="1336004"/>
            </a:xfrm>
            <a:prstGeom prst="rect">
              <a:avLst/>
            </a:prstGeom>
            <a:solidFill>
              <a:srgbClr val="002060"/>
            </a:solid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FFFF"/>
                </a:buClr>
                <a:buSzPts val="2700"/>
                <a:buFont typeface="Arial"/>
                <a:buNone/>
              </a:pPr>
              <a:r>
                <a:rPr lang="en" sz="2700" b="1" i="0" u="none" strike="noStrike" cap="none">
                  <a:solidFill>
                    <a:srgbClr val="FFFFFF"/>
                  </a:solidFill>
                  <a:latin typeface="Calibri"/>
                  <a:ea typeface="Calibri"/>
                  <a:cs typeface="Calibri"/>
                  <a:sym typeface="Calibri"/>
                </a:rPr>
                <a:t>Largest FIM Program</a:t>
              </a:r>
              <a:endParaRPr sz="1100"/>
            </a:p>
          </p:txBody>
        </p:sp>
      </p:grpSp>
      <p:pic>
        <p:nvPicPr>
          <p:cNvPr id="346" name="Google Shape;346;p48" descr="Thought with solid fill"/>
          <p:cNvPicPr preferRelativeResize="0"/>
          <p:nvPr/>
        </p:nvPicPr>
        <p:blipFill rotWithShape="1">
          <a:blip r:embed="rId4">
            <a:alphaModFix/>
          </a:blip>
          <a:srcRect/>
          <a:stretch/>
        </p:blipFill>
        <p:spPr>
          <a:xfrm>
            <a:off x="8174535" y="91381"/>
            <a:ext cx="819241" cy="8192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3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49" descr="Crash with solid fill"/>
          <p:cNvPicPr preferRelativeResize="0"/>
          <p:nvPr/>
        </p:nvPicPr>
        <p:blipFill rotWithShape="1">
          <a:blip r:embed="rId3">
            <a:alphaModFix/>
          </a:blip>
          <a:srcRect/>
          <a:stretch/>
        </p:blipFill>
        <p:spPr>
          <a:xfrm>
            <a:off x="7049448" y="17479"/>
            <a:ext cx="1160005" cy="1160005"/>
          </a:xfrm>
          <a:prstGeom prst="rect">
            <a:avLst/>
          </a:prstGeom>
          <a:noFill/>
          <a:ln>
            <a:noFill/>
          </a:ln>
        </p:spPr>
      </p:pic>
      <p:grpSp>
        <p:nvGrpSpPr>
          <p:cNvPr id="353" name="Google Shape;353;p49" descr="theory of change"/>
          <p:cNvGrpSpPr/>
          <p:nvPr/>
        </p:nvGrpSpPr>
        <p:grpSpPr>
          <a:xfrm>
            <a:off x="402023" y="542108"/>
            <a:ext cx="5633016" cy="4501978"/>
            <a:chOff x="3" y="0"/>
            <a:chExt cx="7510688" cy="6002637"/>
          </a:xfrm>
        </p:grpSpPr>
        <p:sp>
          <p:nvSpPr>
            <p:cNvPr id="354" name="Google Shape;354;p49"/>
            <p:cNvSpPr/>
            <p:nvPr/>
          </p:nvSpPr>
          <p:spPr>
            <a:xfrm>
              <a:off x="3" y="0"/>
              <a:ext cx="7510688" cy="6002637"/>
            </a:xfrm>
            <a:prstGeom prst="rightArrow">
              <a:avLst>
                <a:gd name="adj1" fmla="val 50000"/>
                <a:gd name="adj2" fmla="val 50000"/>
              </a:avLst>
            </a:prstGeom>
            <a:solidFill>
              <a:srgbClr val="00206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5" name="Google Shape;355;p49"/>
            <p:cNvSpPr/>
            <p:nvPr/>
          </p:nvSpPr>
          <p:spPr>
            <a:xfrm>
              <a:off x="407" y="1800791"/>
              <a:ext cx="1443094" cy="2401054"/>
            </a:xfrm>
            <a:prstGeom prst="roundRect">
              <a:avLst>
                <a:gd name="adj" fmla="val 16667"/>
              </a:avLst>
            </a:prstGeom>
            <a:solidFill>
              <a:srgbClr val="1E4E79"/>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6" name="Google Shape;356;p49"/>
            <p:cNvSpPr txBox="1"/>
            <p:nvPr/>
          </p:nvSpPr>
          <p:spPr>
            <a:xfrm>
              <a:off x="70853" y="1871237"/>
              <a:ext cx="1302202" cy="2260162"/>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Identification of food insecurity by positive clinical screen</a:t>
              </a:r>
              <a:endParaRPr sz="1100"/>
            </a:p>
            <a:p>
              <a:pPr marL="0" marR="0" lvl="0" indent="0" algn="ctr" rtl="0">
                <a:lnSpc>
                  <a:spcPct val="90000"/>
                </a:lnSpc>
                <a:spcBef>
                  <a:spcPts val="40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357" name="Google Shape;357;p49"/>
            <p:cNvSpPr/>
            <p:nvPr/>
          </p:nvSpPr>
          <p:spPr>
            <a:xfrm>
              <a:off x="1515656" y="1800791"/>
              <a:ext cx="1443094" cy="2401054"/>
            </a:xfrm>
            <a:prstGeom prst="roundRect">
              <a:avLst>
                <a:gd name="adj" fmla="val 16667"/>
              </a:avLst>
            </a:prstGeom>
            <a:solidFill>
              <a:srgbClr val="1E4E79"/>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8" name="Google Shape;358;p49"/>
            <p:cNvSpPr txBox="1"/>
            <p:nvPr/>
          </p:nvSpPr>
          <p:spPr>
            <a:xfrm>
              <a:off x="1586102" y="1871237"/>
              <a:ext cx="1302202" cy="2260162"/>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Referral to FIM program</a:t>
              </a:r>
              <a:endParaRPr sz="1100"/>
            </a:p>
            <a:p>
              <a:pPr marL="0" marR="0" lvl="0" indent="0" algn="ctr" rtl="0">
                <a:lnSpc>
                  <a:spcPct val="90000"/>
                </a:lnSpc>
                <a:spcBef>
                  <a:spcPts val="40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359" name="Google Shape;359;p49"/>
            <p:cNvSpPr/>
            <p:nvPr/>
          </p:nvSpPr>
          <p:spPr>
            <a:xfrm>
              <a:off x="3030905" y="1800791"/>
              <a:ext cx="1448881" cy="2401054"/>
            </a:xfrm>
            <a:prstGeom prst="roundRect">
              <a:avLst>
                <a:gd name="adj" fmla="val 16667"/>
              </a:avLst>
            </a:prstGeom>
            <a:solidFill>
              <a:srgbClr val="1E4E79"/>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0" name="Google Shape;360;p49"/>
            <p:cNvSpPr txBox="1"/>
            <p:nvPr/>
          </p:nvSpPr>
          <p:spPr>
            <a:xfrm>
              <a:off x="3101634" y="1871520"/>
              <a:ext cx="1307423" cy="2259596"/>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Enrollment in FIM program</a:t>
              </a:r>
              <a:endParaRPr sz="1100"/>
            </a:p>
            <a:p>
              <a:pPr marL="0" marR="0" lvl="0" indent="0" algn="ctr" rtl="0">
                <a:lnSpc>
                  <a:spcPct val="90000"/>
                </a:lnSpc>
                <a:spcBef>
                  <a:spcPts val="40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361" name="Google Shape;361;p49"/>
            <p:cNvSpPr/>
            <p:nvPr/>
          </p:nvSpPr>
          <p:spPr>
            <a:xfrm>
              <a:off x="4551941" y="1800791"/>
              <a:ext cx="1443094" cy="2401054"/>
            </a:xfrm>
            <a:prstGeom prst="roundRect">
              <a:avLst>
                <a:gd name="adj" fmla="val 16667"/>
              </a:avLst>
            </a:prstGeom>
            <a:solidFill>
              <a:srgbClr val="1E4E79"/>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2" name="Google Shape;362;p49"/>
            <p:cNvSpPr txBox="1"/>
            <p:nvPr/>
          </p:nvSpPr>
          <p:spPr>
            <a:xfrm>
              <a:off x="4622387" y="1871237"/>
              <a:ext cx="1302202" cy="2260162"/>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Improved diet quality, food security, and satisfaction</a:t>
              </a:r>
              <a:endParaRPr sz="1100"/>
            </a:p>
            <a:p>
              <a:pPr marL="0" marR="0" lvl="0" indent="0" algn="ctr" rtl="0">
                <a:lnSpc>
                  <a:spcPct val="90000"/>
                </a:lnSpc>
                <a:spcBef>
                  <a:spcPts val="40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363" name="Google Shape;363;p49"/>
            <p:cNvSpPr/>
            <p:nvPr/>
          </p:nvSpPr>
          <p:spPr>
            <a:xfrm>
              <a:off x="6067190" y="1800791"/>
              <a:ext cx="1443094" cy="2401054"/>
            </a:xfrm>
            <a:prstGeom prst="roundRect">
              <a:avLst>
                <a:gd name="adj" fmla="val 16667"/>
              </a:avLst>
            </a:prstGeom>
            <a:solidFill>
              <a:srgbClr val="1E4E79"/>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4" name="Google Shape;364;p49"/>
            <p:cNvSpPr txBox="1"/>
            <p:nvPr/>
          </p:nvSpPr>
          <p:spPr>
            <a:xfrm>
              <a:off x="6137636" y="1871237"/>
              <a:ext cx="1302202" cy="2260162"/>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Improvement of health and utilization outcomes</a:t>
              </a:r>
              <a:endParaRPr sz="1100"/>
            </a:p>
            <a:p>
              <a:pPr marL="0" marR="0" lvl="0" indent="0" algn="ctr" rtl="0">
                <a:lnSpc>
                  <a:spcPct val="90000"/>
                </a:lnSpc>
                <a:spcBef>
                  <a:spcPts val="40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grpSp>
      <p:sp>
        <p:nvSpPr>
          <p:cNvPr id="365" name="Google Shape;365;p49"/>
          <p:cNvSpPr txBox="1">
            <a:spLocks noGrp="1"/>
          </p:cNvSpPr>
          <p:nvPr>
            <p:ph type="title"/>
          </p:nvPr>
        </p:nvSpPr>
        <p:spPr>
          <a:xfrm>
            <a:off x="120899" y="99414"/>
            <a:ext cx="8167428" cy="68580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solidFill>
                  <a:srgbClr val="132046"/>
                </a:solidFill>
                <a:latin typeface="Arial"/>
                <a:ea typeface="Arial"/>
                <a:cs typeface="Arial"/>
                <a:sym typeface="Arial"/>
              </a:rPr>
              <a:t>Theory of Change</a:t>
            </a:r>
            <a:endParaRPr/>
          </a:p>
        </p:txBody>
      </p:sp>
      <p:pic>
        <p:nvPicPr>
          <p:cNvPr id="366" name="Google Shape;366;p49" descr="Clipboard"/>
          <p:cNvPicPr preferRelativeResize="0"/>
          <p:nvPr/>
        </p:nvPicPr>
        <p:blipFill rotWithShape="1">
          <a:blip r:embed="rId4">
            <a:alphaModFix/>
          </a:blip>
          <a:srcRect/>
          <a:stretch/>
        </p:blipFill>
        <p:spPr>
          <a:xfrm>
            <a:off x="603031" y="2920544"/>
            <a:ext cx="685800" cy="685800"/>
          </a:xfrm>
          <a:prstGeom prst="rect">
            <a:avLst/>
          </a:prstGeom>
          <a:noFill/>
          <a:ln>
            <a:noFill/>
          </a:ln>
        </p:spPr>
      </p:pic>
      <p:pic>
        <p:nvPicPr>
          <p:cNvPr id="367" name="Google Shape;367;p49" descr="Office worker"/>
          <p:cNvPicPr preferRelativeResize="0"/>
          <p:nvPr/>
        </p:nvPicPr>
        <p:blipFill rotWithShape="1">
          <a:blip r:embed="rId5">
            <a:alphaModFix/>
          </a:blip>
          <a:srcRect/>
          <a:stretch/>
        </p:blipFill>
        <p:spPr>
          <a:xfrm>
            <a:off x="1680983" y="2963635"/>
            <a:ext cx="685800" cy="685800"/>
          </a:xfrm>
          <a:prstGeom prst="rect">
            <a:avLst/>
          </a:prstGeom>
          <a:noFill/>
          <a:ln>
            <a:noFill/>
          </a:ln>
        </p:spPr>
      </p:pic>
      <p:pic>
        <p:nvPicPr>
          <p:cNvPr id="368" name="Google Shape;368;p49" descr="Run"/>
          <p:cNvPicPr preferRelativeResize="0"/>
          <p:nvPr/>
        </p:nvPicPr>
        <p:blipFill rotWithShape="1">
          <a:blip r:embed="rId6">
            <a:alphaModFix/>
          </a:blip>
          <a:srcRect/>
          <a:stretch/>
        </p:blipFill>
        <p:spPr>
          <a:xfrm>
            <a:off x="2758936" y="2920544"/>
            <a:ext cx="685800" cy="685800"/>
          </a:xfrm>
          <a:prstGeom prst="rect">
            <a:avLst/>
          </a:prstGeom>
          <a:noFill/>
          <a:ln>
            <a:noFill/>
          </a:ln>
        </p:spPr>
      </p:pic>
      <p:pic>
        <p:nvPicPr>
          <p:cNvPr id="369" name="Google Shape;369;p49" descr="Fruit bowl"/>
          <p:cNvPicPr preferRelativeResize="0"/>
          <p:nvPr/>
        </p:nvPicPr>
        <p:blipFill rotWithShape="1">
          <a:blip r:embed="rId7">
            <a:alphaModFix/>
          </a:blip>
          <a:srcRect/>
          <a:stretch/>
        </p:blipFill>
        <p:spPr>
          <a:xfrm>
            <a:off x="3928361" y="2920544"/>
            <a:ext cx="685800" cy="685800"/>
          </a:xfrm>
          <a:prstGeom prst="rect">
            <a:avLst/>
          </a:prstGeom>
          <a:noFill/>
          <a:ln>
            <a:noFill/>
          </a:ln>
        </p:spPr>
      </p:pic>
      <p:pic>
        <p:nvPicPr>
          <p:cNvPr id="370" name="Google Shape;370;p49" descr="Heart with pulse"/>
          <p:cNvPicPr preferRelativeResize="0"/>
          <p:nvPr/>
        </p:nvPicPr>
        <p:blipFill rotWithShape="1">
          <a:blip r:embed="rId8">
            <a:alphaModFix/>
          </a:blip>
          <a:srcRect/>
          <a:stretch/>
        </p:blipFill>
        <p:spPr>
          <a:xfrm>
            <a:off x="5006970" y="2920544"/>
            <a:ext cx="685800" cy="685800"/>
          </a:xfrm>
          <a:prstGeom prst="rect">
            <a:avLst/>
          </a:prstGeom>
          <a:noFill/>
          <a:ln>
            <a:noFill/>
          </a:ln>
        </p:spPr>
      </p:pic>
      <p:sp>
        <p:nvSpPr>
          <p:cNvPr id="371" name="Google Shape;371;p49"/>
          <p:cNvSpPr txBox="1"/>
          <p:nvPr/>
        </p:nvSpPr>
        <p:spPr>
          <a:xfrm>
            <a:off x="6225960" y="1406871"/>
            <a:ext cx="2806979" cy="3393236"/>
          </a:xfrm>
          <a:prstGeom prst="rect">
            <a:avLst/>
          </a:prstGeom>
          <a:noFill/>
          <a:ln>
            <a:noFill/>
          </a:ln>
        </p:spPr>
        <p:txBody>
          <a:bodyPr spcFirstLastPara="1" wrap="square" lIns="68575" tIns="34275" rIns="68575" bIns="34275" anchor="t" anchorCtr="0">
            <a:spAutoFit/>
          </a:bodyPr>
          <a:lstStyle/>
          <a:p>
            <a:pPr marL="254000" marR="0" lvl="0" indent="-254000" algn="l" rtl="0">
              <a:lnSpc>
                <a:spcPct val="100000"/>
              </a:lnSpc>
              <a:spcBef>
                <a:spcPts val="0"/>
              </a:spcBef>
              <a:spcAft>
                <a:spcPts val="0"/>
              </a:spcAft>
              <a:buClr>
                <a:srgbClr val="132046"/>
              </a:buClr>
              <a:buSzPts val="1800"/>
              <a:buFont typeface="Arial"/>
              <a:buChar char="•"/>
            </a:pPr>
            <a:r>
              <a:rPr lang="en" sz="1800" b="0" i="0" u="none" strike="noStrike" cap="none">
                <a:solidFill>
                  <a:srgbClr val="132046"/>
                </a:solidFill>
                <a:latin typeface="Calibri"/>
                <a:ea typeface="Calibri"/>
                <a:cs typeface="Calibri"/>
                <a:sym typeface="Calibri"/>
              </a:rPr>
              <a:t>Data transfer between sectors (health care, CBO, &amp; food vendor)</a:t>
            </a:r>
            <a:endParaRPr sz="1100"/>
          </a:p>
          <a:p>
            <a:pPr marL="254000" marR="0" lvl="0" indent="-254000" algn="l" rtl="0">
              <a:lnSpc>
                <a:spcPct val="100000"/>
              </a:lnSpc>
              <a:spcBef>
                <a:spcPts val="0"/>
              </a:spcBef>
              <a:spcAft>
                <a:spcPts val="0"/>
              </a:spcAft>
              <a:buClr>
                <a:srgbClr val="132046"/>
              </a:buClr>
              <a:buSzPts val="1800"/>
              <a:buFont typeface="Arial"/>
              <a:buChar char="•"/>
            </a:pPr>
            <a:r>
              <a:rPr lang="en" sz="1800" b="0" i="0" u="none" strike="noStrike" cap="none">
                <a:solidFill>
                  <a:srgbClr val="132046"/>
                </a:solidFill>
                <a:latin typeface="Calibri"/>
                <a:ea typeface="Calibri"/>
                <a:cs typeface="Calibri"/>
                <a:sym typeface="Calibri"/>
              </a:rPr>
              <a:t>Data tracking within the electronic health record</a:t>
            </a:r>
            <a:endParaRPr sz="1100"/>
          </a:p>
          <a:p>
            <a:pPr marL="254000" marR="0" lvl="0" indent="-254000" algn="l" rtl="0">
              <a:lnSpc>
                <a:spcPct val="100000"/>
              </a:lnSpc>
              <a:spcBef>
                <a:spcPts val="0"/>
              </a:spcBef>
              <a:spcAft>
                <a:spcPts val="0"/>
              </a:spcAft>
              <a:buClr>
                <a:srgbClr val="132046"/>
              </a:buClr>
              <a:buSzPts val="1800"/>
              <a:buFont typeface="Arial"/>
              <a:buChar char="•"/>
            </a:pPr>
            <a:r>
              <a:rPr lang="en" sz="1800" b="0" i="0" u="none" strike="noStrike" cap="none">
                <a:solidFill>
                  <a:srgbClr val="132046"/>
                </a:solidFill>
                <a:latin typeface="Calibri"/>
                <a:ea typeface="Calibri"/>
                <a:cs typeface="Calibri"/>
                <a:sym typeface="Calibri"/>
              </a:rPr>
              <a:t>CBO capacity to provide food how, when, where and at the price that healthcare desires</a:t>
            </a:r>
            <a:endParaRPr sz="1100"/>
          </a:p>
          <a:p>
            <a:pPr marL="254000" marR="0" lvl="0" indent="-254000" algn="l" rtl="0">
              <a:lnSpc>
                <a:spcPct val="100000"/>
              </a:lnSpc>
              <a:spcBef>
                <a:spcPts val="0"/>
              </a:spcBef>
              <a:spcAft>
                <a:spcPts val="0"/>
              </a:spcAft>
              <a:buClr>
                <a:srgbClr val="132046"/>
              </a:buClr>
              <a:buSzPts val="1800"/>
              <a:buFont typeface="Arial"/>
              <a:buChar char="•"/>
            </a:pPr>
            <a:r>
              <a:rPr lang="en" sz="1800" b="0" i="0" u="none" strike="noStrike" cap="none">
                <a:solidFill>
                  <a:srgbClr val="132046"/>
                </a:solidFill>
                <a:latin typeface="Calibri"/>
                <a:ea typeface="Calibri"/>
                <a:cs typeface="Calibri"/>
                <a:sym typeface="Calibri"/>
              </a:rPr>
              <a:t>Fragmentation of the ecosystem outside of healthcare</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32">
            <a:extLst>
              <a:ext uri="{C183D7F6-B498-43B3-948B-1728B52AA6E4}">
                <adec:decorative xmlns:adec="http://schemas.microsoft.com/office/drawing/2017/decorative" val="1"/>
              </a:ext>
            </a:extLst>
          </p:cNvPr>
          <p:cNvSpPr/>
          <p:nvPr/>
        </p:nvSpPr>
        <p:spPr>
          <a:xfrm rot="10800000" flipH="1">
            <a:off x="0" y="514306"/>
            <a:ext cx="9144000" cy="112725"/>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79" name="Google Shape;179;p32"/>
          <p:cNvSpPr>
            <a:spLocks noGrp="1"/>
          </p:cNvSpPr>
          <p:nvPr>
            <p:ph type="title" idx="4294967295"/>
          </p:nvPr>
        </p:nvSpPr>
        <p:spPr>
          <a:xfrm>
            <a:off x="0" y="0"/>
            <a:ext cx="9144000" cy="514350"/>
          </a:xfrm>
          <a:prstGeom prst="rect">
            <a:avLst/>
          </a:prstGeom>
          <a:solidFill>
            <a:schemeClr val="accent6">
              <a:lumMod val="75000"/>
            </a:schemeClr>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FFFFFF"/>
              </a:buClr>
              <a:buSzPts val="2700"/>
              <a:buFont typeface="Roboto"/>
              <a:buNone/>
              <a:tabLst/>
              <a:defRPr/>
            </a:pPr>
            <a:r>
              <a:rPr kumimoji="0" lang="en-US" sz="2900" b="1" i="0" u="none" strike="noStrike" kern="0" cap="none" spc="0" normalizeH="0" baseline="0" noProof="0" dirty="0">
                <a:ln>
                  <a:noFill/>
                </a:ln>
                <a:solidFill>
                  <a:srgbClr val="FFFFFF"/>
                </a:solidFill>
                <a:effectLst/>
                <a:uLnTx/>
                <a:uFillTx/>
                <a:latin typeface="Calibri"/>
                <a:ea typeface="Calibri"/>
                <a:cs typeface="Calibri"/>
                <a:sym typeface="Calibri"/>
              </a:rPr>
              <a:t>Getting Started!</a:t>
            </a:r>
            <a:endParaRPr kumimoji="0" lang="en-US" sz="29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0" name="Google Shape;180;p32"/>
          <p:cNvSpPr txBox="1"/>
          <p:nvPr/>
        </p:nvSpPr>
        <p:spPr>
          <a:xfrm>
            <a:off x="208959" y="872152"/>
            <a:ext cx="8646300" cy="3786525"/>
          </a:xfrm>
          <a:prstGeom prst="rect">
            <a:avLst/>
          </a:prstGeom>
          <a:noFill/>
          <a:ln>
            <a:noFill/>
          </a:ln>
        </p:spPr>
        <p:txBody>
          <a:bodyPr spcFirstLastPara="1" wrap="square" lIns="68575" tIns="34275" rIns="68575" bIns="34275" anchor="t" anchorCtr="0">
            <a:spAutoFit/>
          </a:bodyPr>
          <a:lstStyle/>
          <a:p>
            <a:pPr marL="254000" marR="0" lvl="0" indent="-254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Update your name on Zoom, if needed</a:t>
            </a:r>
            <a:endParaRPr sz="2400" b="0" i="0" u="none" strike="noStrike" cap="none">
              <a:solidFill>
                <a:srgbClr val="000000"/>
              </a:solidFill>
              <a:latin typeface="Calibri"/>
              <a:ea typeface="Calibri"/>
              <a:cs typeface="Calibri"/>
              <a:sym typeface="Calibri"/>
            </a:endParaRPr>
          </a:p>
          <a:p>
            <a:pPr marL="685800" marR="0" lvl="1" indent="-317500" algn="l" rtl="0">
              <a:lnSpc>
                <a:spcPct val="100000"/>
              </a:lnSpc>
              <a:spcBef>
                <a:spcPts val="0"/>
              </a:spcBef>
              <a:spcAft>
                <a:spcPts val="0"/>
              </a:spcAft>
              <a:buClr>
                <a:srgbClr val="000000"/>
              </a:buClr>
              <a:buSzPts val="2400"/>
              <a:buFont typeface="Calibri"/>
              <a:buChar char="•"/>
            </a:pPr>
            <a:r>
              <a:rPr lang="en" sz="2400" b="0" i="1" u="none" strike="noStrike" cap="none">
                <a:solidFill>
                  <a:srgbClr val="000000"/>
                </a:solidFill>
                <a:latin typeface="Calibri"/>
                <a:ea typeface="Calibri"/>
                <a:cs typeface="Calibri"/>
                <a:sym typeface="Calibri"/>
              </a:rPr>
              <a:t>Right click on your Zoom box, click “rename”</a:t>
            </a:r>
            <a:endParaRPr sz="2400" b="0" i="1" u="none" strike="noStrike" cap="none">
              <a:solidFill>
                <a:srgbClr val="000000"/>
              </a:solidFill>
              <a:latin typeface="Calibri"/>
              <a:ea typeface="Calibri"/>
              <a:cs typeface="Calibri"/>
              <a:sym typeface="Calibri"/>
            </a:endParaRPr>
          </a:p>
          <a:p>
            <a:pPr marL="6858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54000" marR="0" lvl="0" indent="-254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Type your name and institution into the chat box!</a:t>
            </a:r>
            <a:endParaRPr sz="1100" b="0" i="0" u="none" strike="noStrike" cap="none">
              <a:solidFill>
                <a:srgbClr val="000000"/>
              </a:solidFill>
              <a:latin typeface="Arial"/>
              <a:ea typeface="Arial"/>
              <a:cs typeface="Arial"/>
              <a:sym typeface="Arial"/>
            </a:endParaRPr>
          </a:p>
          <a:p>
            <a:pPr marL="596900" marR="0" lvl="1" indent="-254000" algn="l" rtl="0">
              <a:lnSpc>
                <a:spcPct val="100000"/>
              </a:lnSpc>
              <a:spcBef>
                <a:spcPts val="0"/>
              </a:spcBef>
              <a:spcAft>
                <a:spcPts val="0"/>
              </a:spcAft>
              <a:buClr>
                <a:srgbClr val="000000"/>
              </a:buClr>
              <a:buSzPts val="2400"/>
              <a:buFont typeface="Arial"/>
              <a:buChar char="•"/>
            </a:pPr>
            <a:r>
              <a:rPr lang="en" sz="2300" b="0" i="1" u="none" strike="noStrike" cap="none">
                <a:solidFill>
                  <a:srgbClr val="000000"/>
                </a:solidFill>
                <a:latin typeface="Calibri"/>
                <a:ea typeface="Calibri"/>
                <a:cs typeface="Calibri"/>
                <a:sym typeface="Calibri"/>
              </a:rPr>
              <a:t>Question: </a:t>
            </a:r>
            <a:r>
              <a:rPr lang="en" sz="2300" b="0" i="1" u="none" strike="noStrike" cap="none">
                <a:solidFill>
                  <a:schemeClr val="dk1"/>
                </a:solidFill>
                <a:highlight>
                  <a:srgbClr val="FFFFFF"/>
                </a:highlight>
                <a:latin typeface="Calibri"/>
                <a:ea typeface="Calibri"/>
                <a:cs typeface="Calibri"/>
                <a:sym typeface="Calibri"/>
              </a:rPr>
              <a:t>Which best describes you?</a:t>
            </a:r>
            <a:endParaRPr sz="2300" b="0" i="1" u="none" strike="noStrike" cap="none">
              <a:solidFill>
                <a:schemeClr val="dk1"/>
              </a:solidFill>
              <a:highlight>
                <a:srgbClr val="FFFFFF"/>
              </a:highlight>
              <a:latin typeface="Calibri"/>
              <a:ea typeface="Calibri"/>
              <a:cs typeface="Calibri"/>
              <a:sym typeface="Calibri"/>
            </a:endParaRPr>
          </a:p>
          <a:p>
            <a:pPr marL="1028700" marR="0" lvl="2" indent="-273050" algn="l" rtl="0">
              <a:lnSpc>
                <a:spcPct val="100000"/>
              </a:lnSpc>
              <a:spcBef>
                <a:spcPts val="0"/>
              </a:spcBef>
              <a:spcAft>
                <a:spcPts val="0"/>
              </a:spcAft>
              <a:buClr>
                <a:schemeClr val="dk1"/>
              </a:buClr>
              <a:buSzPts val="1700"/>
              <a:buFont typeface="Calibri"/>
              <a:buChar char="■"/>
            </a:pPr>
            <a:r>
              <a:rPr lang="en" sz="1700" b="0" i="1" u="none" strike="noStrike" cap="none">
                <a:solidFill>
                  <a:schemeClr val="dk1"/>
                </a:solidFill>
                <a:highlight>
                  <a:srgbClr val="FFFFFF"/>
                </a:highlight>
                <a:latin typeface="Calibri"/>
                <a:ea typeface="Calibri"/>
                <a:cs typeface="Calibri"/>
                <a:sym typeface="Calibri"/>
              </a:rPr>
              <a:t>Ex. Undergraduate Student, Dietetic Intern, Masters Student, Doctoral Student, Post Doc, Public Health Practitioner, Researcher/Professor, Other</a:t>
            </a:r>
            <a:endParaRPr sz="1700" b="0" i="1" u="none" strike="noStrike" cap="none">
              <a:solidFill>
                <a:schemeClr val="dk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1200" b="0" i="0" u="none" strike="noStrike" cap="none">
              <a:solidFill>
                <a:srgbClr val="000000"/>
              </a:solidFill>
              <a:latin typeface="Calibri"/>
              <a:ea typeface="Calibri"/>
              <a:cs typeface="Calibri"/>
              <a:sym typeface="Calibri"/>
            </a:endParaRPr>
          </a:p>
          <a:p>
            <a:pPr marL="254000" marR="0" lvl="0" indent="-254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Remember to keep yourself on mute.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400" b="0" i="0" u="none" strike="noStrike" cap="none">
              <a:solidFill>
                <a:srgbClr val="000000"/>
              </a:solidFill>
              <a:latin typeface="Arial"/>
              <a:ea typeface="Arial"/>
              <a:cs typeface="Arial"/>
              <a:sym typeface="Arial"/>
            </a:endParaRPr>
          </a:p>
          <a:p>
            <a:pPr marL="254000" marR="0" lvl="0" indent="-254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Type your questions into the chat box. </a:t>
            </a:r>
            <a:endParaRPr sz="1100" b="0" i="0" u="none" strike="noStrike" cap="none">
              <a:solidFill>
                <a:srgbClr val="000000"/>
              </a:solidFill>
              <a:latin typeface="Arial"/>
              <a:ea typeface="Arial"/>
              <a:cs typeface="Arial"/>
              <a:sym typeface="Arial"/>
            </a:endParaRPr>
          </a:p>
          <a:p>
            <a:pPr marL="254000" marR="0" lvl="0" indent="-10160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181" name="Google Shape;181;p32" descr="A picture containing text, bottle"/>
          <p:cNvPicPr preferRelativeResize="0"/>
          <p:nvPr/>
        </p:nvPicPr>
        <p:blipFill rotWithShape="1">
          <a:blip r:embed="rId3">
            <a:alphaModFix/>
          </a:blip>
          <a:srcRect/>
          <a:stretch/>
        </p:blipFill>
        <p:spPr>
          <a:xfrm>
            <a:off x="48927" y="4403275"/>
            <a:ext cx="987747" cy="670923"/>
          </a:xfrm>
          <a:prstGeom prst="rect">
            <a:avLst/>
          </a:prstGeom>
          <a:noFill/>
          <a:ln>
            <a:noFill/>
          </a:ln>
        </p:spPr>
      </p:pic>
      <p:pic>
        <p:nvPicPr>
          <p:cNvPr id="178" name="Google Shape;178;p32" descr="NOPREN logo"/>
          <p:cNvPicPr preferRelativeResize="0"/>
          <p:nvPr/>
        </p:nvPicPr>
        <p:blipFill rotWithShape="1">
          <a:blip r:embed="rId4">
            <a:alphaModFix/>
          </a:blip>
          <a:srcRect/>
          <a:stretch/>
        </p:blipFill>
        <p:spPr>
          <a:xfrm>
            <a:off x="7226124" y="4467834"/>
            <a:ext cx="1868949" cy="6756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0">
            <a:extLst>
              <a:ext uri="{C183D7F6-B498-43B3-948B-1728B52AA6E4}">
                <adec:decorative xmlns:adec="http://schemas.microsoft.com/office/drawing/2017/decorative" val="1"/>
              </a:ext>
            </a:extLst>
          </p:cNvPr>
          <p:cNvSpPr/>
          <p:nvPr/>
        </p:nvSpPr>
        <p:spPr>
          <a:xfrm>
            <a:off x="2581295" y="1743691"/>
            <a:ext cx="3721678" cy="3252148"/>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377" name="Google Shape;377;p50">
            <a:extLst>
              <a:ext uri="{C183D7F6-B498-43B3-948B-1728B52AA6E4}">
                <adec:decorative xmlns:adec="http://schemas.microsoft.com/office/drawing/2017/decorative" val="1"/>
              </a:ext>
            </a:extLst>
          </p:cNvPr>
          <p:cNvGrpSpPr/>
          <p:nvPr/>
        </p:nvGrpSpPr>
        <p:grpSpPr>
          <a:xfrm>
            <a:off x="2581299" y="1140178"/>
            <a:ext cx="4993781" cy="3805328"/>
            <a:chOff x="3441732" y="1314550"/>
            <a:chExt cx="6658375" cy="5073771"/>
          </a:xfrm>
        </p:grpSpPr>
        <p:grpSp>
          <p:nvGrpSpPr>
            <p:cNvPr id="378" name="Google Shape;378;p50"/>
            <p:cNvGrpSpPr/>
            <p:nvPr/>
          </p:nvGrpSpPr>
          <p:grpSpPr>
            <a:xfrm>
              <a:off x="4525035" y="1314550"/>
              <a:ext cx="5575072" cy="5073771"/>
              <a:chOff x="2317863" y="1890"/>
              <a:chExt cx="5575072" cy="5073771"/>
            </a:xfrm>
          </p:grpSpPr>
          <p:sp>
            <p:nvSpPr>
              <p:cNvPr id="379" name="Google Shape;379;p50"/>
              <p:cNvSpPr/>
              <p:nvPr/>
            </p:nvSpPr>
            <p:spPr>
              <a:xfrm>
                <a:off x="6145978" y="1839993"/>
                <a:ext cx="227863" cy="2855895"/>
              </a:xfrm>
              <a:custGeom>
                <a:avLst/>
                <a:gdLst/>
                <a:ahLst/>
                <a:cxnLst/>
                <a:rect l="l" t="t" r="r" b="b"/>
                <a:pathLst>
                  <a:path w="120000" h="120000" extrusionOk="0">
                    <a:moveTo>
                      <a:pt x="0" y="0"/>
                    </a:moveTo>
                    <a:lnTo>
                      <a:pt x="0" y="120000"/>
                    </a:lnTo>
                    <a:lnTo>
                      <a:pt x="120000" y="120000"/>
                    </a:lnTo>
                  </a:path>
                </a:pathLst>
              </a:custGeom>
              <a:noFill/>
              <a:ln w="25400" cap="flat" cmpd="sng">
                <a:solidFill>
                  <a:srgbClr val="3D4B5F"/>
                </a:solidFill>
                <a:prstDash val="solid"/>
                <a:round/>
                <a:headEnd type="none" w="sm" len="sm"/>
                <a:tailEnd type="none" w="sm" len="sm"/>
              </a:ln>
            </p:spPr>
            <p:txBody>
              <a:bodyPr/>
              <a:lstStyle/>
              <a:p>
                <a:endParaRPr lang="en-US"/>
              </a:p>
            </p:txBody>
          </p:sp>
          <p:sp>
            <p:nvSpPr>
              <p:cNvPr id="380" name="Google Shape;380;p50"/>
              <p:cNvSpPr/>
              <p:nvPr/>
            </p:nvSpPr>
            <p:spPr>
              <a:xfrm>
                <a:off x="6145978" y="1839993"/>
                <a:ext cx="227863" cy="1777339"/>
              </a:xfrm>
              <a:custGeom>
                <a:avLst/>
                <a:gdLst/>
                <a:ahLst/>
                <a:cxnLst/>
                <a:rect l="l" t="t" r="r" b="b"/>
                <a:pathLst>
                  <a:path w="120000" h="120000" extrusionOk="0">
                    <a:moveTo>
                      <a:pt x="0" y="0"/>
                    </a:moveTo>
                    <a:lnTo>
                      <a:pt x="0" y="120000"/>
                    </a:lnTo>
                    <a:lnTo>
                      <a:pt x="120000" y="120000"/>
                    </a:lnTo>
                  </a:path>
                </a:pathLst>
              </a:custGeom>
              <a:noFill/>
              <a:ln w="25400" cap="flat" cmpd="sng">
                <a:solidFill>
                  <a:srgbClr val="3D4B5F"/>
                </a:solidFill>
                <a:prstDash val="solid"/>
                <a:round/>
                <a:headEnd type="none" w="sm" len="sm"/>
                <a:tailEnd type="none" w="sm" len="sm"/>
              </a:ln>
            </p:spPr>
            <p:txBody>
              <a:bodyPr/>
              <a:lstStyle/>
              <a:p>
                <a:endParaRPr lang="en-US"/>
              </a:p>
            </p:txBody>
          </p:sp>
          <p:sp>
            <p:nvSpPr>
              <p:cNvPr id="381" name="Google Shape;381;p50"/>
              <p:cNvSpPr/>
              <p:nvPr/>
            </p:nvSpPr>
            <p:spPr>
              <a:xfrm>
                <a:off x="6145978" y="1839993"/>
                <a:ext cx="227863" cy="698782"/>
              </a:xfrm>
              <a:custGeom>
                <a:avLst/>
                <a:gdLst/>
                <a:ahLst/>
                <a:cxnLst/>
                <a:rect l="l" t="t" r="r" b="b"/>
                <a:pathLst>
                  <a:path w="120000" h="120000" extrusionOk="0">
                    <a:moveTo>
                      <a:pt x="0" y="0"/>
                    </a:moveTo>
                    <a:lnTo>
                      <a:pt x="0" y="120000"/>
                    </a:lnTo>
                    <a:lnTo>
                      <a:pt x="120000" y="120000"/>
                    </a:lnTo>
                  </a:path>
                </a:pathLst>
              </a:custGeom>
              <a:noFill/>
              <a:ln w="25400" cap="flat" cmpd="sng">
                <a:solidFill>
                  <a:srgbClr val="3D4B5F"/>
                </a:solidFill>
                <a:prstDash val="solid"/>
                <a:round/>
                <a:headEnd type="none" w="sm" len="sm"/>
                <a:tailEnd type="none" w="sm" len="sm"/>
              </a:ln>
            </p:spPr>
            <p:txBody>
              <a:bodyPr/>
              <a:lstStyle/>
              <a:p>
                <a:endParaRPr lang="en-US"/>
              </a:p>
            </p:txBody>
          </p:sp>
          <p:sp>
            <p:nvSpPr>
              <p:cNvPr id="382" name="Google Shape;382;p50"/>
              <p:cNvSpPr/>
              <p:nvPr/>
            </p:nvSpPr>
            <p:spPr>
              <a:xfrm>
                <a:off x="4915513" y="761437"/>
                <a:ext cx="1838102" cy="319009"/>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354254"/>
                </a:solidFill>
                <a:prstDash val="solid"/>
                <a:round/>
                <a:headEnd type="none" w="sm" len="sm"/>
                <a:tailEnd type="none" w="sm" len="sm"/>
              </a:ln>
            </p:spPr>
            <p:txBody>
              <a:bodyPr/>
              <a:lstStyle/>
              <a:p>
                <a:endParaRPr lang="en-US"/>
              </a:p>
            </p:txBody>
          </p:sp>
          <p:sp>
            <p:nvSpPr>
              <p:cNvPr id="383" name="Google Shape;383;p50"/>
              <p:cNvSpPr/>
              <p:nvPr/>
            </p:nvSpPr>
            <p:spPr>
              <a:xfrm>
                <a:off x="4307876" y="1839993"/>
                <a:ext cx="227863" cy="2855895"/>
              </a:xfrm>
              <a:custGeom>
                <a:avLst/>
                <a:gdLst/>
                <a:ahLst/>
                <a:cxnLst/>
                <a:rect l="l" t="t" r="r" b="b"/>
                <a:pathLst>
                  <a:path w="120000" h="120000" extrusionOk="0">
                    <a:moveTo>
                      <a:pt x="0" y="0"/>
                    </a:moveTo>
                    <a:lnTo>
                      <a:pt x="0" y="120000"/>
                    </a:lnTo>
                    <a:lnTo>
                      <a:pt x="120000" y="120000"/>
                    </a:lnTo>
                  </a:path>
                </a:pathLst>
              </a:custGeom>
              <a:noFill/>
              <a:ln w="25400" cap="flat" cmpd="sng">
                <a:solidFill>
                  <a:srgbClr val="3D4B5F"/>
                </a:solidFill>
                <a:prstDash val="solid"/>
                <a:round/>
                <a:headEnd type="none" w="sm" len="sm"/>
                <a:tailEnd type="none" w="sm" len="sm"/>
              </a:ln>
            </p:spPr>
            <p:txBody>
              <a:bodyPr/>
              <a:lstStyle/>
              <a:p>
                <a:endParaRPr lang="en-US"/>
              </a:p>
            </p:txBody>
          </p:sp>
          <p:sp>
            <p:nvSpPr>
              <p:cNvPr id="384" name="Google Shape;384;p50"/>
              <p:cNvSpPr/>
              <p:nvPr/>
            </p:nvSpPr>
            <p:spPr>
              <a:xfrm>
                <a:off x="4307876" y="1839993"/>
                <a:ext cx="227863" cy="1777339"/>
              </a:xfrm>
              <a:custGeom>
                <a:avLst/>
                <a:gdLst/>
                <a:ahLst/>
                <a:cxnLst/>
                <a:rect l="l" t="t" r="r" b="b"/>
                <a:pathLst>
                  <a:path w="120000" h="120000" extrusionOk="0">
                    <a:moveTo>
                      <a:pt x="0" y="0"/>
                    </a:moveTo>
                    <a:lnTo>
                      <a:pt x="0" y="120000"/>
                    </a:lnTo>
                    <a:lnTo>
                      <a:pt x="120000" y="120000"/>
                    </a:lnTo>
                  </a:path>
                </a:pathLst>
              </a:custGeom>
              <a:noFill/>
              <a:ln w="25400" cap="flat" cmpd="sng">
                <a:solidFill>
                  <a:srgbClr val="3D4B5F"/>
                </a:solidFill>
                <a:prstDash val="solid"/>
                <a:round/>
                <a:headEnd type="none" w="sm" len="sm"/>
                <a:tailEnd type="none" w="sm" len="sm"/>
              </a:ln>
            </p:spPr>
            <p:txBody>
              <a:bodyPr/>
              <a:lstStyle/>
              <a:p>
                <a:endParaRPr lang="en-US"/>
              </a:p>
            </p:txBody>
          </p:sp>
          <p:sp>
            <p:nvSpPr>
              <p:cNvPr id="385" name="Google Shape;385;p50"/>
              <p:cNvSpPr/>
              <p:nvPr/>
            </p:nvSpPr>
            <p:spPr>
              <a:xfrm>
                <a:off x="4307876" y="1839993"/>
                <a:ext cx="227863" cy="698782"/>
              </a:xfrm>
              <a:custGeom>
                <a:avLst/>
                <a:gdLst/>
                <a:ahLst/>
                <a:cxnLst/>
                <a:rect l="l" t="t" r="r" b="b"/>
                <a:pathLst>
                  <a:path w="120000" h="120000" extrusionOk="0">
                    <a:moveTo>
                      <a:pt x="0" y="0"/>
                    </a:moveTo>
                    <a:lnTo>
                      <a:pt x="0" y="120000"/>
                    </a:lnTo>
                    <a:lnTo>
                      <a:pt x="120000" y="120000"/>
                    </a:lnTo>
                  </a:path>
                </a:pathLst>
              </a:custGeom>
              <a:noFill/>
              <a:ln w="25400" cap="flat" cmpd="sng">
                <a:solidFill>
                  <a:srgbClr val="3D4B5F"/>
                </a:solidFill>
                <a:prstDash val="solid"/>
                <a:round/>
                <a:headEnd type="none" w="sm" len="sm"/>
                <a:tailEnd type="none" w="sm" len="sm"/>
              </a:ln>
            </p:spPr>
            <p:txBody>
              <a:bodyPr/>
              <a:lstStyle/>
              <a:p>
                <a:endParaRPr lang="en-US"/>
              </a:p>
            </p:txBody>
          </p:sp>
          <p:sp>
            <p:nvSpPr>
              <p:cNvPr id="386" name="Google Shape;386;p50"/>
              <p:cNvSpPr/>
              <p:nvPr/>
            </p:nvSpPr>
            <p:spPr>
              <a:xfrm>
                <a:off x="4869793" y="761437"/>
                <a:ext cx="91440" cy="319009"/>
              </a:xfrm>
              <a:custGeom>
                <a:avLst/>
                <a:gdLst/>
                <a:ahLst/>
                <a:cxnLst/>
                <a:rect l="l" t="t" r="r" b="b"/>
                <a:pathLst>
                  <a:path w="120000" h="120000" extrusionOk="0">
                    <a:moveTo>
                      <a:pt x="60000" y="0"/>
                    </a:moveTo>
                    <a:lnTo>
                      <a:pt x="60000" y="120000"/>
                    </a:lnTo>
                  </a:path>
                </a:pathLst>
              </a:custGeom>
              <a:noFill/>
              <a:ln w="25400" cap="flat" cmpd="sng">
                <a:solidFill>
                  <a:srgbClr val="354254"/>
                </a:solidFill>
                <a:prstDash val="solid"/>
                <a:round/>
                <a:headEnd type="none" w="sm" len="sm"/>
                <a:tailEnd type="none" w="sm" len="sm"/>
              </a:ln>
            </p:spPr>
            <p:txBody>
              <a:bodyPr/>
              <a:lstStyle/>
              <a:p>
                <a:endParaRPr lang="en-US"/>
              </a:p>
            </p:txBody>
          </p:sp>
          <p:sp>
            <p:nvSpPr>
              <p:cNvPr id="387" name="Google Shape;387;p50"/>
              <p:cNvSpPr/>
              <p:nvPr/>
            </p:nvSpPr>
            <p:spPr>
              <a:xfrm>
                <a:off x="2469773" y="1839993"/>
                <a:ext cx="227863" cy="2855895"/>
              </a:xfrm>
              <a:custGeom>
                <a:avLst/>
                <a:gdLst/>
                <a:ahLst/>
                <a:cxnLst/>
                <a:rect l="l" t="t" r="r" b="b"/>
                <a:pathLst>
                  <a:path w="120000" h="120000" extrusionOk="0">
                    <a:moveTo>
                      <a:pt x="0" y="0"/>
                    </a:moveTo>
                    <a:lnTo>
                      <a:pt x="0" y="120000"/>
                    </a:lnTo>
                    <a:lnTo>
                      <a:pt x="120000" y="120000"/>
                    </a:lnTo>
                  </a:path>
                </a:pathLst>
              </a:custGeom>
              <a:noFill/>
              <a:ln w="25400" cap="flat" cmpd="sng">
                <a:solidFill>
                  <a:srgbClr val="3D4B5F"/>
                </a:solidFill>
                <a:prstDash val="solid"/>
                <a:round/>
                <a:headEnd type="none" w="sm" len="sm"/>
                <a:tailEnd type="none" w="sm" len="sm"/>
              </a:ln>
            </p:spPr>
            <p:txBody>
              <a:bodyPr/>
              <a:lstStyle/>
              <a:p>
                <a:endParaRPr lang="en-US"/>
              </a:p>
            </p:txBody>
          </p:sp>
          <p:sp>
            <p:nvSpPr>
              <p:cNvPr id="388" name="Google Shape;388;p50"/>
              <p:cNvSpPr/>
              <p:nvPr/>
            </p:nvSpPr>
            <p:spPr>
              <a:xfrm>
                <a:off x="2469773" y="1839993"/>
                <a:ext cx="227863" cy="1777339"/>
              </a:xfrm>
              <a:custGeom>
                <a:avLst/>
                <a:gdLst/>
                <a:ahLst/>
                <a:cxnLst/>
                <a:rect l="l" t="t" r="r" b="b"/>
                <a:pathLst>
                  <a:path w="120000" h="120000" extrusionOk="0">
                    <a:moveTo>
                      <a:pt x="0" y="0"/>
                    </a:moveTo>
                    <a:lnTo>
                      <a:pt x="0" y="120000"/>
                    </a:lnTo>
                    <a:lnTo>
                      <a:pt x="120000" y="120000"/>
                    </a:lnTo>
                  </a:path>
                </a:pathLst>
              </a:custGeom>
              <a:noFill/>
              <a:ln w="25400" cap="flat" cmpd="sng">
                <a:solidFill>
                  <a:srgbClr val="3D4B5F"/>
                </a:solidFill>
                <a:prstDash val="solid"/>
                <a:round/>
                <a:headEnd type="none" w="sm" len="sm"/>
                <a:tailEnd type="none" w="sm" len="sm"/>
              </a:ln>
            </p:spPr>
            <p:txBody>
              <a:bodyPr/>
              <a:lstStyle/>
              <a:p>
                <a:endParaRPr lang="en-US"/>
              </a:p>
            </p:txBody>
          </p:sp>
          <p:sp>
            <p:nvSpPr>
              <p:cNvPr id="389" name="Google Shape;389;p50"/>
              <p:cNvSpPr/>
              <p:nvPr/>
            </p:nvSpPr>
            <p:spPr>
              <a:xfrm>
                <a:off x="2469773" y="1839993"/>
                <a:ext cx="227863" cy="698782"/>
              </a:xfrm>
              <a:custGeom>
                <a:avLst/>
                <a:gdLst/>
                <a:ahLst/>
                <a:cxnLst/>
                <a:rect l="l" t="t" r="r" b="b"/>
                <a:pathLst>
                  <a:path w="120000" h="120000" extrusionOk="0">
                    <a:moveTo>
                      <a:pt x="0" y="0"/>
                    </a:moveTo>
                    <a:lnTo>
                      <a:pt x="0" y="120000"/>
                    </a:lnTo>
                    <a:lnTo>
                      <a:pt x="120000" y="120000"/>
                    </a:lnTo>
                  </a:path>
                </a:pathLst>
              </a:custGeom>
              <a:noFill/>
              <a:ln w="25400" cap="flat" cmpd="sng">
                <a:solidFill>
                  <a:srgbClr val="3D4B5F"/>
                </a:solidFill>
                <a:prstDash val="solid"/>
                <a:round/>
                <a:headEnd type="none" w="sm" len="sm"/>
                <a:tailEnd type="none" w="sm" len="sm"/>
              </a:ln>
            </p:spPr>
            <p:txBody>
              <a:bodyPr/>
              <a:lstStyle/>
              <a:p>
                <a:endParaRPr lang="en-US"/>
              </a:p>
            </p:txBody>
          </p:sp>
          <p:sp>
            <p:nvSpPr>
              <p:cNvPr id="390" name="Google Shape;390;p50"/>
              <p:cNvSpPr/>
              <p:nvPr/>
            </p:nvSpPr>
            <p:spPr>
              <a:xfrm>
                <a:off x="3077410" y="761437"/>
                <a:ext cx="1838102" cy="319009"/>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354254"/>
                </a:solidFill>
                <a:prstDash val="solid"/>
                <a:round/>
                <a:headEnd type="none" w="sm" len="sm"/>
                <a:tailEnd type="none" w="sm" len="sm"/>
              </a:ln>
            </p:spPr>
            <p:txBody>
              <a:bodyPr/>
              <a:lstStyle/>
              <a:p>
                <a:endParaRPr lang="en-US"/>
              </a:p>
            </p:txBody>
          </p:sp>
          <p:sp>
            <p:nvSpPr>
              <p:cNvPr id="391" name="Google Shape;391;p50"/>
              <p:cNvSpPr/>
              <p:nvPr/>
            </p:nvSpPr>
            <p:spPr>
              <a:xfrm>
                <a:off x="4155966" y="1890"/>
                <a:ext cx="1519093" cy="759546"/>
              </a:xfrm>
              <a:prstGeom prst="rect">
                <a:avLst/>
              </a:prstGeom>
              <a:solidFill>
                <a:srgbClr val="002060"/>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2" name="Google Shape;392;p50"/>
              <p:cNvSpPr txBox="1"/>
              <p:nvPr/>
            </p:nvSpPr>
            <p:spPr>
              <a:xfrm>
                <a:off x="4155966" y="1890"/>
                <a:ext cx="1519093" cy="759546"/>
              </a:xfrm>
              <a:prstGeom prst="rect">
                <a:avLst/>
              </a:prstGeom>
              <a:noFill/>
              <a:ln>
                <a:noFill/>
              </a:ln>
            </p:spPr>
            <p:txBody>
              <a:bodyPr spcFirstLastPara="1" wrap="square" lIns="8075" tIns="8075" rIns="8075" bIns="80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Clinical Screen for Food Insecurity</a:t>
                </a:r>
                <a:endParaRPr sz="1100"/>
              </a:p>
            </p:txBody>
          </p:sp>
          <p:sp>
            <p:nvSpPr>
              <p:cNvPr id="393" name="Google Shape;393;p50"/>
              <p:cNvSpPr/>
              <p:nvPr/>
            </p:nvSpPr>
            <p:spPr>
              <a:xfrm>
                <a:off x="2317863" y="1080446"/>
                <a:ext cx="1519093" cy="759546"/>
              </a:xfrm>
              <a:prstGeom prst="rect">
                <a:avLst/>
              </a:prstGeom>
              <a:solidFill>
                <a:srgbClr val="002060"/>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4" name="Google Shape;394;p50"/>
              <p:cNvSpPr txBox="1"/>
              <p:nvPr/>
            </p:nvSpPr>
            <p:spPr>
              <a:xfrm>
                <a:off x="2317863" y="1080446"/>
                <a:ext cx="1519093" cy="759546"/>
              </a:xfrm>
              <a:prstGeom prst="rect">
                <a:avLst/>
              </a:prstGeom>
              <a:noFill/>
              <a:ln>
                <a:noFill/>
              </a:ln>
            </p:spPr>
            <p:txBody>
              <a:bodyPr spcFirstLastPara="1" wrap="square" lIns="8075" tIns="8075" rIns="8075" bIns="80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“On-Site” Programs</a:t>
                </a:r>
                <a:endParaRPr sz="1100"/>
              </a:p>
            </p:txBody>
          </p:sp>
          <p:sp>
            <p:nvSpPr>
              <p:cNvPr id="395" name="Google Shape;395;p50"/>
              <p:cNvSpPr/>
              <p:nvPr/>
            </p:nvSpPr>
            <p:spPr>
              <a:xfrm>
                <a:off x="2697637" y="2159003"/>
                <a:ext cx="1519093" cy="759546"/>
              </a:xfrm>
              <a:prstGeom prst="rect">
                <a:avLst/>
              </a:prstGeom>
              <a:solidFill>
                <a:srgbClr val="002060"/>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6" name="Google Shape;396;p50"/>
              <p:cNvSpPr txBox="1"/>
              <p:nvPr/>
            </p:nvSpPr>
            <p:spPr>
              <a:xfrm>
                <a:off x="2697637" y="2159003"/>
                <a:ext cx="1519093" cy="759546"/>
              </a:xfrm>
              <a:prstGeom prst="rect">
                <a:avLst/>
              </a:prstGeom>
              <a:noFill/>
              <a:ln>
                <a:noFill/>
              </a:ln>
            </p:spPr>
            <p:txBody>
              <a:bodyPr spcFirstLastPara="1" wrap="square" lIns="8075" tIns="8075" rIns="8075" bIns="80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Food pantry in clinic</a:t>
                </a:r>
                <a:endParaRPr sz="1100"/>
              </a:p>
            </p:txBody>
          </p:sp>
          <p:sp>
            <p:nvSpPr>
              <p:cNvPr id="397" name="Google Shape;397;p50"/>
              <p:cNvSpPr/>
              <p:nvPr/>
            </p:nvSpPr>
            <p:spPr>
              <a:xfrm>
                <a:off x="2697637" y="3237559"/>
                <a:ext cx="1519093" cy="759546"/>
              </a:xfrm>
              <a:prstGeom prst="rect">
                <a:avLst/>
              </a:prstGeom>
              <a:solidFill>
                <a:srgbClr val="002060"/>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8" name="Google Shape;398;p50"/>
              <p:cNvSpPr txBox="1"/>
              <p:nvPr/>
            </p:nvSpPr>
            <p:spPr>
              <a:xfrm>
                <a:off x="2697637" y="3237559"/>
                <a:ext cx="1519093" cy="759546"/>
              </a:xfrm>
              <a:prstGeom prst="rect">
                <a:avLst/>
              </a:prstGeom>
              <a:noFill/>
              <a:ln>
                <a:noFill/>
              </a:ln>
            </p:spPr>
            <p:txBody>
              <a:bodyPr spcFirstLastPara="1" wrap="square" lIns="8075" tIns="8075" rIns="8075" bIns="80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Mobile food distribution in clinic</a:t>
                </a:r>
                <a:endParaRPr sz="1100"/>
              </a:p>
            </p:txBody>
          </p:sp>
          <p:sp>
            <p:nvSpPr>
              <p:cNvPr id="399" name="Google Shape;399;p50"/>
              <p:cNvSpPr/>
              <p:nvPr/>
            </p:nvSpPr>
            <p:spPr>
              <a:xfrm>
                <a:off x="2697637" y="4316115"/>
                <a:ext cx="1519093" cy="759546"/>
              </a:xfrm>
              <a:prstGeom prst="rect">
                <a:avLst/>
              </a:prstGeom>
              <a:solidFill>
                <a:srgbClr val="002060"/>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0" name="Google Shape;400;p50"/>
              <p:cNvSpPr txBox="1"/>
              <p:nvPr/>
            </p:nvSpPr>
            <p:spPr>
              <a:xfrm>
                <a:off x="2697637" y="4316115"/>
                <a:ext cx="1519093" cy="759546"/>
              </a:xfrm>
              <a:prstGeom prst="rect">
                <a:avLst/>
              </a:prstGeom>
              <a:noFill/>
              <a:ln>
                <a:noFill/>
              </a:ln>
            </p:spPr>
            <p:txBody>
              <a:bodyPr spcFirstLastPara="1" wrap="square" lIns="8075" tIns="8075" rIns="8075" bIns="80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SNAP enrollment assistance</a:t>
                </a:r>
                <a:endParaRPr sz="1100"/>
              </a:p>
            </p:txBody>
          </p:sp>
          <p:sp>
            <p:nvSpPr>
              <p:cNvPr id="401" name="Google Shape;401;p50"/>
              <p:cNvSpPr/>
              <p:nvPr/>
            </p:nvSpPr>
            <p:spPr>
              <a:xfrm>
                <a:off x="4155966" y="1080446"/>
                <a:ext cx="1519093" cy="759546"/>
              </a:xfrm>
              <a:prstGeom prst="rect">
                <a:avLst/>
              </a:prstGeom>
              <a:solidFill>
                <a:srgbClr val="002060"/>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2" name="Google Shape;402;p50"/>
              <p:cNvSpPr txBox="1"/>
              <p:nvPr/>
            </p:nvSpPr>
            <p:spPr>
              <a:xfrm>
                <a:off x="4155966" y="1080446"/>
                <a:ext cx="1519093" cy="759546"/>
              </a:xfrm>
              <a:prstGeom prst="rect">
                <a:avLst/>
              </a:prstGeom>
              <a:noFill/>
              <a:ln>
                <a:noFill/>
              </a:ln>
            </p:spPr>
            <p:txBody>
              <a:bodyPr spcFirstLastPara="1" wrap="square" lIns="8075" tIns="8075" rIns="8075" bIns="80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Community Programs</a:t>
                </a:r>
                <a:endParaRPr sz="1100"/>
              </a:p>
            </p:txBody>
          </p:sp>
          <p:sp>
            <p:nvSpPr>
              <p:cNvPr id="403" name="Google Shape;403;p50"/>
              <p:cNvSpPr/>
              <p:nvPr/>
            </p:nvSpPr>
            <p:spPr>
              <a:xfrm>
                <a:off x="4535740" y="2159003"/>
                <a:ext cx="1519093" cy="759546"/>
              </a:xfrm>
              <a:prstGeom prst="rect">
                <a:avLst/>
              </a:prstGeom>
              <a:solidFill>
                <a:srgbClr val="002060"/>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4" name="Google Shape;404;p50"/>
              <p:cNvSpPr txBox="1"/>
              <p:nvPr/>
            </p:nvSpPr>
            <p:spPr>
              <a:xfrm>
                <a:off x="4535740" y="2159003"/>
                <a:ext cx="1519093" cy="759546"/>
              </a:xfrm>
              <a:prstGeom prst="rect">
                <a:avLst/>
              </a:prstGeom>
              <a:noFill/>
              <a:ln>
                <a:noFill/>
              </a:ln>
            </p:spPr>
            <p:txBody>
              <a:bodyPr spcFirstLastPara="1" wrap="square" lIns="8075" tIns="8075" rIns="8075" bIns="80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MTM’s/MTG’s</a:t>
                </a:r>
                <a:endParaRPr sz="1100"/>
              </a:p>
            </p:txBody>
          </p:sp>
          <p:sp>
            <p:nvSpPr>
              <p:cNvPr id="405" name="Google Shape;405;p50"/>
              <p:cNvSpPr/>
              <p:nvPr/>
            </p:nvSpPr>
            <p:spPr>
              <a:xfrm>
                <a:off x="4535740" y="3237559"/>
                <a:ext cx="1519093" cy="759546"/>
              </a:xfrm>
              <a:prstGeom prst="rect">
                <a:avLst/>
              </a:prstGeom>
              <a:solidFill>
                <a:srgbClr val="002060"/>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6" name="Google Shape;406;p50"/>
              <p:cNvSpPr txBox="1"/>
              <p:nvPr/>
            </p:nvSpPr>
            <p:spPr>
              <a:xfrm>
                <a:off x="4535740" y="3237559"/>
                <a:ext cx="1519093" cy="759546"/>
              </a:xfrm>
              <a:prstGeom prst="rect">
                <a:avLst/>
              </a:prstGeom>
              <a:noFill/>
              <a:ln>
                <a:noFill/>
              </a:ln>
            </p:spPr>
            <p:txBody>
              <a:bodyPr spcFirstLastPara="1" wrap="square" lIns="8075" tIns="8075" rIns="8075" bIns="80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Food Pantry</a:t>
                </a:r>
                <a:endParaRPr sz="1100"/>
              </a:p>
            </p:txBody>
          </p:sp>
          <p:sp>
            <p:nvSpPr>
              <p:cNvPr id="407" name="Google Shape;407;p50"/>
              <p:cNvSpPr/>
              <p:nvPr/>
            </p:nvSpPr>
            <p:spPr>
              <a:xfrm>
                <a:off x="4535740" y="4316115"/>
                <a:ext cx="1519093" cy="759546"/>
              </a:xfrm>
              <a:prstGeom prst="rect">
                <a:avLst/>
              </a:prstGeom>
              <a:solidFill>
                <a:srgbClr val="002060"/>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8" name="Google Shape;408;p50"/>
              <p:cNvSpPr txBox="1"/>
              <p:nvPr/>
            </p:nvSpPr>
            <p:spPr>
              <a:xfrm>
                <a:off x="4535740" y="4316115"/>
                <a:ext cx="1519093" cy="759546"/>
              </a:xfrm>
              <a:prstGeom prst="rect">
                <a:avLst/>
              </a:prstGeom>
              <a:noFill/>
              <a:ln>
                <a:noFill/>
              </a:ln>
            </p:spPr>
            <p:txBody>
              <a:bodyPr spcFirstLastPara="1" wrap="square" lIns="8075" tIns="8075" rIns="8075" bIns="80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Produce Prescriptions</a:t>
                </a:r>
                <a:endParaRPr sz="1100"/>
              </a:p>
            </p:txBody>
          </p:sp>
          <p:sp>
            <p:nvSpPr>
              <p:cNvPr id="409" name="Google Shape;409;p50"/>
              <p:cNvSpPr/>
              <p:nvPr/>
            </p:nvSpPr>
            <p:spPr>
              <a:xfrm>
                <a:off x="5994069" y="1080446"/>
                <a:ext cx="1519093" cy="759546"/>
              </a:xfrm>
              <a:prstGeom prst="rect">
                <a:avLst/>
              </a:prstGeom>
              <a:solidFill>
                <a:srgbClr val="002060"/>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0" name="Google Shape;410;p50"/>
              <p:cNvSpPr txBox="1"/>
              <p:nvPr/>
            </p:nvSpPr>
            <p:spPr>
              <a:xfrm>
                <a:off x="5994069" y="1080446"/>
                <a:ext cx="1519093" cy="759546"/>
              </a:xfrm>
              <a:prstGeom prst="rect">
                <a:avLst/>
              </a:prstGeom>
              <a:noFill/>
              <a:ln>
                <a:noFill/>
              </a:ln>
            </p:spPr>
            <p:txBody>
              <a:bodyPr spcFirstLastPara="1" wrap="square" lIns="8075" tIns="8075" rIns="8075" bIns="80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Federal Nutrition Programs</a:t>
                </a:r>
                <a:endParaRPr sz="1100"/>
              </a:p>
            </p:txBody>
          </p:sp>
          <p:sp>
            <p:nvSpPr>
              <p:cNvPr id="411" name="Google Shape;411;p50"/>
              <p:cNvSpPr/>
              <p:nvPr/>
            </p:nvSpPr>
            <p:spPr>
              <a:xfrm>
                <a:off x="6373842" y="2159003"/>
                <a:ext cx="1519093" cy="759546"/>
              </a:xfrm>
              <a:prstGeom prst="rect">
                <a:avLst/>
              </a:prstGeom>
              <a:solidFill>
                <a:srgbClr val="002060"/>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2" name="Google Shape;412;p50"/>
              <p:cNvSpPr txBox="1"/>
              <p:nvPr/>
            </p:nvSpPr>
            <p:spPr>
              <a:xfrm>
                <a:off x="6373842" y="2159003"/>
                <a:ext cx="1519093" cy="759546"/>
              </a:xfrm>
              <a:prstGeom prst="rect">
                <a:avLst/>
              </a:prstGeom>
              <a:noFill/>
              <a:ln>
                <a:noFill/>
              </a:ln>
            </p:spPr>
            <p:txBody>
              <a:bodyPr spcFirstLastPara="1" wrap="square" lIns="8075" tIns="8075" rIns="8075" bIns="80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SNAP</a:t>
                </a:r>
                <a:endParaRPr sz="1100"/>
              </a:p>
            </p:txBody>
          </p:sp>
          <p:sp>
            <p:nvSpPr>
              <p:cNvPr id="413" name="Google Shape;413;p50"/>
              <p:cNvSpPr/>
              <p:nvPr/>
            </p:nvSpPr>
            <p:spPr>
              <a:xfrm>
                <a:off x="6373842" y="3237559"/>
                <a:ext cx="1519093" cy="759546"/>
              </a:xfrm>
              <a:prstGeom prst="rect">
                <a:avLst/>
              </a:prstGeom>
              <a:solidFill>
                <a:srgbClr val="002060"/>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4" name="Google Shape;414;p50"/>
              <p:cNvSpPr txBox="1"/>
              <p:nvPr/>
            </p:nvSpPr>
            <p:spPr>
              <a:xfrm>
                <a:off x="6373842" y="3237559"/>
                <a:ext cx="1519093" cy="759546"/>
              </a:xfrm>
              <a:prstGeom prst="rect">
                <a:avLst/>
              </a:prstGeom>
              <a:noFill/>
              <a:ln>
                <a:noFill/>
              </a:ln>
            </p:spPr>
            <p:txBody>
              <a:bodyPr spcFirstLastPara="1" wrap="square" lIns="8075" tIns="8075" rIns="8075" bIns="80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chemeClr val="accent6"/>
                    </a:solidFill>
                    <a:latin typeface="Arial"/>
                    <a:ea typeface="Arial"/>
                    <a:cs typeface="Arial"/>
                    <a:sym typeface="Arial"/>
                  </a:rPr>
                  <a:t>WIC</a:t>
                </a:r>
                <a:endParaRPr sz="1100"/>
              </a:p>
            </p:txBody>
          </p:sp>
          <p:sp>
            <p:nvSpPr>
              <p:cNvPr id="415" name="Google Shape;415;p50"/>
              <p:cNvSpPr/>
              <p:nvPr/>
            </p:nvSpPr>
            <p:spPr>
              <a:xfrm>
                <a:off x="6373842" y="4316115"/>
                <a:ext cx="1519093" cy="759546"/>
              </a:xfrm>
              <a:prstGeom prst="rect">
                <a:avLst/>
              </a:prstGeom>
              <a:solidFill>
                <a:srgbClr val="002060"/>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6" name="Google Shape;416;p50"/>
              <p:cNvSpPr txBox="1"/>
              <p:nvPr/>
            </p:nvSpPr>
            <p:spPr>
              <a:xfrm>
                <a:off x="6373842" y="4316115"/>
                <a:ext cx="1519093" cy="759546"/>
              </a:xfrm>
              <a:prstGeom prst="rect">
                <a:avLst/>
              </a:prstGeom>
              <a:noFill/>
              <a:ln>
                <a:noFill/>
              </a:ln>
            </p:spPr>
            <p:txBody>
              <a:bodyPr spcFirstLastPara="1" wrap="square" lIns="8075" tIns="8075" rIns="8075" bIns="80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Numerous Others</a:t>
                </a:r>
                <a:endParaRPr sz="1100"/>
              </a:p>
            </p:txBody>
          </p:sp>
        </p:grpSp>
        <p:sp>
          <p:nvSpPr>
            <p:cNvPr id="417" name="Google Shape;417;p50"/>
            <p:cNvSpPr txBox="1"/>
            <p:nvPr/>
          </p:nvSpPr>
          <p:spPr>
            <a:xfrm>
              <a:off x="3441732" y="4126412"/>
              <a:ext cx="1176300" cy="666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Food Is Medicine</a:t>
              </a:r>
              <a:endParaRPr sz="1100"/>
            </a:p>
          </p:txBody>
        </p:sp>
      </p:grpSp>
      <p:grpSp>
        <p:nvGrpSpPr>
          <p:cNvPr id="418" name="Google Shape;418;p50">
            <a:extLst>
              <a:ext uri="{C183D7F6-B498-43B3-948B-1728B52AA6E4}">
                <adec:decorative xmlns:adec="http://schemas.microsoft.com/office/drawing/2017/decorative" val="1"/>
              </a:ext>
            </a:extLst>
          </p:cNvPr>
          <p:cNvGrpSpPr/>
          <p:nvPr/>
        </p:nvGrpSpPr>
        <p:grpSpPr>
          <a:xfrm>
            <a:off x="7803569" y="2901979"/>
            <a:ext cx="946991" cy="1892555"/>
            <a:chOff x="9048925" y="2914535"/>
            <a:chExt cx="1262655" cy="2523407"/>
          </a:xfrm>
        </p:grpSpPr>
        <p:grpSp>
          <p:nvGrpSpPr>
            <p:cNvPr id="419" name="Google Shape;419;p50"/>
            <p:cNvGrpSpPr/>
            <p:nvPr/>
          </p:nvGrpSpPr>
          <p:grpSpPr>
            <a:xfrm>
              <a:off x="9048925" y="2914535"/>
              <a:ext cx="729842" cy="2523407"/>
              <a:chOff x="7524925" y="2914532"/>
              <a:chExt cx="729842" cy="2523407"/>
            </a:xfrm>
          </p:grpSpPr>
          <p:sp>
            <p:nvSpPr>
              <p:cNvPr id="420" name="Google Shape;420;p50"/>
              <p:cNvSpPr/>
              <p:nvPr/>
            </p:nvSpPr>
            <p:spPr>
              <a:xfrm>
                <a:off x="7524925" y="2914532"/>
                <a:ext cx="562062" cy="315286"/>
              </a:xfrm>
              <a:prstGeom prst="leftArrow">
                <a:avLst>
                  <a:gd name="adj1" fmla="val 50000"/>
                  <a:gd name="adj2" fmla="val 50000"/>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21" name="Google Shape;421;p50"/>
              <p:cNvSpPr/>
              <p:nvPr/>
            </p:nvSpPr>
            <p:spPr>
              <a:xfrm>
                <a:off x="7524925" y="5122653"/>
                <a:ext cx="562062" cy="315286"/>
              </a:xfrm>
              <a:prstGeom prst="leftArrow">
                <a:avLst>
                  <a:gd name="adj1" fmla="val 50000"/>
                  <a:gd name="adj2" fmla="val 50000"/>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22" name="Google Shape;422;p50"/>
              <p:cNvSpPr/>
              <p:nvPr/>
            </p:nvSpPr>
            <p:spPr>
              <a:xfrm>
                <a:off x="7524925" y="4023656"/>
                <a:ext cx="562062" cy="315286"/>
              </a:xfrm>
              <a:prstGeom prst="leftArrow">
                <a:avLst>
                  <a:gd name="adj1" fmla="val 50000"/>
                  <a:gd name="adj2" fmla="val 50000"/>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23" name="Google Shape;423;p50"/>
              <p:cNvSpPr/>
              <p:nvPr/>
            </p:nvSpPr>
            <p:spPr>
              <a:xfrm>
                <a:off x="8086987" y="2986481"/>
                <a:ext cx="167780" cy="2374084"/>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424" name="Google Shape;424;p50"/>
            <p:cNvSpPr txBox="1"/>
            <p:nvPr/>
          </p:nvSpPr>
          <p:spPr>
            <a:xfrm rot="-5400000">
              <a:off x="8939871" y="3988857"/>
              <a:ext cx="2374085" cy="36933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Clinical Referral</a:t>
              </a:r>
              <a:endParaRPr sz="1100"/>
            </a:p>
          </p:txBody>
        </p:sp>
      </p:grpSp>
      <p:grpSp>
        <p:nvGrpSpPr>
          <p:cNvPr id="425" name="Google Shape;425;p50">
            <a:extLst>
              <a:ext uri="{C183D7F6-B498-43B3-948B-1728B52AA6E4}">
                <adec:decorative xmlns:adec="http://schemas.microsoft.com/office/drawing/2017/decorative" val="1"/>
              </a:ext>
            </a:extLst>
          </p:cNvPr>
          <p:cNvGrpSpPr/>
          <p:nvPr/>
        </p:nvGrpSpPr>
        <p:grpSpPr>
          <a:xfrm>
            <a:off x="252251" y="4638393"/>
            <a:ext cx="2667359" cy="308533"/>
            <a:chOff x="2459424" y="6182475"/>
            <a:chExt cx="3556478" cy="411377"/>
          </a:xfrm>
        </p:grpSpPr>
        <p:sp>
          <p:nvSpPr>
            <p:cNvPr id="426" name="Google Shape;426;p50"/>
            <p:cNvSpPr/>
            <p:nvPr/>
          </p:nvSpPr>
          <p:spPr>
            <a:xfrm flipH="1">
              <a:off x="2459424" y="6186575"/>
              <a:ext cx="346841" cy="407277"/>
            </a:xfrm>
            <a:prstGeom prst="rect">
              <a:avLst/>
            </a:prstGeom>
            <a:solidFill>
              <a:srgbClr val="92D050"/>
            </a:solidFill>
            <a:ln w="5715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7" name="Google Shape;427;p50"/>
            <p:cNvSpPr txBox="1"/>
            <p:nvPr/>
          </p:nvSpPr>
          <p:spPr>
            <a:xfrm>
              <a:off x="2806265" y="6182475"/>
              <a:ext cx="3209637" cy="36933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 “food is medicine” </a:t>
              </a:r>
              <a:endParaRPr sz="1100"/>
            </a:p>
          </p:txBody>
        </p:sp>
      </p:grpSp>
      <p:sp>
        <p:nvSpPr>
          <p:cNvPr id="3" name="Title 2">
            <a:extLst>
              <a:ext uri="{FF2B5EF4-FFF2-40B4-BE49-F238E27FC236}">
                <a16:creationId xmlns:a16="http://schemas.microsoft.com/office/drawing/2014/main" id="{93DA418F-728B-D6AD-D7BD-32BB858B3708}"/>
              </a:ext>
            </a:extLst>
          </p:cNvPr>
          <p:cNvSpPr>
            <a:spLocks noGrp="1"/>
          </p:cNvSpPr>
          <p:nvPr>
            <p:ph type="title"/>
          </p:nvPr>
        </p:nvSpPr>
        <p:spPr>
          <a:xfrm>
            <a:off x="628650" y="-994172"/>
            <a:ext cx="7886700" cy="994172"/>
          </a:xfrm>
        </p:spPr>
        <p:txBody>
          <a:bodyPr spcFirstLastPara="1" wrap="square" lIns="68575" tIns="34275" rIns="68575" bIns="34275" anchor="b" anchorCtr="0">
            <a:normAutofit/>
          </a:bodyPr>
          <a:lstStyle/>
          <a:p>
            <a:r>
              <a:rPr lang="en-US" dirty="0"/>
              <a:t>Spectrum of FIM programs</a:t>
            </a:r>
          </a:p>
        </p:txBody>
      </p:sp>
      <p:sp>
        <p:nvSpPr>
          <p:cNvPr id="428" name="Google Shape;428;p50"/>
          <p:cNvSpPr txBox="1"/>
          <p:nvPr/>
        </p:nvSpPr>
        <p:spPr>
          <a:xfrm>
            <a:off x="126416" y="1552455"/>
            <a:ext cx="2329044" cy="193899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latin typeface="Calibri"/>
                <a:ea typeface="Calibri"/>
                <a:cs typeface="Calibri"/>
                <a:sym typeface="Calibri"/>
              </a:rPr>
              <a:t>MTM=Medically Tailored Meals</a:t>
            </a:r>
            <a:endParaRPr sz="1100"/>
          </a:p>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latin typeface="Calibri"/>
                <a:ea typeface="Calibri"/>
                <a:cs typeface="Calibri"/>
                <a:sym typeface="Calibri"/>
              </a:rPr>
              <a:t>MTG=Medically Tailored Groceries</a:t>
            </a:r>
            <a:endParaRPr sz="1100"/>
          </a:p>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latin typeface="Calibri"/>
                <a:ea typeface="Calibri"/>
                <a:cs typeface="Calibri"/>
                <a:sym typeface="Calibri"/>
              </a:rPr>
              <a:t>SNAP=Supplemental Nutrition Assistance Program</a:t>
            </a:r>
            <a:endParaRPr sz="1100"/>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429" name="Google Shape;429;p50">
            <a:extLst>
              <a:ext uri="{C183D7F6-B498-43B3-948B-1728B52AA6E4}">
                <adec:decorative xmlns:adec="http://schemas.microsoft.com/office/drawing/2017/decorative" val="1"/>
              </a:ext>
            </a:extLst>
          </p:cNvPr>
          <p:cNvGrpSpPr/>
          <p:nvPr/>
        </p:nvGrpSpPr>
        <p:grpSpPr>
          <a:xfrm>
            <a:off x="0" y="0"/>
            <a:ext cx="9143999" cy="1002003"/>
            <a:chOff x="0" y="-4189"/>
            <a:chExt cx="12191999" cy="1336004"/>
          </a:xfrm>
        </p:grpSpPr>
        <p:sp>
          <p:nvSpPr>
            <p:cNvPr id="430" name="Google Shape;430;p50"/>
            <p:cNvSpPr/>
            <p:nvPr/>
          </p:nvSpPr>
          <p:spPr>
            <a:xfrm>
              <a:off x="0" y="0"/>
              <a:ext cx="699615" cy="1331815"/>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31" name="Google Shape;431;p50"/>
            <p:cNvSpPr/>
            <p:nvPr/>
          </p:nvSpPr>
          <p:spPr>
            <a:xfrm>
              <a:off x="336450" y="-4189"/>
              <a:ext cx="11855549" cy="1336004"/>
            </a:xfrm>
            <a:prstGeom prst="rect">
              <a:avLst/>
            </a:prstGeom>
            <a:solidFill>
              <a:srgbClr val="00206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FFFFFF"/>
                </a:buClr>
                <a:buSzPts val="3300"/>
                <a:buFont typeface="Arial"/>
                <a:buNone/>
              </a:pPr>
              <a:r>
                <a:rPr lang="en" sz="3300" b="1" i="0" u="none" strike="noStrike" cap="none" dirty="0">
                  <a:solidFill>
                    <a:srgbClr val="FFFFFF"/>
                  </a:solidFill>
                  <a:latin typeface="Calibri"/>
                  <a:ea typeface="Calibri"/>
                  <a:cs typeface="Calibri"/>
                  <a:sym typeface="Calibri"/>
                </a:rPr>
                <a:t>Spectrum of FIM Programs</a:t>
              </a:r>
              <a:endParaRPr sz="1100" dirty="0"/>
            </a:p>
            <a:p>
              <a:pPr marL="0" marR="0" lvl="0" indent="0" algn="l" rtl="0">
                <a:lnSpc>
                  <a:spcPct val="100000"/>
                </a:lnSpc>
                <a:spcBef>
                  <a:spcPts val="0"/>
                </a:spcBef>
                <a:spcAft>
                  <a:spcPts val="0"/>
                </a:spcAft>
                <a:buClr>
                  <a:srgbClr val="FFFFFF"/>
                </a:buClr>
                <a:buSzPts val="1800"/>
                <a:buFont typeface="Arial"/>
                <a:buNone/>
              </a:pPr>
              <a:r>
                <a:rPr lang="en" sz="1800" b="0" i="1" u="none" strike="noStrike" cap="none" dirty="0">
                  <a:solidFill>
                    <a:srgbClr val="FFFFFF"/>
                  </a:solidFill>
                  <a:latin typeface="Calibri"/>
                  <a:ea typeface="Calibri"/>
                  <a:cs typeface="Calibri"/>
                  <a:sym typeface="Calibri"/>
                </a:rPr>
                <a:t>From the perspective of health care</a:t>
              </a:r>
              <a:endParaRPr sz="11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1">
            <a:extLst>
              <a:ext uri="{C183D7F6-B498-43B3-948B-1728B52AA6E4}">
                <adec:decorative xmlns:adec="http://schemas.microsoft.com/office/drawing/2017/decorative" val="1"/>
              </a:ext>
            </a:extLst>
          </p:cNvPr>
          <p:cNvSpPr/>
          <p:nvPr/>
        </p:nvSpPr>
        <p:spPr>
          <a:xfrm>
            <a:off x="0" y="0"/>
            <a:ext cx="9144000" cy="1135856"/>
          </a:xfrm>
          <a:prstGeom prst="rect">
            <a:avLst/>
          </a:prstGeom>
          <a:solidFill>
            <a:srgbClr val="00206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38" name="Google Shape;438;p51"/>
          <p:cNvSpPr txBox="1">
            <a:spLocks noGrp="1"/>
          </p:cNvSpPr>
          <p:nvPr>
            <p:ph type="title"/>
          </p:nvPr>
        </p:nvSpPr>
        <p:spPr>
          <a:xfrm>
            <a:off x="250277" y="70841"/>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solidFill>
                  <a:schemeClr val="lt1"/>
                </a:solidFill>
                <a:latin typeface="Arial"/>
                <a:ea typeface="Arial"/>
                <a:cs typeface="Arial"/>
                <a:sym typeface="Arial"/>
              </a:rPr>
              <a:t>System Fragmentation</a:t>
            </a:r>
            <a:endParaRPr/>
          </a:p>
        </p:txBody>
      </p:sp>
      <p:grpSp>
        <p:nvGrpSpPr>
          <p:cNvPr id="439" name="Google Shape;439;p51">
            <a:extLst>
              <a:ext uri="{C183D7F6-B498-43B3-948B-1728B52AA6E4}">
                <adec:decorative xmlns:adec="http://schemas.microsoft.com/office/drawing/2017/decorative" val="1"/>
              </a:ext>
            </a:extLst>
          </p:cNvPr>
          <p:cNvGrpSpPr/>
          <p:nvPr/>
        </p:nvGrpSpPr>
        <p:grpSpPr>
          <a:xfrm>
            <a:off x="250277" y="1985705"/>
            <a:ext cx="3281198" cy="2050749"/>
            <a:chOff x="0" y="748824"/>
            <a:chExt cx="4374931" cy="2734332"/>
          </a:xfrm>
        </p:grpSpPr>
        <p:sp>
          <p:nvSpPr>
            <p:cNvPr id="440" name="Google Shape;440;p51"/>
            <p:cNvSpPr/>
            <p:nvPr/>
          </p:nvSpPr>
          <p:spPr>
            <a:xfrm>
              <a:off x="0" y="748824"/>
              <a:ext cx="1367166" cy="820299"/>
            </a:xfrm>
            <a:prstGeom prst="rect">
              <a:avLst/>
            </a:prstGeom>
            <a:solidFill>
              <a:srgbClr val="00206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1" name="Google Shape;441;p51"/>
            <p:cNvSpPr txBox="1"/>
            <p:nvPr/>
          </p:nvSpPr>
          <p:spPr>
            <a:xfrm>
              <a:off x="0" y="748824"/>
              <a:ext cx="1367166" cy="820299"/>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Supermarket</a:t>
              </a:r>
              <a:endParaRPr sz="1100"/>
            </a:p>
          </p:txBody>
        </p:sp>
        <p:sp>
          <p:nvSpPr>
            <p:cNvPr id="442" name="Google Shape;442;p51"/>
            <p:cNvSpPr/>
            <p:nvPr/>
          </p:nvSpPr>
          <p:spPr>
            <a:xfrm>
              <a:off x="1503882" y="748824"/>
              <a:ext cx="1367166" cy="820299"/>
            </a:xfrm>
            <a:prstGeom prst="rect">
              <a:avLst/>
            </a:prstGeom>
            <a:solidFill>
              <a:srgbClr val="00206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3" name="Google Shape;443;p51"/>
            <p:cNvSpPr txBox="1"/>
            <p:nvPr/>
          </p:nvSpPr>
          <p:spPr>
            <a:xfrm>
              <a:off x="1503882" y="748824"/>
              <a:ext cx="1367166" cy="820299"/>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Big Box Store</a:t>
              </a:r>
              <a:endParaRPr sz="1100"/>
            </a:p>
          </p:txBody>
        </p:sp>
        <p:sp>
          <p:nvSpPr>
            <p:cNvPr id="444" name="Google Shape;444;p51"/>
            <p:cNvSpPr/>
            <p:nvPr/>
          </p:nvSpPr>
          <p:spPr>
            <a:xfrm>
              <a:off x="3007765" y="748824"/>
              <a:ext cx="1367166" cy="820299"/>
            </a:xfrm>
            <a:prstGeom prst="rect">
              <a:avLst/>
            </a:prstGeom>
            <a:solidFill>
              <a:srgbClr val="00206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5" name="Google Shape;445;p51"/>
            <p:cNvSpPr txBox="1"/>
            <p:nvPr/>
          </p:nvSpPr>
          <p:spPr>
            <a:xfrm>
              <a:off x="3007765" y="748824"/>
              <a:ext cx="1367166" cy="820299"/>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Corner Store</a:t>
              </a:r>
              <a:endParaRPr sz="1100"/>
            </a:p>
          </p:txBody>
        </p:sp>
        <p:sp>
          <p:nvSpPr>
            <p:cNvPr id="446" name="Google Shape;446;p51"/>
            <p:cNvSpPr/>
            <p:nvPr/>
          </p:nvSpPr>
          <p:spPr>
            <a:xfrm>
              <a:off x="0" y="1705840"/>
              <a:ext cx="1367166" cy="820299"/>
            </a:xfrm>
            <a:prstGeom prst="rect">
              <a:avLst/>
            </a:prstGeom>
            <a:solidFill>
              <a:srgbClr val="00206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7" name="Google Shape;447;p51"/>
            <p:cNvSpPr txBox="1"/>
            <p:nvPr/>
          </p:nvSpPr>
          <p:spPr>
            <a:xfrm>
              <a:off x="0" y="1705840"/>
              <a:ext cx="1367166" cy="820299"/>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Convenience Store</a:t>
              </a:r>
              <a:endParaRPr sz="1100"/>
            </a:p>
          </p:txBody>
        </p:sp>
        <p:sp>
          <p:nvSpPr>
            <p:cNvPr id="448" name="Google Shape;448;p51"/>
            <p:cNvSpPr/>
            <p:nvPr/>
          </p:nvSpPr>
          <p:spPr>
            <a:xfrm>
              <a:off x="1503882" y="1705840"/>
              <a:ext cx="1367166" cy="820299"/>
            </a:xfrm>
            <a:prstGeom prst="rect">
              <a:avLst/>
            </a:prstGeom>
            <a:solidFill>
              <a:srgbClr val="00206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9" name="Google Shape;449;p51"/>
            <p:cNvSpPr txBox="1"/>
            <p:nvPr/>
          </p:nvSpPr>
          <p:spPr>
            <a:xfrm>
              <a:off x="1503882" y="1705840"/>
              <a:ext cx="1367166" cy="820299"/>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CSA boxes</a:t>
              </a:r>
              <a:endParaRPr sz="1100"/>
            </a:p>
          </p:txBody>
        </p:sp>
        <p:sp>
          <p:nvSpPr>
            <p:cNvPr id="450" name="Google Shape;450;p51"/>
            <p:cNvSpPr/>
            <p:nvPr/>
          </p:nvSpPr>
          <p:spPr>
            <a:xfrm>
              <a:off x="3007765" y="1705840"/>
              <a:ext cx="1367166" cy="820299"/>
            </a:xfrm>
            <a:prstGeom prst="rect">
              <a:avLst/>
            </a:prstGeom>
            <a:solidFill>
              <a:srgbClr val="00206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1" name="Google Shape;451;p51"/>
            <p:cNvSpPr txBox="1"/>
            <p:nvPr/>
          </p:nvSpPr>
          <p:spPr>
            <a:xfrm>
              <a:off x="3007765" y="1705840"/>
              <a:ext cx="1367166" cy="820299"/>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Farmers Market</a:t>
              </a:r>
              <a:endParaRPr sz="1100"/>
            </a:p>
          </p:txBody>
        </p:sp>
        <p:sp>
          <p:nvSpPr>
            <p:cNvPr id="452" name="Google Shape;452;p51"/>
            <p:cNvSpPr/>
            <p:nvPr/>
          </p:nvSpPr>
          <p:spPr>
            <a:xfrm>
              <a:off x="0" y="2662857"/>
              <a:ext cx="1367166" cy="820299"/>
            </a:xfrm>
            <a:prstGeom prst="rect">
              <a:avLst/>
            </a:prstGeom>
            <a:solidFill>
              <a:srgbClr val="33838F"/>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3" name="Google Shape;453;p51"/>
            <p:cNvSpPr txBox="1"/>
            <p:nvPr/>
          </p:nvSpPr>
          <p:spPr>
            <a:xfrm>
              <a:off x="0" y="2662857"/>
              <a:ext cx="1367166" cy="820299"/>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Food Pantry</a:t>
              </a:r>
              <a:endParaRPr sz="1100"/>
            </a:p>
            <a:p>
              <a:pPr marL="0" marR="0" lvl="0" indent="0" algn="ctr" rtl="0">
                <a:lnSpc>
                  <a:spcPct val="90000"/>
                </a:lnSpc>
                <a:spcBef>
                  <a:spcPts val="40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Food Bank</a:t>
              </a:r>
              <a:endParaRPr sz="1100"/>
            </a:p>
          </p:txBody>
        </p:sp>
        <p:sp>
          <p:nvSpPr>
            <p:cNvPr id="454" name="Google Shape;454;p51"/>
            <p:cNvSpPr/>
            <p:nvPr/>
          </p:nvSpPr>
          <p:spPr>
            <a:xfrm>
              <a:off x="1503882" y="2662857"/>
              <a:ext cx="1367166" cy="820299"/>
            </a:xfrm>
            <a:prstGeom prst="rect">
              <a:avLst/>
            </a:prstGeom>
            <a:solidFill>
              <a:srgbClr val="33838F"/>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5" name="Google Shape;455;p51"/>
            <p:cNvSpPr txBox="1"/>
            <p:nvPr/>
          </p:nvSpPr>
          <p:spPr>
            <a:xfrm>
              <a:off x="1503882" y="2662857"/>
              <a:ext cx="1367166" cy="820299"/>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Home-Delivered Meal Provider</a:t>
              </a:r>
              <a:endParaRPr sz="1100"/>
            </a:p>
          </p:txBody>
        </p:sp>
        <p:sp>
          <p:nvSpPr>
            <p:cNvPr id="456" name="Google Shape;456;p51"/>
            <p:cNvSpPr/>
            <p:nvPr/>
          </p:nvSpPr>
          <p:spPr>
            <a:xfrm>
              <a:off x="3007765" y="2662857"/>
              <a:ext cx="1367166" cy="820299"/>
            </a:xfrm>
            <a:prstGeom prst="rect">
              <a:avLst/>
            </a:prstGeom>
            <a:solidFill>
              <a:srgbClr val="33838F"/>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7" name="Google Shape;457;p51"/>
            <p:cNvSpPr txBox="1"/>
            <p:nvPr/>
          </p:nvSpPr>
          <p:spPr>
            <a:xfrm>
              <a:off x="3007765" y="2662857"/>
              <a:ext cx="1367166" cy="820299"/>
            </a:xfrm>
            <a:prstGeom prst="rect">
              <a:avLst/>
            </a:prstGeom>
            <a:noFill/>
            <a:ln>
              <a:noFill/>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rial"/>
                  <a:ea typeface="Arial"/>
                  <a:cs typeface="Arial"/>
                  <a:sym typeface="Arial"/>
                </a:rPr>
                <a:t>Mobile Market</a:t>
              </a:r>
              <a:endParaRPr sz="1100"/>
            </a:p>
          </p:txBody>
        </p:sp>
      </p:grpSp>
      <p:pic>
        <p:nvPicPr>
          <p:cNvPr id="458" name="Google Shape;458;p51" descr="Timeline"/>
          <p:cNvPicPr preferRelativeResize="0"/>
          <p:nvPr/>
        </p:nvPicPr>
        <p:blipFill rotWithShape="1">
          <a:blip r:embed="rId3">
            <a:alphaModFix/>
          </a:blip>
          <a:srcRect/>
          <a:stretch/>
        </p:blipFill>
        <p:spPr>
          <a:xfrm>
            <a:off x="3689131" y="1362036"/>
            <a:ext cx="5386880" cy="3298090"/>
          </a:xfrm>
          <a:prstGeom prst="rect">
            <a:avLst/>
          </a:prstGeom>
          <a:noFill/>
          <a:ln>
            <a:noFill/>
          </a:ln>
        </p:spPr>
      </p:pic>
      <p:sp>
        <p:nvSpPr>
          <p:cNvPr id="459" name="Google Shape;459;p51"/>
          <p:cNvSpPr txBox="1"/>
          <p:nvPr/>
        </p:nvSpPr>
        <p:spPr>
          <a:xfrm>
            <a:off x="344870" y="4876662"/>
            <a:ext cx="6194474"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“CSA boxes” refers to delivery of foods directly from the farm to a household. </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32046"/>
        </a:solidFill>
        <a:effectLst/>
      </p:bgPr>
    </p:bg>
    <p:spTree>
      <p:nvGrpSpPr>
        <p:cNvPr id="1" name="Shape 463"/>
        <p:cNvGrpSpPr/>
        <p:nvPr/>
      </p:nvGrpSpPr>
      <p:grpSpPr>
        <a:xfrm>
          <a:off x="0" y="0"/>
          <a:ext cx="0" cy="0"/>
          <a:chOff x="0" y="0"/>
          <a:chExt cx="0" cy="0"/>
        </a:xfrm>
      </p:grpSpPr>
      <p:sp>
        <p:nvSpPr>
          <p:cNvPr id="464" name="Google Shape;464;p52">
            <a:extLst>
              <a:ext uri="{C183D7F6-B498-43B3-948B-1728B52AA6E4}">
                <adec:decorative xmlns:adec="http://schemas.microsoft.com/office/drawing/2017/decorative" val="1"/>
              </a:ext>
            </a:extLst>
          </p:cNvPr>
          <p:cNvSpPr/>
          <p:nvPr/>
        </p:nvSpPr>
        <p:spPr>
          <a:xfrm>
            <a:off x="1465326" y="0"/>
            <a:ext cx="6213348" cy="51435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65" name="Google Shape;465;p52">
            <a:extLst>
              <a:ext uri="{C183D7F6-B498-43B3-948B-1728B52AA6E4}">
                <adec:decorative xmlns:adec="http://schemas.microsoft.com/office/drawing/2017/decorative" val="1"/>
              </a:ext>
            </a:extLst>
          </p:cNvPr>
          <p:cNvSpPr/>
          <p:nvPr/>
        </p:nvSpPr>
        <p:spPr>
          <a:xfrm>
            <a:off x="1588770" y="0"/>
            <a:ext cx="5966460" cy="51435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66" name="Google Shape;466;p52"/>
          <p:cNvSpPr txBox="1">
            <a:spLocks noGrp="1"/>
          </p:cNvSpPr>
          <p:nvPr>
            <p:ph type="title"/>
          </p:nvPr>
        </p:nvSpPr>
        <p:spPr>
          <a:xfrm>
            <a:off x="1916723" y="1081454"/>
            <a:ext cx="5310554" cy="2980593"/>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0C0C0C"/>
              </a:buClr>
              <a:buSzPts val="3600"/>
              <a:buFont typeface="Calibri"/>
              <a:buNone/>
            </a:pPr>
            <a:r>
              <a:rPr lang="en" sz="3600" b="1">
                <a:solidFill>
                  <a:srgbClr val="0C0C0C"/>
                </a:solidFill>
                <a:latin typeface="Calibri"/>
                <a:ea typeface="Calibri"/>
                <a:cs typeface="Calibri"/>
                <a:sym typeface="Calibri"/>
              </a:rPr>
              <a:t>What do we know about the impact of FIM programs?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3"/>
          <p:cNvSpPr txBox="1">
            <a:spLocks noGrp="1"/>
          </p:cNvSpPr>
          <p:nvPr>
            <p:ph type="title"/>
          </p:nvPr>
        </p:nvSpPr>
        <p:spPr>
          <a:xfrm>
            <a:off x="461907" y="-114815"/>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solidFill>
                  <a:schemeClr val="lt1"/>
                </a:solidFill>
                <a:latin typeface="Arial"/>
                <a:ea typeface="Arial"/>
                <a:cs typeface="Arial"/>
                <a:sym typeface="Arial"/>
              </a:rPr>
              <a:t>Summary of Research</a:t>
            </a:r>
            <a:endParaRPr/>
          </a:p>
        </p:txBody>
      </p:sp>
      <p:graphicFrame>
        <p:nvGraphicFramePr>
          <p:cNvPr id="473" name="Google Shape;473;p5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6339587"/>
              </p:ext>
            </p:extLst>
          </p:nvPr>
        </p:nvGraphicFramePr>
        <p:xfrm>
          <a:off x="159671" y="670928"/>
          <a:ext cx="6635650" cy="4200830"/>
        </p:xfrm>
        <a:graphic>
          <a:graphicData uri="http://schemas.openxmlformats.org/drawingml/2006/table">
            <a:tbl>
              <a:tblPr firstRow="1" bandRow="1">
                <a:noFill/>
                <a:tableStyleId>{397CC762-5113-42CF-92A9-42BF5FA9B297}</a:tableStyleId>
              </a:tblPr>
              <a:tblGrid>
                <a:gridCol w="1670100">
                  <a:extLst>
                    <a:ext uri="{9D8B030D-6E8A-4147-A177-3AD203B41FA5}">
                      <a16:colId xmlns:a16="http://schemas.microsoft.com/office/drawing/2014/main" val="20000"/>
                    </a:ext>
                  </a:extLst>
                </a:gridCol>
                <a:gridCol w="1647700">
                  <a:extLst>
                    <a:ext uri="{9D8B030D-6E8A-4147-A177-3AD203B41FA5}">
                      <a16:colId xmlns:a16="http://schemas.microsoft.com/office/drawing/2014/main" val="20001"/>
                    </a:ext>
                  </a:extLst>
                </a:gridCol>
                <a:gridCol w="1658925">
                  <a:extLst>
                    <a:ext uri="{9D8B030D-6E8A-4147-A177-3AD203B41FA5}">
                      <a16:colId xmlns:a16="http://schemas.microsoft.com/office/drawing/2014/main" val="20002"/>
                    </a:ext>
                  </a:extLst>
                </a:gridCol>
                <a:gridCol w="1658925">
                  <a:extLst>
                    <a:ext uri="{9D8B030D-6E8A-4147-A177-3AD203B41FA5}">
                      <a16:colId xmlns:a16="http://schemas.microsoft.com/office/drawing/2014/main" val="20003"/>
                    </a:ext>
                  </a:extLst>
                </a:gridCol>
              </a:tblGrid>
              <a:tr h="263550">
                <a:tc>
                  <a:txBody>
                    <a:bodyPr/>
                    <a:lstStyle/>
                    <a:p>
                      <a:pPr marL="0" marR="0" lvl="0" indent="0" algn="ctr" rtl="0">
                        <a:lnSpc>
                          <a:spcPct val="100000"/>
                        </a:lnSpc>
                        <a:spcBef>
                          <a:spcPts val="0"/>
                        </a:spcBef>
                        <a:spcAft>
                          <a:spcPts val="0"/>
                        </a:spcAft>
                        <a:buNone/>
                      </a:pPr>
                      <a:endParaRPr sz="1100" b="1" u="none" strike="noStrike" cap="none"/>
                    </a:p>
                  </a:txBody>
                  <a:tcPr marL="68600" marR="68600" marT="34300" marB="34300"/>
                </a:tc>
                <a:tc>
                  <a:txBody>
                    <a:bodyPr/>
                    <a:lstStyle/>
                    <a:p>
                      <a:pPr marL="0" marR="0" lvl="0" indent="0" algn="ctr" rtl="0">
                        <a:lnSpc>
                          <a:spcPct val="100000"/>
                        </a:lnSpc>
                        <a:spcBef>
                          <a:spcPts val="0"/>
                        </a:spcBef>
                        <a:spcAft>
                          <a:spcPts val="0"/>
                        </a:spcAft>
                        <a:buNone/>
                      </a:pPr>
                      <a:r>
                        <a:rPr lang="en" sz="1100" b="1" u="none" strike="noStrike" cap="none"/>
                        <a:t>Weak Evidence</a:t>
                      </a:r>
                      <a:endParaRPr sz="1100"/>
                    </a:p>
                  </a:txBody>
                  <a:tcPr marL="68600" marR="68600" marT="34300" marB="34300"/>
                </a:tc>
                <a:tc>
                  <a:txBody>
                    <a:bodyPr/>
                    <a:lstStyle/>
                    <a:p>
                      <a:pPr marL="0" marR="0" lvl="0" indent="0" algn="ctr" rtl="0">
                        <a:lnSpc>
                          <a:spcPct val="100000"/>
                        </a:lnSpc>
                        <a:spcBef>
                          <a:spcPts val="0"/>
                        </a:spcBef>
                        <a:spcAft>
                          <a:spcPts val="0"/>
                        </a:spcAft>
                        <a:buNone/>
                      </a:pPr>
                      <a:r>
                        <a:rPr lang="en" sz="1100" b="1" u="none" strike="noStrike" cap="none"/>
                        <a:t>Moderate Evidence</a:t>
                      </a:r>
                      <a:endParaRPr sz="1100"/>
                    </a:p>
                  </a:txBody>
                  <a:tcPr marL="68600" marR="68600" marT="34300" marB="34300"/>
                </a:tc>
                <a:tc>
                  <a:txBody>
                    <a:bodyPr/>
                    <a:lstStyle/>
                    <a:p>
                      <a:pPr marL="0" marR="0" lvl="0" indent="0" algn="ctr" rtl="0">
                        <a:lnSpc>
                          <a:spcPct val="100000"/>
                        </a:lnSpc>
                        <a:spcBef>
                          <a:spcPts val="0"/>
                        </a:spcBef>
                        <a:spcAft>
                          <a:spcPts val="0"/>
                        </a:spcAft>
                        <a:buNone/>
                      </a:pPr>
                      <a:r>
                        <a:rPr lang="en" sz="1100" b="1" u="none" strike="noStrike" cap="none"/>
                        <a:t>Strong Evidence</a:t>
                      </a:r>
                      <a:endParaRPr sz="1100"/>
                    </a:p>
                  </a:txBody>
                  <a:tcPr marL="68600" marR="68600" marT="34300" marB="34300"/>
                </a:tc>
                <a:extLst>
                  <a:ext uri="{0D108BD9-81ED-4DB2-BD59-A6C34878D82A}">
                    <a16:rowId xmlns:a16="http://schemas.microsoft.com/office/drawing/2014/main" val="10000"/>
                  </a:ext>
                </a:extLst>
              </a:tr>
              <a:tr h="263550">
                <a:tc rowSpan="2">
                  <a:txBody>
                    <a:bodyPr/>
                    <a:lstStyle/>
                    <a:p>
                      <a:pPr marL="0" marR="0" lvl="0" indent="0" algn="l" rtl="0">
                        <a:lnSpc>
                          <a:spcPct val="100000"/>
                        </a:lnSpc>
                        <a:spcBef>
                          <a:spcPts val="0"/>
                        </a:spcBef>
                        <a:spcAft>
                          <a:spcPts val="0"/>
                        </a:spcAft>
                        <a:buNone/>
                      </a:pPr>
                      <a:r>
                        <a:rPr lang="en" sz="2100" u="none" strike="noStrike" cap="none"/>
                        <a:t>WIC</a:t>
                      </a:r>
                      <a:endParaRPr sz="1100"/>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extLst>
                  <a:ext uri="{0D108BD9-81ED-4DB2-BD59-A6C34878D82A}">
                    <a16:rowId xmlns:a16="http://schemas.microsoft.com/office/drawing/2014/main" val="10001"/>
                  </a:ext>
                </a:extLst>
              </a:tr>
              <a:tr h="461250">
                <a:tc vMerge="1">
                  <a:txBody>
                    <a:bodyPr/>
                    <a:lstStyle/>
                    <a:p>
                      <a:endParaRPr lang="en-US"/>
                    </a:p>
                  </a:txBody>
                  <a:tcPr/>
                </a:tc>
                <a:tc gridSpan="3">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diet quality, food security, maternal &amp; child birth outcomes, immunization rates, child academic performance</a:t>
                      </a:r>
                      <a:endParaRPr sz="1100"/>
                    </a:p>
                  </a:txBody>
                  <a:tcPr marL="68600" marR="68600"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63550">
                <a:tc rowSpan="2">
                  <a:txBody>
                    <a:bodyPr/>
                    <a:lstStyle/>
                    <a:p>
                      <a:pPr marL="0" marR="0" lvl="0" indent="0" algn="l" rtl="0">
                        <a:lnSpc>
                          <a:spcPct val="100000"/>
                        </a:lnSpc>
                        <a:spcBef>
                          <a:spcPts val="0"/>
                        </a:spcBef>
                        <a:spcAft>
                          <a:spcPts val="0"/>
                        </a:spcAft>
                        <a:buNone/>
                      </a:pPr>
                      <a:r>
                        <a:rPr lang="en" sz="2100" u="none" strike="noStrike" cap="none">
                          <a:solidFill>
                            <a:srgbClr val="A5A5A5"/>
                          </a:solidFill>
                        </a:rPr>
                        <a:t>SNAP</a:t>
                      </a:r>
                      <a:endParaRPr sz="1100"/>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solidFill>
                          <a:srgbClr val="A5A5A5"/>
                        </a:solidFill>
                      </a:endParaRPr>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solidFill>
                          <a:srgbClr val="A5A5A5"/>
                        </a:solidFill>
                      </a:endParaRPr>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extLst>
                  <a:ext uri="{0D108BD9-81ED-4DB2-BD59-A6C34878D82A}">
                    <a16:rowId xmlns:a16="http://schemas.microsoft.com/office/drawing/2014/main" val="10003"/>
                  </a:ext>
                </a:extLst>
              </a:tr>
              <a:tr h="461250">
                <a:tc vMerge="1">
                  <a:txBody>
                    <a:bodyPr/>
                    <a:lstStyle/>
                    <a:p>
                      <a:endParaRPr lang="en-US"/>
                    </a:p>
                  </a:txBody>
                  <a:tcPr/>
                </a:tc>
                <a:tc gridSpan="3">
                  <a:txBody>
                    <a:bodyPr/>
                    <a:lstStyle/>
                    <a:p>
                      <a:pPr marL="0" marR="0" lvl="0" indent="0" algn="l" rtl="0">
                        <a:lnSpc>
                          <a:spcPct val="100000"/>
                        </a:lnSpc>
                        <a:spcBef>
                          <a:spcPts val="0"/>
                        </a:spcBef>
                        <a:spcAft>
                          <a:spcPts val="0"/>
                        </a:spcAft>
                        <a:buNone/>
                      </a:pPr>
                      <a:r>
                        <a:rPr lang="en" sz="1100" u="none" strike="noStrike" cap="none">
                          <a:solidFill>
                            <a:srgbClr val="A5A5A5"/>
                          </a:solidFill>
                        </a:rPr>
                        <a:t>health outcomes, reduces medication non-adherence, and reduces health care expenditures</a:t>
                      </a:r>
                      <a:endParaRPr sz="1100"/>
                    </a:p>
                  </a:txBody>
                  <a:tcPr marL="68600" marR="68600"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63550">
                <a:tc rowSpan="2">
                  <a:txBody>
                    <a:bodyPr/>
                    <a:lstStyle/>
                    <a:p>
                      <a:pPr marL="0" marR="0" lvl="0" indent="0" algn="l" rtl="0">
                        <a:lnSpc>
                          <a:spcPct val="100000"/>
                        </a:lnSpc>
                        <a:spcBef>
                          <a:spcPts val="0"/>
                        </a:spcBef>
                        <a:spcAft>
                          <a:spcPts val="0"/>
                        </a:spcAft>
                        <a:buNone/>
                      </a:pPr>
                      <a:r>
                        <a:rPr lang="en" sz="2100" u="none" strike="noStrike" cap="none"/>
                        <a:t>MTM’s</a:t>
                      </a:r>
                      <a:endParaRPr sz="1100"/>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extLst>
                  <a:ext uri="{0D108BD9-81ED-4DB2-BD59-A6C34878D82A}">
                    <a16:rowId xmlns:a16="http://schemas.microsoft.com/office/drawing/2014/main" val="10005"/>
                  </a:ext>
                </a:extLst>
              </a:tr>
              <a:tr h="461250">
                <a:tc vMerge="1">
                  <a:txBody>
                    <a:bodyPr/>
                    <a:lstStyle/>
                    <a:p>
                      <a:endParaRPr lang="en-US"/>
                    </a:p>
                  </a:txBody>
                  <a:tcPr/>
                </a:tc>
                <a:tc gridSpan="3">
                  <a:txBody>
                    <a:bodyPr/>
                    <a:lstStyle/>
                    <a:p>
                      <a:pPr marL="0" marR="0" lvl="0" indent="0" algn="l" rtl="0">
                        <a:lnSpc>
                          <a:spcPct val="100000"/>
                        </a:lnSpc>
                        <a:spcBef>
                          <a:spcPts val="0"/>
                        </a:spcBef>
                        <a:spcAft>
                          <a:spcPts val="0"/>
                        </a:spcAft>
                        <a:buNone/>
                      </a:pPr>
                      <a:r>
                        <a:rPr lang="en" sz="1100" u="none" strike="noStrike" cap="none"/>
                        <a:t>hospital admissions and readmissions, lower medical costs, and improve medication adherence</a:t>
                      </a:r>
                      <a:endParaRPr sz="1100"/>
                    </a:p>
                  </a:txBody>
                  <a:tcPr marL="68600" marR="68600"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63550">
                <a:tc rowSpan="2">
                  <a:txBody>
                    <a:bodyPr/>
                    <a:lstStyle/>
                    <a:p>
                      <a:pPr marL="0" marR="0" lvl="0" indent="0" algn="l" rtl="0">
                        <a:lnSpc>
                          <a:spcPct val="100000"/>
                        </a:lnSpc>
                        <a:spcBef>
                          <a:spcPts val="0"/>
                        </a:spcBef>
                        <a:spcAft>
                          <a:spcPts val="0"/>
                        </a:spcAft>
                        <a:buNone/>
                      </a:pPr>
                      <a:r>
                        <a:rPr lang="en" sz="2100" u="none" strike="noStrike" cap="none"/>
                        <a:t>MTG’s</a:t>
                      </a:r>
                      <a:endParaRPr sz="1100"/>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extLst>
                  <a:ext uri="{0D108BD9-81ED-4DB2-BD59-A6C34878D82A}">
                    <a16:rowId xmlns:a16="http://schemas.microsoft.com/office/drawing/2014/main" val="10007"/>
                  </a:ext>
                </a:extLst>
              </a:tr>
              <a:tr h="263550">
                <a:tc vMerge="1">
                  <a:txBody>
                    <a:bodyPr/>
                    <a:lstStyle/>
                    <a:p>
                      <a:endParaRPr lang="en-US"/>
                    </a:p>
                  </a:txBody>
                  <a:tcPr/>
                </a:tc>
                <a:tc gridSpan="3">
                  <a:txBody>
                    <a:bodyPr/>
                    <a:lstStyle/>
                    <a:p>
                      <a:pPr marL="0" marR="0" lvl="0" indent="0" algn="l" rtl="0">
                        <a:lnSpc>
                          <a:spcPct val="100000"/>
                        </a:lnSpc>
                        <a:spcBef>
                          <a:spcPts val="0"/>
                        </a:spcBef>
                        <a:spcAft>
                          <a:spcPts val="0"/>
                        </a:spcAft>
                        <a:buNone/>
                      </a:pPr>
                      <a:r>
                        <a:rPr lang="en" sz="1100" u="none" strike="noStrike" cap="none"/>
                        <a:t>food security</a:t>
                      </a:r>
                      <a:endParaRPr sz="1100"/>
                    </a:p>
                  </a:txBody>
                  <a:tcPr marL="68600" marR="68600"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3550">
                <a:tc rowSpan="2">
                  <a:txBody>
                    <a:bodyPr/>
                    <a:lstStyle/>
                    <a:p>
                      <a:pPr marL="0" marR="0" lvl="0" indent="0" algn="l" rtl="0">
                        <a:lnSpc>
                          <a:spcPct val="100000"/>
                        </a:lnSpc>
                        <a:spcBef>
                          <a:spcPts val="0"/>
                        </a:spcBef>
                        <a:spcAft>
                          <a:spcPts val="0"/>
                        </a:spcAft>
                        <a:buNone/>
                      </a:pPr>
                      <a:r>
                        <a:rPr lang="en" sz="2100" u="none" strike="noStrike" cap="none"/>
                        <a:t>PPR</a:t>
                      </a:r>
                      <a:endParaRPr sz="1100"/>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extLst>
                  <a:ext uri="{0D108BD9-81ED-4DB2-BD59-A6C34878D82A}">
                    <a16:rowId xmlns:a16="http://schemas.microsoft.com/office/drawing/2014/main" val="10009"/>
                  </a:ext>
                </a:extLst>
              </a:tr>
              <a:tr h="263550">
                <a:tc vMerge="1">
                  <a:txBody>
                    <a:bodyPr/>
                    <a:lstStyle/>
                    <a:p>
                      <a:endParaRPr lang="en-US"/>
                    </a:p>
                  </a:txBody>
                  <a:tcPr/>
                </a:tc>
                <a:tc gridSpan="3">
                  <a:txBody>
                    <a:bodyPr/>
                    <a:lstStyle/>
                    <a:p>
                      <a:pPr marL="0" marR="0" lvl="0" indent="0" algn="l" rtl="0">
                        <a:lnSpc>
                          <a:spcPct val="100000"/>
                        </a:lnSpc>
                        <a:spcBef>
                          <a:spcPts val="0"/>
                        </a:spcBef>
                        <a:spcAft>
                          <a:spcPts val="0"/>
                        </a:spcAft>
                        <a:buNone/>
                      </a:pPr>
                      <a:r>
                        <a:rPr lang="en" sz="1100" u="none" strike="noStrike" cap="none"/>
                        <a:t>diet quality, food security, diabetes outcomes </a:t>
                      </a:r>
                      <a:endParaRPr sz="1100"/>
                    </a:p>
                  </a:txBody>
                  <a:tcPr marL="68600" marR="68600"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63550">
                <a:tc rowSpan="2">
                  <a:txBody>
                    <a:bodyPr/>
                    <a:lstStyle/>
                    <a:p>
                      <a:pPr marL="0" marR="0" lvl="0" indent="0" algn="l" rtl="0">
                        <a:lnSpc>
                          <a:spcPct val="100000"/>
                        </a:lnSpc>
                        <a:spcBef>
                          <a:spcPts val="0"/>
                        </a:spcBef>
                        <a:spcAft>
                          <a:spcPts val="0"/>
                        </a:spcAft>
                        <a:buNone/>
                      </a:pPr>
                      <a:r>
                        <a:rPr lang="en" sz="2100" u="none" strike="noStrike" cap="none"/>
                        <a:t>On-site programs</a:t>
                      </a:r>
                      <a:endParaRPr sz="1100"/>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extLst>
                  <a:ext uri="{0D108BD9-81ED-4DB2-BD59-A6C34878D82A}">
                    <a16:rowId xmlns:a16="http://schemas.microsoft.com/office/drawing/2014/main" val="10011"/>
                  </a:ext>
                </a:extLst>
              </a:tr>
              <a:tr h="405400">
                <a:tc vMerge="1">
                  <a:txBody>
                    <a:bodyPr/>
                    <a:lstStyle/>
                    <a:p>
                      <a:endParaRPr lang="en-US"/>
                    </a:p>
                  </a:txBody>
                  <a:tcPr/>
                </a:tc>
                <a:tc gridSpan="3">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dirty="0"/>
                        <a:t>diet quality, food security, diabetes outcomes </a:t>
                      </a:r>
                      <a:endParaRPr sz="1100" dirty="0"/>
                    </a:p>
                  </a:txBody>
                  <a:tcPr marL="68600" marR="68600"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pic>
        <p:nvPicPr>
          <p:cNvPr id="474" name="Google Shape;474;p53" descr="Checkmark with solid fill"/>
          <p:cNvPicPr preferRelativeResize="0"/>
          <p:nvPr/>
        </p:nvPicPr>
        <p:blipFill rotWithShape="1">
          <a:blip r:embed="rId3">
            <a:alphaModFix/>
          </a:blip>
          <a:srcRect/>
          <a:stretch/>
        </p:blipFill>
        <p:spPr>
          <a:xfrm>
            <a:off x="5857190" y="766090"/>
            <a:ext cx="345590" cy="542228"/>
          </a:xfrm>
          <a:prstGeom prst="rect">
            <a:avLst/>
          </a:prstGeom>
          <a:noFill/>
          <a:ln>
            <a:noFill/>
          </a:ln>
        </p:spPr>
      </p:pic>
      <p:pic>
        <p:nvPicPr>
          <p:cNvPr id="475" name="Google Shape;475;p53" descr="Checkmark with solid fill"/>
          <p:cNvPicPr preferRelativeResize="0"/>
          <p:nvPr/>
        </p:nvPicPr>
        <p:blipFill rotWithShape="1">
          <a:blip r:embed="rId3">
            <a:alphaModFix/>
          </a:blip>
          <a:srcRect/>
          <a:stretch/>
        </p:blipFill>
        <p:spPr>
          <a:xfrm>
            <a:off x="5879377" y="1526027"/>
            <a:ext cx="345590" cy="542228"/>
          </a:xfrm>
          <a:prstGeom prst="rect">
            <a:avLst/>
          </a:prstGeom>
          <a:noFill/>
          <a:ln>
            <a:noFill/>
          </a:ln>
        </p:spPr>
      </p:pic>
      <p:pic>
        <p:nvPicPr>
          <p:cNvPr id="476" name="Google Shape;476;p53" descr="Checkmark with solid fill"/>
          <p:cNvPicPr preferRelativeResize="0"/>
          <p:nvPr/>
        </p:nvPicPr>
        <p:blipFill rotWithShape="1">
          <a:blip r:embed="rId3">
            <a:alphaModFix/>
          </a:blip>
          <a:srcRect/>
          <a:stretch/>
        </p:blipFill>
        <p:spPr>
          <a:xfrm>
            <a:off x="4982213" y="2189406"/>
            <a:ext cx="345590" cy="542228"/>
          </a:xfrm>
          <a:prstGeom prst="rect">
            <a:avLst/>
          </a:prstGeom>
          <a:noFill/>
          <a:ln>
            <a:noFill/>
          </a:ln>
        </p:spPr>
      </p:pic>
      <p:pic>
        <p:nvPicPr>
          <p:cNvPr id="477" name="Google Shape;477;p53" descr="Checkmark with solid fill"/>
          <p:cNvPicPr preferRelativeResize="0"/>
          <p:nvPr/>
        </p:nvPicPr>
        <p:blipFill rotWithShape="1">
          <a:blip r:embed="rId3">
            <a:alphaModFix/>
          </a:blip>
          <a:srcRect/>
          <a:stretch/>
        </p:blipFill>
        <p:spPr>
          <a:xfrm>
            <a:off x="2468702" y="2941640"/>
            <a:ext cx="345590" cy="542228"/>
          </a:xfrm>
          <a:prstGeom prst="rect">
            <a:avLst/>
          </a:prstGeom>
          <a:noFill/>
          <a:ln>
            <a:noFill/>
          </a:ln>
        </p:spPr>
      </p:pic>
      <p:pic>
        <p:nvPicPr>
          <p:cNvPr id="478" name="Google Shape;478;p53" descr="Checkmark with solid fill"/>
          <p:cNvPicPr preferRelativeResize="0"/>
          <p:nvPr/>
        </p:nvPicPr>
        <p:blipFill rotWithShape="1">
          <a:blip r:embed="rId3">
            <a:alphaModFix/>
          </a:blip>
          <a:srcRect/>
          <a:stretch/>
        </p:blipFill>
        <p:spPr>
          <a:xfrm>
            <a:off x="4174229" y="3422048"/>
            <a:ext cx="345589" cy="542228"/>
          </a:xfrm>
          <a:prstGeom prst="rect">
            <a:avLst/>
          </a:prstGeom>
          <a:noFill/>
          <a:ln>
            <a:noFill/>
          </a:ln>
        </p:spPr>
      </p:pic>
      <p:pic>
        <p:nvPicPr>
          <p:cNvPr id="479" name="Google Shape;479;p53" descr="Checkmark with solid fill"/>
          <p:cNvPicPr preferRelativeResize="0"/>
          <p:nvPr/>
        </p:nvPicPr>
        <p:blipFill rotWithShape="1">
          <a:blip r:embed="rId3">
            <a:alphaModFix/>
          </a:blip>
          <a:srcRect/>
          <a:stretch/>
        </p:blipFill>
        <p:spPr>
          <a:xfrm>
            <a:off x="2468702" y="3998616"/>
            <a:ext cx="345590" cy="542228"/>
          </a:xfrm>
          <a:prstGeom prst="rect">
            <a:avLst/>
          </a:prstGeom>
          <a:noFill/>
          <a:ln>
            <a:noFill/>
          </a:ln>
        </p:spPr>
      </p:pic>
      <p:sp>
        <p:nvSpPr>
          <p:cNvPr id="480" name="Google Shape;480;p53"/>
          <p:cNvSpPr txBox="1"/>
          <p:nvPr/>
        </p:nvSpPr>
        <p:spPr>
          <a:xfrm>
            <a:off x="6970562" y="2081249"/>
            <a:ext cx="1806293" cy="297773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latin typeface="Calibri"/>
                <a:ea typeface="Calibri"/>
                <a:cs typeface="Calibri"/>
                <a:sym typeface="Calibri"/>
              </a:rPr>
              <a:t>MTM=Medically Tailored Meals</a:t>
            </a:r>
            <a:endParaRPr sz="1100"/>
          </a:p>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latin typeface="Calibri"/>
                <a:ea typeface="Calibri"/>
                <a:cs typeface="Calibri"/>
                <a:sym typeface="Calibri"/>
              </a:rPr>
              <a:t>MTG=Medically Tailored Groceries</a:t>
            </a:r>
            <a:endParaRPr sz="1100"/>
          </a:p>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latin typeface="Calibri"/>
                <a:ea typeface="Calibri"/>
                <a:cs typeface="Calibri"/>
                <a:sym typeface="Calibri"/>
              </a:rPr>
              <a:t>SNAP=Supplemental Nutrition Assistance Program</a:t>
            </a:r>
            <a:endParaRPr sz="1100"/>
          </a:p>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latin typeface="Calibri"/>
                <a:ea typeface="Calibri"/>
                <a:cs typeface="Calibri"/>
                <a:sym typeface="Calibri"/>
              </a:rPr>
              <a:t>PPR=Produce Prescription Program </a:t>
            </a:r>
            <a:endParaRPr sz="1100"/>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481" name="Google Shape;481;p53">
            <a:extLst>
              <a:ext uri="{C183D7F6-B498-43B3-948B-1728B52AA6E4}">
                <adec:decorative xmlns:adec="http://schemas.microsoft.com/office/drawing/2017/decorative" val="1"/>
              </a:ext>
            </a:extLst>
          </p:cNvPr>
          <p:cNvGrpSpPr/>
          <p:nvPr/>
        </p:nvGrpSpPr>
        <p:grpSpPr>
          <a:xfrm>
            <a:off x="0" y="0"/>
            <a:ext cx="9143999" cy="548381"/>
            <a:chOff x="0" y="-4189"/>
            <a:chExt cx="12191999" cy="731175"/>
          </a:xfrm>
        </p:grpSpPr>
        <p:sp>
          <p:nvSpPr>
            <p:cNvPr id="482" name="Google Shape;482;p53"/>
            <p:cNvSpPr/>
            <p:nvPr/>
          </p:nvSpPr>
          <p:spPr>
            <a:xfrm>
              <a:off x="0" y="1"/>
              <a:ext cx="699615" cy="726985"/>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83" name="Google Shape;483;p53"/>
            <p:cNvSpPr/>
            <p:nvPr/>
          </p:nvSpPr>
          <p:spPr>
            <a:xfrm>
              <a:off x="336450" y="-4189"/>
              <a:ext cx="11855549" cy="731175"/>
            </a:xfrm>
            <a:prstGeom prst="rect">
              <a:avLst/>
            </a:prstGeom>
            <a:solidFill>
              <a:srgbClr val="00206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FFFFFF"/>
                </a:buClr>
                <a:buSzPts val="2400"/>
                <a:buFont typeface="Arial"/>
                <a:buNone/>
              </a:pPr>
              <a:r>
                <a:rPr lang="en" sz="2400" b="1" i="0" u="none" strike="noStrike" cap="none">
                  <a:solidFill>
                    <a:srgbClr val="FFFFFF"/>
                  </a:solidFill>
                  <a:latin typeface="Calibri"/>
                  <a:ea typeface="Calibri"/>
                  <a:cs typeface="Calibri"/>
                  <a:sym typeface="Calibri"/>
                </a:rPr>
                <a:t>Summary of the Research</a:t>
              </a:r>
              <a:endParaRPr sz="1200" b="0" i="1" u="none" strike="noStrike" cap="none">
                <a:solidFill>
                  <a:srgbClr val="FFFFFF"/>
                </a:solidFill>
                <a:latin typeface="Calibri"/>
                <a:ea typeface="Calibri"/>
                <a:cs typeface="Calibri"/>
                <a:sym typeface="Calibri"/>
              </a:endParaRPr>
            </a:p>
          </p:txBody>
        </p:sp>
      </p:grpSp>
      <p:pic>
        <p:nvPicPr>
          <p:cNvPr id="484" name="Google Shape;484;p53" descr="A screenshot of a research report">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4">
            <a:extLst>
              <a:ext uri="{C183D7F6-B498-43B3-948B-1728B52AA6E4}">
                <adec:decorative xmlns:adec="http://schemas.microsoft.com/office/drawing/2017/decorative" val="1"/>
              </a:ext>
            </a:extLst>
          </p:cNvPr>
          <p:cNvSpPr/>
          <p:nvPr/>
        </p:nvSpPr>
        <p:spPr>
          <a:xfrm>
            <a:off x="0" y="1"/>
            <a:ext cx="9144000" cy="577848"/>
          </a:xfrm>
          <a:prstGeom prst="rect">
            <a:avLst/>
          </a:prstGeom>
          <a:solidFill>
            <a:srgbClr val="00206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1892B9"/>
              </a:solidFill>
              <a:latin typeface="Calibri"/>
              <a:ea typeface="Calibri"/>
              <a:cs typeface="Calibri"/>
              <a:sym typeface="Calibri"/>
            </a:endParaRPr>
          </a:p>
        </p:txBody>
      </p:sp>
      <p:sp>
        <p:nvSpPr>
          <p:cNvPr id="491" name="Google Shape;491;p54"/>
          <p:cNvSpPr txBox="1">
            <a:spLocks noGrp="1"/>
          </p:cNvSpPr>
          <p:nvPr>
            <p:ph type="title"/>
          </p:nvPr>
        </p:nvSpPr>
        <p:spPr>
          <a:xfrm>
            <a:off x="461907" y="-114815"/>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dirty="0">
                <a:solidFill>
                  <a:schemeClr val="lt1"/>
                </a:solidFill>
                <a:latin typeface="Arial"/>
                <a:ea typeface="Arial"/>
                <a:cs typeface="Arial"/>
                <a:sym typeface="Arial"/>
              </a:rPr>
              <a:t>Summary of Research cont</a:t>
            </a:r>
            <a:endParaRPr dirty="0"/>
          </a:p>
        </p:txBody>
      </p:sp>
      <p:sp>
        <p:nvSpPr>
          <p:cNvPr id="492" name="Google Shape;492;p54">
            <a:extLst>
              <a:ext uri="{C183D7F6-B498-43B3-948B-1728B52AA6E4}">
                <adec:decorative xmlns:adec="http://schemas.microsoft.com/office/drawing/2017/decorative" val="1"/>
              </a:ext>
            </a:extLst>
          </p:cNvPr>
          <p:cNvSpPr txBox="1"/>
          <p:nvPr/>
        </p:nvSpPr>
        <p:spPr>
          <a:xfrm>
            <a:off x="7099496" y="4015967"/>
            <a:ext cx="1902962" cy="692497"/>
          </a:xfrm>
          <a:prstGeom prst="rect">
            <a:avLst/>
          </a:prstGeom>
          <a:noFill/>
          <a:ln w="9525" cap="flat" cmpd="sng">
            <a:solidFill>
              <a:srgbClr val="132046"/>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PPP: 27 studies, 5 with a ctl group, &amp; 8 with &gt;100 ppts</a:t>
            </a:r>
            <a:endParaRPr sz="1100"/>
          </a:p>
        </p:txBody>
      </p:sp>
      <p:sp>
        <p:nvSpPr>
          <p:cNvPr id="493" name="Google Shape;493;p54">
            <a:extLst>
              <a:ext uri="{C183D7F6-B498-43B3-948B-1728B52AA6E4}">
                <adec:decorative xmlns:adec="http://schemas.microsoft.com/office/drawing/2017/decorative" val="1"/>
              </a:ext>
            </a:extLst>
          </p:cNvPr>
          <p:cNvSpPr txBox="1"/>
          <p:nvPr/>
        </p:nvSpPr>
        <p:spPr>
          <a:xfrm>
            <a:off x="7099496" y="2225264"/>
            <a:ext cx="1902962" cy="692497"/>
          </a:xfrm>
          <a:prstGeom prst="rect">
            <a:avLst/>
          </a:prstGeom>
          <a:noFill/>
          <a:ln w="9525" cap="flat" cmpd="sng">
            <a:solidFill>
              <a:srgbClr val="132046"/>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MTM’s: 10 studies, </a:t>
            </a:r>
            <a:r>
              <a:rPr lang="en" sz="1400" b="0" i="0" u="none" strike="noStrike" cap="none">
                <a:solidFill>
                  <a:srgbClr val="FF0000"/>
                </a:solidFill>
                <a:latin typeface="Calibri"/>
                <a:ea typeface="Calibri"/>
                <a:cs typeface="Calibri"/>
                <a:sym typeface="Calibri"/>
              </a:rPr>
              <a:t>2 RCT’s</a:t>
            </a:r>
            <a:r>
              <a:rPr lang="en" sz="1400" b="0" i="0" u="none" strike="noStrike" cap="none">
                <a:solidFill>
                  <a:srgbClr val="000000"/>
                </a:solidFill>
                <a:latin typeface="Calibri"/>
                <a:ea typeface="Calibri"/>
                <a:cs typeface="Calibri"/>
                <a:sym typeface="Calibri"/>
              </a:rPr>
              <a:t>, 5 with a ctl group, &amp; 5 with &gt;100 ppts</a:t>
            </a:r>
            <a:endParaRPr sz="1100"/>
          </a:p>
        </p:txBody>
      </p:sp>
      <p:sp>
        <p:nvSpPr>
          <p:cNvPr id="494" name="Google Shape;494;p54">
            <a:extLst>
              <a:ext uri="{C183D7F6-B498-43B3-948B-1728B52AA6E4}">
                <adec:decorative xmlns:adec="http://schemas.microsoft.com/office/drawing/2017/decorative" val="1"/>
              </a:ext>
            </a:extLst>
          </p:cNvPr>
          <p:cNvSpPr txBox="1"/>
          <p:nvPr/>
        </p:nvSpPr>
        <p:spPr>
          <a:xfrm>
            <a:off x="7099496" y="3120616"/>
            <a:ext cx="1902962" cy="692497"/>
          </a:xfrm>
          <a:prstGeom prst="rect">
            <a:avLst/>
          </a:prstGeom>
          <a:noFill/>
          <a:ln w="9525" cap="flat" cmpd="sng">
            <a:solidFill>
              <a:srgbClr val="132046"/>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MTG’s: 12 studies, 3 with a ctl group, &amp; 5 with &gt;100 ppts</a:t>
            </a:r>
            <a:endParaRPr sz="1100"/>
          </a:p>
        </p:txBody>
      </p:sp>
      <p:sp>
        <p:nvSpPr>
          <p:cNvPr id="495" name="Google Shape;495;p54">
            <a:extLst>
              <a:ext uri="{C183D7F6-B498-43B3-948B-1728B52AA6E4}">
                <adec:decorative xmlns:adec="http://schemas.microsoft.com/office/drawing/2017/decorative" val="1"/>
              </a:ext>
            </a:extLst>
          </p:cNvPr>
          <p:cNvSpPr txBox="1"/>
          <p:nvPr/>
        </p:nvSpPr>
        <p:spPr>
          <a:xfrm>
            <a:off x="7099495" y="1617121"/>
            <a:ext cx="1884833" cy="484748"/>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sng" strike="noStrike" cap="none">
                <a:solidFill>
                  <a:srgbClr val="000000"/>
                </a:solidFill>
                <a:latin typeface="Calibri"/>
                <a:ea typeface="Calibri"/>
                <a:cs typeface="Calibri"/>
                <a:sym typeface="Calibri"/>
              </a:rPr>
              <a:t>Aspen Inst FIM Research Action Plan</a:t>
            </a:r>
            <a:endParaRPr sz="1100"/>
          </a:p>
        </p:txBody>
      </p:sp>
      <p:graphicFrame>
        <p:nvGraphicFramePr>
          <p:cNvPr id="496" name="Google Shape;496;p5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3691377"/>
              </p:ext>
            </p:extLst>
          </p:nvPr>
        </p:nvGraphicFramePr>
        <p:xfrm>
          <a:off x="159671" y="670928"/>
          <a:ext cx="6635650" cy="4200830"/>
        </p:xfrm>
        <a:graphic>
          <a:graphicData uri="http://schemas.openxmlformats.org/drawingml/2006/table">
            <a:tbl>
              <a:tblPr firstRow="1" bandRow="1">
                <a:noFill/>
                <a:tableStyleId>{397CC762-5113-42CF-92A9-42BF5FA9B297}</a:tableStyleId>
              </a:tblPr>
              <a:tblGrid>
                <a:gridCol w="1670100">
                  <a:extLst>
                    <a:ext uri="{9D8B030D-6E8A-4147-A177-3AD203B41FA5}">
                      <a16:colId xmlns:a16="http://schemas.microsoft.com/office/drawing/2014/main" val="20000"/>
                    </a:ext>
                  </a:extLst>
                </a:gridCol>
                <a:gridCol w="1647700">
                  <a:extLst>
                    <a:ext uri="{9D8B030D-6E8A-4147-A177-3AD203B41FA5}">
                      <a16:colId xmlns:a16="http://schemas.microsoft.com/office/drawing/2014/main" val="20001"/>
                    </a:ext>
                  </a:extLst>
                </a:gridCol>
                <a:gridCol w="1658925">
                  <a:extLst>
                    <a:ext uri="{9D8B030D-6E8A-4147-A177-3AD203B41FA5}">
                      <a16:colId xmlns:a16="http://schemas.microsoft.com/office/drawing/2014/main" val="20002"/>
                    </a:ext>
                  </a:extLst>
                </a:gridCol>
                <a:gridCol w="1658925">
                  <a:extLst>
                    <a:ext uri="{9D8B030D-6E8A-4147-A177-3AD203B41FA5}">
                      <a16:colId xmlns:a16="http://schemas.microsoft.com/office/drawing/2014/main" val="20003"/>
                    </a:ext>
                  </a:extLst>
                </a:gridCol>
              </a:tblGrid>
              <a:tr h="263550">
                <a:tc>
                  <a:txBody>
                    <a:bodyPr/>
                    <a:lstStyle/>
                    <a:p>
                      <a:pPr marL="0" marR="0" lvl="0" indent="0" algn="ctr" rtl="0">
                        <a:lnSpc>
                          <a:spcPct val="100000"/>
                        </a:lnSpc>
                        <a:spcBef>
                          <a:spcPts val="0"/>
                        </a:spcBef>
                        <a:spcAft>
                          <a:spcPts val="0"/>
                        </a:spcAft>
                        <a:buNone/>
                      </a:pPr>
                      <a:endParaRPr sz="1100" b="1" u="none" strike="noStrike" cap="none"/>
                    </a:p>
                  </a:txBody>
                  <a:tcPr marL="68600" marR="68600" marT="34300" marB="34300"/>
                </a:tc>
                <a:tc>
                  <a:txBody>
                    <a:bodyPr/>
                    <a:lstStyle/>
                    <a:p>
                      <a:pPr marL="0" marR="0" lvl="0" indent="0" algn="ctr" rtl="0">
                        <a:lnSpc>
                          <a:spcPct val="100000"/>
                        </a:lnSpc>
                        <a:spcBef>
                          <a:spcPts val="0"/>
                        </a:spcBef>
                        <a:spcAft>
                          <a:spcPts val="0"/>
                        </a:spcAft>
                        <a:buNone/>
                      </a:pPr>
                      <a:r>
                        <a:rPr lang="en" sz="1100" b="1" u="none" strike="noStrike" cap="none"/>
                        <a:t>Weak Evidence</a:t>
                      </a:r>
                      <a:endParaRPr sz="1100"/>
                    </a:p>
                  </a:txBody>
                  <a:tcPr marL="68600" marR="68600" marT="34300" marB="34300"/>
                </a:tc>
                <a:tc>
                  <a:txBody>
                    <a:bodyPr/>
                    <a:lstStyle/>
                    <a:p>
                      <a:pPr marL="0" marR="0" lvl="0" indent="0" algn="ctr" rtl="0">
                        <a:lnSpc>
                          <a:spcPct val="100000"/>
                        </a:lnSpc>
                        <a:spcBef>
                          <a:spcPts val="0"/>
                        </a:spcBef>
                        <a:spcAft>
                          <a:spcPts val="0"/>
                        </a:spcAft>
                        <a:buNone/>
                      </a:pPr>
                      <a:r>
                        <a:rPr lang="en" sz="1100" b="1" u="none" strike="noStrike" cap="none"/>
                        <a:t>Moderate Evidence</a:t>
                      </a:r>
                      <a:endParaRPr sz="1100"/>
                    </a:p>
                  </a:txBody>
                  <a:tcPr marL="68600" marR="68600" marT="34300" marB="34300"/>
                </a:tc>
                <a:tc>
                  <a:txBody>
                    <a:bodyPr/>
                    <a:lstStyle/>
                    <a:p>
                      <a:pPr marL="0" marR="0" lvl="0" indent="0" algn="ctr" rtl="0">
                        <a:lnSpc>
                          <a:spcPct val="100000"/>
                        </a:lnSpc>
                        <a:spcBef>
                          <a:spcPts val="0"/>
                        </a:spcBef>
                        <a:spcAft>
                          <a:spcPts val="0"/>
                        </a:spcAft>
                        <a:buNone/>
                      </a:pPr>
                      <a:r>
                        <a:rPr lang="en" sz="1100" b="1" u="none" strike="noStrike" cap="none"/>
                        <a:t>Strong Evidence</a:t>
                      </a:r>
                      <a:endParaRPr sz="1100"/>
                    </a:p>
                  </a:txBody>
                  <a:tcPr marL="68600" marR="68600" marT="34300" marB="34300"/>
                </a:tc>
                <a:extLst>
                  <a:ext uri="{0D108BD9-81ED-4DB2-BD59-A6C34878D82A}">
                    <a16:rowId xmlns:a16="http://schemas.microsoft.com/office/drawing/2014/main" val="10000"/>
                  </a:ext>
                </a:extLst>
              </a:tr>
              <a:tr h="263550">
                <a:tc rowSpan="2">
                  <a:txBody>
                    <a:bodyPr/>
                    <a:lstStyle/>
                    <a:p>
                      <a:pPr marL="0" marR="0" lvl="0" indent="0" algn="l" rtl="0">
                        <a:lnSpc>
                          <a:spcPct val="100000"/>
                        </a:lnSpc>
                        <a:spcBef>
                          <a:spcPts val="0"/>
                        </a:spcBef>
                        <a:spcAft>
                          <a:spcPts val="0"/>
                        </a:spcAft>
                        <a:buNone/>
                      </a:pPr>
                      <a:r>
                        <a:rPr lang="en" sz="2100" u="none" strike="noStrike" cap="none"/>
                        <a:t>WIC</a:t>
                      </a:r>
                      <a:endParaRPr sz="1100"/>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extLst>
                  <a:ext uri="{0D108BD9-81ED-4DB2-BD59-A6C34878D82A}">
                    <a16:rowId xmlns:a16="http://schemas.microsoft.com/office/drawing/2014/main" val="10001"/>
                  </a:ext>
                </a:extLst>
              </a:tr>
              <a:tr h="461250">
                <a:tc vMerge="1">
                  <a:txBody>
                    <a:bodyPr/>
                    <a:lstStyle/>
                    <a:p>
                      <a:endParaRPr lang="en-US"/>
                    </a:p>
                  </a:txBody>
                  <a:tcPr/>
                </a:tc>
                <a:tc gridSpan="3">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diet quality, food security, maternal &amp; child birth outcomes, immunization rates, child academic performance</a:t>
                      </a:r>
                      <a:endParaRPr sz="1100"/>
                    </a:p>
                  </a:txBody>
                  <a:tcPr marL="68600" marR="68600"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63550">
                <a:tc rowSpan="2">
                  <a:txBody>
                    <a:bodyPr/>
                    <a:lstStyle/>
                    <a:p>
                      <a:pPr marL="0" marR="0" lvl="0" indent="0" algn="l" rtl="0">
                        <a:lnSpc>
                          <a:spcPct val="100000"/>
                        </a:lnSpc>
                        <a:spcBef>
                          <a:spcPts val="0"/>
                        </a:spcBef>
                        <a:spcAft>
                          <a:spcPts val="0"/>
                        </a:spcAft>
                        <a:buNone/>
                      </a:pPr>
                      <a:r>
                        <a:rPr lang="en" sz="2100" u="none" strike="noStrike" cap="none">
                          <a:solidFill>
                            <a:srgbClr val="A5A5A5"/>
                          </a:solidFill>
                        </a:rPr>
                        <a:t>SNAP</a:t>
                      </a:r>
                      <a:endParaRPr sz="1100"/>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solidFill>
                          <a:srgbClr val="A5A5A5"/>
                        </a:solidFill>
                      </a:endParaRPr>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solidFill>
                          <a:srgbClr val="A5A5A5"/>
                        </a:solidFill>
                      </a:endParaRPr>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extLst>
                  <a:ext uri="{0D108BD9-81ED-4DB2-BD59-A6C34878D82A}">
                    <a16:rowId xmlns:a16="http://schemas.microsoft.com/office/drawing/2014/main" val="10003"/>
                  </a:ext>
                </a:extLst>
              </a:tr>
              <a:tr h="461250">
                <a:tc vMerge="1">
                  <a:txBody>
                    <a:bodyPr/>
                    <a:lstStyle/>
                    <a:p>
                      <a:endParaRPr lang="en-US"/>
                    </a:p>
                  </a:txBody>
                  <a:tcPr/>
                </a:tc>
                <a:tc gridSpan="3">
                  <a:txBody>
                    <a:bodyPr/>
                    <a:lstStyle/>
                    <a:p>
                      <a:pPr marL="0" marR="0" lvl="0" indent="0" algn="l" rtl="0">
                        <a:lnSpc>
                          <a:spcPct val="100000"/>
                        </a:lnSpc>
                        <a:spcBef>
                          <a:spcPts val="0"/>
                        </a:spcBef>
                        <a:spcAft>
                          <a:spcPts val="0"/>
                        </a:spcAft>
                        <a:buNone/>
                      </a:pPr>
                      <a:r>
                        <a:rPr lang="en" sz="1100" u="none" strike="noStrike" cap="none">
                          <a:solidFill>
                            <a:srgbClr val="A5A5A5"/>
                          </a:solidFill>
                        </a:rPr>
                        <a:t>health outcomes, reduces medication non-adherence, and reduces health care expenditures</a:t>
                      </a:r>
                      <a:endParaRPr sz="1100"/>
                    </a:p>
                  </a:txBody>
                  <a:tcPr marL="68600" marR="68600"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63550">
                <a:tc rowSpan="2">
                  <a:txBody>
                    <a:bodyPr/>
                    <a:lstStyle/>
                    <a:p>
                      <a:pPr marL="0" marR="0" lvl="0" indent="0" algn="l" rtl="0">
                        <a:lnSpc>
                          <a:spcPct val="100000"/>
                        </a:lnSpc>
                        <a:spcBef>
                          <a:spcPts val="0"/>
                        </a:spcBef>
                        <a:spcAft>
                          <a:spcPts val="0"/>
                        </a:spcAft>
                        <a:buNone/>
                      </a:pPr>
                      <a:r>
                        <a:rPr lang="en" sz="2100" u="none" strike="noStrike" cap="none"/>
                        <a:t>MTM’s</a:t>
                      </a:r>
                      <a:endParaRPr sz="1100"/>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extLst>
                  <a:ext uri="{0D108BD9-81ED-4DB2-BD59-A6C34878D82A}">
                    <a16:rowId xmlns:a16="http://schemas.microsoft.com/office/drawing/2014/main" val="10005"/>
                  </a:ext>
                </a:extLst>
              </a:tr>
              <a:tr h="461250">
                <a:tc vMerge="1">
                  <a:txBody>
                    <a:bodyPr/>
                    <a:lstStyle/>
                    <a:p>
                      <a:endParaRPr lang="en-US"/>
                    </a:p>
                  </a:txBody>
                  <a:tcPr/>
                </a:tc>
                <a:tc gridSpan="3">
                  <a:txBody>
                    <a:bodyPr/>
                    <a:lstStyle/>
                    <a:p>
                      <a:pPr marL="0" marR="0" lvl="0" indent="0" algn="l" rtl="0">
                        <a:lnSpc>
                          <a:spcPct val="100000"/>
                        </a:lnSpc>
                        <a:spcBef>
                          <a:spcPts val="0"/>
                        </a:spcBef>
                        <a:spcAft>
                          <a:spcPts val="0"/>
                        </a:spcAft>
                        <a:buNone/>
                      </a:pPr>
                      <a:r>
                        <a:rPr lang="en" sz="1100" u="none" strike="noStrike" cap="none"/>
                        <a:t>hospital admissions and readmissions, lower medical costs, and improve medication adherence</a:t>
                      </a:r>
                      <a:endParaRPr sz="1100"/>
                    </a:p>
                  </a:txBody>
                  <a:tcPr marL="68600" marR="68600"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63550">
                <a:tc rowSpan="2">
                  <a:txBody>
                    <a:bodyPr/>
                    <a:lstStyle/>
                    <a:p>
                      <a:pPr marL="0" marR="0" lvl="0" indent="0" algn="l" rtl="0">
                        <a:lnSpc>
                          <a:spcPct val="100000"/>
                        </a:lnSpc>
                        <a:spcBef>
                          <a:spcPts val="0"/>
                        </a:spcBef>
                        <a:spcAft>
                          <a:spcPts val="0"/>
                        </a:spcAft>
                        <a:buNone/>
                      </a:pPr>
                      <a:r>
                        <a:rPr lang="en" sz="2100" u="none" strike="noStrike" cap="none"/>
                        <a:t>MTG’s</a:t>
                      </a:r>
                      <a:endParaRPr sz="1100"/>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extLst>
                  <a:ext uri="{0D108BD9-81ED-4DB2-BD59-A6C34878D82A}">
                    <a16:rowId xmlns:a16="http://schemas.microsoft.com/office/drawing/2014/main" val="10007"/>
                  </a:ext>
                </a:extLst>
              </a:tr>
              <a:tr h="263550">
                <a:tc vMerge="1">
                  <a:txBody>
                    <a:bodyPr/>
                    <a:lstStyle/>
                    <a:p>
                      <a:endParaRPr lang="en-US"/>
                    </a:p>
                  </a:txBody>
                  <a:tcPr/>
                </a:tc>
                <a:tc gridSpan="3">
                  <a:txBody>
                    <a:bodyPr/>
                    <a:lstStyle/>
                    <a:p>
                      <a:pPr marL="0" marR="0" lvl="0" indent="0" algn="l" rtl="0">
                        <a:lnSpc>
                          <a:spcPct val="100000"/>
                        </a:lnSpc>
                        <a:spcBef>
                          <a:spcPts val="0"/>
                        </a:spcBef>
                        <a:spcAft>
                          <a:spcPts val="0"/>
                        </a:spcAft>
                        <a:buNone/>
                      </a:pPr>
                      <a:r>
                        <a:rPr lang="en" sz="1100" u="none" strike="noStrike" cap="none"/>
                        <a:t>food security</a:t>
                      </a:r>
                      <a:endParaRPr sz="1100"/>
                    </a:p>
                  </a:txBody>
                  <a:tcPr marL="68600" marR="68600"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3550">
                <a:tc rowSpan="2">
                  <a:txBody>
                    <a:bodyPr/>
                    <a:lstStyle/>
                    <a:p>
                      <a:pPr marL="0" marR="0" lvl="0" indent="0" algn="l" rtl="0">
                        <a:lnSpc>
                          <a:spcPct val="100000"/>
                        </a:lnSpc>
                        <a:spcBef>
                          <a:spcPts val="0"/>
                        </a:spcBef>
                        <a:spcAft>
                          <a:spcPts val="0"/>
                        </a:spcAft>
                        <a:buNone/>
                      </a:pPr>
                      <a:r>
                        <a:rPr lang="en" sz="2100" u="none" strike="noStrike" cap="none"/>
                        <a:t>PPP</a:t>
                      </a:r>
                      <a:endParaRPr sz="1100"/>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extLst>
                  <a:ext uri="{0D108BD9-81ED-4DB2-BD59-A6C34878D82A}">
                    <a16:rowId xmlns:a16="http://schemas.microsoft.com/office/drawing/2014/main" val="10009"/>
                  </a:ext>
                </a:extLst>
              </a:tr>
              <a:tr h="263550">
                <a:tc vMerge="1">
                  <a:txBody>
                    <a:bodyPr/>
                    <a:lstStyle/>
                    <a:p>
                      <a:endParaRPr lang="en-US"/>
                    </a:p>
                  </a:txBody>
                  <a:tcPr/>
                </a:tc>
                <a:tc gridSpan="3">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diet quality, food security, diabetes outcomes </a:t>
                      </a:r>
                      <a:endParaRPr sz="1100"/>
                    </a:p>
                  </a:txBody>
                  <a:tcPr marL="68600" marR="68600"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63550">
                <a:tc rowSpan="2">
                  <a:txBody>
                    <a:bodyPr/>
                    <a:lstStyle/>
                    <a:p>
                      <a:pPr marL="0" marR="0" lvl="0" indent="0" algn="l" rtl="0">
                        <a:lnSpc>
                          <a:spcPct val="100000"/>
                        </a:lnSpc>
                        <a:spcBef>
                          <a:spcPts val="0"/>
                        </a:spcBef>
                        <a:spcAft>
                          <a:spcPts val="0"/>
                        </a:spcAft>
                        <a:buNone/>
                      </a:pPr>
                      <a:r>
                        <a:rPr lang="en" sz="2100" u="none" strike="noStrike" cap="none"/>
                        <a:t>On-site programs</a:t>
                      </a:r>
                      <a:endParaRPr sz="1100"/>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tc>
                <a:extLst>
                  <a:ext uri="{0D108BD9-81ED-4DB2-BD59-A6C34878D82A}">
                    <a16:rowId xmlns:a16="http://schemas.microsoft.com/office/drawing/2014/main" val="10011"/>
                  </a:ext>
                </a:extLst>
              </a:tr>
              <a:tr h="405400">
                <a:tc vMerge="1">
                  <a:txBody>
                    <a:bodyPr/>
                    <a:lstStyle/>
                    <a:p>
                      <a:endParaRPr lang="en-US"/>
                    </a:p>
                  </a:txBody>
                  <a:tcPr/>
                </a:tc>
                <a:tc gridSpan="3">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dirty="0"/>
                        <a:t>diet quality, food security, diabetes outcomes </a:t>
                      </a:r>
                      <a:endParaRPr sz="1100" dirty="0"/>
                    </a:p>
                  </a:txBody>
                  <a:tcPr marL="68600" marR="68600"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pic>
        <p:nvPicPr>
          <p:cNvPr id="497" name="Google Shape;497;p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857190" y="766090"/>
            <a:ext cx="345590" cy="542228"/>
          </a:xfrm>
          <a:prstGeom prst="rect">
            <a:avLst/>
          </a:prstGeom>
          <a:noFill/>
          <a:ln>
            <a:noFill/>
          </a:ln>
        </p:spPr>
      </p:pic>
      <p:pic>
        <p:nvPicPr>
          <p:cNvPr id="498" name="Google Shape;498;p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879377" y="1526027"/>
            <a:ext cx="345590" cy="542228"/>
          </a:xfrm>
          <a:prstGeom prst="rect">
            <a:avLst/>
          </a:prstGeom>
          <a:noFill/>
          <a:ln>
            <a:noFill/>
          </a:ln>
        </p:spPr>
      </p:pic>
      <p:pic>
        <p:nvPicPr>
          <p:cNvPr id="499" name="Google Shape;499;p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951041" y="2201648"/>
            <a:ext cx="345590" cy="542228"/>
          </a:xfrm>
          <a:prstGeom prst="rect">
            <a:avLst/>
          </a:prstGeom>
          <a:noFill/>
          <a:ln>
            <a:noFill/>
          </a:ln>
        </p:spPr>
      </p:pic>
      <p:pic>
        <p:nvPicPr>
          <p:cNvPr id="500" name="Google Shape;500;p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52870" y="2903220"/>
            <a:ext cx="345590" cy="542228"/>
          </a:xfrm>
          <a:prstGeom prst="rect">
            <a:avLst/>
          </a:prstGeom>
          <a:noFill/>
          <a:ln>
            <a:noFill/>
          </a:ln>
        </p:spPr>
      </p:pic>
      <p:pic>
        <p:nvPicPr>
          <p:cNvPr id="501" name="Google Shape;501;p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477509" y="3405937"/>
            <a:ext cx="345590" cy="542228"/>
          </a:xfrm>
          <a:prstGeom prst="rect">
            <a:avLst/>
          </a:prstGeom>
          <a:noFill/>
          <a:ln>
            <a:noFill/>
          </a:ln>
        </p:spPr>
      </p:pic>
      <p:pic>
        <p:nvPicPr>
          <p:cNvPr id="502" name="Google Shape;502;p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52870" y="3948165"/>
            <a:ext cx="345590" cy="542228"/>
          </a:xfrm>
          <a:prstGeom prst="rect">
            <a:avLst/>
          </a:prstGeom>
          <a:noFill/>
          <a:ln>
            <a:noFill/>
          </a:ln>
        </p:spPr>
      </p:pic>
      <p:cxnSp>
        <p:nvCxnSpPr>
          <p:cNvPr id="503" name="Google Shape;503;p54">
            <a:extLst>
              <a:ext uri="{C183D7F6-B498-43B3-948B-1728B52AA6E4}">
                <adec:decorative xmlns:adec="http://schemas.microsoft.com/office/drawing/2017/decorative" val="1"/>
              </a:ext>
            </a:extLst>
          </p:cNvPr>
          <p:cNvCxnSpPr/>
          <p:nvPr/>
        </p:nvCxnSpPr>
        <p:spPr>
          <a:xfrm>
            <a:off x="6795347" y="3321859"/>
            <a:ext cx="304148"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504" name="Google Shape;504;p54">
            <a:extLst>
              <a:ext uri="{C183D7F6-B498-43B3-948B-1728B52AA6E4}">
                <adec:decorative xmlns:adec="http://schemas.microsoft.com/office/drawing/2017/decorative" val="1"/>
              </a:ext>
            </a:extLst>
          </p:cNvPr>
          <p:cNvCxnSpPr/>
          <p:nvPr/>
        </p:nvCxnSpPr>
        <p:spPr>
          <a:xfrm>
            <a:off x="6795347" y="2571513"/>
            <a:ext cx="304148"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505" name="Google Shape;505;p54">
            <a:extLst>
              <a:ext uri="{C183D7F6-B498-43B3-948B-1728B52AA6E4}">
                <adec:decorative xmlns:adec="http://schemas.microsoft.com/office/drawing/2017/decorative" val="1"/>
              </a:ext>
            </a:extLst>
          </p:cNvPr>
          <p:cNvCxnSpPr/>
          <p:nvPr/>
        </p:nvCxnSpPr>
        <p:spPr>
          <a:xfrm>
            <a:off x="6795347" y="4142360"/>
            <a:ext cx="304148"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506" name="Google Shape;506;p54">
            <a:extLst>
              <a:ext uri="{C183D7F6-B498-43B3-948B-1728B52AA6E4}">
                <adec:decorative xmlns:adec="http://schemas.microsoft.com/office/drawing/2017/decorative" val="1"/>
              </a:ext>
            </a:extLst>
          </p:cNvPr>
          <p:cNvSpPr/>
          <p:nvPr/>
        </p:nvSpPr>
        <p:spPr>
          <a:xfrm>
            <a:off x="6202779" y="-313080"/>
            <a:ext cx="2996358" cy="2047091"/>
          </a:xfrm>
          <a:prstGeom prst="irregularSeal1">
            <a:avLst/>
          </a:prstGeom>
          <a:solidFill>
            <a:schemeClr val="accent1"/>
          </a:solidFill>
          <a:ln w="25400" cap="flat" cmpd="sng">
            <a:solidFill>
              <a:srgbClr val="1C305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en" sz="1100" b="0" i="0" u="none" strike="noStrike" cap="none">
                <a:solidFill>
                  <a:srgbClr val="FFFFFF"/>
                </a:solidFill>
                <a:latin typeface="Calibri"/>
                <a:ea typeface="Calibri"/>
                <a:cs typeface="Calibri"/>
                <a:sym typeface="Calibri"/>
              </a:rPr>
              <a:t>Aspen Institute updates: https://aspenfood.org/wp-content/uploads/2024/04/Food-is-Medicine-Action-Plan-2024-Final.pdf</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p5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34525" y="58650"/>
            <a:ext cx="6604274" cy="4478499"/>
          </a:xfrm>
          <a:prstGeom prst="rect">
            <a:avLst/>
          </a:prstGeom>
          <a:noFill/>
          <a:ln>
            <a:noFill/>
          </a:ln>
        </p:spPr>
      </p:pic>
      <p:pic>
        <p:nvPicPr>
          <p:cNvPr id="513" name="Google Shape;513;p5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05100" y="4635062"/>
            <a:ext cx="4025012" cy="435152"/>
          </a:xfrm>
          <a:prstGeom prst="rect">
            <a:avLst/>
          </a:prstGeom>
          <a:noFill/>
          <a:ln>
            <a:noFill/>
          </a:ln>
        </p:spPr>
      </p:pic>
      <p:sp>
        <p:nvSpPr>
          <p:cNvPr id="2" name="Title 1">
            <a:extLst>
              <a:ext uri="{FF2B5EF4-FFF2-40B4-BE49-F238E27FC236}">
                <a16:creationId xmlns:a16="http://schemas.microsoft.com/office/drawing/2014/main" id="{445402B9-7D95-60E8-260C-2C9024E900BA}"/>
              </a:ext>
            </a:extLst>
          </p:cNvPr>
          <p:cNvSpPr>
            <a:spLocks noGrp="1"/>
          </p:cNvSpPr>
          <p:nvPr>
            <p:ph type="title"/>
          </p:nvPr>
        </p:nvSpPr>
        <p:spPr>
          <a:xfrm>
            <a:off x="628650" y="-994172"/>
            <a:ext cx="7886700" cy="994172"/>
          </a:xfrm>
        </p:spPr>
        <p:txBody>
          <a:bodyPr spcFirstLastPara="1" wrap="square" lIns="68575" tIns="34275" rIns="68575" bIns="34275" anchor="b" anchorCtr="0">
            <a:normAutofit/>
          </a:bodyPr>
          <a:lstStyle/>
          <a:p>
            <a:r>
              <a:rPr lang="en-US" dirty="0"/>
              <a:t>Table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32046"/>
        </a:solidFill>
        <a:effectLst/>
      </p:bgPr>
    </p:bg>
    <p:spTree>
      <p:nvGrpSpPr>
        <p:cNvPr id="1" name="Shape 517"/>
        <p:cNvGrpSpPr/>
        <p:nvPr/>
      </p:nvGrpSpPr>
      <p:grpSpPr>
        <a:xfrm>
          <a:off x="0" y="0"/>
          <a:ext cx="0" cy="0"/>
          <a:chOff x="0" y="0"/>
          <a:chExt cx="0" cy="0"/>
        </a:xfrm>
      </p:grpSpPr>
      <p:sp>
        <p:nvSpPr>
          <p:cNvPr id="518" name="Google Shape;518;p56">
            <a:extLst>
              <a:ext uri="{C183D7F6-B498-43B3-948B-1728B52AA6E4}">
                <adec:decorative xmlns:adec="http://schemas.microsoft.com/office/drawing/2017/decorative" val="1"/>
              </a:ext>
            </a:extLst>
          </p:cNvPr>
          <p:cNvSpPr/>
          <p:nvPr/>
        </p:nvSpPr>
        <p:spPr>
          <a:xfrm>
            <a:off x="1465326" y="0"/>
            <a:ext cx="6213348" cy="51435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19" name="Google Shape;519;p56">
            <a:extLst>
              <a:ext uri="{C183D7F6-B498-43B3-948B-1728B52AA6E4}">
                <adec:decorative xmlns:adec="http://schemas.microsoft.com/office/drawing/2017/decorative" val="1"/>
              </a:ext>
            </a:extLst>
          </p:cNvPr>
          <p:cNvSpPr/>
          <p:nvPr/>
        </p:nvSpPr>
        <p:spPr>
          <a:xfrm>
            <a:off x="1588770" y="0"/>
            <a:ext cx="5966460" cy="51435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20" name="Google Shape;520;p56"/>
          <p:cNvSpPr txBox="1">
            <a:spLocks noGrp="1"/>
          </p:cNvSpPr>
          <p:nvPr>
            <p:ph type="title"/>
          </p:nvPr>
        </p:nvSpPr>
        <p:spPr>
          <a:xfrm>
            <a:off x="1916723" y="1081454"/>
            <a:ext cx="5310554" cy="2980593"/>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0C0C0C"/>
              </a:buClr>
              <a:buSzPts val="4100"/>
              <a:buFont typeface="Calibri"/>
              <a:buNone/>
            </a:pPr>
            <a:r>
              <a:rPr lang="en" sz="4100" b="1">
                <a:solidFill>
                  <a:srgbClr val="0C0C0C"/>
                </a:solidFill>
                <a:latin typeface="Calibri"/>
                <a:ea typeface="Calibri"/>
                <a:cs typeface="Calibri"/>
                <a:sym typeface="Calibri"/>
              </a:rPr>
              <a:t>Why is the data so limited?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7"/>
          <p:cNvSpPr txBox="1">
            <a:spLocks noGrp="1"/>
          </p:cNvSpPr>
          <p:nvPr>
            <p:ph type="title"/>
          </p:nvPr>
        </p:nvSpPr>
        <p:spPr>
          <a:xfrm>
            <a:off x="373156" y="69692"/>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solidFill>
                  <a:schemeClr val="lt1"/>
                </a:solidFill>
                <a:latin typeface="Arial"/>
                <a:ea typeface="Arial"/>
                <a:cs typeface="Arial"/>
                <a:sym typeface="Arial"/>
              </a:rPr>
              <a:t>Evaluation Challenges</a:t>
            </a:r>
            <a:endParaRPr/>
          </a:p>
        </p:txBody>
      </p:sp>
      <p:sp>
        <p:nvSpPr>
          <p:cNvPr id="527" name="Google Shape;527;p57"/>
          <p:cNvSpPr txBox="1">
            <a:spLocks noGrp="1"/>
          </p:cNvSpPr>
          <p:nvPr>
            <p:ph type="body" idx="1"/>
          </p:nvPr>
        </p:nvSpPr>
        <p:spPr>
          <a:xfrm>
            <a:off x="473703" y="1317294"/>
            <a:ext cx="8196593" cy="2695934"/>
          </a:xfrm>
          <a:prstGeom prst="rect">
            <a:avLst/>
          </a:prstGeom>
          <a:noFill/>
          <a:ln>
            <a:noFill/>
          </a:ln>
        </p:spPr>
        <p:txBody>
          <a:bodyPr spcFirstLastPara="1" wrap="square" lIns="68575" tIns="34275" rIns="68575" bIns="34275" anchor="t" anchorCtr="0">
            <a:normAutofit lnSpcReduction="10000"/>
          </a:bodyPr>
          <a:lstStyle/>
          <a:p>
            <a:pPr marL="342900" lvl="0" indent="-254000" algn="l" rtl="0">
              <a:lnSpc>
                <a:spcPct val="90000"/>
              </a:lnSpc>
              <a:spcBef>
                <a:spcPts val="800"/>
              </a:spcBef>
              <a:spcAft>
                <a:spcPts val="0"/>
              </a:spcAft>
              <a:buClr>
                <a:schemeClr val="dk1"/>
              </a:buClr>
              <a:buSzPts val="1400"/>
              <a:buChar char="•"/>
            </a:pPr>
            <a:r>
              <a:rPr lang="en"/>
              <a:t>Almost all programs reach a </a:t>
            </a:r>
            <a:r>
              <a:rPr lang="en" u="sng"/>
              <a:t>small number of people</a:t>
            </a:r>
            <a:endParaRPr/>
          </a:p>
          <a:p>
            <a:pPr marL="685800" lvl="1" indent="-254000" algn="l" rtl="0">
              <a:lnSpc>
                <a:spcPct val="90000"/>
              </a:lnSpc>
              <a:spcBef>
                <a:spcPts val="400"/>
              </a:spcBef>
              <a:spcAft>
                <a:spcPts val="0"/>
              </a:spcAft>
              <a:buSzPts val="1400"/>
              <a:buChar char="•"/>
            </a:pPr>
            <a:r>
              <a:rPr lang="en"/>
              <a:t>Not suitable* for examining health outcomes, utilization, &amp; cost</a:t>
            </a:r>
            <a:endParaRPr/>
          </a:p>
          <a:p>
            <a:pPr marL="342900" lvl="0" indent="-254000" algn="l" rtl="0">
              <a:lnSpc>
                <a:spcPct val="90000"/>
              </a:lnSpc>
              <a:spcBef>
                <a:spcPts val="800"/>
              </a:spcBef>
              <a:spcAft>
                <a:spcPts val="0"/>
              </a:spcAft>
              <a:buClr>
                <a:schemeClr val="dk1"/>
              </a:buClr>
              <a:buSzPts val="1400"/>
              <a:buChar char="•"/>
            </a:pPr>
            <a:r>
              <a:rPr lang="en"/>
              <a:t>Almost all programs offer a relatively </a:t>
            </a:r>
            <a:r>
              <a:rPr lang="en" u="sng"/>
              <a:t>small dose &amp; duration</a:t>
            </a:r>
            <a:endParaRPr/>
          </a:p>
          <a:p>
            <a:pPr marL="685800" lvl="1" indent="-254000" algn="l" rtl="0">
              <a:lnSpc>
                <a:spcPct val="90000"/>
              </a:lnSpc>
              <a:spcBef>
                <a:spcPts val="400"/>
              </a:spcBef>
              <a:spcAft>
                <a:spcPts val="0"/>
              </a:spcAft>
              <a:buSzPts val="1400"/>
              <a:buChar char="•"/>
            </a:pPr>
            <a:r>
              <a:rPr lang="en"/>
              <a:t>Not suitable* for examining health outcomes, utilization &amp; cost</a:t>
            </a:r>
            <a:endParaRPr/>
          </a:p>
          <a:p>
            <a:pPr marL="342900" lvl="0" indent="-254000" algn="l" rtl="0">
              <a:lnSpc>
                <a:spcPct val="90000"/>
              </a:lnSpc>
              <a:spcBef>
                <a:spcPts val="800"/>
              </a:spcBef>
              <a:spcAft>
                <a:spcPts val="0"/>
              </a:spcAft>
              <a:buClr>
                <a:schemeClr val="dk1"/>
              </a:buClr>
              <a:buSzPts val="1400"/>
              <a:buChar char="•"/>
            </a:pPr>
            <a:r>
              <a:rPr lang="en"/>
              <a:t>Many programs are </a:t>
            </a:r>
            <a:r>
              <a:rPr lang="en" u="sng"/>
              <a:t>single-site </a:t>
            </a:r>
            <a:endParaRPr/>
          </a:p>
          <a:p>
            <a:pPr marL="685800" lvl="1" indent="-254000" algn="l" rtl="0">
              <a:lnSpc>
                <a:spcPct val="90000"/>
              </a:lnSpc>
              <a:spcBef>
                <a:spcPts val="400"/>
              </a:spcBef>
              <a:spcAft>
                <a:spcPts val="0"/>
              </a:spcAft>
              <a:buSzPts val="1400"/>
              <a:buChar char="•"/>
            </a:pPr>
            <a:r>
              <a:rPr lang="en"/>
              <a:t>Limited applicability to the field as a whole</a:t>
            </a:r>
            <a:endParaRPr/>
          </a:p>
          <a:p>
            <a:pPr marL="342900" lvl="0" indent="-254000" algn="l" rtl="0">
              <a:lnSpc>
                <a:spcPct val="90000"/>
              </a:lnSpc>
              <a:spcBef>
                <a:spcPts val="800"/>
              </a:spcBef>
              <a:spcAft>
                <a:spcPts val="0"/>
              </a:spcAft>
              <a:buClr>
                <a:schemeClr val="dk1"/>
              </a:buClr>
              <a:buSzPts val="1400"/>
              <a:buChar char="•"/>
            </a:pPr>
            <a:r>
              <a:rPr lang="en"/>
              <a:t>Bottom line: You need a LOT of data to show an impact</a:t>
            </a:r>
            <a:endParaRPr/>
          </a:p>
          <a:p>
            <a:pPr marL="685800" lvl="1" indent="-254000" algn="l" rtl="0">
              <a:lnSpc>
                <a:spcPct val="90000"/>
              </a:lnSpc>
              <a:spcBef>
                <a:spcPts val="400"/>
              </a:spcBef>
              <a:spcAft>
                <a:spcPts val="0"/>
              </a:spcAft>
              <a:buSzPts val="1400"/>
              <a:buChar char="•"/>
            </a:pPr>
            <a:r>
              <a:rPr lang="en"/>
              <a:t>Most programs have limited funds available for evaluation</a:t>
            </a:r>
            <a:endParaRPr/>
          </a:p>
          <a:p>
            <a:pPr marL="685800" lvl="1" indent="-165100" algn="l" rtl="0">
              <a:lnSpc>
                <a:spcPct val="90000"/>
              </a:lnSpc>
              <a:spcBef>
                <a:spcPts val="400"/>
              </a:spcBef>
              <a:spcAft>
                <a:spcPts val="0"/>
              </a:spcAft>
              <a:buSzPts val="1400"/>
              <a:buNone/>
            </a:pPr>
            <a:endParaRPr/>
          </a:p>
          <a:p>
            <a:pPr marL="342900" lvl="0" indent="-165100" algn="l" rtl="0">
              <a:lnSpc>
                <a:spcPct val="90000"/>
              </a:lnSpc>
              <a:spcBef>
                <a:spcPts val="800"/>
              </a:spcBef>
              <a:spcAft>
                <a:spcPts val="0"/>
              </a:spcAft>
              <a:buClr>
                <a:schemeClr val="dk1"/>
              </a:buClr>
              <a:buSzPts val="1400"/>
              <a:buNone/>
            </a:pPr>
            <a:endParaRPr/>
          </a:p>
        </p:txBody>
      </p:sp>
      <p:sp>
        <p:nvSpPr>
          <p:cNvPr id="529" name="Google Shape;529;p57"/>
          <p:cNvSpPr txBox="1"/>
          <p:nvPr/>
        </p:nvSpPr>
        <p:spPr>
          <a:xfrm>
            <a:off x="60512" y="4767934"/>
            <a:ext cx="3988676"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 I would argue it is also not ethical</a:t>
            </a:r>
            <a:endParaRPr sz="1100"/>
          </a:p>
        </p:txBody>
      </p:sp>
      <p:sp>
        <p:nvSpPr>
          <p:cNvPr id="528" name="Google Shape;528;p57"/>
          <p:cNvSpPr txBox="1"/>
          <p:nvPr/>
        </p:nvSpPr>
        <p:spPr>
          <a:xfrm>
            <a:off x="3438025" y="4513925"/>
            <a:ext cx="5533800" cy="531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132046"/>
              </a:buClr>
              <a:buSzPts val="3000"/>
              <a:buFont typeface="Arial"/>
              <a:buNone/>
            </a:pPr>
            <a:r>
              <a:rPr lang="en" sz="3000" b="1" i="0" u="none" strike="noStrike" cap="none">
                <a:solidFill>
                  <a:srgbClr val="132046"/>
                </a:solidFill>
                <a:latin typeface="Calibri"/>
                <a:ea typeface="Calibri"/>
                <a:cs typeface="Calibri"/>
                <a:sym typeface="Calibri"/>
              </a:rPr>
              <a:t>This is really hard!</a:t>
            </a:r>
            <a:endParaRPr sz="1100"/>
          </a:p>
        </p:txBody>
      </p:sp>
      <p:grpSp>
        <p:nvGrpSpPr>
          <p:cNvPr id="530" name="Google Shape;530;p57">
            <a:extLst>
              <a:ext uri="{C183D7F6-B498-43B3-948B-1728B52AA6E4}">
                <adec:decorative xmlns:adec="http://schemas.microsoft.com/office/drawing/2017/decorative" val="1"/>
              </a:ext>
            </a:extLst>
          </p:cNvPr>
          <p:cNvGrpSpPr/>
          <p:nvPr/>
        </p:nvGrpSpPr>
        <p:grpSpPr>
          <a:xfrm>
            <a:off x="0" y="0"/>
            <a:ext cx="9143999" cy="923081"/>
            <a:chOff x="0" y="-4189"/>
            <a:chExt cx="12191999" cy="731175"/>
          </a:xfrm>
        </p:grpSpPr>
        <p:sp>
          <p:nvSpPr>
            <p:cNvPr id="531" name="Google Shape;531;p57"/>
            <p:cNvSpPr/>
            <p:nvPr/>
          </p:nvSpPr>
          <p:spPr>
            <a:xfrm>
              <a:off x="0" y="-4189"/>
              <a:ext cx="699615" cy="726985"/>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32" name="Google Shape;532;p57"/>
            <p:cNvSpPr/>
            <p:nvPr/>
          </p:nvSpPr>
          <p:spPr>
            <a:xfrm>
              <a:off x="336450" y="-4189"/>
              <a:ext cx="11855549" cy="731175"/>
            </a:xfrm>
            <a:prstGeom prst="rect">
              <a:avLst/>
            </a:prstGeom>
            <a:solidFill>
              <a:srgbClr val="00206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FFFFFF"/>
                </a:buClr>
                <a:buSzPts val="2700"/>
                <a:buFont typeface="Arial"/>
                <a:buNone/>
              </a:pPr>
              <a:r>
                <a:rPr lang="en" sz="2700" b="1" i="0" u="none" strike="noStrike" cap="none">
                  <a:solidFill>
                    <a:srgbClr val="FFFFFF"/>
                  </a:solidFill>
                  <a:latin typeface="Calibri"/>
                  <a:ea typeface="Calibri"/>
                  <a:cs typeface="Calibri"/>
                  <a:sym typeface="Calibri"/>
                </a:rPr>
                <a:t>Evaluation Challenges</a:t>
              </a:r>
              <a:endParaRPr sz="1400" b="0" i="1" u="none" strike="noStrike" cap="none">
                <a:solidFill>
                  <a:srgbClr val="FFFFFF"/>
                </a:solidFill>
                <a:latin typeface="Calibri"/>
                <a:ea typeface="Calibri"/>
                <a:cs typeface="Calibri"/>
                <a:sym typeface="Calibri"/>
              </a:endParaRPr>
            </a:p>
          </p:txBody>
        </p:sp>
      </p:grpSp>
      <p:pic>
        <p:nvPicPr>
          <p:cNvPr id="533" name="Google Shape;533;p5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473875" y="4481388"/>
            <a:ext cx="596075" cy="596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3" name="Title 2">
            <a:extLst>
              <a:ext uri="{FF2B5EF4-FFF2-40B4-BE49-F238E27FC236}">
                <a16:creationId xmlns:a16="http://schemas.microsoft.com/office/drawing/2014/main" id="{62AB3607-3002-E1AF-7E72-06DFDA9BAAAA}"/>
              </a:ext>
            </a:extLst>
          </p:cNvPr>
          <p:cNvSpPr>
            <a:spLocks noGrp="1"/>
          </p:cNvSpPr>
          <p:nvPr>
            <p:ph type="title"/>
          </p:nvPr>
        </p:nvSpPr>
        <p:spPr>
          <a:xfrm>
            <a:off x="628650" y="-994172"/>
            <a:ext cx="7886700" cy="994172"/>
          </a:xfrm>
        </p:spPr>
        <p:txBody>
          <a:bodyPr spcFirstLastPara="1" wrap="square" lIns="68575" tIns="34275" rIns="68575" bIns="34275" anchor="b" anchorCtr="0">
            <a:normAutofit/>
          </a:bodyPr>
          <a:lstStyle/>
          <a:p>
            <a:r>
              <a:rPr lang="en-US" dirty="0"/>
              <a:t>Health outcomes, utilization and cost</a:t>
            </a:r>
          </a:p>
        </p:txBody>
      </p:sp>
      <p:sp>
        <p:nvSpPr>
          <p:cNvPr id="539" name="Google Shape;539;p58"/>
          <p:cNvSpPr txBox="1">
            <a:spLocks noGrp="1"/>
          </p:cNvSpPr>
          <p:nvPr>
            <p:ph type="body" idx="1"/>
          </p:nvPr>
        </p:nvSpPr>
        <p:spPr>
          <a:xfrm>
            <a:off x="252338" y="1145925"/>
            <a:ext cx="5462624" cy="3641402"/>
          </a:xfrm>
          <a:prstGeom prst="rect">
            <a:avLst/>
          </a:prstGeom>
          <a:noFill/>
          <a:ln>
            <a:noFill/>
          </a:ln>
        </p:spPr>
        <p:txBody>
          <a:bodyPr spcFirstLastPara="1" wrap="square" lIns="68575" tIns="34275" rIns="68575" bIns="34275" anchor="t" anchorCtr="0">
            <a:normAutofit fontScale="92500" lnSpcReduction="10000"/>
          </a:bodyPr>
          <a:lstStyle/>
          <a:p>
            <a:pPr marL="342900" lvl="0" indent="-253206" algn="l" rtl="0">
              <a:lnSpc>
                <a:spcPct val="90000"/>
              </a:lnSpc>
              <a:spcBef>
                <a:spcPts val="800"/>
              </a:spcBef>
              <a:spcAft>
                <a:spcPts val="0"/>
              </a:spcAft>
              <a:buClr>
                <a:schemeClr val="dk1"/>
              </a:buClr>
              <a:buSzPct val="71428"/>
              <a:buChar char="•"/>
            </a:pPr>
            <a:r>
              <a:rPr lang="en"/>
              <a:t>Food security and nutrition programs are generally</a:t>
            </a:r>
            <a:endParaRPr/>
          </a:p>
          <a:p>
            <a:pPr marL="685800" lvl="1" indent="-253206" algn="l" rtl="0">
              <a:lnSpc>
                <a:spcPct val="90000"/>
              </a:lnSpc>
              <a:spcBef>
                <a:spcPts val="400"/>
              </a:spcBef>
              <a:spcAft>
                <a:spcPts val="0"/>
              </a:spcAft>
              <a:buSzPct val="83333"/>
              <a:buChar char="•"/>
            </a:pPr>
            <a:r>
              <a:rPr lang="en"/>
              <a:t>Better at prevention than at treatment</a:t>
            </a:r>
            <a:endParaRPr/>
          </a:p>
          <a:p>
            <a:pPr marL="685800" lvl="1" indent="-253206" algn="l" rtl="0">
              <a:lnSpc>
                <a:spcPct val="90000"/>
              </a:lnSpc>
              <a:spcBef>
                <a:spcPts val="400"/>
              </a:spcBef>
              <a:spcAft>
                <a:spcPts val="0"/>
              </a:spcAft>
              <a:buSzPct val="83333"/>
              <a:buChar char="•"/>
            </a:pPr>
            <a:r>
              <a:rPr lang="en"/>
              <a:t>Expected to have an impact over a long length of time</a:t>
            </a:r>
            <a:endParaRPr/>
          </a:p>
          <a:p>
            <a:pPr marL="685800" lvl="1" indent="-253206" algn="l" rtl="0">
              <a:lnSpc>
                <a:spcPct val="90000"/>
              </a:lnSpc>
              <a:spcBef>
                <a:spcPts val="400"/>
              </a:spcBef>
              <a:spcAft>
                <a:spcPts val="0"/>
              </a:spcAft>
              <a:buSzPct val="83333"/>
              <a:buChar char="•"/>
            </a:pPr>
            <a:r>
              <a:rPr lang="en"/>
              <a:t>Proven by their SMALL effect on a LARGE number of people, rather than their LARGE effect on a SMALL number of people</a:t>
            </a:r>
            <a:endParaRPr/>
          </a:p>
          <a:p>
            <a:pPr marL="342900" lvl="1" indent="0" algn="l" rtl="0">
              <a:lnSpc>
                <a:spcPct val="90000"/>
              </a:lnSpc>
              <a:spcBef>
                <a:spcPts val="400"/>
              </a:spcBef>
              <a:spcAft>
                <a:spcPts val="0"/>
              </a:spcAft>
              <a:buSzPct val="83333"/>
              <a:buNone/>
            </a:pPr>
            <a:endParaRPr/>
          </a:p>
          <a:p>
            <a:pPr marL="342900" lvl="0" indent="-253206" algn="l" rtl="0">
              <a:lnSpc>
                <a:spcPct val="90000"/>
              </a:lnSpc>
              <a:spcBef>
                <a:spcPts val="800"/>
              </a:spcBef>
              <a:spcAft>
                <a:spcPts val="0"/>
              </a:spcAft>
              <a:buClr>
                <a:schemeClr val="dk1"/>
              </a:buClr>
              <a:buSzPct val="71428"/>
              <a:buChar char="•"/>
            </a:pPr>
            <a:r>
              <a:rPr lang="en"/>
              <a:t>If you anticipate a SMALL effect, to show an impact you need</a:t>
            </a:r>
            <a:endParaRPr/>
          </a:p>
          <a:p>
            <a:pPr marL="685800" lvl="1" indent="-253206" algn="l" rtl="0">
              <a:lnSpc>
                <a:spcPct val="90000"/>
              </a:lnSpc>
              <a:spcBef>
                <a:spcPts val="400"/>
              </a:spcBef>
              <a:spcAft>
                <a:spcPts val="0"/>
              </a:spcAft>
              <a:buSzPct val="83333"/>
              <a:buChar char="•"/>
            </a:pPr>
            <a:r>
              <a:rPr lang="en"/>
              <a:t>A lot of people</a:t>
            </a:r>
            <a:endParaRPr/>
          </a:p>
          <a:p>
            <a:pPr marL="685800" lvl="1" indent="-253206" algn="l" rtl="0">
              <a:lnSpc>
                <a:spcPct val="90000"/>
              </a:lnSpc>
              <a:spcBef>
                <a:spcPts val="400"/>
              </a:spcBef>
              <a:spcAft>
                <a:spcPts val="0"/>
              </a:spcAft>
              <a:buSzPct val="83333"/>
              <a:buChar char="•"/>
            </a:pPr>
            <a:r>
              <a:rPr lang="en"/>
              <a:t>A long duration of “treatment” </a:t>
            </a:r>
            <a:endParaRPr/>
          </a:p>
          <a:p>
            <a:pPr marL="685800" lvl="1" indent="-253206" algn="l" rtl="0">
              <a:lnSpc>
                <a:spcPct val="90000"/>
              </a:lnSpc>
              <a:spcBef>
                <a:spcPts val="400"/>
              </a:spcBef>
              <a:spcAft>
                <a:spcPts val="0"/>
              </a:spcAft>
              <a:buSzPct val="83333"/>
              <a:buChar char="•"/>
            </a:pPr>
            <a:r>
              <a:rPr lang="en"/>
              <a:t>A high “dose”</a:t>
            </a:r>
            <a:endParaRPr/>
          </a:p>
          <a:p>
            <a:pPr marL="685800" lvl="1" indent="-253206" algn="l" rtl="0">
              <a:lnSpc>
                <a:spcPct val="90000"/>
              </a:lnSpc>
              <a:spcBef>
                <a:spcPts val="400"/>
              </a:spcBef>
              <a:spcAft>
                <a:spcPts val="0"/>
              </a:spcAft>
              <a:buSzPct val="83333"/>
              <a:buChar char="•"/>
            </a:pPr>
            <a:r>
              <a:rPr lang="en"/>
              <a:t>A long duration of observation</a:t>
            </a:r>
            <a:endParaRPr/>
          </a:p>
        </p:txBody>
      </p:sp>
      <p:sp>
        <p:nvSpPr>
          <p:cNvPr id="540" name="Google Shape;540;p58"/>
          <p:cNvSpPr/>
          <p:nvPr/>
        </p:nvSpPr>
        <p:spPr>
          <a:xfrm>
            <a:off x="6077607" y="1134705"/>
            <a:ext cx="3066393" cy="4008795"/>
          </a:xfrm>
          <a:prstGeom prst="rect">
            <a:avLst/>
          </a:prstGeom>
          <a:solidFill>
            <a:srgbClr val="1320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2100"/>
              <a:buFont typeface="Arial"/>
              <a:buNone/>
            </a:pPr>
            <a:r>
              <a:rPr lang="en" sz="2100" b="1" i="0" u="none" strike="noStrike" cap="none">
                <a:solidFill>
                  <a:srgbClr val="FFFFFF"/>
                </a:solidFill>
                <a:latin typeface="Calibri"/>
                <a:ea typeface="Calibri"/>
                <a:cs typeface="Calibri"/>
                <a:sym typeface="Calibri"/>
              </a:rPr>
              <a:t>POPULATION HEALTH</a:t>
            </a:r>
            <a:endParaRPr sz="1100"/>
          </a:p>
        </p:txBody>
      </p:sp>
      <p:pic>
        <p:nvPicPr>
          <p:cNvPr id="541" name="Google Shape;541;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026393" y="1729661"/>
            <a:ext cx="685800" cy="685800"/>
          </a:xfrm>
          <a:prstGeom prst="rect">
            <a:avLst/>
          </a:prstGeom>
          <a:noFill/>
          <a:ln>
            <a:noFill/>
          </a:ln>
        </p:spPr>
      </p:pic>
      <p:pic>
        <p:nvPicPr>
          <p:cNvPr id="542" name="Google Shape;542;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21742" y="2346405"/>
            <a:ext cx="685800" cy="685800"/>
          </a:xfrm>
          <a:prstGeom prst="rect">
            <a:avLst/>
          </a:prstGeom>
          <a:noFill/>
          <a:ln>
            <a:noFill/>
          </a:ln>
        </p:spPr>
      </p:pic>
      <p:pic>
        <p:nvPicPr>
          <p:cNvPr id="543" name="Google Shape;543;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983038" y="1029538"/>
            <a:ext cx="685800" cy="685800"/>
          </a:xfrm>
          <a:prstGeom prst="rect">
            <a:avLst/>
          </a:prstGeom>
          <a:noFill/>
          <a:ln>
            <a:noFill/>
          </a:ln>
        </p:spPr>
      </p:pic>
      <p:pic>
        <p:nvPicPr>
          <p:cNvPr id="544" name="Google Shape;544;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07403" y="686639"/>
            <a:ext cx="685800" cy="685800"/>
          </a:xfrm>
          <a:prstGeom prst="rect">
            <a:avLst/>
          </a:prstGeom>
          <a:noFill/>
          <a:ln>
            <a:noFill/>
          </a:ln>
        </p:spPr>
      </p:pic>
      <p:pic>
        <p:nvPicPr>
          <p:cNvPr id="545" name="Google Shape;545;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187108" y="984143"/>
            <a:ext cx="685800" cy="685800"/>
          </a:xfrm>
          <a:prstGeom prst="rect">
            <a:avLst/>
          </a:prstGeom>
          <a:noFill/>
          <a:ln>
            <a:noFill/>
          </a:ln>
        </p:spPr>
      </p:pic>
      <p:pic>
        <p:nvPicPr>
          <p:cNvPr id="546" name="Google Shape;546;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57652" y="1043861"/>
            <a:ext cx="685800" cy="685800"/>
          </a:xfrm>
          <a:prstGeom prst="rect">
            <a:avLst/>
          </a:prstGeom>
          <a:noFill/>
          <a:ln>
            <a:noFill/>
          </a:ln>
        </p:spPr>
      </p:pic>
      <p:pic>
        <p:nvPicPr>
          <p:cNvPr id="547" name="Google Shape;547;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599930" y="1362464"/>
            <a:ext cx="685800" cy="685800"/>
          </a:xfrm>
          <a:prstGeom prst="rect">
            <a:avLst/>
          </a:prstGeom>
          <a:noFill/>
          <a:ln>
            <a:noFill/>
          </a:ln>
        </p:spPr>
      </p:pic>
      <p:pic>
        <p:nvPicPr>
          <p:cNvPr id="548" name="Google Shape;548;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86196" y="1386761"/>
            <a:ext cx="685800" cy="685800"/>
          </a:xfrm>
          <a:prstGeom prst="rect">
            <a:avLst/>
          </a:prstGeom>
          <a:noFill/>
          <a:ln>
            <a:noFill/>
          </a:ln>
        </p:spPr>
      </p:pic>
      <p:pic>
        <p:nvPicPr>
          <p:cNvPr id="549" name="Google Shape;549;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643285" y="2049517"/>
            <a:ext cx="685800" cy="685800"/>
          </a:xfrm>
          <a:prstGeom prst="rect">
            <a:avLst/>
          </a:prstGeom>
          <a:noFill/>
          <a:ln>
            <a:noFill/>
          </a:ln>
        </p:spPr>
      </p:pic>
      <p:pic>
        <p:nvPicPr>
          <p:cNvPr id="550" name="Google Shape;550;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214741" y="1665323"/>
            <a:ext cx="685800" cy="685800"/>
          </a:xfrm>
          <a:prstGeom prst="rect">
            <a:avLst/>
          </a:prstGeom>
          <a:noFill/>
          <a:ln>
            <a:noFill/>
          </a:ln>
        </p:spPr>
      </p:pic>
      <p:pic>
        <p:nvPicPr>
          <p:cNvPr id="551" name="Google Shape;551;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86196" y="2027165"/>
            <a:ext cx="685800" cy="685800"/>
          </a:xfrm>
          <a:prstGeom prst="rect">
            <a:avLst/>
          </a:prstGeom>
          <a:noFill/>
          <a:ln>
            <a:noFill/>
          </a:ln>
        </p:spPr>
      </p:pic>
      <p:pic>
        <p:nvPicPr>
          <p:cNvPr id="552" name="Google Shape;552;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85285" y="1695133"/>
            <a:ext cx="685800" cy="685800"/>
          </a:xfrm>
          <a:prstGeom prst="rect">
            <a:avLst/>
          </a:prstGeom>
          <a:noFill/>
          <a:ln>
            <a:noFill/>
          </a:ln>
        </p:spPr>
      </p:pic>
      <p:pic>
        <p:nvPicPr>
          <p:cNvPr id="553" name="Google Shape;553;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81889" y="4262455"/>
            <a:ext cx="685800" cy="685800"/>
          </a:xfrm>
          <a:prstGeom prst="rect">
            <a:avLst/>
          </a:prstGeom>
          <a:noFill/>
          <a:ln>
            <a:noFill/>
          </a:ln>
        </p:spPr>
      </p:pic>
      <p:pic>
        <p:nvPicPr>
          <p:cNvPr id="554" name="Google Shape;554;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94205" y="3966715"/>
            <a:ext cx="685800" cy="685800"/>
          </a:xfrm>
          <a:prstGeom prst="rect">
            <a:avLst/>
          </a:prstGeom>
          <a:noFill/>
          <a:ln>
            <a:noFill/>
          </a:ln>
        </p:spPr>
      </p:pic>
      <p:pic>
        <p:nvPicPr>
          <p:cNvPr id="555" name="Google Shape;555;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69948" y="3616660"/>
            <a:ext cx="685800" cy="685800"/>
          </a:xfrm>
          <a:prstGeom prst="rect">
            <a:avLst/>
          </a:prstGeom>
          <a:noFill/>
          <a:ln>
            <a:noFill/>
          </a:ln>
        </p:spPr>
      </p:pic>
      <p:pic>
        <p:nvPicPr>
          <p:cNvPr id="556" name="Google Shape;556;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536848" y="3654868"/>
            <a:ext cx="685800" cy="685800"/>
          </a:xfrm>
          <a:prstGeom prst="rect">
            <a:avLst/>
          </a:prstGeom>
          <a:noFill/>
          <a:ln>
            <a:noFill/>
          </a:ln>
        </p:spPr>
      </p:pic>
      <p:pic>
        <p:nvPicPr>
          <p:cNvPr id="557" name="Google Shape;557;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57515" y="3283109"/>
            <a:ext cx="685800" cy="685800"/>
          </a:xfrm>
          <a:prstGeom prst="rect">
            <a:avLst/>
          </a:prstGeom>
          <a:noFill/>
          <a:ln>
            <a:noFill/>
          </a:ln>
        </p:spPr>
      </p:pic>
      <p:pic>
        <p:nvPicPr>
          <p:cNvPr id="558" name="Google Shape;558;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794672" y="2966627"/>
            <a:ext cx="685800" cy="685800"/>
          </a:xfrm>
          <a:prstGeom prst="rect">
            <a:avLst/>
          </a:prstGeom>
          <a:noFill/>
          <a:ln>
            <a:noFill/>
          </a:ln>
        </p:spPr>
      </p:pic>
      <p:pic>
        <p:nvPicPr>
          <p:cNvPr id="559" name="Google Shape;559;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00810" y="3938497"/>
            <a:ext cx="685800" cy="685800"/>
          </a:xfrm>
          <a:prstGeom prst="rect">
            <a:avLst/>
          </a:prstGeom>
          <a:noFill/>
          <a:ln>
            <a:noFill/>
          </a:ln>
        </p:spPr>
      </p:pic>
      <p:pic>
        <p:nvPicPr>
          <p:cNvPr id="560" name="Google Shape;560;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84792" y="3254818"/>
            <a:ext cx="685800" cy="685800"/>
          </a:xfrm>
          <a:prstGeom prst="rect">
            <a:avLst/>
          </a:prstGeom>
          <a:noFill/>
          <a:ln>
            <a:noFill/>
          </a:ln>
        </p:spPr>
      </p:pic>
      <p:pic>
        <p:nvPicPr>
          <p:cNvPr id="561" name="Google Shape;561;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910189" y="3335012"/>
            <a:ext cx="685800" cy="685800"/>
          </a:xfrm>
          <a:prstGeom prst="rect">
            <a:avLst/>
          </a:prstGeom>
          <a:noFill/>
          <a:ln>
            <a:noFill/>
          </a:ln>
        </p:spPr>
      </p:pic>
      <p:pic>
        <p:nvPicPr>
          <p:cNvPr id="562" name="Google Shape;562;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955256" y="3997768"/>
            <a:ext cx="685800" cy="685800"/>
          </a:xfrm>
          <a:prstGeom prst="rect">
            <a:avLst/>
          </a:prstGeom>
          <a:noFill/>
          <a:ln>
            <a:noFill/>
          </a:ln>
        </p:spPr>
      </p:pic>
      <p:pic>
        <p:nvPicPr>
          <p:cNvPr id="575" name="Google Shape;575;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522067" y="4988263"/>
            <a:ext cx="685800" cy="685800"/>
          </a:xfrm>
          <a:prstGeom prst="rect">
            <a:avLst/>
          </a:prstGeom>
          <a:noFill/>
          <a:ln>
            <a:noFill/>
          </a:ln>
        </p:spPr>
      </p:pic>
      <p:pic>
        <p:nvPicPr>
          <p:cNvPr id="563" name="Google Shape;563;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101133" y="4657725"/>
            <a:ext cx="685800" cy="685800"/>
          </a:xfrm>
          <a:prstGeom prst="rect">
            <a:avLst/>
          </a:prstGeom>
          <a:noFill/>
          <a:ln>
            <a:noFill/>
          </a:ln>
        </p:spPr>
      </p:pic>
      <p:pic>
        <p:nvPicPr>
          <p:cNvPr id="564" name="Google Shape;564;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65670" y="4593884"/>
            <a:ext cx="685800" cy="685800"/>
          </a:xfrm>
          <a:prstGeom prst="rect">
            <a:avLst/>
          </a:prstGeom>
          <a:noFill/>
          <a:ln>
            <a:noFill/>
          </a:ln>
        </p:spPr>
      </p:pic>
      <p:pic>
        <p:nvPicPr>
          <p:cNvPr id="565" name="Google Shape;565;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539090" y="4340668"/>
            <a:ext cx="685800" cy="685800"/>
          </a:xfrm>
          <a:prstGeom prst="rect">
            <a:avLst/>
          </a:prstGeom>
          <a:noFill/>
          <a:ln>
            <a:noFill/>
          </a:ln>
        </p:spPr>
      </p:pic>
      <p:pic>
        <p:nvPicPr>
          <p:cNvPr id="566" name="Google Shape;566;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964183" y="4641299"/>
            <a:ext cx="685800" cy="685800"/>
          </a:xfrm>
          <a:prstGeom prst="rect">
            <a:avLst/>
          </a:prstGeom>
          <a:noFill/>
          <a:ln>
            <a:noFill/>
          </a:ln>
        </p:spPr>
      </p:pic>
      <p:pic>
        <p:nvPicPr>
          <p:cNvPr id="567" name="Google Shape;567;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864900" y="4286201"/>
            <a:ext cx="685800" cy="685800"/>
          </a:xfrm>
          <a:prstGeom prst="rect">
            <a:avLst/>
          </a:prstGeom>
          <a:noFill/>
          <a:ln>
            <a:noFill/>
          </a:ln>
        </p:spPr>
      </p:pic>
      <p:pic>
        <p:nvPicPr>
          <p:cNvPr id="568" name="Google Shape;568;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902422" y="3584126"/>
            <a:ext cx="685800" cy="685800"/>
          </a:xfrm>
          <a:prstGeom prst="rect">
            <a:avLst/>
          </a:prstGeom>
          <a:noFill/>
          <a:ln>
            <a:noFill/>
          </a:ln>
        </p:spPr>
      </p:pic>
      <p:pic>
        <p:nvPicPr>
          <p:cNvPr id="569" name="Google Shape;569;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075377" y="2369373"/>
            <a:ext cx="685800" cy="685800"/>
          </a:xfrm>
          <a:prstGeom prst="rect">
            <a:avLst/>
          </a:prstGeom>
          <a:noFill/>
          <a:ln>
            <a:noFill/>
          </a:ln>
        </p:spPr>
      </p:pic>
      <p:pic>
        <p:nvPicPr>
          <p:cNvPr id="570" name="Google Shape;570;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541683" y="2684953"/>
            <a:ext cx="685800" cy="685800"/>
          </a:xfrm>
          <a:prstGeom prst="rect">
            <a:avLst/>
          </a:prstGeom>
          <a:noFill/>
          <a:ln>
            <a:noFill/>
          </a:ln>
        </p:spPr>
      </p:pic>
      <p:pic>
        <p:nvPicPr>
          <p:cNvPr id="571" name="Google Shape;571;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223903" y="2347022"/>
            <a:ext cx="685800" cy="685800"/>
          </a:xfrm>
          <a:prstGeom prst="rect">
            <a:avLst/>
          </a:prstGeom>
          <a:noFill/>
          <a:ln>
            <a:noFill/>
          </a:ln>
        </p:spPr>
      </p:pic>
      <p:pic>
        <p:nvPicPr>
          <p:cNvPr id="572" name="Google Shape;572;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93237" y="328011"/>
            <a:ext cx="685800" cy="685800"/>
          </a:xfrm>
          <a:prstGeom prst="rect">
            <a:avLst/>
          </a:prstGeom>
          <a:noFill/>
          <a:ln>
            <a:noFill/>
          </a:ln>
        </p:spPr>
      </p:pic>
      <p:pic>
        <p:nvPicPr>
          <p:cNvPr id="573" name="Google Shape;573;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824687" y="4947373"/>
            <a:ext cx="685800" cy="685800"/>
          </a:xfrm>
          <a:prstGeom prst="rect">
            <a:avLst/>
          </a:prstGeom>
          <a:noFill/>
          <a:ln>
            <a:noFill/>
          </a:ln>
        </p:spPr>
      </p:pic>
      <p:pic>
        <p:nvPicPr>
          <p:cNvPr id="574" name="Google Shape;574;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81889" y="4900841"/>
            <a:ext cx="685800" cy="685800"/>
          </a:xfrm>
          <a:prstGeom prst="rect">
            <a:avLst/>
          </a:prstGeom>
          <a:noFill/>
          <a:ln>
            <a:noFill/>
          </a:ln>
        </p:spPr>
      </p:pic>
      <p:grpSp>
        <p:nvGrpSpPr>
          <p:cNvPr id="576" name="Google Shape;576;p58">
            <a:extLst>
              <a:ext uri="{C183D7F6-B498-43B3-948B-1728B52AA6E4}">
                <adec:decorative xmlns:adec="http://schemas.microsoft.com/office/drawing/2017/decorative" val="1"/>
              </a:ext>
            </a:extLst>
          </p:cNvPr>
          <p:cNvGrpSpPr/>
          <p:nvPr/>
        </p:nvGrpSpPr>
        <p:grpSpPr>
          <a:xfrm>
            <a:off x="-6428" y="-13286"/>
            <a:ext cx="9143999" cy="923081"/>
            <a:chOff x="0" y="-4189"/>
            <a:chExt cx="12191999" cy="731175"/>
          </a:xfrm>
        </p:grpSpPr>
        <p:sp>
          <p:nvSpPr>
            <p:cNvPr id="577" name="Google Shape;577;p58"/>
            <p:cNvSpPr/>
            <p:nvPr/>
          </p:nvSpPr>
          <p:spPr>
            <a:xfrm>
              <a:off x="0" y="1"/>
              <a:ext cx="699615" cy="726985"/>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78" name="Google Shape;578;p58"/>
            <p:cNvSpPr/>
            <p:nvPr/>
          </p:nvSpPr>
          <p:spPr>
            <a:xfrm>
              <a:off x="336450" y="-4189"/>
              <a:ext cx="11855549" cy="731175"/>
            </a:xfrm>
            <a:prstGeom prst="rect">
              <a:avLst/>
            </a:prstGeom>
            <a:solidFill>
              <a:srgbClr val="00206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FFFFFF"/>
                </a:buClr>
                <a:buSzPts val="2700"/>
                <a:buFont typeface="Arial"/>
                <a:buNone/>
              </a:pPr>
              <a:r>
                <a:rPr lang="en" sz="2700" b="1" i="0" u="none" strike="noStrike" cap="none" dirty="0">
                  <a:solidFill>
                    <a:srgbClr val="FFFFFF"/>
                  </a:solidFill>
                  <a:latin typeface="Calibri"/>
                  <a:ea typeface="Calibri"/>
                  <a:cs typeface="Calibri"/>
                  <a:sym typeface="Calibri"/>
                </a:rPr>
                <a:t>Why is so much data needed to prove impact on health outcomes, utilization, &amp; cost?</a:t>
              </a:r>
              <a:endParaRPr sz="2700" b="0" i="1"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59">
            <a:extLst>
              <a:ext uri="{C183D7F6-B498-43B3-948B-1728B52AA6E4}">
                <adec:decorative xmlns:adec="http://schemas.microsoft.com/office/drawing/2017/decorative" val="1"/>
              </a:ext>
            </a:extLst>
          </p:cNvPr>
          <p:cNvSpPr/>
          <p:nvPr/>
        </p:nvSpPr>
        <p:spPr>
          <a:xfrm>
            <a:off x="0" y="0"/>
            <a:ext cx="3619982" cy="5143500"/>
          </a:xfrm>
          <a:prstGeom prst="rect">
            <a:avLst/>
          </a:prstGeom>
          <a:solidFill>
            <a:srgbClr val="00206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85" name="Google Shape;585;p59"/>
          <p:cNvSpPr txBox="1">
            <a:spLocks noGrp="1"/>
          </p:cNvSpPr>
          <p:nvPr>
            <p:ph type="title"/>
          </p:nvPr>
        </p:nvSpPr>
        <p:spPr>
          <a:xfrm>
            <a:off x="316121" y="704555"/>
            <a:ext cx="2987740" cy="994172"/>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45454"/>
              <a:buNone/>
            </a:pPr>
            <a:r>
              <a:rPr lang="en" b="1">
                <a:solidFill>
                  <a:schemeClr val="lt1"/>
                </a:solidFill>
                <a:latin typeface="Arial"/>
                <a:ea typeface="Arial"/>
                <a:cs typeface="Arial"/>
                <a:sym typeface="Arial"/>
              </a:rPr>
              <a:t>Modelling Studies Have Limitations but Can Fill in Some Gaps</a:t>
            </a:r>
            <a:endParaRPr/>
          </a:p>
        </p:txBody>
      </p:sp>
      <p:pic>
        <p:nvPicPr>
          <p:cNvPr id="586" name="Google Shape;586;p5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014233" y="318287"/>
            <a:ext cx="4957620" cy="4506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33">
            <a:extLst>
              <a:ext uri="{C183D7F6-B498-43B3-948B-1728B52AA6E4}">
                <adec:decorative xmlns:adec="http://schemas.microsoft.com/office/drawing/2017/decorative" val="1"/>
              </a:ext>
            </a:extLst>
          </p:cNvPr>
          <p:cNvSpPr/>
          <p:nvPr/>
        </p:nvSpPr>
        <p:spPr>
          <a:xfrm rot="10800000" flipH="1">
            <a:off x="0" y="514306"/>
            <a:ext cx="9144000" cy="112725"/>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0" name="Google Shape;190;p33"/>
          <p:cNvSpPr>
            <a:spLocks noGrp="1"/>
          </p:cNvSpPr>
          <p:nvPr>
            <p:ph type="title" idx="4294967295"/>
          </p:nvPr>
        </p:nvSpPr>
        <p:spPr>
          <a:xfrm>
            <a:off x="0" y="0"/>
            <a:ext cx="9144000" cy="514350"/>
          </a:xfrm>
          <a:prstGeom prst="rect">
            <a:avLst/>
          </a:prstGeom>
          <a:solidFill>
            <a:schemeClr val="accent6">
              <a:lumMod val="75000"/>
            </a:schemeClr>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en-US" sz="2800" b="1" i="0" u="none" strike="noStrike" kern="0" cap="none" spc="0" normalizeH="0" baseline="0" noProof="0" dirty="0">
                <a:ln>
                  <a:noFill/>
                </a:ln>
                <a:solidFill>
                  <a:schemeClr val="lt1"/>
                </a:solidFill>
                <a:effectLst/>
                <a:uLnTx/>
                <a:uFillTx/>
                <a:latin typeface="Calibri"/>
                <a:ea typeface="Calibri"/>
                <a:cs typeface="Calibri"/>
                <a:sym typeface="Calibri"/>
              </a:rPr>
              <a:t>NOPREN HER Summer Series for Students</a:t>
            </a:r>
            <a:endParaRPr kumimoji="0" lang="en-US" sz="11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91" name="Google Shape;191;p33"/>
          <p:cNvSpPr txBox="1"/>
          <p:nvPr/>
        </p:nvSpPr>
        <p:spPr>
          <a:xfrm>
            <a:off x="157175" y="627031"/>
            <a:ext cx="8646300" cy="394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Calibri"/>
                <a:ea typeface="Calibri"/>
                <a:cs typeface="Calibri"/>
                <a:sym typeface="Calibri"/>
              </a:rPr>
              <a:t> Schedule and Topics </a:t>
            </a:r>
            <a:endParaRPr sz="1000" b="0" i="0" u="none" strike="noStrike" cap="none">
              <a:solidFill>
                <a:srgbClr val="000000"/>
              </a:solidFill>
              <a:latin typeface="Arial"/>
              <a:ea typeface="Arial"/>
              <a:cs typeface="Arial"/>
              <a:sym typeface="Arial"/>
            </a:endParaRPr>
          </a:p>
          <a:p>
            <a:pPr marL="342900" marR="0" lvl="0" indent="-298450" algn="l" rtl="0">
              <a:lnSpc>
                <a:spcPct val="100000"/>
              </a:lnSpc>
              <a:spcBef>
                <a:spcPts val="0"/>
              </a:spcBef>
              <a:spcAft>
                <a:spcPts val="0"/>
              </a:spcAft>
              <a:buClr>
                <a:schemeClr val="dk1"/>
              </a:buClr>
              <a:buSzPts val="2100"/>
              <a:buFont typeface="Calibri"/>
              <a:buChar char="●"/>
            </a:pPr>
            <a:r>
              <a:rPr lang="en" sz="2000" b="0" i="0" u="none" strike="noStrike" cap="none">
                <a:solidFill>
                  <a:schemeClr val="dk1"/>
                </a:solidFill>
                <a:latin typeface="Calibri"/>
                <a:ea typeface="Calibri"/>
                <a:cs typeface="Calibri"/>
                <a:sym typeface="Calibri"/>
              </a:rPr>
              <a:t>June 12: </a:t>
            </a:r>
            <a:r>
              <a:rPr lang="en" sz="1900" b="0" i="0" u="none" strike="noStrike" cap="none">
                <a:solidFill>
                  <a:schemeClr val="dk1"/>
                </a:solidFill>
                <a:latin typeface="Calibri"/>
                <a:ea typeface="Calibri"/>
                <a:cs typeface="Calibri"/>
                <a:sym typeface="Calibri"/>
              </a:rPr>
              <a:t>Food Policies in Schools - More than just Lunch!</a:t>
            </a:r>
            <a:endParaRPr sz="1900" b="0" i="0" u="none" strike="noStrike" cap="none">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 sz="2000" b="1" i="0" u="none" strike="noStrike" cap="none">
                <a:solidFill>
                  <a:schemeClr val="dk1"/>
                </a:solidFill>
                <a:latin typeface="Calibri"/>
                <a:ea typeface="Calibri"/>
                <a:cs typeface="Calibri"/>
                <a:sym typeface="Calibri"/>
              </a:rPr>
              <a:t>June 26: </a:t>
            </a:r>
            <a:r>
              <a:rPr lang="en" sz="1900" b="1" i="0" u="none" strike="noStrike" cap="none">
                <a:solidFill>
                  <a:schemeClr val="dk1"/>
                </a:solidFill>
                <a:latin typeface="Calibri"/>
                <a:ea typeface="Calibri"/>
                <a:cs typeface="Calibri"/>
                <a:sym typeface="Calibri"/>
              </a:rPr>
              <a:t>Food is Medicine: What does it mean?</a:t>
            </a:r>
            <a:endParaRPr sz="1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 sz="1900" b="1" i="0" u="none" strike="noStrike" cap="none">
                <a:solidFill>
                  <a:schemeClr val="dk1"/>
                </a:solidFill>
                <a:latin typeface="Calibri"/>
                <a:ea typeface="Calibri"/>
                <a:cs typeface="Calibri"/>
                <a:sym typeface="Calibri"/>
              </a:rPr>
              <a:t>                      Where are we going?</a:t>
            </a:r>
            <a:endParaRPr sz="1900" b="1" i="0" u="none" strike="noStrike" cap="none">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 sz="2000" b="0" i="0" u="none" strike="noStrike" cap="none">
                <a:solidFill>
                  <a:schemeClr val="dk1"/>
                </a:solidFill>
                <a:latin typeface="Calibri"/>
                <a:ea typeface="Calibri"/>
                <a:cs typeface="Calibri"/>
                <a:sym typeface="Calibri"/>
              </a:rPr>
              <a:t>July 10: </a:t>
            </a:r>
            <a:r>
              <a:rPr lang="en" sz="1900" b="0" i="0" u="none" strike="noStrike" cap="none">
                <a:solidFill>
                  <a:schemeClr val="dk1"/>
                </a:solidFill>
                <a:latin typeface="Calibri"/>
                <a:ea typeface="Calibri"/>
                <a:cs typeface="Calibri"/>
                <a:sym typeface="Calibri"/>
              </a:rPr>
              <a:t>Leveraging Food Service Contracts at 4-year Public Universities to     </a:t>
            </a:r>
            <a:endParaRPr sz="1900" b="0" i="0" u="none" strike="noStrike" cap="none">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None/>
            </a:pPr>
            <a:r>
              <a:rPr lang="en" sz="1900" b="0" i="0" u="none" strike="noStrike" cap="none">
                <a:solidFill>
                  <a:schemeClr val="dk1"/>
                </a:solidFill>
                <a:latin typeface="Calibri"/>
                <a:ea typeface="Calibri"/>
                <a:cs typeface="Calibri"/>
                <a:sym typeface="Calibri"/>
              </a:rPr>
              <a:t>                Understand Meal Plan Costs and Affordability</a:t>
            </a:r>
            <a:endParaRPr sz="1900" b="0" i="0" u="none" strike="noStrike" cap="none">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 sz="2000" b="0" i="0" u="none" strike="noStrike" cap="none">
                <a:solidFill>
                  <a:schemeClr val="dk1"/>
                </a:solidFill>
                <a:latin typeface="Calibri"/>
                <a:ea typeface="Calibri"/>
                <a:cs typeface="Calibri"/>
                <a:sym typeface="Calibri"/>
              </a:rPr>
              <a:t>July 24: </a:t>
            </a:r>
            <a:r>
              <a:rPr lang="en" sz="1900" b="0" i="0" u="none" strike="noStrike" cap="none">
                <a:solidFill>
                  <a:schemeClr val="dk1"/>
                </a:solidFill>
                <a:latin typeface="Calibri"/>
                <a:ea typeface="Calibri"/>
                <a:cs typeface="Calibri"/>
                <a:sym typeface="Calibri"/>
              </a:rPr>
              <a:t>Policy Systems and Environmental Strategies to Support Young Children's </a:t>
            </a:r>
            <a:endParaRPr sz="1900" b="0" i="0" u="none" strike="noStrike" cap="none">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None/>
            </a:pPr>
            <a:r>
              <a:rPr lang="en" sz="1900" b="0" i="0" u="none" strike="noStrike" cap="none">
                <a:solidFill>
                  <a:schemeClr val="dk1"/>
                </a:solidFill>
                <a:latin typeface="Calibri"/>
                <a:ea typeface="Calibri"/>
                <a:cs typeface="Calibri"/>
                <a:sym typeface="Calibri"/>
              </a:rPr>
              <a:t>                Diet and Health</a:t>
            </a:r>
            <a:endParaRPr sz="1900" b="0" i="0" u="none" strike="noStrike" cap="none">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 sz="2000" b="0" i="0" u="none" strike="noStrike" cap="none">
                <a:solidFill>
                  <a:schemeClr val="dk1"/>
                </a:solidFill>
                <a:latin typeface="Calibri"/>
                <a:ea typeface="Calibri"/>
                <a:cs typeface="Calibri"/>
                <a:sym typeface="Calibri"/>
              </a:rPr>
              <a:t>August 7: </a:t>
            </a:r>
            <a:r>
              <a:rPr lang="en" sz="1900" b="0" i="0" u="none" strike="noStrike" cap="none">
                <a:solidFill>
                  <a:schemeClr val="dk1"/>
                </a:solidFill>
                <a:latin typeface="Calibri"/>
                <a:ea typeface="Calibri"/>
                <a:cs typeface="Calibri"/>
                <a:sym typeface="Calibri"/>
              </a:rPr>
              <a:t>Collaborating Successfully across Sectors toward Nutrition Security</a:t>
            </a:r>
            <a:endParaRPr sz="1900" b="0" i="0" u="none" strike="noStrike" cap="none">
              <a:solidFill>
                <a:schemeClr val="dk1"/>
              </a:solidFill>
              <a:highlight>
                <a:schemeClr val="lt1"/>
              </a:highlight>
              <a:latin typeface="Calibri"/>
              <a:ea typeface="Calibri"/>
              <a:cs typeface="Calibri"/>
              <a:sym typeface="Calibri"/>
            </a:endParaRPr>
          </a:p>
          <a:p>
            <a:pPr marL="342900" marR="0" lvl="0" indent="-292100" algn="l" rtl="0">
              <a:lnSpc>
                <a:spcPct val="100000"/>
              </a:lnSpc>
              <a:spcBef>
                <a:spcPts val="0"/>
              </a:spcBef>
              <a:spcAft>
                <a:spcPts val="0"/>
              </a:spcAft>
              <a:buClr>
                <a:schemeClr val="dk1"/>
              </a:buClr>
              <a:buSzPts val="2000"/>
              <a:buFont typeface="Calibri"/>
              <a:buChar char="●"/>
            </a:pPr>
            <a:r>
              <a:rPr lang="en" sz="2000" b="0" i="0" u="none" strike="noStrike" cap="none">
                <a:solidFill>
                  <a:schemeClr val="dk1"/>
                </a:solidFill>
                <a:latin typeface="Calibri"/>
                <a:ea typeface="Calibri"/>
                <a:cs typeface="Calibri"/>
                <a:sym typeface="Calibri"/>
              </a:rPr>
              <a:t>August 14: </a:t>
            </a:r>
            <a:r>
              <a:rPr lang="en" sz="2000" b="0" i="0" u="none" strike="noStrike" cap="none">
                <a:solidFill>
                  <a:schemeClr val="dk1"/>
                </a:solidFill>
                <a:highlight>
                  <a:schemeClr val="lt1"/>
                </a:highlight>
                <a:latin typeface="Calibri"/>
                <a:ea typeface="Calibri"/>
                <a:cs typeface="Calibri"/>
                <a:sym typeface="Calibri"/>
              </a:rPr>
              <a:t>Student Presentations</a:t>
            </a:r>
            <a:endParaRPr sz="2000" b="0" i="0" u="none" strike="noStrike" cap="none">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Clr>
                <a:srgbClr val="000000"/>
              </a:buClr>
              <a:buSzPts val="7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 sz="1900" b="1" i="0" u="none" strike="noStrike" cap="none">
                <a:solidFill>
                  <a:schemeClr val="dk1"/>
                </a:solidFill>
                <a:latin typeface="Calibri"/>
                <a:ea typeface="Calibri"/>
                <a:cs typeface="Calibri"/>
                <a:sym typeface="Calibri"/>
              </a:rPr>
              <a:t>For more information</a:t>
            </a:r>
            <a:r>
              <a:rPr lang="en" sz="1900" b="1">
                <a:solidFill>
                  <a:schemeClr val="dk1"/>
                </a:solidFill>
                <a:latin typeface="Calibri"/>
                <a:ea typeface="Calibri"/>
                <a:cs typeface="Calibri"/>
                <a:sym typeface="Calibri"/>
              </a:rPr>
              <a:t>,</a:t>
            </a:r>
            <a:r>
              <a:rPr lang="en" sz="1900" b="1" i="0" u="none" strike="noStrike" cap="none">
                <a:solidFill>
                  <a:schemeClr val="dk1"/>
                </a:solidFill>
                <a:latin typeface="Calibri"/>
                <a:ea typeface="Calibri"/>
                <a:cs typeface="Calibri"/>
                <a:sym typeface="Calibri"/>
              </a:rPr>
              <a:t> to register, or to watch past recordings: </a:t>
            </a:r>
            <a:r>
              <a:rPr lang="en" sz="1900" i="0" u="sng" strike="noStrike" cap="none">
                <a:solidFill>
                  <a:schemeClr val="hlink"/>
                </a:solidFill>
                <a:latin typeface="Calibri"/>
                <a:ea typeface="Calibri"/>
                <a:cs typeface="Calibri"/>
                <a:sym typeface="Calibri"/>
                <a:hlinkClick r:id="rId3"/>
              </a:rPr>
              <a:t>https://nopren.ucsf.edu/her-nopren-summer-speaker-series-students-2024</a:t>
            </a:r>
            <a:r>
              <a:rPr lang="en" sz="1900" i="0" u="none" strike="noStrike" cap="none">
                <a:solidFill>
                  <a:schemeClr val="dk1"/>
                </a:solidFill>
                <a:latin typeface="Calibri"/>
                <a:ea typeface="Calibri"/>
                <a:cs typeface="Calibri"/>
                <a:sym typeface="Calibri"/>
              </a:rPr>
              <a:t> </a:t>
            </a:r>
            <a:endParaRPr sz="1900" i="0" u="none" strike="noStrike" cap="none">
              <a:solidFill>
                <a:schemeClr val="dk1"/>
              </a:solidFill>
              <a:latin typeface="Calibri"/>
              <a:ea typeface="Calibri"/>
              <a:cs typeface="Calibri"/>
              <a:sym typeface="Calibri"/>
            </a:endParaRPr>
          </a:p>
        </p:txBody>
      </p:sp>
      <p:sp>
        <p:nvSpPr>
          <p:cNvPr id="193" name="Google Shape;193;p33"/>
          <p:cNvSpPr txBox="1"/>
          <p:nvPr/>
        </p:nvSpPr>
        <p:spPr>
          <a:xfrm>
            <a:off x="6338350" y="755825"/>
            <a:ext cx="2556900" cy="10158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 sz="1700" b="0" i="0" u="none" strike="noStrike" cap="none">
                <a:solidFill>
                  <a:schemeClr val="dk1"/>
                </a:solidFill>
                <a:latin typeface="Calibri"/>
                <a:ea typeface="Calibri"/>
                <a:cs typeface="Calibri"/>
                <a:sym typeface="Calibri"/>
              </a:rPr>
              <a:t>The series </a:t>
            </a:r>
            <a:r>
              <a:rPr lang="en" sz="1700">
                <a:solidFill>
                  <a:schemeClr val="dk1"/>
                </a:solidFill>
                <a:latin typeface="Calibri"/>
                <a:ea typeface="Calibri"/>
                <a:cs typeface="Calibri"/>
                <a:sym typeface="Calibri"/>
              </a:rPr>
              <a:t>sessions</a:t>
            </a:r>
            <a:r>
              <a:rPr lang="en" sz="1700" b="0" i="0" u="none" strike="noStrike" cap="none">
                <a:solidFill>
                  <a:schemeClr val="dk1"/>
                </a:solidFill>
                <a:latin typeface="Calibri"/>
                <a:ea typeface="Calibri"/>
                <a:cs typeface="Calibri"/>
                <a:sym typeface="Calibri"/>
              </a:rPr>
              <a:t> take place on Wednesdays </a:t>
            </a:r>
            <a:r>
              <a:rPr lang="en" sz="1700" b="1" i="0" u="none" strike="noStrike" cap="none">
                <a:solidFill>
                  <a:schemeClr val="dk1"/>
                </a:solidFill>
                <a:latin typeface="Calibri"/>
                <a:ea typeface="Calibri"/>
                <a:cs typeface="Calibri"/>
                <a:sym typeface="Calibri"/>
              </a:rPr>
              <a:t>from </a:t>
            </a:r>
            <a:endParaRPr sz="17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r>
              <a:rPr lang="en" sz="1700" b="1" i="0" u="none" strike="noStrike" cap="none">
                <a:solidFill>
                  <a:schemeClr val="dk1"/>
                </a:solidFill>
                <a:latin typeface="Calibri"/>
                <a:ea typeface="Calibri"/>
                <a:cs typeface="Calibri"/>
                <a:sym typeface="Calibri"/>
              </a:rPr>
              <a:t>4:00 - 5:00 pm EST</a:t>
            </a:r>
            <a:endParaRPr sz="17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600" b="0" i="0" u="none" strike="noStrike" cap="none">
              <a:solidFill>
                <a:srgbClr val="000000"/>
              </a:solidFill>
              <a:latin typeface="Calibri"/>
              <a:ea typeface="Calibri"/>
              <a:cs typeface="Calibri"/>
              <a:sym typeface="Calibri"/>
            </a:endParaRPr>
          </a:p>
        </p:txBody>
      </p:sp>
      <p:pic>
        <p:nvPicPr>
          <p:cNvPr id="192" name="Google Shape;192;p33" descr="A picture containing text, bottle"/>
          <p:cNvPicPr preferRelativeResize="0"/>
          <p:nvPr/>
        </p:nvPicPr>
        <p:blipFill rotWithShape="1">
          <a:blip r:embed="rId4">
            <a:alphaModFix/>
          </a:blip>
          <a:srcRect/>
          <a:stretch/>
        </p:blipFill>
        <p:spPr>
          <a:xfrm>
            <a:off x="48920" y="4559850"/>
            <a:ext cx="757229" cy="514350"/>
          </a:xfrm>
          <a:prstGeom prst="rect">
            <a:avLst/>
          </a:prstGeom>
          <a:noFill/>
          <a:ln>
            <a:noFill/>
          </a:ln>
        </p:spPr>
      </p:pic>
      <p:pic>
        <p:nvPicPr>
          <p:cNvPr id="189" name="Google Shape;189;p33" descr="NOPREN logo"/>
          <p:cNvPicPr preferRelativeResize="0"/>
          <p:nvPr/>
        </p:nvPicPr>
        <p:blipFill rotWithShape="1">
          <a:blip r:embed="rId5">
            <a:alphaModFix/>
          </a:blip>
          <a:srcRect/>
          <a:stretch/>
        </p:blipFill>
        <p:spPr>
          <a:xfrm>
            <a:off x="7480665" y="4559850"/>
            <a:ext cx="1614415" cy="583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32046"/>
        </a:solidFill>
        <a:effectLst/>
      </p:bgPr>
    </p:bg>
    <p:spTree>
      <p:nvGrpSpPr>
        <p:cNvPr id="1" name="Shape 590"/>
        <p:cNvGrpSpPr/>
        <p:nvPr/>
      </p:nvGrpSpPr>
      <p:grpSpPr>
        <a:xfrm>
          <a:off x="0" y="0"/>
          <a:ext cx="0" cy="0"/>
          <a:chOff x="0" y="0"/>
          <a:chExt cx="0" cy="0"/>
        </a:xfrm>
      </p:grpSpPr>
      <p:sp>
        <p:nvSpPr>
          <p:cNvPr id="591" name="Google Shape;591;p60">
            <a:extLst>
              <a:ext uri="{C183D7F6-B498-43B3-948B-1728B52AA6E4}">
                <adec:decorative xmlns:adec="http://schemas.microsoft.com/office/drawing/2017/decorative" val="1"/>
              </a:ext>
            </a:extLst>
          </p:cNvPr>
          <p:cNvSpPr/>
          <p:nvPr/>
        </p:nvSpPr>
        <p:spPr>
          <a:xfrm>
            <a:off x="1465326" y="0"/>
            <a:ext cx="6213348" cy="51435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92" name="Google Shape;592;p60">
            <a:extLst>
              <a:ext uri="{C183D7F6-B498-43B3-948B-1728B52AA6E4}">
                <adec:decorative xmlns:adec="http://schemas.microsoft.com/office/drawing/2017/decorative" val="1"/>
              </a:ext>
            </a:extLst>
          </p:cNvPr>
          <p:cNvSpPr/>
          <p:nvPr/>
        </p:nvSpPr>
        <p:spPr>
          <a:xfrm>
            <a:off x="1588770" y="0"/>
            <a:ext cx="5966460" cy="51435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93" name="Google Shape;593;p60"/>
          <p:cNvSpPr txBox="1">
            <a:spLocks noGrp="1"/>
          </p:cNvSpPr>
          <p:nvPr>
            <p:ph type="title"/>
          </p:nvPr>
        </p:nvSpPr>
        <p:spPr>
          <a:xfrm>
            <a:off x="1916723" y="1081454"/>
            <a:ext cx="5310554" cy="2980593"/>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0C0C0C"/>
              </a:buClr>
              <a:buSzPts val="4100"/>
              <a:buFont typeface="Calibri"/>
              <a:buNone/>
            </a:pPr>
            <a:r>
              <a:rPr lang="en" sz="4100" b="1">
                <a:solidFill>
                  <a:srgbClr val="0C0C0C"/>
                </a:solidFill>
              </a:rPr>
              <a:t>Where are the opportunities?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1">
            <a:extLst>
              <a:ext uri="{C183D7F6-B498-43B3-948B-1728B52AA6E4}">
                <adec:decorative xmlns:adec="http://schemas.microsoft.com/office/drawing/2017/decorative" val="1"/>
              </a:ext>
            </a:extLst>
          </p:cNvPr>
          <p:cNvSpPr/>
          <p:nvPr/>
        </p:nvSpPr>
        <p:spPr>
          <a:xfrm>
            <a:off x="0" y="0"/>
            <a:ext cx="9144000" cy="1135856"/>
          </a:xfrm>
          <a:prstGeom prst="rect">
            <a:avLst/>
          </a:prstGeom>
          <a:solidFill>
            <a:srgbClr val="00206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600" name="Google Shape;600;p61"/>
          <p:cNvSpPr txBox="1">
            <a:spLocks noGrp="1"/>
          </p:cNvSpPr>
          <p:nvPr>
            <p:ph type="title"/>
          </p:nvPr>
        </p:nvSpPr>
        <p:spPr>
          <a:xfrm>
            <a:off x="373156" y="69692"/>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solidFill>
                  <a:schemeClr val="lt1"/>
                </a:solidFill>
                <a:latin typeface="Arial"/>
                <a:ea typeface="Arial"/>
                <a:cs typeface="Arial"/>
                <a:sym typeface="Arial"/>
              </a:rPr>
              <a:t>Opportunities for </a:t>
            </a:r>
            <a:r>
              <a:rPr lang="en" b="1" i="1">
                <a:solidFill>
                  <a:schemeClr val="lt1"/>
                </a:solidFill>
                <a:latin typeface="Arial"/>
                <a:ea typeface="Arial"/>
                <a:cs typeface="Arial"/>
                <a:sym typeface="Arial"/>
              </a:rPr>
              <a:t>the Field</a:t>
            </a:r>
            <a:br>
              <a:rPr lang="en" b="1" i="1">
                <a:solidFill>
                  <a:schemeClr val="lt1"/>
                </a:solidFill>
                <a:latin typeface="Arial"/>
                <a:ea typeface="Arial"/>
                <a:cs typeface="Arial"/>
                <a:sym typeface="Arial"/>
              </a:rPr>
            </a:br>
            <a:r>
              <a:rPr lang="en" sz="2400" b="1">
                <a:solidFill>
                  <a:schemeClr val="lt1"/>
                </a:solidFill>
                <a:latin typeface="Arial"/>
                <a:ea typeface="Arial"/>
                <a:cs typeface="Arial"/>
                <a:sym typeface="Arial"/>
              </a:rPr>
              <a:t>Access to Large Amounts of Data</a:t>
            </a:r>
            <a:endParaRPr b="1" i="1">
              <a:solidFill>
                <a:schemeClr val="lt1"/>
              </a:solidFill>
              <a:latin typeface="Arial"/>
              <a:ea typeface="Arial"/>
              <a:cs typeface="Arial"/>
              <a:sym typeface="Arial"/>
            </a:endParaRPr>
          </a:p>
        </p:txBody>
      </p:sp>
      <p:sp>
        <p:nvSpPr>
          <p:cNvPr id="601" name="Google Shape;601;p61"/>
          <p:cNvSpPr txBox="1">
            <a:spLocks noGrp="1"/>
          </p:cNvSpPr>
          <p:nvPr>
            <p:ph type="body" idx="1"/>
          </p:nvPr>
        </p:nvSpPr>
        <p:spPr>
          <a:xfrm>
            <a:off x="108004" y="1575577"/>
            <a:ext cx="3886208" cy="3271517"/>
          </a:xfrm>
          <a:prstGeom prst="rect">
            <a:avLst/>
          </a:prstGeom>
          <a:noFill/>
          <a:ln>
            <a:noFill/>
          </a:ln>
        </p:spPr>
        <p:txBody>
          <a:bodyPr spcFirstLastPara="1" wrap="square" lIns="68575" tIns="34275" rIns="68575" bIns="34275" anchor="t" anchorCtr="0">
            <a:normAutofit/>
          </a:bodyPr>
          <a:lstStyle/>
          <a:p>
            <a:pPr marL="342900" lvl="0" indent="-254000" algn="l" rtl="0">
              <a:lnSpc>
                <a:spcPct val="90000"/>
              </a:lnSpc>
              <a:spcBef>
                <a:spcPts val="800"/>
              </a:spcBef>
              <a:spcAft>
                <a:spcPts val="0"/>
              </a:spcAft>
              <a:buClr>
                <a:schemeClr val="dk1"/>
              </a:buClr>
              <a:buSzPts val="1400"/>
              <a:buChar char="•"/>
            </a:pPr>
            <a:r>
              <a:rPr lang="en" sz="1800"/>
              <a:t>Shared metrics across numerous programs</a:t>
            </a:r>
            <a:endParaRPr/>
          </a:p>
          <a:p>
            <a:pPr marL="685800" lvl="1" indent="-254000" algn="l" rtl="0">
              <a:lnSpc>
                <a:spcPct val="90000"/>
              </a:lnSpc>
              <a:spcBef>
                <a:spcPts val="400"/>
              </a:spcBef>
              <a:spcAft>
                <a:spcPts val="0"/>
              </a:spcAft>
              <a:buSzPts val="1400"/>
              <a:buChar char="•"/>
            </a:pPr>
            <a:r>
              <a:rPr lang="en" sz="1500"/>
              <a:t>eg GusNIP Produce Prescription Programs</a:t>
            </a:r>
            <a:endParaRPr/>
          </a:p>
          <a:p>
            <a:pPr marL="342900" lvl="0" indent="-254000" algn="l" rtl="0">
              <a:lnSpc>
                <a:spcPct val="90000"/>
              </a:lnSpc>
              <a:spcBef>
                <a:spcPts val="800"/>
              </a:spcBef>
              <a:spcAft>
                <a:spcPts val="0"/>
              </a:spcAft>
              <a:buClr>
                <a:schemeClr val="dk1"/>
              </a:buClr>
              <a:buSzPts val="1400"/>
              <a:buChar char="•"/>
            </a:pPr>
            <a:r>
              <a:rPr lang="en" sz="1800"/>
              <a:t>Large health systems with a single electronic health record</a:t>
            </a:r>
            <a:endParaRPr/>
          </a:p>
          <a:p>
            <a:pPr marL="685800" lvl="1" indent="-254000" algn="l" rtl="0">
              <a:lnSpc>
                <a:spcPct val="90000"/>
              </a:lnSpc>
              <a:spcBef>
                <a:spcPts val="400"/>
              </a:spcBef>
              <a:spcAft>
                <a:spcPts val="0"/>
              </a:spcAft>
              <a:buSzPts val="1400"/>
              <a:buChar char="•"/>
            </a:pPr>
            <a:r>
              <a:rPr lang="en" sz="1500"/>
              <a:t>VA, Indian Health Service, other integrated health systems</a:t>
            </a:r>
            <a:endParaRPr/>
          </a:p>
          <a:p>
            <a:pPr marL="342900" lvl="0" indent="-254000" algn="l" rtl="0">
              <a:lnSpc>
                <a:spcPct val="90000"/>
              </a:lnSpc>
              <a:spcBef>
                <a:spcPts val="800"/>
              </a:spcBef>
              <a:spcAft>
                <a:spcPts val="0"/>
              </a:spcAft>
              <a:buClr>
                <a:schemeClr val="dk1"/>
              </a:buClr>
              <a:buSzPts val="1400"/>
              <a:buChar char="•"/>
            </a:pPr>
            <a:r>
              <a:rPr lang="en" sz="1800"/>
              <a:t>Health insurers </a:t>
            </a:r>
            <a:endParaRPr/>
          </a:p>
          <a:p>
            <a:pPr marL="685800" lvl="1" indent="-254000" algn="l" rtl="0">
              <a:lnSpc>
                <a:spcPct val="90000"/>
              </a:lnSpc>
              <a:spcBef>
                <a:spcPts val="400"/>
              </a:spcBef>
              <a:spcAft>
                <a:spcPts val="0"/>
              </a:spcAft>
              <a:buSzPts val="1400"/>
              <a:buChar char="•"/>
            </a:pPr>
            <a:r>
              <a:rPr lang="en" sz="1500"/>
              <a:t>Claims data</a:t>
            </a:r>
            <a:endParaRPr/>
          </a:p>
        </p:txBody>
      </p:sp>
      <p:pic>
        <p:nvPicPr>
          <p:cNvPr id="602" name="Google Shape;602;p6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905305" y="1262219"/>
            <a:ext cx="5429954" cy="352537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2">
            <a:extLst>
              <a:ext uri="{C183D7F6-B498-43B3-948B-1728B52AA6E4}">
                <adec:decorative xmlns:adec="http://schemas.microsoft.com/office/drawing/2017/decorative" val="1"/>
              </a:ext>
            </a:extLst>
          </p:cNvPr>
          <p:cNvSpPr/>
          <p:nvPr/>
        </p:nvSpPr>
        <p:spPr>
          <a:xfrm>
            <a:off x="373155" y="1277007"/>
            <a:ext cx="3276562" cy="3775434"/>
          </a:xfrm>
          <a:prstGeom prst="rect">
            <a:avLst/>
          </a:prstGeom>
          <a:solidFill>
            <a:srgbClr val="B3C6E7"/>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609" name="Google Shape;609;p62">
            <a:extLst>
              <a:ext uri="{C183D7F6-B498-43B3-948B-1728B52AA6E4}">
                <adec:decorative xmlns:adec="http://schemas.microsoft.com/office/drawing/2017/decorative" val="1"/>
              </a:ext>
            </a:extLst>
          </p:cNvPr>
          <p:cNvSpPr/>
          <p:nvPr/>
        </p:nvSpPr>
        <p:spPr>
          <a:xfrm>
            <a:off x="0" y="0"/>
            <a:ext cx="9144000" cy="1135856"/>
          </a:xfrm>
          <a:prstGeom prst="rect">
            <a:avLst/>
          </a:prstGeom>
          <a:solidFill>
            <a:srgbClr val="00206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610" name="Google Shape;610;p62"/>
          <p:cNvSpPr txBox="1">
            <a:spLocks noGrp="1"/>
          </p:cNvSpPr>
          <p:nvPr>
            <p:ph type="title"/>
          </p:nvPr>
        </p:nvSpPr>
        <p:spPr>
          <a:xfrm>
            <a:off x="191081" y="88117"/>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sz="2900" b="1">
                <a:solidFill>
                  <a:schemeClr val="lt1"/>
                </a:solidFill>
                <a:latin typeface="Arial"/>
                <a:ea typeface="Arial"/>
                <a:cs typeface="Arial"/>
                <a:sym typeface="Arial"/>
              </a:rPr>
              <a:t>Opportunities for </a:t>
            </a:r>
            <a:r>
              <a:rPr lang="en" sz="2900" b="1" i="1">
                <a:solidFill>
                  <a:schemeClr val="lt1"/>
                </a:solidFill>
                <a:latin typeface="Arial"/>
                <a:ea typeface="Arial"/>
                <a:cs typeface="Arial"/>
                <a:sym typeface="Arial"/>
              </a:rPr>
              <a:t>Individual Programs</a:t>
            </a:r>
            <a:endParaRPr sz="2900"/>
          </a:p>
        </p:txBody>
      </p:sp>
      <p:grpSp>
        <p:nvGrpSpPr>
          <p:cNvPr id="611" name="Google Shape;611;p62">
            <a:extLst>
              <a:ext uri="{C183D7F6-B498-43B3-948B-1728B52AA6E4}">
                <adec:decorative xmlns:adec="http://schemas.microsoft.com/office/drawing/2017/decorative" val="1"/>
              </a:ext>
            </a:extLst>
          </p:cNvPr>
          <p:cNvGrpSpPr/>
          <p:nvPr/>
        </p:nvGrpSpPr>
        <p:grpSpPr>
          <a:xfrm>
            <a:off x="531346" y="1503012"/>
            <a:ext cx="2936493" cy="734123"/>
            <a:chOff x="765" y="1242309"/>
            <a:chExt cx="3915324" cy="978831"/>
          </a:xfrm>
        </p:grpSpPr>
        <p:sp>
          <p:nvSpPr>
            <p:cNvPr id="612" name="Google Shape;612;p62"/>
            <p:cNvSpPr/>
            <p:nvPr/>
          </p:nvSpPr>
          <p:spPr>
            <a:xfrm>
              <a:off x="765" y="1242309"/>
              <a:ext cx="1631385" cy="978831"/>
            </a:xfrm>
            <a:prstGeom prst="roundRect">
              <a:avLst>
                <a:gd name="adj" fmla="val 10000"/>
              </a:avLst>
            </a:prstGeom>
            <a:solidFill>
              <a:srgbClr val="132046"/>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3" name="Google Shape;613;p62"/>
            <p:cNvSpPr txBox="1"/>
            <p:nvPr/>
          </p:nvSpPr>
          <p:spPr>
            <a:xfrm>
              <a:off x="29434" y="1270978"/>
              <a:ext cx="1574047" cy="921493"/>
            </a:xfrm>
            <a:prstGeom prst="rect">
              <a:avLst/>
            </a:prstGeom>
            <a:noFill/>
            <a:ln>
              <a:noFill/>
            </a:ln>
          </p:spPr>
          <p:txBody>
            <a:bodyPr spcFirstLastPara="1" wrap="square" lIns="71450" tIns="71450" rIns="71450" bIns="7145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 sz="1900" b="0" i="0" u="none" strike="noStrike" cap="none">
                  <a:solidFill>
                    <a:schemeClr val="lt1"/>
                  </a:solidFill>
                  <a:latin typeface="Arial"/>
                  <a:ea typeface="Arial"/>
                  <a:cs typeface="Arial"/>
                  <a:sym typeface="Arial"/>
                </a:rPr>
                <a:t>Nutritious Diet</a:t>
              </a:r>
              <a:endParaRPr sz="1100"/>
            </a:p>
          </p:txBody>
        </p:sp>
        <p:sp>
          <p:nvSpPr>
            <p:cNvPr id="614" name="Google Shape;614;p62"/>
            <p:cNvSpPr/>
            <p:nvPr/>
          </p:nvSpPr>
          <p:spPr>
            <a:xfrm>
              <a:off x="1795288" y="1529433"/>
              <a:ext cx="345853" cy="404583"/>
            </a:xfrm>
            <a:prstGeom prst="rightArrow">
              <a:avLst>
                <a:gd name="adj1" fmla="val 60000"/>
                <a:gd name="adj2" fmla="val 50000"/>
              </a:avLst>
            </a:prstGeom>
            <a:solidFill>
              <a:srgbClr val="AEB2B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5" name="Google Shape;615;p62"/>
            <p:cNvSpPr txBox="1"/>
            <p:nvPr/>
          </p:nvSpPr>
          <p:spPr>
            <a:xfrm>
              <a:off x="1795288" y="1610350"/>
              <a:ext cx="242097" cy="24274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6" name="Google Shape;616;p62"/>
            <p:cNvSpPr/>
            <p:nvPr/>
          </p:nvSpPr>
          <p:spPr>
            <a:xfrm>
              <a:off x="2284704" y="1242309"/>
              <a:ext cx="1631385" cy="978831"/>
            </a:xfrm>
            <a:prstGeom prst="roundRect">
              <a:avLst>
                <a:gd name="adj" fmla="val 10000"/>
              </a:avLst>
            </a:prstGeom>
            <a:solidFill>
              <a:srgbClr val="132046"/>
            </a:solidFill>
            <a:ln w="25400" cap="flat" cmpd="sng">
              <a:solidFill>
                <a:srgbClr val="13204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7" name="Google Shape;617;p62"/>
            <p:cNvSpPr txBox="1"/>
            <p:nvPr/>
          </p:nvSpPr>
          <p:spPr>
            <a:xfrm>
              <a:off x="2313373" y="1270978"/>
              <a:ext cx="1574047" cy="921493"/>
            </a:xfrm>
            <a:prstGeom prst="rect">
              <a:avLst/>
            </a:prstGeom>
            <a:noFill/>
            <a:ln>
              <a:noFill/>
            </a:ln>
          </p:spPr>
          <p:txBody>
            <a:bodyPr spcFirstLastPara="1" wrap="square" lIns="71450" tIns="71450" rIns="71450" bIns="7145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 sz="1900" b="0" i="0" u="none" strike="noStrike" cap="none">
                  <a:solidFill>
                    <a:schemeClr val="lt1"/>
                  </a:solidFill>
                  <a:latin typeface="Arial"/>
                  <a:ea typeface="Arial"/>
                  <a:cs typeface="Arial"/>
                  <a:sym typeface="Arial"/>
                </a:rPr>
                <a:t>Better Health</a:t>
              </a:r>
              <a:endParaRPr sz="1100"/>
            </a:p>
          </p:txBody>
        </p:sp>
      </p:grpSp>
      <p:grpSp>
        <p:nvGrpSpPr>
          <p:cNvPr id="618" name="Google Shape;618;p62">
            <a:extLst>
              <a:ext uri="{C183D7F6-B498-43B3-948B-1728B52AA6E4}">
                <adec:decorative xmlns:adec="http://schemas.microsoft.com/office/drawing/2017/decorative" val="1"/>
              </a:ext>
            </a:extLst>
          </p:cNvPr>
          <p:cNvGrpSpPr/>
          <p:nvPr/>
        </p:nvGrpSpPr>
        <p:grpSpPr>
          <a:xfrm>
            <a:off x="531346" y="2657837"/>
            <a:ext cx="2936493" cy="734123"/>
            <a:chOff x="765" y="1242309"/>
            <a:chExt cx="3915324" cy="978831"/>
          </a:xfrm>
        </p:grpSpPr>
        <p:sp>
          <p:nvSpPr>
            <p:cNvPr id="619" name="Google Shape;619;p62"/>
            <p:cNvSpPr/>
            <p:nvPr/>
          </p:nvSpPr>
          <p:spPr>
            <a:xfrm>
              <a:off x="765" y="1242309"/>
              <a:ext cx="1631385" cy="978831"/>
            </a:xfrm>
            <a:prstGeom prst="roundRect">
              <a:avLst>
                <a:gd name="adj" fmla="val 10000"/>
              </a:avLst>
            </a:prstGeom>
            <a:solidFill>
              <a:srgbClr val="132046"/>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0" name="Google Shape;620;p62"/>
            <p:cNvSpPr txBox="1"/>
            <p:nvPr/>
          </p:nvSpPr>
          <p:spPr>
            <a:xfrm>
              <a:off x="29434" y="1270978"/>
              <a:ext cx="1574047" cy="92149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 sz="1800" b="0" i="0" u="none" strike="noStrike" cap="none">
                  <a:solidFill>
                    <a:schemeClr val="lt1"/>
                  </a:solidFill>
                  <a:latin typeface="Arial"/>
                  <a:ea typeface="Arial"/>
                  <a:cs typeface="Arial"/>
                  <a:sym typeface="Arial"/>
                </a:rPr>
                <a:t>Increased FV Intake</a:t>
              </a:r>
              <a:endParaRPr sz="1100"/>
            </a:p>
          </p:txBody>
        </p:sp>
        <p:sp>
          <p:nvSpPr>
            <p:cNvPr id="621" name="Google Shape;621;p62"/>
            <p:cNvSpPr/>
            <p:nvPr/>
          </p:nvSpPr>
          <p:spPr>
            <a:xfrm>
              <a:off x="1795288" y="1529433"/>
              <a:ext cx="345853" cy="404583"/>
            </a:xfrm>
            <a:prstGeom prst="rightArrow">
              <a:avLst>
                <a:gd name="adj1" fmla="val 60000"/>
                <a:gd name="adj2" fmla="val 50000"/>
              </a:avLst>
            </a:prstGeom>
            <a:solidFill>
              <a:srgbClr val="AEB2B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2" name="Google Shape;622;p62"/>
            <p:cNvSpPr txBox="1"/>
            <p:nvPr/>
          </p:nvSpPr>
          <p:spPr>
            <a:xfrm>
              <a:off x="1795288" y="1610350"/>
              <a:ext cx="242097" cy="24274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3" name="Google Shape;623;p62"/>
            <p:cNvSpPr/>
            <p:nvPr/>
          </p:nvSpPr>
          <p:spPr>
            <a:xfrm>
              <a:off x="2284704" y="1242309"/>
              <a:ext cx="1631385" cy="978831"/>
            </a:xfrm>
            <a:prstGeom prst="roundRect">
              <a:avLst>
                <a:gd name="adj" fmla="val 10000"/>
              </a:avLst>
            </a:prstGeom>
            <a:solidFill>
              <a:srgbClr val="132046"/>
            </a:solidFill>
            <a:ln w="25400" cap="flat" cmpd="sng">
              <a:solidFill>
                <a:srgbClr val="13204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4" name="Google Shape;624;p62"/>
            <p:cNvSpPr txBox="1"/>
            <p:nvPr/>
          </p:nvSpPr>
          <p:spPr>
            <a:xfrm>
              <a:off x="2313373" y="1270978"/>
              <a:ext cx="1574047" cy="92149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 sz="1800" b="0" i="0" u="none" strike="noStrike" cap="none">
                  <a:solidFill>
                    <a:schemeClr val="lt1"/>
                  </a:solidFill>
                  <a:latin typeface="Arial"/>
                  <a:ea typeface="Arial"/>
                  <a:cs typeface="Arial"/>
                  <a:sym typeface="Arial"/>
                </a:rPr>
                <a:t>Better Health</a:t>
              </a:r>
              <a:endParaRPr sz="1100"/>
            </a:p>
          </p:txBody>
        </p:sp>
      </p:grpSp>
      <p:grpSp>
        <p:nvGrpSpPr>
          <p:cNvPr id="625" name="Google Shape;625;p62">
            <a:extLst>
              <a:ext uri="{C183D7F6-B498-43B3-948B-1728B52AA6E4}">
                <adec:decorative xmlns:adec="http://schemas.microsoft.com/office/drawing/2017/decorative" val="1"/>
              </a:ext>
            </a:extLst>
          </p:cNvPr>
          <p:cNvGrpSpPr/>
          <p:nvPr/>
        </p:nvGrpSpPr>
        <p:grpSpPr>
          <a:xfrm>
            <a:off x="531346" y="3769005"/>
            <a:ext cx="2936493" cy="734123"/>
            <a:chOff x="765" y="1242309"/>
            <a:chExt cx="3915324" cy="978831"/>
          </a:xfrm>
        </p:grpSpPr>
        <p:sp>
          <p:nvSpPr>
            <p:cNvPr id="626" name="Google Shape;626;p62"/>
            <p:cNvSpPr/>
            <p:nvPr/>
          </p:nvSpPr>
          <p:spPr>
            <a:xfrm>
              <a:off x="765" y="1242309"/>
              <a:ext cx="1631385" cy="978831"/>
            </a:xfrm>
            <a:prstGeom prst="roundRect">
              <a:avLst>
                <a:gd name="adj" fmla="val 10000"/>
              </a:avLst>
            </a:prstGeom>
            <a:solidFill>
              <a:srgbClr val="132046"/>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7" name="Google Shape;627;p62"/>
            <p:cNvSpPr txBox="1"/>
            <p:nvPr/>
          </p:nvSpPr>
          <p:spPr>
            <a:xfrm>
              <a:off x="29434" y="1270978"/>
              <a:ext cx="1574047" cy="921493"/>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0" i="0" u="none" strike="noStrike" cap="none">
                  <a:solidFill>
                    <a:schemeClr val="lt1"/>
                  </a:solidFill>
                  <a:latin typeface="Arial"/>
                  <a:ea typeface="Arial"/>
                  <a:cs typeface="Arial"/>
                  <a:sym typeface="Arial"/>
                </a:rPr>
                <a:t>Food Security</a:t>
              </a:r>
              <a:endParaRPr sz="1100"/>
            </a:p>
          </p:txBody>
        </p:sp>
        <p:sp>
          <p:nvSpPr>
            <p:cNvPr id="628" name="Google Shape;628;p62"/>
            <p:cNvSpPr/>
            <p:nvPr/>
          </p:nvSpPr>
          <p:spPr>
            <a:xfrm>
              <a:off x="1795288" y="1529433"/>
              <a:ext cx="345853" cy="404583"/>
            </a:xfrm>
            <a:prstGeom prst="rightArrow">
              <a:avLst>
                <a:gd name="adj1" fmla="val 60000"/>
                <a:gd name="adj2" fmla="val 50000"/>
              </a:avLst>
            </a:prstGeom>
            <a:solidFill>
              <a:srgbClr val="AEB2B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9" name="Google Shape;629;p62"/>
            <p:cNvSpPr txBox="1"/>
            <p:nvPr/>
          </p:nvSpPr>
          <p:spPr>
            <a:xfrm>
              <a:off x="1795288" y="1610350"/>
              <a:ext cx="242097" cy="24274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0" name="Google Shape;630;p62"/>
            <p:cNvSpPr/>
            <p:nvPr/>
          </p:nvSpPr>
          <p:spPr>
            <a:xfrm>
              <a:off x="2284704" y="1242309"/>
              <a:ext cx="1631385" cy="978831"/>
            </a:xfrm>
            <a:prstGeom prst="roundRect">
              <a:avLst>
                <a:gd name="adj" fmla="val 10000"/>
              </a:avLst>
            </a:prstGeom>
            <a:solidFill>
              <a:srgbClr val="132046"/>
            </a:solidFill>
            <a:ln w="25400" cap="flat" cmpd="sng">
              <a:solidFill>
                <a:srgbClr val="13204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1" name="Google Shape;631;p62"/>
            <p:cNvSpPr txBox="1"/>
            <p:nvPr/>
          </p:nvSpPr>
          <p:spPr>
            <a:xfrm>
              <a:off x="2313373" y="1270978"/>
              <a:ext cx="1574047" cy="921493"/>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0" i="0" u="none" strike="noStrike" cap="none">
                  <a:solidFill>
                    <a:schemeClr val="lt1"/>
                  </a:solidFill>
                  <a:latin typeface="Arial"/>
                  <a:ea typeface="Arial"/>
                  <a:cs typeface="Arial"/>
                  <a:sym typeface="Arial"/>
                </a:rPr>
                <a:t>Better Health</a:t>
              </a:r>
              <a:endParaRPr sz="1100"/>
            </a:p>
          </p:txBody>
        </p:sp>
      </p:grpSp>
      <p:sp>
        <p:nvSpPr>
          <p:cNvPr id="632" name="Google Shape;632;p62"/>
          <p:cNvSpPr txBox="1"/>
          <p:nvPr/>
        </p:nvSpPr>
        <p:spPr>
          <a:xfrm>
            <a:off x="530772" y="4775442"/>
            <a:ext cx="2937641" cy="27699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1" u="none" strike="noStrike" cap="none">
                <a:solidFill>
                  <a:srgbClr val="000000"/>
                </a:solidFill>
                <a:latin typeface="Calibri"/>
                <a:ea typeface="Calibri"/>
                <a:cs typeface="Calibri"/>
                <a:sym typeface="Calibri"/>
              </a:rPr>
              <a:t>THIS IS PROVEN ALREADY</a:t>
            </a:r>
            <a:endParaRPr sz="1100"/>
          </a:p>
        </p:txBody>
      </p:sp>
      <p:grpSp>
        <p:nvGrpSpPr>
          <p:cNvPr id="633" name="Google Shape;633;p62">
            <a:extLst>
              <a:ext uri="{C183D7F6-B498-43B3-948B-1728B52AA6E4}">
                <adec:decorative xmlns:adec="http://schemas.microsoft.com/office/drawing/2017/decorative" val="1"/>
              </a:ext>
            </a:extLst>
          </p:cNvPr>
          <p:cNvGrpSpPr/>
          <p:nvPr/>
        </p:nvGrpSpPr>
        <p:grpSpPr>
          <a:xfrm>
            <a:off x="4634620" y="1922798"/>
            <a:ext cx="3975107" cy="627648"/>
            <a:chOff x="4666" y="1313293"/>
            <a:chExt cx="5300143" cy="836864"/>
          </a:xfrm>
        </p:grpSpPr>
        <p:sp>
          <p:nvSpPr>
            <p:cNvPr id="634" name="Google Shape;634;p62"/>
            <p:cNvSpPr/>
            <p:nvPr/>
          </p:nvSpPr>
          <p:spPr>
            <a:xfrm>
              <a:off x="4666" y="1313293"/>
              <a:ext cx="1394774" cy="836864"/>
            </a:xfrm>
            <a:prstGeom prst="roundRect">
              <a:avLst>
                <a:gd name="adj" fmla="val 10000"/>
              </a:avLst>
            </a:prstGeom>
            <a:solidFill>
              <a:srgbClr val="132046"/>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5" name="Google Shape;635;p62"/>
            <p:cNvSpPr txBox="1"/>
            <p:nvPr/>
          </p:nvSpPr>
          <p:spPr>
            <a:xfrm>
              <a:off x="29177" y="1337804"/>
              <a:ext cx="1345752" cy="787842"/>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 sz="1600" b="0" i="0" u="none" strike="noStrike" cap="none">
                  <a:solidFill>
                    <a:schemeClr val="lt1"/>
                  </a:solidFill>
                  <a:latin typeface="Arial"/>
                  <a:ea typeface="Arial"/>
                  <a:cs typeface="Arial"/>
                  <a:sym typeface="Arial"/>
                </a:rPr>
                <a:t>FIM Program</a:t>
              </a:r>
              <a:endParaRPr sz="1100"/>
            </a:p>
          </p:txBody>
        </p:sp>
        <p:sp>
          <p:nvSpPr>
            <p:cNvPr id="636" name="Google Shape;636;p62"/>
            <p:cNvSpPr/>
            <p:nvPr/>
          </p:nvSpPr>
          <p:spPr>
            <a:xfrm>
              <a:off x="1538918" y="1558773"/>
              <a:ext cx="295692" cy="345904"/>
            </a:xfrm>
            <a:prstGeom prst="rightArrow">
              <a:avLst>
                <a:gd name="adj1" fmla="val 60000"/>
                <a:gd name="adj2" fmla="val 50000"/>
              </a:avLst>
            </a:prstGeom>
            <a:solidFill>
              <a:srgbClr val="AEB2B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7" name="Google Shape;637;p62"/>
            <p:cNvSpPr txBox="1"/>
            <p:nvPr/>
          </p:nvSpPr>
          <p:spPr>
            <a:xfrm>
              <a:off x="1538918" y="1627954"/>
              <a:ext cx="206984" cy="20754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8" name="Google Shape;638;p62"/>
            <p:cNvSpPr/>
            <p:nvPr/>
          </p:nvSpPr>
          <p:spPr>
            <a:xfrm>
              <a:off x="1957351" y="1313293"/>
              <a:ext cx="1394774" cy="836864"/>
            </a:xfrm>
            <a:prstGeom prst="roundRect">
              <a:avLst>
                <a:gd name="adj" fmla="val 10000"/>
              </a:avLst>
            </a:prstGeom>
            <a:solidFill>
              <a:srgbClr val="132046"/>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9" name="Google Shape;639;p62"/>
            <p:cNvSpPr txBox="1"/>
            <p:nvPr/>
          </p:nvSpPr>
          <p:spPr>
            <a:xfrm>
              <a:off x="1981862" y="1337804"/>
              <a:ext cx="1345752" cy="787842"/>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 sz="1550" b="0" i="0" u="none" strike="noStrike" cap="none">
                  <a:solidFill>
                    <a:schemeClr val="lt1"/>
                  </a:solidFill>
                  <a:latin typeface="Arial"/>
                  <a:ea typeface="Arial"/>
                  <a:cs typeface="Arial"/>
                  <a:sym typeface="Arial"/>
                </a:rPr>
                <a:t>Increased FV Intake</a:t>
              </a:r>
              <a:endParaRPr sz="1550"/>
            </a:p>
          </p:txBody>
        </p:sp>
        <p:sp>
          <p:nvSpPr>
            <p:cNvPr id="640" name="Google Shape;640;p62"/>
            <p:cNvSpPr/>
            <p:nvPr/>
          </p:nvSpPr>
          <p:spPr>
            <a:xfrm>
              <a:off x="3491603" y="1558773"/>
              <a:ext cx="295692" cy="345904"/>
            </a:xfrm>
            <a:prstGeom prst="rightArrow">
              <a:avLst>
                <a:gd name="adj1" fmla="val 60000"/>
                <a:gd name="adj2" fmla="val 50000"/>
              </a:avLst>
            </a:prstGeom>
            <a:solidFill>
              <a:srgbClr val="AEB2B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1" name="Google Shape;641;p62"/>
            <p:cNvSpPr txBox="1"/>
            <p:nvPr/>
          </p:nvSpPr>
          <p:spPr>
            <a:xfrm>
              <a:off x="3491603" y="1627954"/>
              <a:ext cx="206984" cy="20754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2" name="Google Shape;642;p62"/>
            <p:cNvSpPr/>
            <p:nvPr/>
          </p:nvSpPr>
          <p:spPr>
            <a:xfrm>
              <a:off x="3910035" y="1313293"/>
              <a:ext cx="1394774" cy="836864"/>
            </a:xfrm>
            <a:prstGeom prst="roundRect">
              <a:avLst>
                <a:gd name="adj" fmla="val 10000"/>
              </a:avLst>
            </a:prstGeom>
            <a:solidFill>
              <a:srgbClr val="132046"/>
            </a:solidFill>
            <a:ln w="25400" cap="flat" cmpd="sng">
              <a:solidFill>
                <a:srgbClr val="13204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3" name="Google Shape;643;p62"/>
            <p:cNvSpPr txBox="1"/>
            <p:nvPr/>
          </p:nvSpPr>
          <p:spPr>
            <a:xfrm>
              <a:off x="3934546" y="1337804"/>
              <a:ext cx="1345752" cy="787842"/>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 sz="1600" b="0" i="0" u="none" strike="noStrike" cap="none">
                  <a:solidFill>
                    <a:schemeClr val="lt1"/>
                  </a:solidFill>
                  <a:latin typeface="Arial"/>
                  <a:ea typeface="Arial"/>
                  <a:cs typeface="Arial"/>
                  <a:sym typeface="Arial"/>
                </a:rPr>
                <a:t>Better Health</a:t>
              </a:r>
              <a:endParaRPr sz="1100"/>
            </a:p>
          </p:txBody>
        </p:sp>
      </p:grpSp>
      <p:grpSp>
        <p:nvGrpSpPr>
          <p:cNvPr id="644" name="Google Shape;644;p62">
            <a:extLst>
              <a:ext uri="{C183D7F6-B498-43B3-948B-1728B52AA6E4}">
                <adec:decorative xmlns:adec="http://schemas.microsoft.com/office/drawing/2017/decorative" val="1"/>
              </a:ext>
            </a:extLst>
          </p:cNvPr>
          <p:cNvGrpSpPr/>
          <p:nvPr/>
        </p:nvGrpSpPr>
        <p:grpSpPr>
          <a:xfrm>
            <a:off x="4634620" y="2916971"/>
            <a:ext cx="3975107" cy="627648"/>
            <a:chOff x="4666" y="1313293"/>
            <a:chExt cx="5300143" cy="836864"/>
          </a:xfrm>
        </p:grpSpPr>
        <p:sp>
          <p:nvSpPr>
            <p:cNvPr id="645" name="Google Shape;645;p62"/>
            <p:cNvSpPr/>
            <p:nvPr/>
          </p:nvSpPr>
          <p:spPr>
            <a:xfrm>
              <a:off x="4666" y="1313293"/>
              <a:ext cx="1394774" cy="836864"/>
            </a:xfrm>
            <a:prstGeom prst="roundRect">
              <a:avLst>
                <a:gd name="adj" fmla="val 10000"/>
              </a:avLst>
            </a:prstGeom>
            <a:solidFill>
              <a:srgbClr val="132046"/>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6" name="Google Shape;646;p62"/>
            <p:cNvSpPr txBox="1"/>
            <p:nvPr/>
          </p:nvSpPr>
          <p:spPr>
            <a:xfrm>
              <a:off x="29177" y="1337804"/>
              <a:ext cx="1345752" cy="787842"/>
            </a:xfrm>
            <a:prstGeom prst="rect">
              <a:avLst/>
            </a:prstGeom>
            <a:noFill/>
            <a:ln>
              <a:noFill/>
            </a:ln>
          </p:spPr>
          <p:txBody>
            <a:bodyPr spcFirstLastPara="1" wrap="square" lIns="65725" tIns="65725" rIns="65725" bIns="6572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 sz="1700" b="0" i="0" u="none" strike="noStrike" cap="none">
                  <a:solidFill>
                    <a:schemeClr val="lt1"/>
                  </a:solidFill>
                  <a:latin typeface="Arial"/>
                  <a:ea typeface="Arial"/>
                  <a:cs typeface="Arial"/>
                  <a:sym typeface="Arial"/>
                </a:rPr>
                <a:t>FIM Program</a:t>
              </a:r>
              <a:endParaRPr sz="1100"/>
            </a:p>
          </p:txBody>
        </p:sp>
        <p:sp>
          <p:nvSpPr>
            <p:cNvPr id="647" name="Google Shape;647;p62"/>
            <p:cNvSpPr/>
            <p:nvPr/>
          </p:nvSpPr>
          <p:spPr>
            <a:xfrm>
              <a:off x="1538918" y="1558773"/>
              <a:ext cx="295692" cy="345904"/>
            </a:xfrm>
            <a:prstGeom prst="rightArrow">
              <a:avLst>
                <a:gd name="adj1" fmla="val 60000"/>
                <a:gd name="adj2" fmla="val 50000"/>
              </a:avLst>
            </a:prstGeom>
            <a:solidFill>
              <a:srgbClr val="AEB2B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8" name="Google Shape;648;p62"/>
            <p:cNvSpPr txBox="1"/>
            <p:nvPr/>
          </p:nvSpPr>
          <p:spPr>
            <a:xfrm>
              <a:off x="1538918" y="1627954"/>
              <a:ext cx="206984" cy="20754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9" name="Google Shape;649;p62"/>
            <p:cNvSpPr/>
            <p:nvPr/>
          </p:nvSpPr>
          <p:spPr>
            <a:xfrm>
              <a:off x="1957351" y="1313293"/>
              <a:ext cx="1394774" cy="836864"/>
            </a:xfrm>
            <a:prstGeom prst="roundRect">
              <a:avLst>
                <a:gd name="adj" fmla="val 10000"/>
              </a:avLst>
            </a:prstGeom>
            <a:solidFill>
              <a:srgbClr val="132046"/>
            </a:solidFill>
            <a:ln w="25400" cap="flat" cmpd="sng">
              <a:solidFill>
                <a:schemeClr val="l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50" name="Google Shape;650;p62"/>
            <p:cNvSpPr txBox="1"/>
            <p:nvPr/>
          </p:nvSpPr>
          <p:spPr>
            <a:xfrm>
              <a:off x="1981862" y="1337804"/>
              <a:ext cx="1345752" cy="787842"/>
            </a:xfrm>
            <a:prstGeom prst="rect">
              <a:avLst/>
            </a:prstGeom>
            <a:noFill/>
            <a:ln>
              <a:noFill/>
            </a:ln>
          </p:spPr>
          <p:txBody>
            <a:bodyPr spcFirstLastPara="1" wrap="square" lIns="65725" tIns="65725" rIns="65725" bIns="6572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 sz="1700" b="0" i="0" u="none" strike="noStrike" cap="none">
                  <a:solidFill>
                    <a:schemeClr val="lt1"/>
                  </a:solidFill>
                  <a:latin typeface="Arial"/>
                  <a:ea typeface="Arial"/>
                  <a:cs typeface="Arial"/>
                  <a:sym typeface="Arial"/>
                </a:rPr>
                <a:t>Food Security</a:t>
              </a:r>
              <a:endParaRPr sz="1100"/>
            </a:p>
          </p:txBody>
        </p:sp>
        <p:sp>
          <p:nvSpPr>
            <p:cNvPr id="651" name="Google Shape;651;p62"/>
            <p:cNvSpPr/>
            <p:nvPr/>
          </p:nvSpPr>
          <p:spPr>
            <a:xfrm>
              <a:off x="3491603" y="1558773"/>
              <a:ext cx="295692" cy="345904"/>
            </a:xfrm>
            <a:prstGeom prst="rightArrow">
              <a:avLst>
                <a:gd name="adj1" fmla="val 60000"/>
                <a:gd name="adj2" fmla="val 50000"/>
              </a:avLst>
            </a:prstGeom>
            <a:solidFill>
              <a:srgbClr val="AEB2B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52" name="Google Shape;652;p62"/>
            <p:cNvSpPr txBox="1"/>
            <p:nvPr/>
          </p:nvSpPr>
          <p:spPr>
            <a:xfrm>
              <a:off x="3491603" y="1627954"/>
              <a:ext cx="206984" cy="20754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3" name="Google Shape;653;p62"/>
            <p:cNvSpPr/>
            <p:nvPr/>
          </p:nvSpPr>
          <p:spPr>
            <a:xfrm>
              <a:off x="3910035" y="1313293"/>
              <a:ext cx="1394774" cy="836864"/>
            </a:xfrm>
            <a:prstGeom prst="roundRect">
              <a:avLst>
                <a:gd name="adj" fmla="val 10000"/>
              </a:avLst>
            </a:prstGeom>
            <a:solidFill>
              <a:srgbClr val="132046"/>
            </a:solidFill>
            <a:ln w="25400" cap="flat" cmpd="sng">
              <a:solidFill>
                <a:srgbClr val="13204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54" name="Google Shape;654;p62"/>
            <p:cNvSpPr txBox="1"/>
            <p:nvPr/>
          </p:nvSpPr>
          <p:spPr>
            <a:xfrm>
              <a:off x="3934546" y="1337804"/>
              <a:ext cx="1345752" cy="787842"/>
            </a:xfrm>
            <a:prstGeom prst="rect">
              <a:avLst/>
            </a:prstGeom>
            <a:noFill/>
            <a:ln>
              <a:noFill/>
            </a:ln>
          </p:spPr>
          <p:txBody>
            <a:bodyPr spcFirstLastPara="1" wrap="square" lIns="65725" tIns="65725" rIns="65725" bIns="6572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 sz="1700" b="0" i="0" u="none" strike="noStrike" cap="none">
                  <a:solidFill>
                    <a:schemeClr val="lt1"/>
                  </a:solidFill>
                  <a:latin typeface="Arial"/>
                  <a:ea typeface="Arial"/>
                  <a:cs typeface="Arial"/>
                  <a:sym typeface="Arial"/>
                </a:rPr>
                <a:t>Better Health</a:t>
              </a:r>
              <a:endParaRPr sz="1100"/>
            </a:p>
          </p:txBody>
        </p:sp>
      </p:grpSp>
      <p:sp>
        <p:nvSpPr>
          <p:cNvPr id="655" name="Google Shape;655;p62"/>
          <p:cNvSpPr/>
          <p:nvPr/>
        </p:nvSpPr>
        <p:spPr>
          <a:xfrm>
            <a:off x="6884301" y="69700"/>
            <a:ext cx="2632824" cy="1207278"/>
          </a:xfrm>
          <a:prstGeom prst="irregularSeal2">
            <a:avLst/>
          </a:prstGeom>
          <a:solidFill>
            <a:srgbClr val="B4C7E7"/>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500"/>
              <a:buFont typeface="Arial"/>
              <a:buNone/>
            </a:pPr>
            <a:r>
              <a:rPr lang="en" sz="1500" b="1" i="0" u="none" strike="noStrike" cap="none">
                <a:solidFill>
                  <a:schemeClr val="tx1"/>
                </a:solidFill>
                <a:latin typeface="Calibri"/>
                <a:ea typeface="Calibri"/>
                <a:cs typeface="Calibri"/>
                <a:sym typeface="Calibri"/>
              </a:rPr>
              <a:t>Controversy Alert!</a:t>
            </a:r>
            <a:endParaRPr sz="1100">
              <a:solidFill>
                <a:schemeClr val="tx1"/>
              </a:solidFill>
            </a:endParaRPr>
          </a:p>
        </p:txBody>
      </p:sp>
      <p:sp>
        <p:nvSpPr>
          <p:cNvPr id="656" name="Google Shape;656;p62">
            <a:extLst>
              <a:ext uri="{C183D7F6-B498-43B3-948B-1728B52AA6E4}">
                <adec:decorative xmlns:adec="http://schemas.microsoft.com/office/drawing/2017/decorative" val="1"/>
              </a:ext>
            </a:extLst>
          </p:cNvPr>
          <p:cNvSpPr/>
          <p:nvPr/>
        </p:nvSpPr>
        <p:spPr>
          <a:xfrm>
            <a:off x="4571999" y="1777125"/>
            <a:ext cx="2632800" cy="1858800"/>
          </a:xfrm>
          <a:prstGeom prst="rect">
            <a:avLst/>
          </a:prstGeom>
          <a:solidFill>
            <a:schemeClr val="lt1">
              <a:alpha val="0"/>
            </a:schemeClr>
          </a:solidFill>
          <a:ln w="8255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57" name="Google Shape;657;p62"/>
          <p:cNvSpPr/>
          <p:nvPr/>
        </p:nvSpPr>
        <p:spPr>
          <a:xfrm>
            <a:off x="6400801" y="4136067"/>
            <a:ext cx="2632841" cy="886465"/>
          </a:xfrm>
          <a:prstGeom prst="rect">
            <a:avLst/>
          </a:prstGeom>
          <a:solidFill>
            <a:schemeClr val="lt1">
              <a:alpha val="0"/>
            </a:schemeClr>
          </a:solidFill>
          <a:ln w="8255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This will happen if:</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1" i="0" u="none" strike="noStrike" cap="none">
                <a:solidFill>
                  <a:srgbClr val="000000"/>
                </a:solidFill>
                <a:latin typeface="Calibri"/>
                <a:ea typeface="Calibri"/>
                <a:cs typeface="Calibri"/>
                <a:sym typeface="Calibri"/>
              </a:rPr>
              <a:t>Implemented at scale</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1" i="0" u="none" strike="noStrike" cap="none">
                <a:solidFill>
                  <a:srgbClr val="000000"/>
                </a:solidFill>
                <a:latin typeface="Calibri"/>
                <a:ea typeface="Calibri"/>
                <a:cs typeface="Calibri"/>
                <a:sym typeface="Calibri"/>
              </a:rPr>
              <a:t>Dose and duration are sufficient</a:t>
            </a:r>
            <a:endParaRPr sz="1100"/>
          </a:p>
        </p:txBody>
      </p:sp>
      <p:sp>
        <p:nvSpPr>
          <p:cNvPr id="658" name="Google Shape;658;p62">
            <a:extLst>
              <a:ext uri="{C183D7F6-B498-43B3-948B-1728B52AA6E4}">
                <adec:decorative xmlns:adec="http://schemas.microsoft.com/office/drawing/2017/decorative" val="1"/>
              </a:ext>
            </a:extLst>
          </p:cNvPr>
          <p:cNvSpPr/>
          <p:nvPr/>
        </p:nvSpPr>
        <p:spPr>
          <a:xfrm>
            <a:off x="7961585" y="3649718"/>
            <a:ext cx="256189" cy="515170"/>
          </a:xfrm>
          <a:prstGeom prst="upArrow">
            <a:avLst>
              <a:gd name="adj1" fmla="val 50000"/>
              <a:gd name="adj2" fmla="val 50000"/>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63">
            <a:extLst>
              <a:ext uri="{C183D7F6-B498-43B3-948B-1728B52AA6E4}">
                <adec:decorative xmlns:adec="http://schemas.microsoft.com/office/drawing/2017/decorative" val="1"/>
              </a:ext>
            </a:extLst>
          </p:cNvPr>
          <p:cNvSpPr/>
          <p:nvPr/>
        </p:nvSpPr>
        <p:spPr>
          <a:xfrm>
            <a:off x="0" y="0"/>
            <a:ext cx="3192518" cy="5143500"/>
          </a:xfrm>
          <a:prstGeom prst="rect">
            <a:avLst/>
          </a:prstGeom>
          <a:solidFill>
            <a:srgbClr val="00206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665" name="Google Shape;665;p63"/>
          <p:cNvSpPr txBox="1">
            <a:spLocks noGrp="1"/>
          </p:cNvSpPr>
          <p:nvPr>
            <p:ph type="title"/>
          </p:nvPr>
        </p:nvSpPr>
        <p:spPr>
          <a:xfrm>
            <a:off x="264738" y="605719"/>
            <a:ext cx="2765516" cy="994172"/>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45454"/>
              <a:buNone/>
            </a:pPr>
            <a:r>
              <a:rPr lang="en" b="1">
                <a:solidFill>
                  <a:schemeClr val="lt1"/>
                </a:solidFill>
                <a:latin typeface="Arial"/>
                <a:ea typeface="Arial"/>
                <a:cs typeface="Arial"/>
                <a:sym typeface="Arial"/>
              </a:rPr>
              <a:t>Opportunities </a:t>
            </a:r>
            <a:r>
              <a:rPr lang="en" b="1" i="1">
                <a:solidFill>
                  <a:schemeClr val="lt1"/>
                </a:solidFill>
                <a:latin typeface="Arial"/>
                <a:ea typeface="Arial"/>
                <a:cs typeface="Arial"/>
                <a:sym typeface="Arial"/>
              </a:rPr>
              <a:t>for Individual Programs</a:t>
            </a:r>
            <a:r>
              <a:rPr lang="en" b="1">
                <a:solidFill>
                  <a:schemeClr val="lt1"/>
                </a:solidFill>
                <a:latin typeface="Arial"/>
                <a:ea typeface="Arial"/>
                <a:cs typeface="Arial"/>
                <a:sym typeface="Arial"/>
              </a:rPr>
              <a:t>: Shared Metrics</a:t>
            </a:r>
            <a:endParaRPr/>
          </a:p>
        </p:txBody>
      </p:sp>
      <p:sp>
        <p:nvSpPr>
          <p:cNvPr id="666" name="Google Shape;666;p63"/>
          <p:cNvSpPr txBox="1"/>
          <p:nvPr/>
        </p:nvSpPr>
        <p:spPr>
          <a:xfrm>
            <a:off x="213500" y="3672112"/>
            <a:ext cx="2765516" cy="136191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n" sz="1200" b="0" i="0" u="none" strike="noStrike" cap="none">
                <a:solidFill>
                  <a:srgbClr val="FFFFFF"/>
                </a:solidFill>
                <a:latin typeface="Calibri"/>
                <a:ea typeface="Calibri"/>
                <a:cs typeface="Calibri"/>
                <a:sym typeface="Calibri"/>
              </a:rPr>
              <a:t>Budd Nugent N, Byker Shanks C, Seligman HK, Fricke H, Parks CA, Stotz S, Yaroch AL. Accelerating Evaluation of Financial Incentives for Fruits and Vegetables: A Case for Shared Measures. Int J Environ Res Public Health. 2021 Nov 19;18(22):12140. </a:t>
            </a:r>
            <a:endParaRPr sz="1100"/>
          </a:p>
        </p:txBody>
      </p:sp>
      <p:sp>
        <p:nvSpPr>
          <p:cNvPr id="669" name="Google Shape;669;p63"/>
          <p:cNvSpPr txBox="1"/>
          <p:nvPr/>
        </p:nvSpPr>
        <p:spPr>
          <a:xfrm>
            <a:off x="3518765" y="340309"/>
            <a:ext cx="4248666" cy="90024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Shared metrics </a:t>
            </a:r>
            <a:r>
              <a:rPr lang="en" sz="1800">
                <a:latin typeface="Calibri"/>
                <a:ea typeface="Calibri"/>
                <a:cs typeface="Calibri"/>
                <a:sym typeface="Calibri"/>
              </a:rPr>
              <a:t>→</a:t>
            </a:r>
            <a:r>
              <a:rPr lang="en" sz="1800" b="0" i="0" u="none" strike="noStrike" cap="none">
                <a:solidFill>
                  <a:srgbClr val="000000"/>
                </a:solidFill>
                <a:latin typeface="Calibri"/>
                <a:ea typeface="Calibri"/>
                <a:cs typeface="Calibri"/>
                <a:sym typeface="Calibri"/>
              </a:rPr>
              <a:t> pooled data </a:t>
            </a:r>
            <a:r>
              <a:rPr lang="en" sz="1800">
                <a:latin typeface="Calibri"/>
                <a:ea typeface="Calibri"/>
                <a:cs typeface="Calibri"/>
                <a:sym typeface="Calibri"/>
              </a:rPr>
              <a:t>→</a:t>
            </a:r>
            <a:endParaRPr sz="1100"/>
          </a:p>
          <a:p>
            <a:pPr marL="342900" marR="0" lvl="1"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More participants</a:t>
            </a:r>
            <a:endParaRPr sz="1100"/>
          </a:p>
          <a:p>
            <a:pPr marL="342900" marR="0" lvl="1"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More sites</a:t>
            </a:r>
            <a:endParaRPr sz="1100"/>
          </a:p>
        </p:txBody>
      </p:sp>
      <p:pic>
        <p:nvPicPr>
          <p:cNvPr id="667" name="Google Shape;667;p63" descr="PPR survey"/>
          <p:cNvPicPr preferRelativeResize="0"/>
          <p:nvPr/>
        </p:nvPicPr>
        <p:blipFill rotWithShape="1">
          <a:blip r:embed="rId3">
            <a:alphaModFix/>
          </a:blip>
          <a:srcRect/>
          <a:stretch/>
        </p:blipFill>
        <p:spPr>
          <a:xfrm>
            <a:off x="3518765" y="1625932"/>
            <a:ext cx="3192518" cy="2727136"/>
          </a:xfrm>
          <a:prstGeom prst="rect">
            <a:avLst/>
          </a:prstGeom>
          <a:noFill/>
          <a:ln w="9525" cap="flat" cmpd="sng">
            <a:solidFill>
              <a:srgbClr val="132046"/>
            </a:solidFill>
            <a:prstDash val="solid"/>
            <a:round/>
            <a:headEnd type="none" w="sm" len="sm"/>
            <a:tailEnd type="none" w="sm" len="sm"/>
          </a:ln>
        </p:spPr>
      </p:pic>
      <p:sp>
        <p:nvSpPr>
          <p:cNvPr id="670" name="Google Shape;670;p63"/>
          <p:cNvSpPr txBox="1"/>
          <p:nvPr/>
        </p:nvSpPr>
        <p:spPr>
          <a:xfrm>
            <a:off x="7037529" y="2309649"/>
            <a:ext cx="1922727" cy="1523494"/>
          </a:xfrm>
          <a:prstGeom prst="rect">
            <a:avLst/>
          </a:prstGeom>
          <a:no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Food security</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FV intake</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SNAP participation</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Program satisfaction</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Health status</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Basic demographics</a:t>
            </a:r>
            <a:endParaRPr sz="1100"/>
          </a:p>
          <a:p>
            <a:pPr marL="215900" marR="0" lvl="0" indent="-1270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68" name="Google Shape;668;p63"/>
          <p:cNvSpPr txBox="1"/>
          <p:nvPr/>
        </p:nvSpPr>
        <p:spPr>
          <a:xfrm>
            <a:off x="3424838" y="4549275"/>
            <a:ext cx="55245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4"/>
              </a:rPr>
              <a:t>https://www.nutritionincentivehub.org/resources/resources/reporting-evaluation/core-metrics-produce-prescription/participant-level-metrics</a:t>
            </a:r>
            <a:r>
              <a:rPr lang="en" sz="1400" b="0" i="0" u="none" strike="noStrike" cap="none">
                <a:solidFill>
                  <a:srgbClr val="000000"/>
                </a:solidFill>
                <a:latin typeface="Calibri"/>
                <a:ea typeface="Calibri"/>
                <a:cs typeface="Calibri"/>
                <a:sym typeface="Calibri"/>
              </a:rPr>
              <a:t> </a:t>
            </a:r>
            <a:endParaRPr sz="11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4">
            <a:extLst>
              <a:ext uri="{C183D7F6-B498-43B3-948B-1728B52AA6E4}">
                <adec:decorative xmlns:adec="http://schemas.microsoft.com/office/drawing/2017/decorative" val="1"/>
              </a:ext>
            </a:extLst>
          </p:cNvPr>
          <p:cNvSpPr/>
          <p:nvPr/>
        </p:nvSpPr>
        <p:spPr>
          <a:xfrm>
            <a:off x="5855057" y="0"/>
            <a:ext cx="3322307" cy="5143500"/>
          </a:xfrm>
          <a:prstGeom prst="rect">
            <a:avLst/>
          </a:prstGeom>
          <a:solidFill>
            <a:srgbClr val="00206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677" name="Google Shape;677;p64"/>
          <p:cNvSpPr txBox="1">
            <a:spLocks noGrp="1"/>
          </p:cNvSpPr>
          <p:nvPr>
            <p:ph type="title"/>
          </p:nvPr>
        </p:nvSpPr>
        <p:spPr>
          <a:xfrm>
            <a:off x="6205063" y="613602"/>
            <a:ext cx="274151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None/>
            </a:pPr>
            <a:r>
              <a:rPr lang="en" sz="2700" b="1">
                <a:solidFill>
                  <a:schemeClr val="lt1"/>
                </a:solidFill>
                <a:latin typeface="Arial"/>
                <a:ea typeface="Arial"/>
                <a:cs typeface="Arial"/>
                <a:sym typeface="Arial"/>
              </a:rPr>
              <a:t>Opportunities for Individual Programs:</a:t>
            </a:r>
            <a:br>
              <a:rPr lang="en" sz="2700" b="1">
                <a:solidFill>
                  <a:schemeClr val="lt1"/>
                </a:solidFill>
                <a:latin typeface="Arial"/>
                <a:ea typeface="Arial"/>
                <a:cs typeface="Arial"/>
                <a:sym typeface="Arial"/>
              </a:rPr>
            </a:br>
            <a:r>
              <a:rPr lang="en" sz="2700" b="1">
                <a:solidFill>
                  <a:schemeClr val="lt1"/>
                </a:solidFill>
                <a:latin typeface="Arial"/>
                <a:ea typeface="Arial"/>
                <a:cs typeface="Arial"/>
                <a:sym typeface="Arial"/>
              </a:rPr>
              <a:t>Implementation Science</a:t>
            </a:r>
            <a:endParaRPr/>
          </a:p>
        </p:txBody>
      </p:sp>
      <p:pic>
        <p:nvPicPr>
          <p:cNvPr id="678" name="Google Shape;678;p64" descr="Diagram"/>
          <p:cNvPicPr preferRelativeResize="0"/>
          <p:nvPr/>
        </p:nvPicPr>
        <p:blipFill rotWithShape="1">
          <a:blip r:embed="rId3">
            <a:alphaModFix/>
          </a:blip>
          <a:srcRect/>
          <a:stretch/>
        </p:blipFill>
        <p:spPr>
          <a:xfrm>
            <a:off x="613804" y="198694"/>
            <a:ext cx="4541033" cy="4746111"/>
          </a:xfrm>
          <a:prstGeom prst="rect">
            <a:avLst/>
          </a:prstGeom>
          <a:noFill/>
          <a:ln>
            <a:noFill/>
          </a:ln>
        </p:spPr>
      </p:pic>
      <p:sp>
        <p:nvSpPr>
          <p:cNvPr id="679" name="Google Shape;679;p64"/>
          <p:cNvSpPr txBox="1"/>
          <p:nvPr/>
        </p:nvSpPr>
        <p:spPr>
          <a:xfrm>
            <a:off x="6103088" y="3975900"/>
            <a:ext cx="2956034" cy="110799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 sz="1400" b="0" i="0" u="none" strike="noStrike" cap="none">
                <a:solidFill>
                  <a:srgbClr val="FFFFFF"/>
                </a:solidFill>
                <a:latin typeface="Calibri"/>
                <a:ea typeface="Calibri"/>
                <a:cs typeface="Calibri"/>
                <a:sym typeface="Calibri"/>
              </a:rPr>
              <a:t>Glasgow RE, Vogt TM, Boles SM. Evaluating the public health impact of health promotion interventions: the RE-AIM framework. Am J Publ Health 1999;89(9):1322–7. </a:t>
            </a:r>
            <a:endParaRPr sz="1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684"/>
        <p:cNvGrpSpPr/>
        <p:nvPr/>
      </p:nvGrpSpPr>
      <p:grpSpPr>
        <a:xfrm>
          <a:off x="0" y="0"/>
          <a:ext cx="0" cy="0"/>
          <a:chOff x="0" y="0"/>
          <a:chExt cx="0" cy="0"/>
        </a:xfrm>
      </p:grpSpPr>
      <p:sp>
        <p:nvSpPr>
          <p:cNvPr id="685" name="Google Shape;685;p65">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00206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EF981C83-A621-2A2B-D0AB-5599D0F2DA43}"/>
              </a:ext>
              <a:ext uri="{C183D7F6-B498-43B3-948B-1728B52AA6E4}">
                <adec:decorative xmlns:adec="http://schemas.microsoft.com/office/drawing/2017/decorative" val="1"/>
              </a:ext>
            </a:extLst>
          </p:cNvPr>
          <p:cNvSpPr>
            <a:spLocks noGrp="1"/>
          </p:cNvSpPr>
          <p:nvPr>
            <p:ph type="title"/>
          </p:nvPr>
        </p:nvSpPr>
        <p:spPr>
          <a:xfrm>
            <a:off x="628650" y="-994172"/>
            <a:ext cx="7886700" cy="994172"/>
          </a:xfrm>
        </p:spPr>
        <p:txBody>
          <a:bodyPr spcFirstLastPara="1" wrap="square" lIns="68575" tIns="34275" rIns="68575" bIns="34275" anchor="b" anchorCtr="0">
            <a:normAutofit/>
          </a:bodyPr>
          <a:lstStyle/>
          <a:p>
            <a:r>
              <a:rPr lang="en-US" dirty="0"/>
              <a:t>wave</a:t>
            </a:r>
          </a:p>
        </p:txBody>
      </p:sp>
      <p:pic>
        <p:nvPicPr>
          <p:cNvPr id="686" name="Google Shape;686;p65" descr="Wave outline"/>
          <p:cNvPicPr preferRelativeResize="0"/>
          <p:nvPr/>
        </p:nvPicPr>
        <p:blipFill rotWithShape="1">
          <a:blip r:embed="rId3">
            <a:alphaModFix/>
          </a:blip>
          <a:srcRect/>
          <a:stretch/>
        </p:blipFill>
        <p:spPr>
          <a:xfrm>
            <a:off x="2877206" y="660181"/>
            <a:ext cx="3823138" cy="382313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66" descr="Biden-Harris Administration National Strategy on Hunger, Nutrition, and Health"/>
          <p:cNvPicPr preferRelativeResize="0"/>
          <p:nvPr/>
        </p:nvPicPr>
        <p:blipFill rotWithShape="1">
          <a:blip r:embed="rId3">
            <a:alphaModFix/>
          </a:blip>
          <a:srcRect/>
          <a:stretch/>
        </p:blipFill>
        <p:spPr>
          <a:xfrm>
            <a:off x="0" y="-67134"/>
            <a:ext cx="4076700" cy="5277768"/>
          </a:xfrm>
          <a:prstGeom prst="rect">
            <a:avLst/>
          </a:prstGeom>
          <a:noFill/>
          <a:ln>
            <a:noFill/>
          </a:ln>
        </p:spPr>
      </p:pic>
      <p:sp>
        <p:nvSpPr>
          <p:cNvPr id="692" name="Google Shape;692;p66">
            <a:extLst>
              <a:ext uri="{C183D7F6-B498-43B3-948B-1728B52AA6E4}">
                <adec:decorative xmlns:adec="http://schemas.microsoft.com/office/drawing/2017/decorative" val="1"/>
              </a:ext>
            </a:extLst>
          </p:cNvPr>
          <p:cNvSpPr/>
          <p:nvPr/>
        </p:nvSpPr>
        <p:spPr>
          <a:xfrm>
            <a:off x="3856086" y="-67134"/>
            <a:ext cx="5461849" cy="5508808"/>
          </a:xfrm>
          <a:prstGeom prst="rect">
            <a:avLst/>
          </a:prstGeom>
          <a:solidFill>
            <a:srgbClr val="1C275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66D3FEBE-D581-7F4F-A8EF-EC5DE4522B2A}"/>
              </a:ext>
            </a:extLst>
          </p:cNvPr>
          <p:cNvSpPr>
            <a:spLocks noGrp="1"/>
          </p:cNvSpPr>
          <p:nvPr>
            <p:ph type="title"/>
          </p:nvPr>
        </p:nvSpPr>
        <p:spPr>
          <a:xfrm>
            <a:off x="629841" y="-1200150"/>
            <a:ext cx="2949178" cy="1200150"/>
          </a:xfrm>
        </p:spPr>
        <p:txBody>
          <a:bodyPr spcFirstLastPara="1" wrap="square" lIns="68575" tIns="34275" rIns="68575" bIns="34275" anchor="b" anchorCtr="0">
            <a:normAutofit/>
          </a:bodyPr>
          <a:lstStyle/>
          <a:p>
            <a:r>
              <a:rPr lang="en-US" dirty="0"/>
              <a:t>National Strategy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2" name="Title 1">
            <a:extLst>
              <a:ext uri="{FF2B5EF4-FFF2-40B4-BE49-F238E27FC236}">
                <a16:creationId xmlns:a16="http://schemas.microsoft.com/office/drawing/2014/main" id="{1790F5FB-A772-B0B0-AF9E-0660E3700AB9}"/>
              </a:ext>
              <a:ext uri="{C183D7F6-B498-43B3-948B-1728B52AA6E4}">
                <adec:decorative xmlns:adec="http://schemas.microsoft.com/office/drawing/2017/decorative" val="1"/>
              </a:ext>
            </a:extLst>
          </p:cNvPr>
          <p:cNvSpPr>
            <a:spLocks noGrp="1"/>
          </p:cNvSpPr>
          <p:nvPr>
            <p:ph type="title"/>
          </p:nvPr>
        </p:nvSpPr>
        <p:spPr>
          <a:xfrm>
            <a:off x="453586" y="-458587"/>
            <a:ext cx="8173580" cy="458587"/>
          </a:xfrm>
        </p:spPr>
        <p:txBody>
          <a:bodyPr spcFirstLastPara="1" wrap="square" lIns="68575" tIns="34275" rIns="68575" bIns="34275" anchor="b" anchorCtr="0">
            <a:noAutofit/>
          </a:bodyPr>
          <a:lstStyle/>
          <a:p>
            <a:r>
              <a:rPr lang="en-US" dirty="0"/>
              <a:t>Pillar 2</a:t>
            </a:r>
          </a:p>
        </p:txBody>
      </p:sp>
      <p:pic>
        <p:nvPicPr>
          <p:cNvPr id="697" name="Google Shape;697;p67" descr="Biden-Harris Administration National Strategy on Hunger, Nutrition, and  Health - Southeast Crescent Regional Commission"/>
          <p:cNvPicPr preferRelativeResize="0"/>
          <p:nvPr/>
        </p:nvPicPr>
        <p:blipFill rotWithShape="1">
          <a:blip r:embed="rId3">
            <a:alphaModFix/>
          </a:blip>
          <a:srcRect/>
          <a:stretch/>
        </p:blipFill>
        <p:spPr>
          <a:xfrm>
            <a:off x="285750" y="321469"/>
            <a:ext cx="8572500" cy="4500563"/>
          </a:xfrm>
          <a:prstGeom prst="rect">
            <a:avLst/>
          </a:prstGeom>
          <a:noFill/>
          <a:ln>
            <a:noFill/>
          </a:ln>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8">
            <a:extLst>
              <a:ext uri="{C183D7F6-B498-43B3-948B-1728B52AA6E4}">
                <adec:decorative xmlns:adec="http://schemas.microsoft.com/office/drawing/2017/decorative" val="1"/>
              </a:ext>
            </a:extLst>
          </p:cNvPr>
          <p:cNvSpPr/>
          <p:nvPr/>
        </p:nvSpPr>
        <p:spPr>
          <a:xfrm>
            <a:off x="0" y="0"/>
            <a:ext cx="524711" cy="998861"/>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04" name="Google Shape;704;p68"/>
          <p:cNvSpPr>
            <a:spLocks noGrp="1"/>
          </p:cNvSpPr>
          <p:nvPr>
            <p:ph type="title" idx="4294967295"/>
          </p:nvPr>
        </p:nvSpPr>
        <p:spPr>
          <a:xfrm>
            <a:off x="252338" y="-3142"/>
            <a:ext cx="8891662" cy="1002003"/>
          </a:xfrm>
          <a:prstGeom prst="rect">
            <a:avLst/>
          </a:prstGeom>
          <a:solidFill>
            <a:srgbClr val="002060"/>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FFFFFF"/>
              </a:buClr>
              <a:buSzPts val="2700"/>
              <a:buFont typeface="Arial"/>
              <a:buNone/>
              <a:tabLst/>
              <a:defRPr/>
            </a:pPr>
            <a:r>
              <a:rPr kumimoji="0" lang="en-US" sz="2700" b="1" i="0" u="none" strike="noStrike" kern="0" cap="none" spc="0" normalizeH="0" baseline="0" noProof="0" dirty="0">
                <a:ln>
                  <a:noFill/>
                </a:ln>
                <a:solidFill>
                  <a:srgbClr val="FFFFFF"/>
                </a:solidFill>
                <a:effectLst/>
                <a:uLnTx/>
                <a:uFillTx/>
                <a:latin typeface="Calibri"/>
                <a:ea typeface="Calibri"/>
                <a:cs typeface="Calibri"/>
                <a:sym typeface="Calibri"/>
              </a:rPr>
              <a:t>Key Plans to Support Pillar 2</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05" name="Google Shape;705;p68"/>
          <p:cNvSpPr txBox="1"/>
          <p:nvPr/>
        </p:nvSpPr>
        <p:spPr>
          <a:xfrm>
            <a:off x="862069" y="1487276"/>
            <a:ext cx="7797188" cy="2977739"/>
          </a:xfrm>
          <a:prstGeom prst="rect">
            <a:avLst/>
          </a:prstGeom>
          <a:noFill/>
          <a:ln>
            <a:noFill/>
          </a:ln>
        </p:spPr>
        <p:txBody>
          <a:bodyPr spcFirstLastPara="1" wrap="square" lIns="68575" tIns="34275" rIns="68575" bIns="34275" anchor="t" anchorCtr="0">
            <a:spAutoFit/>
          </a:bodyPr>
          <a:lstStyle/>
          <a:p>
            <a:pPr marL="254000" marR="0" lvl="0" indent="-247650" algn="l" rtl="0">
              <a:lnSpc>
                <a:spcPct val="100000"/>
              </a:lnSpc>
              <a:spcBef>
                <a:spcPts val="0"/>
              </a:spcBef>
              <a:spcAft>
                <a:spcPts val="0"/>
              </a:spcAft>
              <a:buClr>
                <a:srgbClr val="000000"/>
              </a:buClr>
              <a:buSzPts val="2100"/>
              <a:buFont typeface="Arial"/>
              <a:buChar char="•"/>
            </a:pPr>
            <a:r>
              <a:rPr lang="en" sz="2100" b="0" i="0" u="none" strike="noStrike" cap="none">
                <a:solidFill>
                  <a:srgbClr val="000000"/>
                </a:solidFill>
                <a:latin typeface="Arial"/>
                <a:ea typeface="Arial"/>
                <a:cs typeface="Arial"/>
                <a:sym typeface="Arial"/>
              </a:rPr>
              <a:t>Expands “</a:t>
            </a:r>
            <a:r>
              <a:rPr lang="en" sz="2100" b="0" i="0" u="none" strike="noStrike" cap="none">
                <a:solidFill>
                  <a:srgbClr val="DB4C2B"/>
                </a:solidFill>
                <a:latin typeface="Arial"/>
                <a:ea typeface="Arial"/>
                <a:cs typeface="Arial"/>
                <a:sym typeface="Arial"/>
              </a:rPr>
              <a:t>food is medicine</a:t>
            </a:r>
            <a:r>
              <a:rPr lang="en" sz="2100" b="0" i="0" u="none" strike="noStrike" cap="none">
                <a:solidFill>
                  <a:srgbClr val="000000"/>
                </a:solidFill>
                <a:latin typeface="Arial"/>
                <a:ea typeface="Arial"/>
                <a:cs typeface="Arial"/>
                <a:sym typeface="Arial"/>
              </a:rPr>
              <a:t>” programs in Medicare, Medicaid, the VA, and the IHS, including medically tailored meals and produce prescriptions</a:t>
            </a:r>
            <a:endParaRPr sz="1100"/>
          </a:p>
          <a:p>
            <a:pPr marL="254000" marR="0" lvl="0" indent="-247650" algn="l" rtl="0">
              <a:lnSpc>
                <a:spcPct val="100000"/>
              </a:lnSpc>
              <a:spcBef>
                <a:spcPts val="0"/>
              </a:spcBef>
              <a:spcAft>
                <a:spcPts val="0"/>
              </a:spcAft>
              <a:buClr>
                <a:srgbClr val="DB4C2B"/>
              </a:buClr>
              <a:buSzPts val="2100"/>
              <a:buFont typeface="Arial"/>
              <a:buChar char="•"/>
            </a:pPr>
            <a:r>
              <a:rPr lang="en" sz="2100" b="0" i="0" u="none" strike="noStrike" cap="none">
                <a:solidFill>
                  <a:srgbClr val="DB4C2B"/>
                </a:solidFill>
                <a:latin typeface="Arial"/>
                <a:ea typeface="Arial"/>
                <a:cs typeface="Arial"/>
                <a:sym typeface="Arial"/>
              </a:rPr>
              <a:t>Universal screening </a:t>
            </a:r>
            <a:r>
              <a:rPr lang="en" sz="2100" b="0" i="0" u="none" strike="noStrike" cap="none">
                <a:solidFill>
                  <a:srgbClr val="000000"/>
                </a:solidFill>
                <a:latin typeface="Arial"/>
                <a:ea typeface="Arial"/>
                <a:cs typeface="Arial"/>
                <a:sym typeface="Arial"/>
              </a:rPr>
              <a:t>for food insecurity in federal healthcare systems and </a:t>
            </a:r>
            <a:r>
              <a:rPr lang="en" sz="2100" b="0" i="0" u="none" strike="noStrike" cap="none">
                <a:solidFill>
                  <a:srgbClr val="DB4C2B"/>
                </a:solidFill>
                <a:latin typeface="Arial"/>
                <a:ea typeface="Arial"/>
                <a:cs typeface="Arial"/>
                <a:sym typeface="Arial"/>
              </a:rPr>
              <a:t>incentivizes payors </a:t>
            </a:r>
            <a:r>
              <a:rPr lang="en" sz="2100" b="0" i="0" u="none" strike="noStrike" cap="none">
                <a:solidFill>
                  <a:srgbClr val="000000"/>
                </a:solidFill>
                <a:latin typeface="Arial"/>
                <a:ea typeface="Arial"/>
                <a:cs typeface="Arial"/>
                <a:sym typeface="Arial"/>
              </a:rPr>
              <a:t>to screen for food insecurity and other SDOH </a:t>
            </a:r>
            <a:endParaRPr sz="1100"/>
          </a:p>
          <a:p>
            <a:pPr marL="254000" marR="0" lvl="0" indent="-247650" algn="l" rtl="0">
              <a:lnSpc>
                <a:spcPct val="100000"/>
              </a:lnSpc>
              <a:spcBef>
                <a:spcPts val="0"/>
              </a:spcBef>
              <a:spcAft>
                <a:spcPts val="0"/>
              </a:spcAft>
              <a:buClr>
                <a:srgbClr val="000000"/>
              </a:buClr>
              <a:buSzPts val="2100"/>
              <a:buFont typeface="Arial"/>
              <a:buChar char="•"/>
            </a:pPr>
            <a:r>
              <a:rPr lang="en" sz="2100" b="0" i="0" u="none" strike="noStrike" cap="none">
                <a:solidFill>
                  <a:srgbClr val="000000"/>
                </a:solidFill>
                <a:latin typeface="Arial"/>
                <a:ea typeface="Arial"/>
                <a:cs typeface="Arial"/>
                <a:sym typeface="Arial"/>
              </a:rPr>
              <a:t>Supports </a:t>
            </a:r>
            <a:r>
              <a:rPr lang="en" sz="2100" b="0" i="0" u="none" strike="noStrike" cap="none">
                <a:solidFill>
                  <a:srgbClr val="DB4C2B"/>
                </a:solidFill>
                <a:latin typeface="Arial"/>
                <a:ea typeface="Arial"/>
                <a:cs typeface="Arial"/>
                <a:sym typeface="Arial"/>
              </a:rPr>
              <a:t>data infrastructure </a:t>
            </a:r>
            <a:r>
              <a:rPr lang="en" sz="2100" b="0" i="0" u="none" strike="noStrike" cap="none">
                <a:solidFill>
                  <a:srgbClr val="000000"/>
                </a:solidFill>
                <a:latin typeface="Arial"/>
                <a:ea typeface="Arial"/>
                <a:cs typeface="Arial"/>
                <a:sym typeface="Arial"/>
              </a:rPr>
              <a:t>for food insecurity and other SDOH screenings</a:t>
            </a:r>
            <a:endParaRPr sz="1100"/>
          </a:p>
          <a:p>
            <a:pPr marL="254000" marR="0" lvl="0" indent="-247650" algn="l" rtl="0">
              <a:lnSpc>
                <a:spcPct val="100000"/>
              </a:lnSpc>
              <a:spcBef>
                <a:spcPts val="0"/>
              </a:spcBef>
              <a:spcAft>
                <a:spcPts val="0"/>
              </a:spcAft>
              <a:buClr>
                <a:srgbClr val="000000"/>
              </a:buClr>
              <a:buSzPts val="2100"/>
              <a:buFont typeface="Arial"/>
              <a:buChar char="•"/>
            </a:pPr>
            <a:r>
              <a:rPr lang="en" sz="2100" b="0" i="0" u="none" strike="noStrike" cap="none">
                <a:solidFill>
                  <a:srgbClr val="000000"/>
                </a:solidFill>
                <a:latin typeface="Arial"/>
                <a:ea typeface="Arial"/>
                <a:cs typeface="Arial"/>
                <a:sym typeface="Arial"/>
              </a:rPr>
              <a:t>Increases </a:t>
            </a:r>
            <a:r>
              <a:rPr lang="en" sz="2100" b="0" i="0" u="none" strike="noStrike" cap="none">
                <a:solidFill>
                  <a:srgbClr val="DB4C2B"/>
                </a:solidFill>
                <a:latin typeface="Arial"/>
                <a:ea typeface="Arial"/>
                <a:cs typeface="Arial"/>
                <a:sym typeface="Arial"/>
              </a:rPr>
              <a:t>nutrition training </a:t>
            </a:r>
            <a:r>
              <a:rPr lang="en" sz="2100" b="0" i="0" u="none" strike="noStrike" cap="none">
                <a:solidFill>
                  <a:srgbClr val="000000"/>
                </a:solidFill>
                <a:latin typeface="Arial"/>
                <a:ea typeface="Arial"/>
                <a:cs typeface="Arial"/>
                <a:sym typeface="Arial"/>
              </a:rPr>
              <a:t>for clinicians</a:t>
            </a:r>
            <a:endParaRPr sz="2100" b="0" i="0" u="none" strike="noStrike" cap="non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69"/>
          <p:cNvSpPr txBox="1">
            <a:spLocks noGrp="1"/>
          </p:cNvSpPr>
          <p:nvPr>
            <p:ph type="title"/>
          </p:nvPr>
        </p:nvSpPr>
        <p:spPr>
          <a:xfrm>
            <a:off x="481693" y="-88548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US" dirty="0"/>
              <a:t>graph</a:t>
            </a:r>
            <a:endParaRPr dirty="0"/>
          </a:p>
        </p:txBody>
      </p:sp>
      <p:sp>
        <p:nvSpPr>
          <p:cNvPr id="711" name="Google Shape;711;p6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342900" lvl="0" indent="-165100" algn="l" rtl="0">
              <a:lnSpc>
                <a:spcPct val="90000"/>
              </a:lnSpc>
              <a:spcBef>
                <a:spcPts val="800"/>
              </a:spcBef>
              <a:spcAft>
                <a:spcPts val="0"/>
              </a:spcAft>
              <a:buClr>
                <a:schemeClr val="dk1"/>
              </a:buClr>
              <a:buSzPts val="1400"/>
              <a:buNone/>
            </a:pPr>
            <a:endParaRPr/>
          </a:p>
        </p:txBody>
      </p:sp>
      <p:pic>
        <p:nvPicPr>
          <p:cNvPr id="712" name="Google Shape;712;p6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13" name="Google Shape;713;p69"/>
          <p:cNvSpPr txBox="1"/>
          <p:nvPr/>
        </p:nvSpPr>
        <p:spPr>
          <a:xfrm>
            <a:off x="0" y="4970376"/>
            <a:ext cx="6419150" cy="17312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Arial"/>
                <a:ea typeface="Arial"/>
                <a:cs typeface="Arial"/>
                <a:sym typeface="Arial"/>
              </a:rPr>
              <a:t>PREPUBLICATION: Hanson E. et al. The Evolution and Scope of Medicaid Section 1115 Demonstrations to Address Nutrition: A U.S. Survey. 2023 </a:t>
            </a:r>
            <a:endParaRPr sz="7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a:extLst>
              <a:ext uri="{C183D7F6-B498-43B3-948B-1728B52AA6E4}">
                <adec:decorative xmlns:adec="http://schemas.microsoft.com/office/drawing/2017/decorative" val="1"/>
              </a:ext>
            </a:extLst>
          </p:cNvPr>
          <p:cNvSpPr/>
          <p:nvPr/>
        </p:nvSpPr>
        <p:spPr>
          <a:xfrm rot="10800000" flipH="1">
            <a:off x="0" y="514306"/>
            <a:ext cx="9144000" cy="112725"/>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1" name="Google Shape;201;p34"/>
          <p:cNvSpPr>
            <a:spLocks noGrp="1"/>
          </p:cNvSpPr>
          <p:nvPr>
            <p:ph type="title" idx="4294967295"/>
          </p:nvPr>
        </p:nvSpPr>
        <p:spPr>
          <a:xfrm>
            <a:off x="0" y="0"/>
            <a:ext cx="9144000" cy="514350"/>
          </a:xfrm>
          <a:prstGeom prst="rect">
            <a:avLst/>
          </a:prstGeom>
          <a:solidFill>
            <a:schemeClr val="accent6">
              <a:lumMod val="75000"/>
            </a:schemeClr>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en-US" sz="2800" b="1" i="0" u="none" strike="noStrike" kern="0" cap="none" spc="0" normalizeH="0" baseline="0" noProof="0" dirty="0">
                <a:ln>
                  <a:noFill/>
                </a:ln>
                <a:solidFill>
                  <a:schemeClr val="lt1"/>
                </a:solidFill>
                <a:effectLst/>
                <a:uLnTx/>
                <a:uFillTx/>
                <a:latin typeface="Calibri"/>
                <a:ea typeface="Calibri"/>
                <a:cs typeface="Calibri"/>
                <a:sym typeface="Calibri"/>
              </a:rPr>
              <a:t>Student Presentations!</a:t>
            </a:r>
            <a:endParaRPr kumimoji="0" lang="en-US" sz="11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02" name="Google Shape;202;p34" descr="A picture containing text, bottle"/>
          <p:cNvPicPr preferRelativeResize="0"/>
          <p:nvPr/>
        </p:nvPicPr>
        <p:blipFill rotWithShape="1">
          <a:blip r:embed="rId3">
            <a:alphaModFix/>
          </a:blip>
          <a:srcRect/>
          <a:stretch/>
        </p:blipFill>
        <p:spPr>
          <a:xfrm>
            <a:off x="48925" y="4671575"/>
            <a:ext cx="592751" cy="402625"/>
          </a:xfrm>
          <a:prstGeom prst="rect">
            <a:avLst/>
          </a:prstGeom>
          <a:noFill/>
          <a:ln>
            <a:noFill/>
          </a:ln>
        </p:spPr>
      </p:pic>
      <p:sp>
        <p:nvSpPr>
          <p:cNvPr id="203" name="Google Shape;203;p34"/>
          <p:cNvSpPr txBox="1"/>
          <p:nvPr/>
        </p:nvSpPr>
        <p:spPr>
          <a:xfrm>
            <a:off x="245088" y="790653"/>
            <a:ext cx="8653800" cy="3717300"/>
          </a:xfrm>
          <a:prstGeom prst="rect">
            <a:avLst/>
          </a:prstGeom>
          <a:solidFill>
            <a:schemeClr val="accent6">
              <a:lumMod val="75000"/>
            </a:schemeClr>
          </a:solidFill>
          <a:ln w="9525" cap="flat" cmpd="sng">
            <a:solidFill>
              <a:schemeClr val="accent6"/>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600" b="1" i="0" u="none" strike="noStrike" cap="none">
                <a:solidFill>
                  <a:schemeClr val="lt1"/>
                </a:solidFill>
                <a:latin typeface="Calibri"/>
                <a:ea typeface="Calibri"/>
                <a:cs typeface="Calibri"/>
                <a:sym typeface="Calibri"/>
              </a:rPr>
              <a:t>The HER/ NOPREN Summer Speaker Series will end with Student Presentations and Poster Sessions on August 14</a:t>
            </a:r>
            <a:r>
              <a:rPr lang="en" sz="2600" b="1">
                <a:solidFill>
                  <a:schemeClr val="lt1"/>
                </a:solidFill>
                <a:latin typeface="Calibri"/>
                <a:ea typeface="Calibri"/>
                <a:cs typeface="Calibri"/>
                <a:sym typeface="Calibri"/>
              </a:rPr>
              <a:t>!</a:t>
            </a:r>
            <a:endParaRPr sz="26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1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 sz="1900" b="0" i="0" u="none" strike="noStrike" cap="none">
                <a:solidFill>
                  <a:schemeClr val="lt1"/>
                </a:solidFill>
                <a:latin typeface="Calibri"/>
                <a:ea typeface="Calibri"/>
                <a:cs typeface="Calibri"/>
                <a:sym typeface="Calibri"/>
              </a:rPr>
              <a:t>Selected students will give a presentation on a public </a:t>
            </a:r>
            <a:r>
              <a:rPr lang="en" sz="1900">
                <a:solidFill>
                  <a:schemeClr val="lt1"/>
                </a:solidFill>
                <a:latin typeface="Calibri"/>
                <a:ea typeface="Calibri"/>
                <a:cs typeface="Calibri"/>
                <a:sym typeface="Calibri"/>
              </a:rPr>
              <a:t>health </a:t>
            </a:r>
            <a:r>
              <a:rPr lang="en" sz="1900" b="0" i="0" u="none" strike="noStrike" cap="none">
                <a:solidFill>
                  <a:schemeClr val="lt1"/>
                </a:solidFill>
                <a:latin typeface="Calibri"/>
                <a:ea typeface="Calibri"/>
                <a:cs typeface="Calibri"/>
                <a:sym typeface="Calibri"/>
              </a:rPr>
              <a:t>nutrition-related project or research they worked on over the summer. Applications are due July 17th. To apply, </a:t>
            </a:r>
            <a:r>
              <a:rPr lang="en" sz="1900">
                <a:solidFill>
                  <a:schemeClr val="lt1"/>
                </a:solidFill>
                <a:latin typeface="Calibri"/>
                <a:ea typeface="Calibri"/>
                <a:cs typeface="Calibri"/>
                <a:sym typeface="Calibri"/>
              </a:rPr>
              <a:t>scan the QR code below:</a:t>
            </a:r>
            <a:endParaRPr sz="19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900" b="1" i="0" u="sng" strike="noStrike" cap="none">
              <a:solidFill>
                <a:schemeClr val="lt1"/>
              </a:solidFill>
              <a:latin typeface="Calibri"/>
              <a:ea typeface="Calibri"/>
              <a:cs typeface="Calibri"/>
              <a:sym typeface="Calibri"/>
            </a:endParaRPr>
          </a:p>
        </p:txBody>
      </p:sp>
      <p:pic>
        <p:nvPicPr>
          <p:cNvPr id="204" name="Google Shape;204;p34" descr="QR code"/>
          <p:cNvPicPr preferRelativeResize="0"/>
          <p:nvPr/>
        </p:nvPicPr>
        <p:blipFill>
          <a:blip r:embed="rId4">
            <a:alphaModFix/>
          </a:blip>
          <a:stretch>
            <a:fillRect/>
          </a:stretch>
        </p:blipFill>
        <p:spPr>
          <a:xfrm>
            <a:off x="3792075" y="2816325"/>
            <a:ext cx="1559825" cy="1559825"/>
          </a:xfrm>
          <a:prstGeom prst="rect">
            <a:avLst/>
          </a:prstGeom>
          <a:noFill/>
          <a:ln>
            <a:noFill/>
          </a:ln>
        </p:spPr>
      </p:pic>
      <p:pic>
        <p:nvPicPr>
          <p:cNvPr id="200" name="Google Shape;200;p34" descr="NOPREN logo"/>
          <p:cNvPicPr preferRelativeResize="0"/>
          <p:nvPr/>
        </p:nvPicPr>
        <p:blipFill rotWithShape="1">
          <a:blip r:embed="rId5">
            <a:alphaModFix/>
          </a:blip>
          <a:srcRect/>
          <a:stretch/>
        </p:blipFill>
        <p:spPr>
          <a:xfrm>
            <a:off x="7789712" y="4671575"/>
            <a:ext cx="1305363" cy="4719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70"/>
          <p:cNvSpPr>
            <a:spLocks noGrp="1"/>
          </p:cNvSpPr>
          <p:nvPr>
            <p:ph type="title" idx="4294967295"/>
          </p:nvPr>
        </p:nvSpPr>
        <p:spPr>
          <a:xfrm>
            <a:off x="0" y="2918460"/>
            <a:ext cx="9144000" cy="2225040"/>
          </a:xfrm>
          <a:prstGeom prst="rect">
            <a:avLst/>
          </a:prstGeom>
          <a:solidFill>
            <a:schemeClr val="accent6">
              <a:lumMod val="75000"/>
            </a:schemeClr>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12500"/>
              <a:buFont typeface="Calibri"/>
              <a:buNone/>
              <a:tabLst/>
              <a:defRPr/>
            </a:pPr>
            <a:r>
              <a:rPr kumimoji="0" lang="en-US" sz="12500" b="0" i="0" u="none" strike="noStrike" kern="0" cap="none" spc="0" normalizeH="0" baseline="0" noProof="0" dirty="0">
                <a:ln>
                  <a:noFill/>
                </a:ln>
                <a:solidFill>
                  <a:srgbClr val="FFFFFF"/>
                </a:solidFill>
                <a:effectLst/>
                <a:uLnTx/>
                <a:uFillTx/>
                <a:latin typeface="Calibri"/>
                <a:ea typeface="Calibri"/>
                <a:cs typeface="Calibri"/>
                <a:sym typeface="Calibri"/>
              </a:rPr>
              <a:t>Q&amp;A</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20" name="Google Shape;720;p70">
            <a:extLst>
              <a:ext uri="{C183D7F6-B498-43B3-948B-1728B52AA6E4}">
                <adec:decorative xmlns:adec="http://schemas.microsoft.com/office/drawing/2017/decorative" val="1"/>
              </a:ext>
            </a:extLst>
          </p:cNvPr>
          <p:cNvSpPr txBox="1"/>
          <p:nvPr/>
        </p:nvSpPr>
        <p:spPr>
          <a:xfrm>
            <a:off x="1145658" y="3202172"/>
            <a:ext cx="6515100" cy="300082"/>
          </a:xfrm>
          <a:prstGeom prst="rect">
            <a:avLst/>
          </a:prstGeom>
          <a:noFill/>
          <a:ln>
            <a:noFill/>
          </a:ln>
        </p:spPr>
        <p:txBody>
          <a:bodyPr spcFirstLastPara="1" wrap="square" lIns="68575" tIns="34275" rIns="68575" bIns="34275" anchor="t" anchorCtr="0">
            <a:spAutoFit/>
          </a:bodyPr>
          <a:lstStyle/>
          <a:p>
            <a:pPr marL="0" marR="0" lvl="0" indent="0" algn="ctr" rtl="0">
              <a:lnSpc>
                <a:spcPct val="37500"/>
              </a:lnSpc>
              <a:spcBef>
                <a:spcPts val="0"/>
              </a:spcBef>
              <a:spcAft>
                <a:spcPts val="0"/>
              </a:spcAft>
              <a:buClr>
                <a:schemeClr val="dk1"/>
              </a:buClr>
              <a:buSzPts val="2400"/>
              <a:buFont typeface="Calibri"/>
              <a:buNone/>
            </a:pPr>
            <a:endParaRPr sz="24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3600"/>
              <a:buFont typeface="Calibri"/>
              <a:buNone/>
            </a:pPr>
            <a:endParaRPr sz="3600" b="1" i="0" u="none" strike="noStrike" cap="none">
              <a:solidFill>
                <a:srgbClr val="000000"/>
              </a:solidFill>
              <a:latin typeface="Arial"/>
              <a:ea typeface="Arial"/>
              <a:cs typeface="Arial"/>
              <a:sym typeface="Arial"/>
            </a:endParaRPr>
          </a:p>
        </p:txBody>
      </p:sp>
      <p:sp>
        <p:nvSpPr>
          <p:cNvPr id="721" name="Google Shape;721;p70">
            <a:extLst>
              <a:ext uri="{C183D7F6-B498-43B3-948B-1728B52AA6E4}">
                <adec:decorative xmlns:adec="http://schemas.microsoft.com/office/drawing/2017/decorative" val="1"/>
              </a:ext>
            </a:extLst>
          </p:cNvPr>
          <p:cNvSpPr/>
          <p:nvPr/>
        </p:nvSpPr>
        <p:spPr>
          <a:xfrm>
            <a:off x="0" y="2787952"/>
            <a:ext cx="9144000" cy="130508"/>
          </a:xfrm>
          <a:prstGeom prst="rect">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722" name="Google Shape;722;p70" descr="A picture containing icon"/>
          <p:cNvPicPr preferRelativeResize="0"/>
          <p:nvPr/>
        </p:nvPicPr>
        <p:blipFill rotWithShape="1">
          <a:blip r:embed="rId3">
            <a:alphaModFix/>
          </a:blip>
          <a:srcRect/>
          <a:stretch/>
        </p:blipFill>
        <p:spPr>
          <a:xfrm>
            <a:off x="888483" y="131497"/>
            <a:ext cx="7029450" cy="2514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71"/>
          <p:cNvSpPr>
            <a:spLocks noGrp="1"/>
          </p:cNvSpPr>
          <p:nvPr>
            <p:ph type="title" idx="4294967295"/>
          </p:nvPr>
        </p:nvSpPr>
        <p:spPr>
          <a:xfrm>
            <a:off x="0" y="2918460"/>
            <a:ext cx="9144000" cy="2225040"/>
          </a:xfrm>
          <a:prstGeom prst="rect">
            <a:avLst/>
          </a:prstGeom>
          <a:solidFill>
            <a:schemeClr val="accent6">
              <a:lumMod val="75000"/>
            </a:schemeClr>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7200"/>
              <a:buFont typeface="Calibri"/>
              <a:buNone/>
              <a:tabLst/>
              <a:defRPr/>
            </a:pPr>
            <a:r>
              <a:rPr kumimoji="0" lang="en-US" sz="7200" b="0" i="0" u="none" strike="noStrike" kern="0" cap="none" spc="0" normalizeH="0" baseline="0" noProof="0" dirty="0">
                <a:ln>
                  <a:noFill/>
                </a:ln>
                <a:solidFill>
                  <a:srgbClr val="FFFFFF"/>
                </a:solidFill>
                <a:effectLst/>
                <a:uLnTx/>
                <a:uFillTx/>
                <a:latin typeface="Calibri"/>
                <a:ea typeface="Calibri"/>
                <a:cs typeface="Calibri"/>
                <a:sym typeface="Calibri"/>
              </a:rPr>
              <a:t>Breakout Rooms</a:t>
            </a:r>
          </a:p>
        </p:txBody>
      </p:sp>
      <p:sp>
        <p:nvSpPr>
          <p:cNvPr id="729" name="Google Shape;729;p71">
            <a:extLst>
              <a:ext uri="{C183D7F6-B498-43B3-948B-1728B52AA6E4}">
                <adec:decorative xmlns:adec="http://schemas.microsoft.com/office/drawing/2017/decorative" val="1"/>
              </a:ext>
            </a:extLst>
          </p:cNvPr>
          <p:cNvSpPr txBox="1"/>
          <p:nvPr/>
        </p:nvSpPr>
        <p:spPr>
          <a:xfrm>
            <a:off x="1145658" y="3202172"/>
            <a:ext cx="6515100" cy="300082"/>
          </a:xfrm>
          <a:prstGeom prst="rect">
            <a:avLst/>
          </a:prstGeom>
          <a:noFill/>
          <a:ln>
            <a:noFill/>
          </a:ln>
        </p:spPr>
        <p:txBody>
          <a:bodyPr spcFirstLastPara="1" wrap="square" lIns="68575" tIns="34275" rIns="68575" bIns="34275" anchor="t" anchorCtr="0">
            <a:spAutoFit/>
          </a:bodyPr>
          <a:lstStyle/>
          <a:p>
            <a:pPr marL="0" marR="0" lvl="0" indent="0" algn="ctr" rtl="0">
              <a:lnSpc>
                <a:spcPct val="37500"/>
              </a:lnSpc>
              <a:spcBef>
                <a:spcPts val="0"/>
              </a:spcBef>
              <a:spcAft>
                <a:spcPts val="0"/>
              </a:spcAft>
              <a:buClr>
                <a:schemeClr val="dk1"/>
              </a:buClr>
              <a:buSzPts val="2400"/>
              <a:buFont typeface="Calibri"/>
              <a:buNone/>
            </a:pPr>
            <a:endParaRPr sz="24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3600"/>
              <a:buFont typeface="Calibri"/>
              <a:buNone/>
            </a:pPr>
            <a:endParaRPr sz="3600" b="1" i="0" u="none" strike="noStrike" cap="none">
              <a:solidFill>
                <a:srgbClr val="000000"/>
              </a:solidFill>
              <a:latin typeface="Arial"/>
              <a:ea typeface="Arial"/>
              <a:cs typeface="Arial"/>
              <a:sym typeface="Arial"/>
            </a:endParaRPr>
          </a:p>
        </p:txBody>
      </p:sp>
      <p:sp>
        <p:nvSpPr>
          <p:cNvPr id="730" name="Google Shape;730;p71">
            <a:extLst>
              <a:ext uri="{C183D7F6-B498-43B3-948B-1728B52AA6E4}">
                <adec:decorative xmlns:adec="http://schemas.microsoft.com/office/drawing/2017/decorative" val="1"/>
              </a:ext>
            </a:extLst>
          </p:cNvPr>
          <p:cNvSpPr/>
          <p:nvPr/>
        </p:nvSpPr>
        <p:spPr>
          <a:xfrm>
            <a:off x="0" y="2787952"/>
            <a:ext cx="9144000" cy="130508"/>
          </a:xfrm>
          <a:prstGeom prst="rect">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731" name="Google Shape;731;p71" descr="A picture containing icon"/>
          <p:cNvPicPr preferRelativeResize="0"/>
          <p:nvPr/>
        </p:nvPicPr>
        <p:blipFill rotWithShape="1">
          <a:blip r:embed="rId3">
            <a:alphaModFix/>
          </a:blip>
          <a:srcRect/>
          <a:stretch/>
        </p:blipFill>
        <p:spPr>
          <a:xfrm>
            <a:off x="888483" y="131497"/>
            <a:ext cx="7029450" cy="2514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72">
            <a:extLst>
              <a:ext uri="{C183D7F6-B498-43B3-948B-1728B52AA6E4}">
                <adec:decorative xmlns:adec="http://schemas.microsoft.com/office/drawing/2017/decorative" val="1"/>
              </a:ext>
            </a:extLst>
          </p:cNvPr>
          <p:cNvSpPr/>
          <p:nvPr/>
        </p:nvSpPr>
        <p:spPr>
          <a:xfrm rot="10800000" flipH="1">
            <a:off x="0" y="514306"/>
            <a:ext cx="9144000" cy="112725"/>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739" name="Google Shape;739;p72">
            <a:extLst>
              <a:ext uri="{C183D7F6-B498-43B3-948B-1728B52AA6E4}">
                <adec:decorative xmlns:adec="http://schemas.microsoft.com/office/drawing/2017/decorative" val="1"/>
              </a:ext>
            </a:extLst>
          </p:cNvPr>
          <p:cNvSpPr/>
          <p:nvPr/>
        </p:nvSpPr>
        <p:spPr>
          <a:xfrm>
            <a:off x="0" y="0"/>
            <a:ext cx="9144000" cy="514350"/>
          </a:xfrm>
          <a:prstGeom prst="rect">
            <a:avLst/>
          </a:prstGeom>
          <a:solidFill>
            <a:srgbClr val="5EB4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FFFFFF"/>
              </a:buClr>
              <a:buSzPts val="2700"/>
              <a:buFont typeface="Calibri"/>
              <a:buNone/>
            </a:pPr>
            <a:endParaRPr sz="2700" b="1" i="0" u="none" strike="noStrike" cap="none">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A7F73462-8247-66CF-910C-733B3BCA0973}"/>
              </a:ext>
              <a:ext uri="{C183D7F6-B498-43B3-948B-1728B52AA6E4}">
                <adec:decorative xmlns:adec="http://schemas.microsoft.com/office/drawing/2017/decorative" val="1"/>
              </a:ext>
            </a:extLst>
          </p:cNvPr>
          <p:cNvSpPr>
            <a:spLocks noGrp="1"/>
          </p:cNvSpPr>
          <p:nvPr>
            <p:ph type="title"/>
          </p:nvPr>
        </p:nvSpPr>
        <p:spPr>
          <a:xfrm>
            <a:off x="628650" y="-994172"/>
            <a:ext cx="7886700" cy="994172"/>
          </a:xfrm>
        </p:spPr>
        <p:txBody>
          <a:bodyPr spcFirstLastPara="1" wrap="square" lIns="68575" tIns="34275" rIns="68575" bIns="34275" anchor="b" anchorCtr="0">
            <a:normAutofit/>
          </a:bodyPr>
          <a:lstStyle/>
          <a:p>
            <a:r>
              <a:rPr lang="en-US" dirty="0"/>
              <a:t>experts</a:t>
            </a:r>
          </a:p>
        </p:txBody>
      </p:sp>
      <p:sp>
        <p:nvSpPr>
          <p:cNvPr id="740" name="Google Shape;740;p72"/>
          <p:cNvSpPr txBox="1"/>
          <p:nvPr/>
        </p:nvSpPr>
        <p:spPr>
          <a:xfrm>
            <a:off x="190621" y="853549"/>
            <a:ext cx="8646300" cy="1565014"/>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 sz="2700" b="0" i="0" u="none" strike="noStrike" cap="none">
                <a:solidFill>
                  <a:schemeClr val="dk1"/>
                </a:solidFill>
                <a:latin typeface="Calibri"/>
                <a:ea typeface="Calibri"/>
                <a:cs typeface="Calibri"/>
                <a:sym typeface="Calibri"/>
              </a:rPr>
              <a:t>Purpose: To connect with experts aligned with your potential career trajectory</a:t>
            </a:r>
            <a:endParaRPr sz="1100"/>
          </a:p>
          <a:p>
            <a:pPr marL="0" marR="0" lvl="0" indent="0" algn="l" rtl="0">
              <a:lnSpc>
                <a:spcPct val="90000"/>
              </a:lnSpc>
              <a:spcBef>
                <a:spcPts val="0"/>
              </a:spcBef>
              <a:spcAft>
                <a:spcPts val="0"/>
              </a:spcAft>
              <a:buNone/>
            </a:pPr>
            <a:endParaRPr sz="27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2700" b="0" i="0" u="none" strike="noStrike" cap="none">
              <a:solidFill>
                <a:schemeClr val="dk1"/>
              </a:solidFill>
              <a:latin typeface="Calibri"/>
              <a:ea typeface="Calibri"/>
              <a:cs typeface="Calibri"/>
              <a:sym typeface="Calibri"/>
            </a:endParaRPr>
          </a:p>
        </p:txBody>
      </p:sp>
      <p:pic>
        <p:nvPicPr>
          <p:cNvPr id="745" name="Google Shape;745;p72" descr="A person in black shirt"/>
          <p:cNvPicPr preferRelativeResize="0"/>
          <p:nvPr/>
        </p:nvPicPr>
        <p:blipFill rotWithShape="1">
          <a:blip r:embed="rId3">
            <a:alphaModFix/>
          </a:blip>
          <a:srcRect/>
          <a:stretch/>
        </p:blipFill>
        <p:spPr>
          <a:xfrm>
            <a:off x="732266" y="1958695"/>
            <a:ext cx="1162568" cy="1453495"/>
          </a:xfrm>
          <a:prstGeom prst="rect">
            <a:avLst/>
          </a:prstGeom>
          <a:noFill/>
          <a:ln>
            <a:noFill/>
          </a:ln>
        </p:spPr>
      </p:pic>
      <p:sp>
        <p:nvSpPr>
          <p:cNvPr id="744" name="Google Shape;744;p72"/>
          <p:cNvSpPr txBox="1"/>
          <p:nvPr/>
        </p:nvSpPr>
        <p:spPr>
          <a:xfrm flipH="1">
            <a:off x="500526" y="3611766"/>
            <a:ext cx="1631435" cy="55396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Calibri"/>
                <a:ea typeface="Calibri"/>
                <a:cs typeface="Calibri"/>
                <a:sym typeface="Calibri"/>
              </a:rPr>
              <a:t>Hilary Seligman, </a:t>
            </a:r>
            <a:r>
              <a:rPr lang="en" sz="1100" b="1" i="0" u="none" strike="noStrike" cap="none">
                <a:solidFill>
                  <a:schemeClr val="dk1"/>
                </a:solidFill>
                <a:latin typeface="Calibri"/>
                <a:ea typeface="Calibri"/>
                <a:cs typeface="Calibri"/>
                <a:sym typeface="Calibri"/>
              </a:rPr>
              <a:t>MD MAS</a:t>
            </a:r>
            <a:endParaRPr sz="1100"/>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Calibri"/>
                <a:ea typeface="Calibri"/>
                <a:cs typeface="Calibri"/>
                <a:sym typeface="Calibri"/>
              </a:rPr>
              <a:t>University of California San Francisco</a:t>
            </a:r>
            <a:endParaRPr sz="1100" b="0" i="0" u="none" strike="noStrike" cap="none">
              <a:solidFill>
                <a:srgbClr val="000000"/>
              </a:solidFill>
              <a:latin typeface="Arial"/>
              <a:ea typeface="Arial"/>
              <a:cs typeface="Arial"/>
              <a:sym typeface="Arial"/>
            </a:endParaRPr>
          </a:p>
        </p:txBody>
      </p:sp>
      <p:pic>
        <p:nvPicPr>
          <p:cNvPr id="749" name="Google Shape;749;p72" descr="A person with glasses and a striped shirt"/>
          <p:cNvPicPr preferRelativeResize="0"/>
          <p:nvPr/>
        </p:nvPicPr>
        <p:blipFill rotWithShape="1">
          <a:blip r:embed="rId4">
            <a:alphaModFix/>
          </a:blip>
          <a:srcRect l="-116" t="-94" r="2436" b="6558"/>
          <a:stretch/>
        </p:blipFill>
        <p:spPr>
          <a:xfrm>
            <a:off x="2769788" y="1958696"/>
            <a:ext cx="1165511" cy="1454643"/>
          </a:xfrm>
          <a:prstGeom prst="rect">
            <a:avLst/>
          </a:prstGeom>
          <a:noFill/>
          <a:ln>
            <a:noFill/>
          </a:ln>
        </p:spPr>
      </p:pic>
      <p:sp>
        <p:nvSpPr>
          <p:cNvPr id="743" name="Google Shape;743;p72"/>
          <p:cNvSpPr txBox="1"/>
          <p:nvPr/>
        </p:nvSpPr>
        <p:spPr>
          <a:xfrm flipH="1">
            <a:off x="2406525" y="3624600"/>
            <a:ext cx="1951800" cy="408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100" b="0" i="0" u="none" strike="noStrike" cap="none">
                <a:solidFill>
                  <a:schemeClr val="dk1"/>
                </a:solidFill>
                <a:latin typeface="Calibri"/>
                <a:ea typeface="Calibri"/>
                <a:cs typeface="Calibri"/>
                <a:sym typeface="Calibri"/>
              </a:rPr>
              <a:t>Lisa Goldman Rosas, </a:t>
            </a:r>
            <a:r>
              <a:rPr lang="en" sz="1100" b="1" i="0" u="none" strike="noStrike" cap="none">
                <a:solidFill>
                  <a:schemeClr val="dk1"/>
                </a:solidFill>
                <a:latin typeface="Calibri"/>
                <a:ea typeface="Calibri"/>
                <a:cs typeface="Calibri"/>
                <a:sym typeface="Calibri"/>
              </a:rPr>
              <a:t>PhD MPH</a:t>
            </a:r>
            <a:endParaRPr sz="1100"/>
          </a:p>
          <a:p>
            <a:pPr marL="0" marR="0" lvl="0" indent="0" algn="ctr" rtl="0">
              <a:lnSpc>
                <a:spcPct val="100000"/>
              </a:lnSpc>
              <a:spcBef>
                <a:spcPts val="0"/>
              </a:spcBef>
              <a:spcAft>
                <a:spcPts val="0"/>
              </a:spcAft>
              <a:buNone/>
            </a:pPr>
            <a:r>
              <a:rPr lang="en" sz="1100" b="0" i="0" u="none" strike="noStrike" cap="none">
                <a:solidFill>
                  <a:schemeClr val="dk1"/>
                </a:solidFill>
                <a:latin typeface="Calibri"/>
                <a:ea typeface="Calibri"/>
                <a:cs typeface="Calibri"/>
                <a:sym typeface="Calibri"/>
              </a:rPr>
              <a:t>Stanford University</a:t>
            </a:r>
            <a:endParaRPr sz="1100"/>
          </a:p>
        </p:txBody>
      </p:sp>
      <p:pic>
        <p:nvPicPr>
          <p:cNvPr id="746" name="Google Shape;746;p72" descr="A person with her arms crossed"/>
          <p:cNvPicPr preferRelativeResize="0"/>
          <p:nvPr/>
        </p:nvPicPr>
        <p:blipFill rotWithShape="1">
          <a:blip r:embed="rId5">
            <a:alphaModFix/>
          </a:blip>
          <a:srcRect l="10870" r="29166" b="271"/>
          <a:stretch/>
        </p:blipFill>
        <p:spPr>
          <a:xfrm>
            <a:off x="4861891" y="1960951"/>
            <a:ext cx="1408051" cy="1461805"/>
          </a:xfrm>
          <a:prstGeom prst="rect">
            <a:avLst/>
          </a:prstGeom>
          <a:noFill/>
          <a:ln>
            <a:noFill/>
          </a:ln>
          <a:effectLst>
            <a:outerShdw blurRad="57150" dist="19050" dir="5400000" algn="bl" rotWithShape="0">
              <a:srgbClr val="000000">
                <a:alpha val="50000"/>
              </a:srgbClr>
            </a:outerShdw>
          </a:effectLst>
        </p:spPr>
      </p:pic>
      <p:sp>
        <p:nvSpPr>
          <p:cNvPr id="742" name="Google Shape;742;p72"/>
          <p:cNvSpPr txBox="1"/>
          <p:nvPr/>
        </p:nvSpPr>
        <p:spPr>
          <a:xfrm flipH="1">
            <a:off x="4809200" y="3614450"/>
            <a:ext cx="15618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100" b="0" i="0" u="none" strike="noStrike" cap="none">
                <a:solidFill>
                  <a:schemeClr val="dk1"/>
                </a:solidFill>
                <a:latin typeface="Calibri"/>
                <a:ea typeface="Calibri"/>
                <a:cs typeface="Calibri"/>
                <a:sym typeface="Calibri"/>
              </a:rPr>
              <a:t>Melissa Akers,</a:t>
            </a:r>
            <a:r>
              <a:rPr lang="en" sz="1100" b="1" i="0" u="none" strike="noStrike" cap="none">
                <a:solidFill>
                  <a:schemeClr val="dk1"/>
                </a:solidFill>
                <a:latin typeface="Calibri"/>
                <a:ea typeface="Calibri"/>
                <a:cs typeface="Calibri"/>
                <a:sym typeface="Calibri"/>
              </a:rPr>
              <a:t> MPH CPH</a:t>
            </a:r>
            <a:endParaRPr sz="11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 sz="1100" b="0" i="0" u="none" strike="noStrike" cap="none">
                <a:solidFill>
                  <a:schemeClr val="dk1"/>
                </a:solidFill>
                <a:latin typeface="Calibri"/>
                <a:ea typeface="Calibri"/>
                <a:cs typeface="Calibri"/>
                <a:sym typeface="Calibri"/>
              </a:rPr>
              <a:t>University of California San Francisco</a:t>
            </a:r>
            <a:endParaRPr sz="1100" b="0" i="0" u="none" strike="noStrike" cap="none">
              <a:solidFill>
                <a:schemeClr val="dk1"/>
              </a:solidFill>
              <a:latin typeface="Arial"/>
              <a:ea typeface="Arial"/>
              <a:cs typeface="Arial"/>
              <a:sym typeface="Arial"/>
            </a:endParaRPr>
          </a:p>
        </p:txBody>
      </p:sp>
      <p:pic>
        <p:nvPicPr>
          <p:cNvPr id="748" name="Google Shape;748;p72" descr="A person wearing glasses smiling"/>
          <p:cNvPicPr preferRelativeResize="0"/>
          <p:nvPr/>
        </p:nvPicPr>
        <p:blipFill rotWithShape="1">
          <a:blip r:embed="rId6">
            <a:alphaModFix/>
          </a:blip>
          <a:srcRect/>
          <a:stretch/>
        </p:blipFill>
        <p:spPr>
          <a:xfrm>
            <a:off x="7043342" y="1960493"/>
            <a:ext cx="1252704" cy="1462709"/>
          </a:xfrm>
          <a:prstGeom prst="rect">
            <a:avLst/>
          </a:prstGeom>
          <a:noFill/>
          <a:ln>
            <a:noFill/>
          </a:ln>
        </p:spPr>
      </p:pic>
      <p:sp>
        <p:nvSpPr>
          <p:cNvPr id="747" name="Google Shape;747;p72"/>
          <p:cNvSpPr txBox="1"/>
          <p:nvPr/>
        </p:nvSpPr>
        <p:spPr>
          <a:xfrm flipH="1">
            <a:off x="6921100" y="3614450"/>
            <a:ext cx="14760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100" b="0" i="0" u="none" strike="noStrike" cap="none">
                <a:solidFill>
                  <a:schemeClr val="dk1"/>
                </a:solidFill>
                <a:latin typeface="Calibri"/>
                <a:ea typeface="Calibri"/>
                <a:cs typeface="Calibri"/>
                <a:sym typeface="Calibri"/>
              </a:rPr>
              <a:t>Ronli Levi, </a:t>
            </a:r>
            <a:r>
              <a:rPr lang="en" sz="1100" b="1" i="0" u="none" strike="noStrike" cap="none">
                <a:solidFill>
                  <a:schemeClr val="dk1"/>
                </a:solidFill>
                <a:latin typeface="Calibri"/>
                <a:ea typeface="Calibri"/>
                <a:cs typeface="Calibri"/>
                <a:sym typeface="Calibri"/>
              </a:rPr>
              <a:t>MPH RDN</a:t>
            </a:r>
            <a:endParaRPr sz="11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 sz="1100" b="0" i="0" u="none" strike="noStrike" cap="none">
                <a:solidFill>
                  <a:schemeClr val="dk1"/>
                </a:solidFill>
                <a:latin typeface="Calibri"/>
                <a:ea typeface="Calibri"/>
                <a:cs typeface="Calibri"/>
                <a:sym typeface="Calibri"/>
              </a:rPr>
              <a:t>University of California San Francisco</a:t>
            </a:r>
            <a:endParaRPr sz="1100" b="0" i="0" u="none" strike="noStrike" cap="none">
              <a:solidFill>
                <a:schemeClr val="dk1"/>
              </a:solidFill>
              <a:latin typeface="Arial"/>
              <a:ea typeface="Arial"/>
              <a:cs typeface="Arial"/>
              <a:sym typeface="Arial"/>
            </a:endParaRPr>
          </a:p>
        </p:txBody>
      </p:sp>
      <p:pic>
        <p:nvPicPr>
          <p:cNvPr id="741" name="Google Shape;741;p72" descr="A picture containing text, bottle"/>
          <p:cNvPicPr preferRelativeResize="0"/>
          <p:nvPr/>
        </p:nvPicPr>
        <p:blipFill rotWithShape="1">
          <a:blip r:embed="rId7">
            <a:alphaModFix/>
          </a:blip>
          <a:srcRect/>
          <a:stretch/>
        </p:blipFill>
        <p:spPr>
          <a:xfrm>
            <a:off x="48927" y="4403275"/>
            <a:ext cx="987747" cy="670923"/>
          </a:xfrm>
          <a:prstGeom prst="rect">
            <a:avLst/>
          </a:prstGeom>
          <a:noFill/>
          <a:ln>
            <a:noFill/>
          </a:ln>
        </p:spPr>
      </p:pic>
      <p:pic>
        <p:nvPicPr>
          <p:cNvPr id="738" name="Google Shape;738;p72" descr="NOPREN logo"/>
          <p:cNvPicPr preferRelativeResize="0"/>
          <p:nvPr/>
        </p:nvPicPr>
        <p:blipFill rotWithShape="1">
          <a:blip r:embed="rId8">
            <a:alphaModFix/>
          </a:blip>
          <a:srcRect/>
          <a:stretch/>
        </p:blipFill>
        <p:spPr>
          <a:xfrm>
            <a:off x="7226124" y="4467834"/>
            <a:ext cx="1868949" cy="67566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6" name="Google Shape;756;p73">
            <a:extLst>
              <a:ext uri="{C183D7F6-B498-43B3-948B-1728B52AA6E4}">
                <adec:decorative xmlns:adec="http://schemas.microsoft.com/office/drawing/2017/decorative" val="1"/>
              </a:ext>
            </a:extLst>
          </p:cNvPr>
          <p:cNvSpPr/>
          <p:nvPr/>
        </p:nvSpPr>
        <p:spPr>
          <a:xfrm rot="10800000" flipH="1">
            <a:off x="0" y="514306"/>
            <a:ext cx="9144000" cy="112725"/>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758" name="Google Shape;758;p73">
            <a:extLst>
              <a:ext uri="{C183D7F6-B498-43B3-948B-1728B52AA6E4}">
                <adec:decorative xmlns:adec="http://schemas.microsoft.com/office/drawing/2017/decorative" val="1"/>
              </a:ext>
            </a:extLst>
          </p:cNvPr>
          <p:cNvSpPr/>
          <p:nvPr/>
        </p:nvSpPr>
        <p:spPr>
          <a:xfrm>
            <a:off x="0" y="0"/>
            <a:ext cx="9144000" cy="514350"/>
          </a:xfrm>
          <a:prstGeom prst="rect">
            <a:avLst/>
          </a:prstGeom>
          <a:solidFill>
            <a:srgbClr val="5EB4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Roboto"/>
              <a:ea typeface="Roboto"/>
              <a:cs typeface="Roboto"/>
              <a:sym typeface="Roboto"/>
            </a:endParaRPr>
          </a:p>
        </p:txBody>
      </p:sp>
      <p:sp>
        <p:nvSpPr>
          <p:cNvPr id="759" name="Google Shape;759;p73"/>
          <p:cNvSpPr txBox="1">
            <a:spLocks noGrp="1"/>
          </p:cNvSpPr>
          <p:nvPr>
            <p:ph type="title" idx="4294967295"/>
          </p:nvPr>
        </p:nvSpPr>
        <p:spPr>
          <a:xfrm>
            <a:off x="0" y="0"/>
            <a:ext cx="8617725" cy="484875"/>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en-US" sz="2700" b="1" i="0" u="none" strike="noStrike" kern="0" cap="none" spc="0" normalizeH="0" baseline="0" noProof="0" dirty="0">
                <a:ln>
                  <a:noFill/>
                </a:ln>
                <a:solidFill>
                  <a:schemeClr val="lt1"/>
                </a:solidFill>
                <a:effectLst/>
                <a:uLnTx/>
                <a:uFillTx/>
                <a:latin typeface="Calibri"/>
                <a:ea typeface="Calibri"/>
                <a:cs typeface="Calibri"/>
                <a:sym typeface="Calibri"/>
              </a:rPr>
              <a:t>Announcements</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60" name="Google Shape;760;p73"/>
          <p:cNvSpPr txBox="1"/>
          <p:nvPr/>
        </p:nvSpPr>
        <p:spPr>
          <a:xfrm>
            <a:off x="322000" y="877175"/>
            <a:ext cx="6221100" cy="3332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300" b="1" i="0" u="none" strike="noStrike" cap="none">
                <a:solidFill>
                  <a:schemeClr val="dk1"/>
                </a:solidFill>
                <a:latin typeface="Calibri"/>
                <a:ea typeface="Calibri"/>
                <a:cs typeface="Calibri"/>
                <a:sym typeface="Calibri"/>
              </a:rPr>
              <a:t>Please fill out the session evaluation after today’s session. </a:t>
            </a:r>
            <a:endParaRPr sz="2300" b="1" i="0" u="none" strike="noStrike" cap="none">
              <a:solidFill>
                <a:schemeClr val="dk1"/>
              </a:solidFill>
              <a:latin typeface="Calibri"/>
              <a:ea typeface="Calibri"/>
              <a:cs typeface="Calibri"/>
              <a:sym typeface="Calibri"/>
            </a:endParaRPr>
          </a:p>
          <a:p>
            <a:pPr marL="342900" marR="0" lvl="0" indent="-292100" algn="l" rtl="0">
              <a:lnSpc>
                <a:spcPct val="100000"/>
              </a:lnSpc>
              <a:spcBef>
                <a:spcPts val="0"/>
              </a:spcBef>
              <a:spcAft>
                <a:spcPts val="0"/>
              </a:spcAft>
              <a:buClr>
                <a:schemeClr val="dk1"/>
              </a:buClr>
              <a:buSzPts val="2000"/>
              <a:buFont typeface="Calibri"/>
              <a:buChar char="●"/>
            </a:pPr>
            <a:r>
              <a:rPr lang="en" sz="2000" b="0" i="0" u="none" strike="noStrike" cap="none">
                <a:solidFill>
                  <a:schemeClr val="dk1"/>
                </a:solidFill>
                <a:latin typeface="Calibri"/>
                <a:ea typeface="Calibri"/>
                <a:cs typeface="Calibri"/>
                <a:sym typeface="Calibri"/>
              </a:rPr>
              <a:t>You should be directed to fill it out after the call ends OR you may scan the QR code on the right.</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3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 sz="2300" b="1" i="0" u="none" strike="noStrike" cap="none">
                <a:solidFill>
                  <a:schemeClr val="dk1"/>
                </a:solidFill>
                <a:latin typeface="Calibri"/>
                <a:ea typeface="Calibri"/>
                <a:cs typeface="Calibri"/>
                <a:sym typeface="Calibri"/>
              </a:rPr>
              <a:t>Join us for the next session of the speaker series!</a:t>
            </a:r>
            <a:endParaRPr sz="1200" b="0" i="0" u="none" strike="noStrike" cap="none">
              <a:solidFill>
                <a:srgbClr val="000000"/>
              </a:solidFill>
              <a:latin typeface="Arial"/>
              <a:ea typeface="Arial"/>
              <a:cs typeface="Arial"/>
              <a:sym typeface="Arial"/>
            </a:endParaRPr>
          </a:p>
          <a:p>
            <a:pPr marL="342900" marR="0" lvl="0" indent="-292100" algn="l" rtl="0">
              <a:lnSpc>
                <a:spcPct val="100000"/>
              </a:lnSpc>
              <a:spcBef>
                <a:spcPts val="0"/>
              </a:spcBef>
              <a:spcAft>
                <a:spcPts val="0"/>
              </a:spcAft>
              <a:buClr>
                <a:schemeClr val="dk1"/>
              </a:buClr>
              <a:buSzPts val="2000"/>
              <a:buFont typeface="Calibri"/>
              <a:buChar char="●"/>
            </a:pPr>
            <a:r>
              <a:rPr lang="en" sz="2000" b="0" i="0" u="none" strike="noStrike" cap="none">
                <a:solidFill>
                  <a:schemeClr val="dk1"/>
                </a:solidFill>
                <a:latin typeface="Calibri"/>
                <a:ea typeface="Calibri"/>
                <a:cs typeface="Calibri"/>
                <a:sym typeface="Calibri"/>
              </a:rPr>
              <a:t>Wednesday, July 10 from 4:00 - 5:00 PM ET</a:t>
            </a:r>
            <a:endParaRPr sz="2000" b="0" i="0" u="none" strike="noStrike" cap="none">
              <a:solidFill>
                <a:schemeClr val="dk1"/>
              </a:solidFill>
              <a:latin typeface="Calibri"/>
              <a:ea typeface="Calibri"/>
              <a:cs typeface="Calibri"/>
              <a:sym typeface="Calibri"/>
            </a:endParaRPr>
          </a:p>
          <a:p>
            <a:pPr marL="342900" marR="0" lvl="0" indent="-292100" algn="l" rtl="0">
              <a:lnSpc>
                <a:spcPct val="100000"/>
              </a:lnSpc>
              <a:spcBef>
                <a:spcPts val="0"/>
              </a:spcBef>
              <a:spcAft>
                <a:spcPts val="0"/>
              </a:spcAft>
              <a:buClr>
                <a:schemeClr val="dk1"/>
              </a:buClr>
              <a:buSzPts val="2000"/>
              <a:buFont typeface="Calibri"/>
              <a:buChar char="●"/>
            </a:pPr>
            <a:r>
              <a:rPr lang="en" sz="2000" b="0" i="0" u="none" strike="noStrike" cap="none">
                <a:solidFill>
                  <a:schemeClr val="dk1"/>
                </a:solidFill>
                <a:latin typeface="Calibri"/>
                <a:ea typeface="Calibri"/>
                <a:cs typeface="Calibri"/>
                <a:sym typeface="Calibri"/>
              </a:rPr>
              <a:t>Title: </a:t>
            </a:r>
            <a:r>
              <a:rPr lang="en" sz="2000" b="0" i="0" u="none" strike="noStrike" cap="none">
                <a:solidFill>
                  <a:srgbClr val="242424"/>
                </a:solidFill>
                <a:latin typeface="Calibri"/>
                <a:ea typeface="Calibri"/>
                <a:cs typeface="Calibri"/>
                <a:sym typeface="Calibri"/>
              </a:rPr>
              <a:t>Leveraging Food </a:t>
            </a:r>
            <a:r>
              <a:rPr lang="en" sz="2000">
                <a:solidFill>
                  <a:srgbClr val="242424"/>
                </a:solidFill>
                <a:latin typeface="Calibri"/>
                <a:ea typeface="Calibri"/>
                <a:cs typeface="Calibri"/>
                <a:sym typeface="Calibri"/>
              </a:rPr>
              <a:t>S</a:t>
            </a:r>
            <a:r>
              <a:rPr lang="en" sz="2000" b="0" i="0" u="none" strike="noStrike" cap="none">
                <a:solidFill>
                  <a:srgbClr val="242424"/>
                </a:solidFill>
                <a:latin typeface="Calibri"/>
                <a:ea typeface="Calibri"/>
                <a:cs typeface="Calibri"/>
                <a:sym typeface="Calibri"/>
              </a:rPr>
              <a:t>ervice Contracts at 4-year Public Universities to Understand Meal Plan Costs and Affordability</a:t>
            </a:r>
            <a:endParaRPr sz="1500">
              <a:solidFill>
                <a:srgbClr val="242424"/>
              </a:solidFill>
              <a:latin typeface="Calibri"/>
              <a:ea typeface="Calibri"/>
              <a:cs typeface="Calibri"/>
              <a:sym typeface="Calibri"/>
            </a:endParaRPr>
          </a:p>
        </p:txBody>
      </p:sp>
      <p:pic>
        <p:nvPicPr>
          <p:cNvPr id="762" name="Google Shape;762;p7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623724" y="1129113"/>
            <a:ext cx="2235218" cy="2248724"/>
          </a:xfrm>
          <a:prstGeom prst="rect">
            <a:avLst/>
          </a:prstGeom>
          <a:noFill/>
          <a:ln>
            <a:noFill/>
          </a:ln>
        </p:spPr>
      </p:pic>
      <p:sp>
        <p:nvSpPr>
          <p:cNvPr id="763" name="Google Shape;763;p73"/>
          <p:cNvSpPr txBox="1"/>
          <p:nvPr/>
        </p:nvSpPr>
        <p:spPr>
          <a:xfrm>
            <a:off x="1030600" y="4209575"/>
            <a:ext cx="65565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242424"/>
                </a:solidFill>
                <a:latin typeface="Calibri"/>
                <a:ea typeface="Calibri"/>
                <a:cs typeface="Calibri"/>
                <a:sym typeface="Calibri"/>
              </a:rPr>
              <a:t>To view the recording or learn more about the series: </a:t>
            </a:r>
            <a:r>
              <a:rPr lang="en" sz="1600" b="1" u="sng">
                <a:solidFill>
                  <a:srgbClr val="6D9EE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https://nopren.ucsf.edu/her-nopren-summer-speaker-series-students-2024</a:t>
            </a:r>
            <a:r>
              <a:rPr lang="en" sz="1600" b="1">
                <a:solidFill>
                  <a:srgbClr val="6D9EEB"/>
                </a:solidFill>
                <a:latin typeface="Calibri"/>
                <a:ea typeface="Calibri"/>
                <a:cs typeface="Calibri"/>
                <a:sym typeface="Calibri"/>
              </a:rPr>
              <a:t> </a:t>
            </a:r>
            <a:endParaRPr sz="1600" b="1">
              <a:solidFill>
                <a:srgbClr val="242424"/>
              </a:solidFill>
              <a:latin typeface="Calibri"/>
              <a:ea typeface="Calibri"/>
              <a:cs typeface="Calibri"/>
              <a:sym typeface="Calibri"/>
            </a:endParaRPr>
          </a:p>
        </p:txBody>
      </p:sp>
      <p:pic>
        <p:nvPicPr>
          <p:cNvPr id="761" name="Google Shape;761;p7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8925" y="4589325"/>
            <a:ext cx="713846" cy="484875"/>
          </a:xfrm>
          <a:prstGeom prst="rect">
            <a:avLst/>
          </a:prstGeom>
          <a:noFill/>
          <a:ln>
            <a:noFill/>
          </a:ln>
        </p:spPr>
      </p:pic>
      <p:pic>
        <p:nvPicPr>
          <p:cNvPr id="757" name="Google Shape;757;p73">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608600" y="4606100"/>
            <a:ext cx="1486475" cy="53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a:spLocks noGrp="1"/>
          </p:cNvSpPr>
          <p:nvPr>
            <p:ph type="title" idx="4294967295"/>
          </p:nvPr>
        </p:nvSpPr>
        <p:spPr>
          <a:xfrm>
            <a:off x="0" y="2943092"/>
            <a:ext cx="9144000" cy="2225040"/>
          </a:xfrm>
          <a:prstGeom prst="rect">
            <a:avLst/>
          </a:prstGeom>
          <a:solidFill>
            <a:schemeClr val="accent6">
              <a:lumMod val="75000"/>
            </a:schemeClr>
          </a:solidFill>
          <a:ln w="9525" cap="flat" cmpd="sng">
            <a:solidFill>
              <a:schemeClr val="accent4"/>
            </a:solidFill>
            <a:prstDash val="solid"/>
            <a:round/>
            <a:headEnd type="none" w="sm" len="sm"/>
            <a:tailEnd type="none" w="sm" len="sm"/>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4500"/>
              <a:buFont typeface="Calibri"/>
              <a:buNone/>
              <a:tabLst/>
              <a:defRPr/>
            </a:pPr>
            <a:r>
              <a:rPr kumimoji="0" lang="en-US" sz="4500" b="0" i="0" u="none" strike="noStrike" kern="0" cap="none" spc="0" normalizeH="0" baseline="0" noProof="0" dirty="0">
                <a:ln>
                  <a:noFill/>
                </a:ln>
                <a:solidFill>
                  <a:srgbClr val="FFFFFF"/>
                </a:solidFill>
                <a:effectLst/>
                <a:uLnTx/>
                <a:uFillTx/>
                <a:latin typeface="Calibri"/>
                <a:ea typeface="Calibri"/>
                <a:cs typeface="Calibri"/>
                <a:sym typeface="Calibri"/>
              </a:rPr>
              <a:t>Session 2: </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4500"/>
              <a:buFont typeface="Calibri"/>
              <a:buNone/>
              <a:tabLst/>
              <a:defRPr/>
            </a:pPr>
            <a:r>
              <a:rPr kumimoji="0" lang="en-US" sz="4500" b="0" i="0" u="none" strike="noStrike" kern="0" cap="none" spc="0" normalizeH="0" baseline="0" noProof="0" dirty="0">
                <a:ln>
                  <a:noFill/>
                </a:ln>
                <a:solidFill>
                  <a:srgbClr val="FFFFFF"/>
                </a:solidFill>
                <a:effectLst/>
                <a:uLnTx/>
                <a:uFillTx/>
                <a:latin typeface="Calibri"/>
                <a:ea typeface="Calibri"/>
                <a:cs typeface="Calibri"/>
                <a:sym typeface="Calibri"/>
              </a:rPr>
              <a:t>Food is Medicine – </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4500"/>
              <a:buFont typeface="Calibri"/>
              <a:buNone/>
              <a:tabLst/>
              <a:defRPr/>
            </a:pPr>
            <a:r>
              <a:rPr kumimoji="0" lang="en-US" sz="4100" b="0" i="0" u="none" strike="noStrike" kern="0" cap="none" spc="0" normalizeH="0" baseline="0" noProof="0" dirty="0">
                <a:ln>
                  <a:noFill/>
                </a:ln>
                <a:solidFill>
                  <a:srgbClr val="FFFFFF"/>
                </a:solidFill>
                <a:effectLst/>
                <a:uLnTx/>
                <a:uFillTx/>
                <a:latin typeface="Calibri"/>
                <a:ea typeface="Calibri"/>
                <a:cs typeface="Calibri"/>
                <a:sym typeface="Calibri"/>
              </a:rPr>
              <a:t>What does it mean? Where are we going? </a:t>
            </a:r>
            <a:endParaRPr kumimoji="0" lang="en-US" sz="4100" b="0"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211" name="Google Shape;211;p35">
            <a:extLst>
              <a:ext uri="{C183D7F6-B498-43B3-948B-1728B52AA6E4}">
                <adec:decorative xmlns:adec="http://schemas.microsoft.com/office/drawing/2017/decorative" val="1"/>
              </a:ext>
            </a:extLst>
          </p:cNvPr>
          <p:cNvSpPr txBox="1"/>
          <p:nvPr/>
        </p:nvSpPr>
        <p:spPr>
          <a:xfrm>
            <a:off x="734178" y="3209792"/>
            <a:ext cx="6515100" cy="300082"/>
          </a:xfrm>
          <a:prstGeom prst="rect">
            <a:avLst/>
          </a:prstGeom>
          <a:noFill/>
          <a:ln>
            <a:noFill/>
          </a:ln>
        </p:spPr>
        <p:txBody>
          <a:bodyPr spcFirstLastPara="1" wrap="square" lIns="68575" tIns="34275" rIns="68575" bIns="34275" anchor="t" anchorCtr="0">
            <a:spAutoFit/>
          </a:bodyPr>
          <a:lstStyle/>
          <a:p>
            <a:pPr marL="0" marR="0" lvl="0" indent="0" algn="ctr" rtl="0">
              <a:lnSpc>
                <a:spcPct val="37500"/>
              </a:lnSpc>
              <a:spcBef>
                <a:spcPts val="0"/>
              </a:spcBef>
              <a:spcAft>
                <a:spcPts val="0"/>
              </a:spcAft>
              <a:buClr>
                <a:schemeClr val="dk1"/>
              </a:buClr>
              <a:buSzPts val="2400"/>
              <a:buFont typeface="Calibri"/>
              <a:buNone/>
            </a:pPr>
            <a:endParaRPr sz="24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3600"/>
              <a:buFont typeface="Calibri"/>
              <a:buNone/>
            </a:pPr>
            <a:endParaRPr sz="3600" b="1" i="0" u="none" strike="noStrike" cap="none">
              <a:solidFill>
                <a:srgbClr val="000000"/>
              </a:solidFill>
              <a:latin typeface="Arial"/>
              <a:ea typeface="Arial"/>
              <a:cs typeface="Arial"/>
              <a:sym typeface="Arial"/>
            </a:endParaRPr>
          </a:p>
        </p:txBody>
      </p:sp>
      <p:sp>
        <p:nvSpPr>
          <p:cNvPr id="212" name="Google Shape;212;p35">
            <a:extLst>
              <a:ext uri="{C183D7F6-B498-43B3-948B-1728B52AA6E4}">
                <adec:decorative xmlns:adec="http://schemas.microsoft.com/office/drawing/2017/decorative" val="1"/>
              </a:ext>
            </a:extLst>
          </p:cNvPr>
          <p:cNvSpPr/>
          <p:nvPr/>
        </p:nvSpPr>
        <p:spPr>
          <a:xfrm>
            <a:off x="0" y="2829628"/>
            <a:ext cx="9144000" cy="130508"/>
          </a:xfrm>
          <a:prstGeom prst="rect">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213" name="Google Shape;213;p35" descr="A picture containing icon"/>
          <p:cNvPicPr preferRelativeResize="0"/>
          <p:nvPr/>
        </p:nvPicPr>
        <p:blipFill rotWithShape="1">
          <a:blip r:embed="rId3">
            <a:alphaModFix/>
          </a:blip>
          <a:srcRect/>
          <a:stretch/>
        </p:blipFill>
        <p:spPr>
          <a:xfrm>
            <a:off x="1057275" y="27534"/>
            <a:ext cx="7029450" cy="251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36">
            <a:extLst>
              <a:ext uri="{C183D7F6-B498-43B3-948B-1728B52AA6E4}">
                <adec:decorative xmlns:adec="http://schemas.microsoft.com/office/drawing/2017/decorative" val="1"/>
              </a:ext>
            </a:extLst>
          </p:cNvPr>
          <p:cNvSpPr/>
          <p:nvPr/>
        </p:nvSpPr>
        <p:spPr>
          <a:xfrm rot="10800000" flipH="1">
            <a:off x="0" y="514349"/>
            <a:ext cx="9144000" cy="112681"/>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22" name="Google Shape;222;p36"/>
          <p:cNvSpPr>
            <a:spLocks noGrp="1"/>
          </p:cNvSpPr>
          <p:nvPr>
            <p:ph type="title" idx="4294967295"/>
          </p:nvPr>
        </p:nvSpPr>
        <p:spPr>
          <a:xfrm>
            <a:off x="0" y="0"/>
            <a:ext cx="9144000" cy="514349"/>
          </a:xfrm>
          <a:prstGeom prst="rect">
            <a:avLst/>
          </a:prstGeom>
          <a:solidFill>
            <a:schemeClr val="accent6">
              <a:lumMod val="75000"/>
            </a:schemeClr>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FFFFFF"/>
                </a:solidFill>
                <a:effectLst/>
                <a:uLnTx/>
                <a:uFillTx/>
                <a:latin typeface="Calibri"/>
                <a:ea typeface="Calibri"/>
                <a:cs typeface="Calibri"/>
                <a:sym typeface="Calibri"/>
              </a:rPr>
              <a:t>Food Security Work Group</a:t>
            </a:r>
          </a:p>
        </p:txBody>
      </p:sp>
      <p:sp>
        <p:nvSpPr>
          <p:cNvPr id="223" name="Google Shape;223;p36"/>
          <p:cNvSpPr txBox="1"/>
          <p:nvPr/>
        </p:nvSpPr>
        <p:spPr>
          <a:xfrm>
            <a:off x="190621" y="988899"/>
            <a:ext cx="8646300" cy="2978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800" b="0" i="0" u="none" strike="noStrike" cap="none">
                <a:solidFill>
                  <a:srgbClr val="000000"/>
                </a:solidFill>
                <a:latin typeface="Arial"/>
                <a:ea typeface="Arial"/>
                <a:cs typeface="Arial"/>
                <a:sym typeface="Arial"/>
              </a:rPr>
              <a:t>The mission of the Work Group is to examine, implement, and disseminate work to support food security through evidence-informed policies, programs, and practices. </a:t>
            </a:r>
            <a:endParaRPr sz="1800" b="0" i="0" u="none" strike="noStrike" cap="none">
              <a:solidFill>
                <a:srgbClr val="000000"/>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1800" b="0" i="0" u="none" strike="noStrike" cap="none">
                <a:solidFill>
                  <a:srgbClr val="000000"/>
                </a:solidFill>
                <a:latin typeface="Arial"/>
                <a:ea typeface="Arial"/>
                <a:cs typeface="Arial"/>
                <a:sym typeface="Arial"/>
              </a:rPr>
              <a:t>In our work, we aim to include and uplift the voices of communities who face historic and ongoing oppression, as these groups are more likely to experience food insecurity. </a:t>
            </a:r>
            <a:endParaRPr sz="1800" b="0" i="0" u="none" strike="noStrike" cap="none">
              <a:solidFill>
                <a:srgbClr val="000000"/>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2100" b="1" i="0" u="none" strike="noStrike" cap="none">
                <a:solidFill>
                  <a:srgbClr val="000000"/>
                </a:solidFill>
                <a:latin typeface="Arial"/>
                <a:ea typeface="Arial"/>
                <a:cs typeface="Arial"/>
                <a:sym typeface="Arial"/>
              </a:rPr>
              <a:t>To join the listserv, please contact our work group fellow:</a:t>
            </a:r>
            <a:endParaRPr sz="1100"/>
          </a:p>
          <a:p>
            <a:pPr marL="0" marR="0" lvl="0" indent="0" algn="ctr" rtl="0">
              <a:lnSpc>
                <a:spcPct val="100000"/>
              </a:lnSpc>
              <a:spcBef>
                <a:spcPts val="0"/>
              </a:spcBef>
              <a:spcAft>
                <a:spcPts val="0"/>
              </a:spcAft>
              <a:buNone/>
            </a:pPr>
            <a:r>
              <a:rPr lang="en" sz="2100" b="1" i="0" u="none" strike="noStrike" cap="none">
                <a:solidFill>
                  <a:srgbClr val="000000"/>
                </a:solidFill>
                <a:latin typeface="Arial"/>
                <a:ea typeface="Arial"/>
                <a:cs typeface="Arial"/>
                <a:sym typeface="Arial"/>
              </a:rPr>
              <a:t>Ximena Perez-Velazco (ximenapv@live.unc.edu)</a:t>
            </a:r>
            <a:endParaRPr sz="1100"/>
          </a:p>
        </p:txBody>
      </p:sp>
      <p:pic>
        <p:nvPicPr>
          <p:cNvPr id="224" name="Google Shape;224;p36" descr="A picture containing text, bottle"/>
          <p:cNvPicPr preferRelativeResize="0"/>
          <p:nvPr/>
        </p:nvPicPr>
        <p:blipFill rotWithShape="1">
          <a:blip r:embed="rId3">
            <a:alphaModFix/>
          </a:blip>
          <a:srcRect/>
          <a:stretch/>
        </p:blipFill>
        <p:spPr>
          <a:xfrm>
            <a:off x="48927" y="4403275"/>
            <a:ext cx="987748" cy="670923"/>
          </a:xfrm>
          <a:prstGeom prst="rect">
            <a:avLst/>
          </a:prstGeom>
          <a:noFill/>
          <a:ln>
            <a:noFill/>
          </a:ln>
        </p:spPr>
      </p:pic>
      <p:pic>
        <p:nvPicPr>
          <p:cNvPr id="221" name="Google Shape;221;p36" descr="NOPREN logo"/>
          <p:cNvPicPr preferRelativeResize="0"/>
          <p:nvPr/>
        </p:nvPicPr>
        <p:blipFill rotWithShape="1">
          <a:blip r:embed="rId4">
            <a:alphaModFix/>
          </a:blip>
          <a:srcRect/>
          <a:stretch/>
        </p:blipFill>
        <p:spPr>
          <a:xfrm>
            <a:off x="7226124" y="4467834"/>
            <a:ext cx="1868949" cy="6756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a:extLst>
              <a:ext uri="{C183D7F6-B498-43B3-948B-1728B52AA6E4}">
                <adec:decorative xmlns:adec="http://schemas.microsoft.com/office/drawing/2017/decorative" val="1"/>
              </a:ext>
            </a:extLst>
          </p:cNvPr>
          <p:cNvSpPr/>
          <p:nvPr/>
        </p:nvSpPr>
        <p:spPr>
          <a:xfrm>
            <a:off x="0" y="0"/>
            <a:ext cx="9144000" cy="514349"/>
          </a:xfrm>
          <a:prstGeom prst="rect">
            <a:avLst/>
          </a:prstGeom>
          <a:solidFill>
            <a:srgbClr val="5EB4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Roboto"/>
              <a:ea typeface="Roboto"/>
              <a:cs typeface="Roboto"/>
              <a:sym typeface="Roboto"/>
            </a:endParaRPr>
          </a:p>
        </p:txBody>
      </p:sp>
      <p:sp>
        <p:nvSpPr>
          <p:cNvPr id="231" name="Google Shape;231;p37"/>
          <p:cNvSpPr txBox="1">
            <a:spLocks noGrp="1"/>
          </p:cNvSpPr>
          <p:nvPr>
            <p:ph type="title"/>
          </p:nvPr>
        </p:nvSpPr>
        <p:spPr>
          <a:xfrm>
            <a:off x="71438" y="48664"/>
            <a:ext cx="7886700" cy="395316"/>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 b="1">
                <a:solidFill>
                  <a:schemeClr val="lt1"/>
                </a:solidFill>
                <a:latin typeface="Arial"/>
                <a:ea typeface="Arial"/>
                <a:cs typeface="Arial"/>
                <a:sym typeface="Arial"/>
              </a:rPr>
              <a:t>Today’s Presenters</a:t>
            </a:r>
            <a:endParaRPr/>
          </a:p>
        </p:txBody>
      </p:sp>
      <p:pic>
        <p:nvPicPr>
          <p:cNvPr id="235" name="Google Shape;235;p37" descr="A person in black shirt"/>
          <p:cNvPicPr preferRelativeResize="0"/>
          <p:nvPr/>
        </p:nvPicPr>
        <p:blipFill rotWithShape="1">
          <a:blip r:embed="rId3">
            <a:alphaModFix/>
          </a:blip>
          <a:srcRect/>
          <a:stretch/>
        </p:blipFill>
        <p:spPr>
          <a:xfrm>
            <a:off x="516919" y="873674"/>
            <a:ext cx="1435894" cy="1793081"/>
          </a:xfrm>
          <a:prstGeom prst="rect">
            <a:avLst/>
          </a:prstGeom>
          <a:noFill/>
          <a:ln>
            <a:noFill/>
          </a:ln>
        </p:spPr>
      </p:pic>
      <p:sp>
        <p:nvSpPr>
          <p:cNvPr id="234" name="Google Shape;234;p37"/>
          <p:cNvSpPr txBox="1"/>
          <p:nvPr/>
        </p:nvSpPr>
        <p:spPr>
          <a:xfrm flipH="1">
            <a:off x="293461" y="2824919"/>
            <a:ext cx="1879913" cy="55396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Calibri"/>
                <a:ea typeface="Calibri"/>
                <a:cs typeface="Calibri"/>
                <a:sym typeface="Calibri"/>
              </a:rPr>
              <a:t>Hilary Seligman, MD MAS</a:t>
            </a:r>
            <a:endParaRPr sz="1100"/>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Calibri"/>
                <a:ea typeface="Calibri"/>
                <a:cs typeface="Calibri"/>
                <a:sym typeface="Calibri"/>
              </a:rPr>
              <a:t>University of California San Francisco</a:t>
            </a:r>
            <a:endParaRPr sz="1100" b="0" i="0" u="none" strike="noStrike" cap="none">
              <a:solidFill>
                <a:srgbClr val="000000"/>
              </a:solidFill>
              <a:latin typeface="Arial"/>
              <a:ea typeface="Arial"/>
              <a:cs typeface="Arial"/>
              <a:sym typeface="Arial"/>
            </a:endParaRPr>
          </a:p>
        </p:txBody>
      </p:sp>
      <p:pic>
        <p:nvPicPr>
          <p:cNvPr id="239" name="Google Shape;239;p37" descr="A person with glasses and a striped shirt"/>
          <p:cNvPicPr preferRelativeResize="0"/>
          <p:nvPr/>
        </p:nvPicPr>
        <p:blipFill rotWithShape="1">
          <a:blip r:embed="rId4">
            <a:alphaModFix/>
          </a:blip>
          <a:srcRect l="-116" t="-94" r="2436" b="6558"/>
          <a:stretch/>
        </p:blipFill>
        <p:spPr>
          <a:xfrm>
            <a:off x="2728375" y="2571608"/>
            <a:ext cx="1413989" cy="1794230"/>
          </a:xfrm>
          <a:prstGeom prst="rect">
            <a:avLst/>
          </a:prstGeom>
          <a:noFill/>
          <a:ln>
            <a:noFill/>
          </a:ln>
        </p:spPr>
      </p:pic>
      <p:sp>
        <p:nvSpPr>
          <p:cNvPr id="233" name="Google Shape;233;p37"/>
          <p:cNvSpPr txBox="1"/>
          <p:nvPr/>
        </p:nvSpPr>
        <p:spPr>
          <a:xfrm flipH="1">
            <a:off x="2412975" y="4500675"/>
            <a:ext cx="2044800" cy="408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100" b="0" i="0" u="none" strike="noStrike" cap="none">
                <a:solidFill>
                  <a:schemeClr val="dk1"/>
                </a:solidFill>
                <a:latin typeface="Calibri"/>
                <a:ea typeface="Calibri"/>
                <a:cs typeface="Calibri"/>
                <a:sym typeface="Calibri"/>
              </a:rPr>
              <a:t>Lisa Goldman Rosas, PhD MPH</a:t>
            </a:r>
            <a:endParaRPr sz="1100"/>
          </a:p>
          <a:p>
            <a:pPr marL="0" marR="0" lvl="0" indent="0" algn="ctr" rtl="0">
              <a:lnSpc>
                <a:spcPct val="100000"/>
              </a:lnSpc>
              <a:spcBef>
                <a:spcPts val="0"/>
              </a:spcBef>
              <a:spcAft>
                <a:spcPts val="0"/>
              </a:spcAft>
              <a:buNone/>
            </a:pPr>
            <a:r>
              <a:rPr lang="en" sz="1100" b="0" i="0" u="none" strike="noStrike" cap="none">
                <a:solidFill>
                  <a:schemeClr val="dk1"/>
                </a:solidFill>
                <a:latin typeface="Calibri"/>
                <a:ea typeface="Calibri"/>
                <a:cs typeface="Calibri"/>
                <a:sym typeface="Calibri"/>
              </a:rPr>
              <a:t>Stanford University</a:t>
            </a:r>
            <a:endParaRPr sz="1100"/>
          </a:p>
        </p:txBody>
      </p:sp>
      <p:pic>
        <p:nvPicPr>
          <p:cNvPr id="236" name="Google Shape;236;p37" descr="A person with her arms crossed"/>
          <p:cNvPicPr preferRelativeResize="0"/>
          <p:nvPr/>
        </p:nvPicPr>
        <p:blipFill rotWithShape="1">
          <a:blip r:embed="rId5">
            <a:alphaModFix/>
          </a:blip>
          <a:srcRect l="10870" r="29166" b="271"/>
          <a:stretch/>
        </p:blipFill>
        <p:spPr>
          <a:xfrm>
            <a:off x="4779065" y="875930"/>
            <a:ext cx="1681377" cy="1801391"/>
          </a:xfrm>
          <a:prstGeom prst="rect">
            <a:avLst/>
          </a:prstGeom>
          <a:noFill/>
          <a:ln>
            <a:noFill/>
          </a:ln>
        </p:spPr>
      </p:pic>
      <p:sp>
        <p:nvSpPr>
          <p:cNvPr id="232" name="Google Shape;232;p37"/>
          <p:cNvSpPr txBox="1"/>
          <p:nvPr/>
        </p:nvSpPr>
        <p:spPr>
          <a:xfrm flipH="1">
            <a:off x="4809253" y="2827598"/>
            <a:ext cx="1624864" cy="55396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100" b="0" i="0" u="none" strike="noStrike" cap="none">
                <a:solidFill>
                  <a:schemeClr val="dk1"/>
                </a:solidFill>
                <a:latin typeface="Calibri"/>
                <a:ea typeface="Calibri"/>
                <a:cs typeface="Calibri"/>
                <a:sym typeface="Calibri"/>
              </a:rPr>
              <a:t>Melissa Akers, MPH CPH</a:t>
            </a:r>
            <a:endParaRPr sz="1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 sz="1100" b="0" i="0" u="none" strike="noStrike" cap="none">
                <a:solidFill>
                  <a:schemeClr val="dk1"/>
                </a:solidFill>
                <a:latin typeface="Calibri"/>
                <a:ea typeface="Calibri"/>
                <a:cs typeface="Calibri"/>
                <a:sym typeface="Calibri"/>
              </a:rPr>
              <a:t>University of California San Francisco</a:t>
            </a:r>
            <a:endParaRPr sz="1100" b="0" i="0" u="none" strike="noStrike" cap="none">
              <a:solidFill>
                <a:schemeClr val="dk1"/>
              </a:solidFill>
              <a:latin typeface="Arial"/>
              <a:ea typeface="Arial"/>
              <a:cs typeface="Arial"/>
              <a:sym typeface="Arial"/>
            </a:endParaRPr>
          </a:p>
        </p:txBody>
      </p:sp>
      <p:pic>
        <p:nvPicPr>
          <p:cNvPr id="238" name="Google Shape;238;p37" descr="A person wearing glasses smiling"/>
          <p:cNvPicPr preferRelativeResize="0"/>
          <p:nvPr/>
        </p:nvPicPr>
        <p:blipFill rotWithShape="1">
          <a:blip r:embed="rId6">
            <a:alphaModFix/>
          </a:blip>
          <a:srcRect/>
          <a:stretch/>
        </p:blipFill>
        <p:spPr>
          <a:xfrm>
            <a:off x="7068191" y="2573406"/>
            <a:ext cx="1542595" cy="1802296"/>
          </a:xfrm>
          <a:prstGeom prst="rect">
            <a:avLst/>
          </a:prstGeom>
          <a:noFill/>
          <a:ln>
            <a:noFill/>
          </a:ln>
        </p:spPr>
      </p:pic>
      <p:sp>
        <p:nvSpPr>
          <p:cNvPr id="237" name="Google Shape;237;p37"/>
          <p:cNvSpPr txBox="1"/>
          <p:nvPr/>
        </p:nvSpPr>
        <p:spPr>
          <a:xfrm flipH="1">
            <a:off x="7028992" y="4500684"/>
            <a:ext cx="1624864" cy="55396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100" b="0" i="0" u="none" strike="noStrike" cap="none">
                <a:solidFill>
                  <a:schemeClr val="dk1"/>
                </a:solidFill>
                <a:latin typeface="Calibri"/>
                <a:ea typeface="Calibri"/>
                <a:cs typeface="Calibri"/>
                <a:sym typeface="Calibri"/>
              </a:rPr>
              <a:t>Ronli Levi, MPH RDN</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 sz="1100" b="0" i="0" u="none" strike="noStrike" cap="none">
                <a:solidFill>
                  <a:schemeClr val="dk1"/>
                </a:solidFill>
                <a:latin typeface="Calibri"/>
                <a:ea typeface="Calibri"/>
                <a:cs typeface="Calibri"/>
                <a:sym typeface="Calibri"/>
              </a:rPr>
              <a:t>University of California San Francisco</a:t>
            </a: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a:extLst>
              <a:ext uri="{C183D7F6-B498-43B3-948B-1728B52AA6E4}">
                <adec:decorative xmlns:adec="http://schemas.microsoft.com/office/drawing/2017/decorative" val="1"/>
              </a:ext>
            </a:extLst>
          </p:cNvPr>
          <p:cNvSpPr/>
          <p:nvPr/>
        </p:nvSpPr>
        <p:spPr>
          <a:xfrm>
            <a:off x="0" y="0"/>
            <a:ext cx="2800350" cy="5143500"/>
          </a:xfrm>
          <a:prstGeom prst="rect">
            <a:avLst/>
          </a:prstGeom>
          <a:solidFill>
            <a:srgbClr val="00206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46" name="Google Shape;246;p38"/>
          <p:cNvSpPr txBox="1">
            <a:spLocks noGrp="1"/>
          </p:cNvSpPr>
          <p:nvPr>
            <p:ph type="title"/>
          </p:nvPr>
        </p:nvSpPr>
        <p:spPr>
          <a:xfrm>
            <a:off x="136609" y="201904"/>
            <a:ext cx="2361662" cy="1773854"/>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300"/>
              <a:buNone/>
            </a:pPr>
            <a:r>
              <a:rPr lang="en" sz="2600" b="1">
                <a:solidFill>
                  <a:schemeClr val="lt1"/>
                </a:solidFill>
                <a:latin typeface="Arial"/>
                <a:ea typeface="Arial"/>
                <a:cs typeface="Arial"/>
                <a:sym typeface="Arial"/>
              </a:rPr>
              <a:t>1 in 8 US Households Food Insecure in 2022</a:t>
            </a:r>
            <a:endParaRPr/>
          </a:p>
        </p:txBody>
      </p:sp>
      <p:pic>
        <p:nvPicPr>
          <p:cNvPr id="247" name="Google Shape;247;p38" descr="US household food security status 2022"/>
          <p:cNvPicPr preferRelativeResize="0"/>
          <p:nvPr/>
        </p:nvPicPr>
        <p:blipFill rotWithShape="1">
          <a:blip r:embed="rId3">
            <a:alphaModFix/>
          </a:blip>
          <a:srcRect/>
          <a:stretch/>
        </p:blipFill>
        <p:spPr>
          <a:xfrm>
            <a:off x="3026771" y="646509"/>
            <a:ext cx="5857875" cy="3850481"/>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9" descr="Disparities in food insecurity rates by race, 2020"/>
          <p:cNvPicPr preferRelativeResize="0"/>
          <p:nvPr/>
        </p:nvPicPr>
        <p:blipFill rotWithShape="1">
          <a:blip r:embed="rId3">
            <a:alphaModFix/>
          </a:blip>
          <a:srcRect/>
          <a:stretch/>
        </p:blipFill>
        <p:spPr>
          <a:xfrm>
            <a:off x="670000" y="1359900"/>
            <a:ext cx="5962500" cy="2865000"/>
          </a:xfrm>
          <a:prstGeom prst="rect">
            <a:avLst/>
          </a:prstGeom>
          <a:noFill/>
          <a:ln>
            <a:noFill/>
          </a:ln>
        </p:spPr>
      </p:pic>
      <p:sp>
        <p:nvSpPr>
          <p:cNvPr id="253" name="Google Shape;253;p39"/>
          <p:cNvSpPr txBox="1"/>
          <p:nvPr/>
        </p:nvSpPr>
        <p:spPr>
          <a:xfrm>
            <a:off x="669998" y="4598843"/>
            <a:ext cx="6174020"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Calibri"/>
                <a:ea typeface="Calibri"/>
                <a:cs typeface="Calibri"/>
                <a:sym typeface="Calibri"/>
              </a:rPr>
              <a:t>Source: USDA, Economic Research Service, using data from the December 2020 Current Population Survey Food Security Supplement, U.S. Census Bureau</a:t>
            </a:r>
            <a:endParaRPr sz="1100"/>
          </a:p>
        </p:txBody>
      </p:sp>
      <p:grpSp>
        <p:nvGrpSpPr>
          <p:cNvPr id="254" name="Google Shape;254;p39">
            <a:extLst>
              <a:ext uri="{C183D7F6-B498-43B3-948B-1728B52AA6E4}">
                <adec:decorative xmlns:adec="http://schemas.microsoft.com/office/drawing/2017/decorative" val="1"/>
              </a:ext>
            </a:extLst>
          </p:cNvPr>
          <p:cNvGrpSpPr/>
          <p:nvPr/>
        </p:nvGrpSpPr>
        <p:grpSpPr>
          <a:xfrm>
            <a:off x="0" y="-3142"/>
            <a:ext cx="9143999" cy="1002003"/>
            <a:chOff x="0" y="-4189"/>
            <a:chExt cx="12191999" cy="1336004"/>
          </a:xfrm>
        </p:grpSpPr>
        <p:sp>
          <p:nvSpPr>
            <p:cNvPr id="255" name="Google Shape;255;p39"/>
            <p:cNvSpPr/>
            <p:nvPr/>
          </p:nvSpPr>
          <p:spPr>
            <a:xfrm>
              <a:off x="0" y="0"/>
              <a:ext cx="699615" cy="1331815"/>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56" name="Google Shape;256;p39"/>
            <p:cNvSpPr/>
            <p:nvPr/>
          </p:nvSpPr>
          <p:spPr>
            <a:xfrm>
              <a:off x="336450" y="-4189"/>
              <a:ext cx="11855549" cy="1336004"/>
            </a:xfrm>
            <a:prstGeom prst="rect">
              <a:avLst/>
            </a:prstGeom>
            <a:solidFill>
              <a:srgbClr val="002060"/>
            </a:solid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FFFF"/>
                </a:buClr>
                <a:buSzPts val="2700"/>
                <a:buFont typeface="Arial"/>
                <a:buNone/>
              </a:pPr>
              <a:r>
                <a:rPr lang="en" sz="2700" b="1" i="0" u="none" strike="noStrike" cap="none" dirty="0">
                  <a:solidFill>
                    <a:srgbClr val="FFFFFF"/>
                  </a:solidFill>
                  <a:latin typeface="Calibri"/>
                  <a:ea typeface="Calibri"/>
                  <a:cs typeface="Calibri"/>
                  <a:sym typeface="Calibri"/>
                </a:rPr>
                <a:t>Disparities in food insecurity rates by race, 2020</a:t>
              </a:r>
              <a:endParaRPr sz="1100" dirty="0"/>
            </a:p>
          </p:txBody>
        </p:sp>
      </p:grpSp>
      <p:sp>
        <p:nvSpPr>
          <p:cNvPr id="257" name="Google Shape;257;p39"/>
          <p:cNvSpPr txBox="1">
            <a:spLocks noGrp="1"/>
          </p:cNvSpPr>
          <p:nvPr>
            <p:ph type="title" idx="4294967295"/>
          </p:nvPr>
        </p:nvSpPr>
        <p:spPr>
          <a:xfrm>
            <a:off x="7060622" y="1802843"/>
            <a:ext cx="1885951" cy="2285241"/>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234A70"/>
                </a:solidFill>
                <a:effectLst/>
                <a:uLnTx/>
                <a:uFillTx/>
                <a:latin typeface="Arial"/>
                <a:ea typeface="Arial"/>
                <a:cs typeface="Arial"/>
                <a:sym typeface="Arial"/>
              </a:rPr>
              <a:t>These disparities mimic disparities in chronic disease risk.</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2317</Words>
  <Application>Microsoft Office PowerPoint</Application>
  <PresentationFormat>On-screen Show (16:9)</PresentationFormat>
  <Paragraphs>352</Paragraphs>
  <Slides>43</Slides>
  <Notes>43</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43</vt:i4>
      </vt:variant>
    </vt:vector>
  </HeadingPairs>
  <TitlesOfParts>
    <vt:vector size="51" baseType="lpstr">
      <vt:lpstr>Calibri</vt:lpstr>
      <vt:lpstr>Roboto</vt:lpstr>
      <vt:lpstr>Rockwell</vt:lpstr>
      <vt:lpstr>Arial</vt:lpstr>
      <vt:lpstr>Simple Light</vt:lpstr>
      <vt:lpstr>Office Theme</vt:lpstr>
      <vt:lpstr>Office Theme</vt:lpstr>
      <vt:lpstr>1_Office Theme</vt:lpstr>
      <vt:lpstr>Summer Speaker Series for Students 2024</vt:lpstr>
      <vt:lpstr>Getting Started!</vt:lpstr>
      <vt:lpstr>NOPREN HER Summer Series for Students</vt:lpstr>
      <vt:lpstr>Student Presentations!</vt:lpstr>
      <vt:lpstr>Session 2:  Food is Medicine –  What does it mean? Where are we going? </vt:lpstr>
      <vt:lpstr>Food Security Work Group</vt:lpstr>
      <vt:lpstr>Today’s Presenters</vt:lpstr>
      <vt:lpstr>1 in 8 US Households Food Insecure in 2022</vt:lpstr>
      <vt:lpstr>These disparities mimic disparities in chronic disease risk.</vt:lpstr>
      <vt:lpstr>Bidirectional relationship between food insecurity and poor health </vt:lpstr>
      <vt:lpstr>Adults in households with less food security are likelier to have chronic illness</vt:lpstr>
      <vt:lpstr>Food Insecurity &amp;  Subsequent Annual Health Care Expenditures</vt:lpstr>
      <vt:lpstr>$77.5 billion additional health care expenditures annually</vt:lpstr>
      <vt:lpstr>Mis-Alignment Between Health Care &amp; “Social Care” in the US</vt:lpstr>
      <vt:lpstr>Social determinants and social needs</vt:lpstr>
      <vt:lpstr>Nutrition security vs food security simplified</vt:lpstr>
      <vt:lpstr>Food Is Medicine</vt:lpstr>
      <vt:lpstr>Largest FIM Program</vt:lpstr>
      <vt:lpstr>Theory of Change</vt:lpstr>
      <vt:lpstr>Spectrum of FIM programs</vt:lpstr>
      <vt:lpstr>System Fragmentation</vt:lpstr>
      <vt:lpstr>What do we know about the impact of FIM programs?</vt:lpstr>
      <vt:lpstr>Summary of Research</vt:lpstr>
      <vt:lpstr>Summary of Research cont</vt:lpstr>
      <vt:lpstr>Table 1</vt:lpstr>
      <vt:lpstr>Why is the data so limited?</vt:lpstr>
      <vt:lpstr>Evaluation Challenges</vt:lpstr>
      <vt:lpstr>Health outcomes, utilization and cost</vt:lpstr>
      <vt:lpstr>Modelling Studies Have Limitations but Can Fill in Some Gaps</vt:lpstr>
      <vt:lpstr>Where are the opportunities?</vt:lpstr>
      <vt:lpstr>Opportunities for the Field Access to Large Amounts of Data</vt:lpstr>
      <vt:lpstr>Opportunities for Individual Programs</vt:lpstr>
      <vt:lpstr>Opportunities for Individual Programs: Shared Metrics</vt:lpstr>
      <vt:lpstr>Opportunities for Individual Programs: Implementation Science</vt:lpstr>
      <vt:lpstr>wave</vt:lpstr>
      <vt:lpstr>National Strategy</vt:lpstr>
      <vt:lpstr>Pillar 2</vt:lpstr>
      <vt:lpstr>Key Plans to Support Pillar 2</vt:lpstr>
      <vt:lpstr>graph</vt:lpstr>
      <vt:lpstr>Q&amp;A</vt:lpstr>
      <vt:lpstr>Breakout Rooms</vt:lpstr>
      <vt:lpstr>experts</vt:lpstr>
      <vt:lpstr>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Tong, Jennifer</cp:lastModifiedBy>
  <cp:revision>1</cp:revision>
  <dcterms:modified xsi:type="dcterms:W3CDTF">2025-12-18T23:40:21Z</dcterms:modified>
</cp:coreProperties>
</file>