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36.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7.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8.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8.xml" ContentType="application/vnd.openxmlformats-officedocument.drawingml.chart+xml"/>
  <Override PartName="/ppt/theme/themeOverride2.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Lst>
  <p:sldSz cx="12192000" cy="6858000"/>
  <p:notesSz cx="6858000" cy="9144000"/>
  <p:embeddedFontLst>
    <p:embeddedFont>
      <p:font typeface="Lucida Sans" panose="020B0602030504020204" pitchFamily="34" charset="0"/>
      <p:regular r:id="rId60"/>
      <p:bold r:id="rId61"/>
      <p:italic r:id="rId62"/>
      <p:boldItalic r:id="rId63"/>
    </p:embeddedFont>
    <p:embeddedFont>
      <p:font typeface="Montserrat" panose="00000500000000000000" pitchFamily="2" charset="0"/>
      <p:regular r:id="rId64"/>
      <p:bold r:id="rId65"/>
      <p:italic r:id="rId66"/>
      <p:boldItalic r:id="rId67"/>
    </p:embeddedFont>
    <p:embeddedFont>
      <p:font typeface="Roboto" panose="02000000000000000000" pitchFamily="2" charset="0"/>
      <p:regular r:id="rId68"/>
      <p:bold r:id="rId69"/>
      <p:italic r:id="rId70"/>
      <p:boldItalic r:id="rId71"/>
    </p:embeddedFont>
    <p:embeddedFont>
      <p:font typeface="Trebuchet MS" panose="020B0603020202020204" pitchFamily="34" charset="0"/>
      <p:regular r:id="rId72"/>
      <p:bold r:id="rId73"/>
      <p:italic r:id="rId74"/>
      <p:bold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6" roundtripDataSignature="AMtx7mjuBpE2KhBzs5FF8vRMZiz3a+m8+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EF993C0-67B9-4E69-8807-23BF9DDF3BD5}">
  <a:tblStyle styleId="{1EF993C0-67B9-4E69-8807-23BF9DDF3BD5}"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CE8"/>
          </a:solidFill>
        </a:fill>
      </a:tcStyle>
    </a:wholeTbl>
    <a:band1H>
      <a:tcTxStyle/>
      <a:tcStyle>
        <a:tcBdr/>
        <a:fill>
          <a:solidFill>
            <a:srgbClr val="CAD8CD"/>
          </a:solidFill>
        </a:fill>
      </a:tcStyle>
    </a:band1H>
    <a:band2H>
      <a:tcTxStyle/>
      <a:tcStyle>
        <a:tcBdr/>
      </a:tcStyle>
    </a:band2H>
    <a:band1V>
      <a:tcTxStyle/>
      <a:tcStyle>
        <a:tcBdr/>
        <a:fill>
          <a:solidFill>
            <a:srgbClr val="CAD8CD"/>
          </a:solidFill>
        </a:fill>
      </a:tcStyle>
    </a:band1V>
    <a:band2V>
      <a:tcTxStyle/>
      <a:tcStyle>
        <a:tcBdr/>
      </a:tcStyle>
    </a:band2V>
    <a:lastCol>
      <a:tcTxStyle b="on" i="off">
        <a:font>
          <a:latin typeface="Calibri"/>
          <a:ea typeface="Calibri"/>
          <a:cs typeface="Calibri"/>
        </a:font>
        <a:schemeClr val="lt1"/>
      </a:tcTxStyle>
      <a:tcStyle>
        <a:tcBdr/>
        <a:fill>
          <a:solidFill>
            <a:schemeClr val="accent2"/>
          </a:solidFill>
        </a:fill>
      </a:tcStyle>
    </a:lastCol>
    <a:firstCol>
      <a:tcTxStyle b="on" i="off">
        <a:font>
          <a:latin typeface="Calibri"/>
          <a:ea typeface="Calibri"/>
          <a:cs typeface="Calibri"/>
        </a:font>
        <a:schemeClr val="lt1"/>
      </a:tcTxStyle>
      <a:tcStyle>
        <a:tcBdr/>
        <a:fill>
          <a:solidFill>
            <a:schemeClr val="accent2"/>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2"/>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2"/>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10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4.fntdata"/><Relationship Id="rId68" Type="http://schemas.openxmlformats.org/officeDocument/2006/relationships/font" Target="fonts/font9.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7.fntdata"/><Relationship Id="rId74" Type="http://schemas.openxmlformats.org/officeDocument/2006/relationships/font" Target="fonts/font15.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3.fntdata"/><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customschemas.google.com/relationships/presentationmetadata" Target="metadata"/><Relationship Id="rId7" Type="http://schemas.openxmlformats.org/officeDocument/2006/relationships/slide" Target="slides/slide6.xml"/><Relationship Id="rId71" Type="http://schemas.openxmlformats.org/officeDocument/2006/relationships/font" Target="fonts/font12.fntdata"/><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fw530\Documents\Presentations\Sodium%20Children%202020%20DG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oleObject" Target="file:///C:\Users\JCOHEN\Documents\Manuscripts\NOURISH\Diet\data%20for%20presentation%20graphs.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oleObject" Target="https://d.docs.live.net/c76564494bd52b2a/Documents/U%20of%20L%20PhD/Dissertation/Aim%203/variable%20info%20and%20files/policy%20strength%20v%20outcome%20variable%20graphs/policy%20strength%20variable%20options%20ALL.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https://d.docs.live.net/c76564494bd52b2a/Documents/U%20of%20L%20PhD/Dissertation/Aim%203/variable%20info%20and%20files/policy%20strength%20v%20outcome%20variable%20graphs/policy%20strength%20variable%20options%20ALL.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https://d.docs.live.net/c76564494bd52b2a/Documents/U%20of%20L%20PhD/Dissertation/Aim%203/variable%20info%20and%20files/policy%20strength%20v%20outcome%20variable%20graphs/policy%20strength%20variable%20options%20ALL.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https://d.docs.live.net/c76564494bd52b2a/Documents/U%20of%20L%20PhD/Dissertation/Aim%203/variable%20info%20and%20files/policy%20strength%20v%20outcome%20variable%20graphs/policy%20strength%20variable%20options%20ALL.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oleObject" Target="https://d.docs.live.net/c76564494bd52b2a/Documents/U%20of%20L%20PhD/Dissertation/Aim%203/variable%20info%20and%20files/policy%20strength%20v%20outcome%20variable%20graphs/policy%20strength%20variable%20options%20ALL.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_rels/chart8.xml.rels><?xml version="1.0" encoding="UTF-8" standalone="yes"?>
<Relationships xmlns="http://schemas.openxmlformats.org/package/2006/relationships"><Relationship Id="rId2" Type="http://schemas.openxmlformats.org/officeDocument/2006/relationships/oleObject" Target="file:///C:\Users\JCOHEN\Documents\Manuscripts\NOURISH\Diet\data%20for%20presentation%20graphs.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2400" b="1" i="0" baseline="0" dirty="0">
                <a:solidFill>
                  <a:schemeClr val="tx1"/>
                </a:solidFill>
                <a:effectLst/>
              </a:rPr>
              <a:t>2020-2025 DGA Recommended Sodium Limits for Children Ages 5-18 years</a:t>
            </a:r>
            <a:endParaRPr lang="en-US" sz="2400" dirty="0">
              <a:solidFill>
                <a:schemeClr val="tx1"/>
              </a:solidFill>
              <a:effectLst/>
            </a:endParaRP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DGA!$B$1</c:f>
              <c:strCache>
                <c:ptCount val="1"/>
                <c:pt idx="0">
                  <c:v>2020 DGA</c:v>
                </c:pt>
              </c:strCache>
            </c:strRef>
          </c:tx>
          <c:spPr>
            <a:solidFill>
              <a:schemeClr val="accent6">
                <a:tint val="65000"/>
              </a:schemeClr>
            </a:solidFill>
            <a:ln>
              <a:solidFill>
                <a:schemeClr val="accent6">
                  <a:lumMod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DGA!$A$2:$A$4</c:f>
              <c:strCache>
                <c:ptCount val="3"/>
                <c:pt idx="0">
                  <c:v>5-8 years</c:v>
                </c:pt>
                <c:pt idx="1">
                  <c:v>9-13 years</c:v>
                </c:pt>
                <c:pt idx="2">
                  <c:v>14-18 years</c:v>
                </c:pt>
              </c:strCache>
            </c:strRef>
          </c:cat>
          <c:val>
            <c:numRef>
              <c:f>DGA!$B$2:$B$4</c:f>
              <c:numCache>
                <c:formatCode>General</c:formatCode>
                <c:ptCount val="3"/>
                <c:pt idx="0">
                  <c:v>1500</c:v>
                </c:pt>
                <c:pt idx="1">
                  <c:v>1800</c:v>
                </c:pt>
                <c:pt idx="2">
                  <c:v>2300</c:v>
                </c:pt>
              </c:numCache>
            </c:numRef>
          </c:val>
          <c:extLst>
            <c:ext xmlns:c16="http://schemas.microsoft.com/office/drawing/2014/chart" uri="{C3380CC4-5D6E-409C-BE32-E72D297353CC}">
              <c16:uniqueId val="{00000000-CDA0-40D1-BA96-462416A911A8}"/>
            </c:ext>
          </c:extLst>
        </c:ser>
        <c:dLbls>
          <c:showLegendKey val="0"/>
          <c:showVal val="1"/>
          <c:showCatName val="0"/>
          <c:showSerName val="0"/>
          <c:showPercent val="0"/>
          <c:showBubbleSize val="0"/>
        </c:dLbls>
        <c:gapWidth val="75"/>
        <c:axId val="450923920"/>
        <c:axId val="450922936"/>
        <c:extLst>
          <c:ext xmlns:c15="http://schemas.microsoft.com/office/drawing/2012/chart" uri="{02D57815-91ED-43cb-92C2-25804820EDAC}">
            <c15:filteredBarSeries>
              <c15:ser>
                <c:idx val="1"/>
                <c:order val="1"/>
                <c:tx>
                  <c:strRef>
                    <c:extLst>
                      <c:ext uri="{02D57815-91ED-43cb-92C2-25804820EDAC}">
                        <c15:formulaRef>
                          <c15:sqref>DGA!#REF!</c15:sqref>
                        </c15:formulaRef>
                      </c:ext>
                    </c:extLst>
                    <c:strCache>
                      <c:ptCount val="1"/>
                      <c:pt idx="0">
                        <c:v>#REF!</c:v>
                      </c:pt>
                    </c:strCache>
                  </c:strRef>
                </c:tx>
                <c:spPr>
                  <a:solidFill>
                    <a:schemeClr val="accent6"/>
                  </a:solidFill>
                  <a:ln>
                    <a:noFill/>
                  </a:ln>
                  <a:effectLst/>
                </c:spPr>
                <c:invertIfNegative val="0"/>
                <c:dLbls>
                  <c:delete val="1"/>
                </c:dLbls>
                <c:cat>
                  <c:strRef>
                    <c:extLst>
                      <c:ext uri="{02D57815-91ED-43cb-92C2-25804820EDAC}">
                        <c15:formulaRef>
                          <c15:sqref>DGA!$A$2:$A$4</c15:sqref>
                        </c15:formulaRef>
                      </c:ext>
                    </c:extLst>
                    <c:strCache>
                      <c:ptCount val="3"/>
                      <c:pt idx="0">
                        <c:v>5-8 years</c:v>
                      </c:pt>
                      <c:pt idx="1">
                        <c:v>9-13 years</c:v>
                      </c:pt>
                      <c:pt idx="2">
                        <c:v>14-18 years</c:v>
                      </c:pt>
                    </c:strCache>
                  </c:strRef>
                </c:cat>
                <c:val>
                  <c:numRef>
                    <c:extLst>
                      <c:ext uri="{02D57815-91ED-43cb-92C2-25804820EDAC}">
                        <c15:formulaRef>
                          <c15:sqref>DGA!#REF!</c15:sqref>
                        </c15:formulaRef>
                      </c:ext>
                    </c:extLst>
                    <c:numCache>
                      <c:formatCode>General</c:formatCode>
                      <c:ptCount val="1"/>
                      <c:pt idx="0">
                        <c:v>1</c:v>
                      </c:pt>
                    </c:numCache>
                  </c:numRef>
                </c:val>
                <c:extLst>
                  <c:ext xmlns:c16="http://schemas.microsoft.com/office/drawing/2014/chart" uri="{C3380CC4-5D6E-409C-BE32-E72D297353CC}">
                    <c16:uniqueId val="{00000001-CDA0-40D1-BA96-462416A911A8}"/>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DGA!#REF!</c15:sqref>
                        </c15:formulaRef>
                      </c:ext>
                    </c:extLst>
                    <c:strCache>
                      <c:ptCount val="1"/>
                      <c:pt idx="0">
                        <c:v>#REF!</c:v>
                      </c:pt>
                    </c:strCache>
                  </c:strRef>
                </c:tx>
                <c:spPr>
                  <a:solidFill>
                    <a:schemeClr val="accent6">
                      <a:shade val="65000"/>
                    </a:schemeClr>
                  </a:solidFill>
                  <a:ln>
                    <a:noFill/>
                  </a:ln>
                  <a:effectLst/>
                </c:spPr>
                <c:invertIfNegative val="0"/>
                <c:dLbls>
                  <c:delete val="1"/>
                </c:dLbls>
                <c:cat>
                  <c:strRef>
                    <c:extLst xmlns:c15="http://schemas.microsoft.com/office/drawing/2012/chart">
                      <c:ext xmlns:c15="http://schemas.microsoft.com/office/drawing/2012/chart" uri="{02D57815-91ED-43cb-92C2-25804820EDAC}">
                        <c15:formulaRef>
                          <c15:sqref>DGA!$A$2:$A$4</c15:sqref>
                        </c15:formulaRef>
                      </c:ext>
                    </c:extLst>
                    <c:strCache>
                      <c:ptCount val="3"/>
                      <c:pt idx="0">
                        <c:v>5-8 years</c:v>
                      </c:pt>
                      <c:pt idx="1">
                        <c:v>9-13 years</c:v>
                      </c:pt>
                      <c:pt idx="2">
                        <c:v>14-18 years</c:v>
                      </c:pt>
                    </c:strCache>
                  </c:strRef>
                </c:cat>
                <c:val>
                  <c:numRef>
                    <c:extLst xmlns:c15="http://schemas.microsoft.com/office/drawing/2012/chart">
                      <c:ext xmlns:c15="http://schemas.microsoft.com/office/drawing/2012/chart" uri="{02D57815-91ED-43cb-92C2-25804820EDAC}">
                        <c15:formulaRef>
                          <c15:sqref>DGA!#REF!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02-CDA0-40D1-BA96-462416A911A8}"/>
                  </c:ext>
                </c:extLst>
              </c15:ser>
            </c15:filteredBarSeries>
          </c:ext>
        </c:extLst>
      </c:barChart>
      <c:catAx>
        <c:axId val="45092392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450922936"/>
        <c:crosses val="autoZero"/>
        <c:auto val="1"/>
        <c:lblAlgn val="ctr"/>
        <c:lblOffset val="100"/>
        <c:noMultiLvlLbl val="0"/>
      </c:catAx>
      <c:valAx>
        <c:axId val="450922936"/>
        <c:scaling>
          <c:orientation val="minMax"/>
        </c:scaling>
        <c:delete val="0"/>
        <c:axPos val="l"/>
        <c:title>
          <c:tx>
            <c:rich>
              <a:bodyPr rot="-540000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r>
                  <a:rPr lang="en-US" sz="2000">
                    <a:solidFill>
                      <a:sysClr val="windowText" lastClr="000000"/>
                    </a:solidFill>
                  </a:rPr>
                  <a:t>Sodium (mg)</a:t>
                </a:r>
              </a:p>
            </c:rich>
          </c:tx>
          <c:overlay val="0"/>
          <c:spPr>
            <a:noFill/>
            <a:ln>
              <a:noFill/>
            </a:ln>
            <a:effectLst/>
          </c:spPr>
          <c:txPr>
            <a:bodyPr rot="-540000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450923920"/>
        <c:crosses val="autoZero"/>
        <c:crossBetween val="between"/>
      </c:valAx>
      <c:spPr>
        <a:noFill/>
        <a:ln>
          <a:noFill/>
        </a:ln>
        <a:effectLst/>
      </c:spPr>
    </c:plotArea>
    <c:plotVisOnly val="1"/>
    <c:dispBlanksAs val="gap"/>
    <c:showDLblsOverMax val="0"/>
  </c:chart>
  <c:spPr>
    <a:noFill/>
    <a:ln>
      <a:solidFill>
        <a:schemeClr val="accent6">
          <a:lumMod val="50000"/>
        </a:schemeClr>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154332842137619"/>
          <c:y val="4.7945989243620549E-2"/>
          <c:w val="0.88602607761955654"/>
          <c:h val="0.81701233886532254"/>
        </c:manualLayout>
      </c:layout>
      <c:barChart>
        <c:barDir val="col"/>
        <c:grouping val="clustered"/>
        <c:varyColors val="0"/>
        <c:ser>
          <c:idx val="0"/>
          <c:order val="0"/>
          <c:tx>
            <c:strRef>
              <c:f>Sheet1!$A$2</c:f>
              <c:strCache>
                <c:ptCount val="1"/>
                <c:pt idx="0">
                  <c:v>Pre (2012)</c:v>
                </c:pt>
              </c:strCache>
            </c:strRef>
          </c:tx>
          <c:spPr>
            <a:solidFill>
              <a:srgbClr val="87BF61"/>
            </a:solidFill>
          </c:spPr>
          <c:invertIfNegative val="0"/>
          <c:dLbls>
            <c:dLbl>
              <c:idx val="0"/>
              <c:layout>
                <c:manualLayout>
                  <c:x val="2.5332236267983145E-3"/>
                  <c:y val="-1.340036187307936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F30-4903-AED9-6813182BC6F5}"/>
                </c:ext>
              </c:extLst>
            </c:dLbl>
            <c:dLbl>
              <c:idx val="1"/>
              <c:layout>
                <c:manualLayout>
                  <c:x val="0"/>
                  <c:y val="-1.608043424769524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F30-4903-AED9-6813182BC6F5}"/>
                </c:ext>
              </c:extLst>
            </c:dLbl>
            <c:spPr>
              <a:noFill/>
              <a:ln>
                <a:noFill/>
              </a:ln>
              <a:effectLst/>
            </c:spPr>
            <c:txPr>
              <a:bodyPr wrap="square" lIns="38100" tIns="19050" rIns="38100" bIns="19050" anchor="ctr">
                <a:spAutoFit/>
              </a:bodyPr>
              <a:lstStyle/>
              <a:p>
                <a:pPr>
                  <a:defRPr sz="1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Sheet1!$B$1:$C$1</c:f>
              <c:strCache>
                <c:ptCount val="2"/>
                <c:pt idx="0">
                  <c:v>School Lunch (%)</c:v>
                </c:pt>
                <c:pt idx="1">
                  <c:v>Competitive Foods (%)</c:v>
                </c:pt>
              </c:strCache>
            </c:strRef>
          </c:cat>
          <c:val>
            <c:numRef>
              <c:f>Sheet1!$B$2:$C$2</c:f>
              <c:numCache>
                <c:formatCode>General</c:formatCode>
                <c:ptCount val="2"/>
                <c:pt idx="0">
                  <c:v>56.5</c:v>
                </c:pt>
                <c:pt idx="1">
                  <c:v>26.2</c:v>
                </c:pt>
              </c:numCache>
            </c:numRef>
          </c:val>
          <c:extLst>
            <c:ext xmlns:c16="http://schemas.microsoft.com/office/drawing/2014/chart" uri="{C3380CC4-5D6E-409C-BE32-E72D297353CC}">
              <c16:uniqueId val="{00000002-3F30-4903-AED9-6813182BC6F5}"/>
            </c:ext>
          </c:extLst>
        </c:ser>
        <c:ser>
          <c:idx val="1"/>
          <c:order val="1"/>
          <c:tx>
            <c:strRef>
              <c:f>Sheet1!$A$3</c:f>
              <c:strCache>
                <c:ptCount val="1"/>
                <c:pt idx="0">
                  <c:v>(Post (2013)</c:v>
                </c:pt>
              </c:strCache>
            </c:strRef>
          </c:tx>
          <c:spPr>
            <a:solidFill>
              <a:srgbClr val="70AD47">
                <a:lumMod val="50000"/>
              </a:srgbClr>
            </a:solidFill>
          </c:spPr>
          <c:invertIfNegative val="0"/>
          <c:dLbls>
            <c:dLbl>
              <c:idx val="0"/>
              <c:tx>
                <c:rich>
                  <a:bodyPr/>
                  <a:lstStyle/>
                  <a:p>
                    <a:fld id="{CB44A564-D802-44A9-9F3D-0E5DC2540984}"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F30-4903-AED9-6813182BC6F5}"/>
                </c:ext>
              </c:extLst>
            </c:dLbl>
            <c:dLbl>
              <c:idx val="1"/>
              <c:layout>
                <c:manualLayout>
                  <c:x val="-1.2666118133991666E-2"/>
                  <c:y val="-1.072028949846359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F30-4903-AED9-6813182BC6F5}"/>
                </c:ext>
              </c:extLst>
            </c:dLbl>
            <c:spPr>
              <a:noFill/>
              <a:ln>
                <a:noFill/>
              </a:ln>
              <a:effectLst/>
            </c:spPr>
            <c:txPr>
              <a:bodyPr wrap="square" lIns="38100" tIns="19050" rIns="38100" bIns="19050" anchor="ctr">
                <a:spAutoFit/>
              </a:bodyPr>
              <a:lstStyle/>
              <a:p>
                <a:pPr>
                  <a:defRPr sz="1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Sheet1!$B$1:$C$1</c:f>
              <c:strCache>
                <c:ptCount val="2"/>
                <c:pt idx="0">
                  <c:v>School Lunch (%)</c:v>
                </c:pt>
                <c:pt idx="1">
                  <c:v>Competitive Foods (%)</c:v>
                </c:pt>
              </c:strCache>
            </c:strRef>
          </c:cat>
          <c:val>
            <c:numRef>
              <c:f>Sheet1!$B$3:$C$3</c:f>
              <c:numCache>
                <c:formatCode>General</c:formatCode>
                <c:ptCount val="2"/>
                <c:pt idx="0">
                  <c:v>70.099999999999994</c:v>
                </c:pt>
                <c:pt idx="1">
                  <c:v>27</c:v>
                </c:pt>
              </c:numCache>
            </c:numRef>
          </c:val>
          <c:extLst>
            <c:ext xmlns:c16="http://schemas.microsoft.com/office/drawing/2014/chart" uri="{C3380CC4-5D6E-409C-BE32-E72D297353CC}">
              <c16:uniqueId val="{00000005-3F30-4903-AED9-6813182BC6F5}"/>
            </c:ext>
          </c:extLst>
        </c:ser>
        <c:dLbls>
          <c:showLegendKey val="0"/>
          <c:showVal val="0"/>
          <c:showCatName val="0"/>
          <c:showSerName val="0"/>
          <c:showPercent val="0"/>
          <c:showBubbleSize val="0"/>
        </c:dLbls>
        <c:gapWidth val="150"/>
        <c:axId val="95220864"/>
        <c:axId val="95222400"/>
      </c:barChart>
      <c:catAx>
        <c:axId val="95220864"/>
        <c:scaling>
          <c:orientation val="minMax"/>
        </c:scaling>
        <c:delete val="0"/>
        <c:axPos val="b"/>
        <c:numFmt formatCode="General" sourceLinked="0"/>
        <c:majorTickMark val="out"/>
        <c:minorTickMark val="none"/>
        <c:tickLblPos val="nextTo"/>
        <c:txPr>
          <a:bodyPr/>
          <a:lstStyle/>
          <a:p>
            <a:pPr>
              <a:defRPr sz="1600"/>
            </a:pPr>
            <a:endParaRPr lang="en-US"/>
          </a:p>
        </c:txPr>
        <c:crossAx val="95222400"/>
        <c:crosses val="autoZero"/>
        <c:auto val="1"/>
        <c:lblAlgn val="ctr"/>
        <c:lblOffset val="100"/>
        <c:noMultiLvlLbl val="0"/>
      </c:catAx>
      <c:valAx>
        <c:axId val="95222400"/>
        <c:scaling>
          <c:orientation val="minMax"/>
          <c:max val="100"/>
        </c:scaling>
        <c:delete val="0"/>
        <c:axPos val="l"/>
        <c:majorGridlines/>
        <c:numFmt formatCode="General" sourceLinked="1"/>
        <c:majorTickMark val="out"/>
        <c:minorTickMark val="none"/>
        <c:tickLblPos val="nextTo"/>
        <c:txPr>
          <a:bodyPr/>
          <a:lstStyle/>
          <a:p>
            <a:pPr>
              <a:defRPr sz="1400"/>
            </a:pPr>
            <a:endParaRPr lang="en-US"/>
          </a:p>
        </c:txPr>
        <c:crossAx val="95220864"/>
        <c:crosses val="autoZero"/>
        <c:crossBetween val="between"/>
      </c:valAx>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en-US" b="1" dirty="0">
                <a:solidFill>
                  <a:sysClr val="windowText" lastClr="000000"/>
                </a:solidFill>
              </a:rPr>
              <a:t>% of School Selling Any Competitive Foods</a:t>
            </a:r>
          </a:p>
        </c:rich>
      </c:tx>
      <c:layout>
        <c:manualLayout>
          <c:xMode val="edge"/>
          <c:yMode val="edge"/>
          <c:x val="0.3789492207403361"/>
          <c:y val="2.7027021275373212E-2"/>
        </c:manualLayout>
      </c:layout>
      <c:overlay val="1"/>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0"/>
          <c:order val="0"/>
          <c:tx>
            <c:v>policy strength = 0</c:v>
          </c:tx>
          <c:spPr>
            <a:ln w="28575" cap="rnd">
              <a:solidFill>
                <a:srgbClr val="00B0F0"/>
              </a:solidFill>
              <a:round/>
            </a:ln>
            <a:effectLst/>
          </c:spPr>
          <c:marker>
            <c:symbol val="circle"/>
            <c:size val="5"/>
            <c:spPr>
              <a:solidFill>
                <a:srgbClr val="00B0F0"/>
              </a:solidFill>
              <a:ln w="9525">
                <a:solidFill>
                  <a:schemeClr val="accent1"/>
                </a:solidFill>
              </a:ln>
              <a:effectLst/>
            </c:spPr>
          </c:marker>
          <c:cat>
            <c:strLit>
              <c:ptCount val="8"/>
              <c:pt idx="0">
                <c:v> 2007-2008</c:v>
              </c:pt>
              <c:pt idx="1">
                <c:v> 2009-2010</c:v>
              </c:pt>
              <c:pt idx="2">
                <c:v> 2011-2012</c:v>
              </c:pt>
              <c:pt idx="3">
                <c:v> 2013-2014</c:v>
              </c:pt>
              <c:pt idx="4">
                <c:v> 2015-2016</c:v>
              </c:pt>
              <c:pt idx="5">
                <c:v>20 17-2018</c:v>
              </c:pt>
              <c:pt idx="6">
                <c:v>2019-2020</c:v>
              </c:pt>
              <c:pt idx="7">
                <c:v> 2021-2022</c:v>
              </c:pt>
            </c:strLit>
          </c:cat>
          <c:val>
            <c:numLit>
              <c:formatCode>General</c:formatCode>
              <c:ptCount val="8"/>
              <c:pt idx="0">
                <c:v>76.37</c:v>
              </c:pt>
              <c:pt idx="1">
                <c:v>71.92</c:v>
              </c:pt>
              <c:pt idx="2">
                <c:v>73.819999999999993</c:v>
              </c:pt>
              <c:pt idx="3">
                <c:v>69.27</c:v>
              </c:pt>
              <c:pt idx="4">
                <c:v>62.38</c:v>
              </c:pt>
              <c:pt idx="5">
                <c:v>62.63</c:v>
              </c:pt>
              <c:pt idx="6">
                <c:v>59.02</c:v>
              </c:pt>
              <c:pt idx="7">
                <c:v>53.21</c:v>
              </c:pt>
            </c:numLit>
          </c:val>
          <c:smooth val="0"/>
          <c:extLst>
            <c:ext xmlns:c16="http://schemas.microsoft.com/office/drawing/2014/chart" uri="{C3380CC4-5D6E-409C-BE32-E72D297353CC}">
              <c16:uniqueId val="{00000000-C7CB-49C2-B322-E1B0EDF4011D}"/>
            </c:ext>
          </c:extLst>
        </c:ser>
        <c:ser>
          <c:idx val="1"/>
          <c:order val="1"/>
          <c:tx>
            <c:strRef>
              <c:f>'policy strength vs outcome var'!#REF!</c:f>
              <c:strCache>
                <c:ptCount val="1"/>
                <c:pt idx="0">
                  <c:v>#REF!</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Lit>
              <c:ptCount val="8"/>
              <c:pt idx="0">
                <c:v> 2007-2008</c:v>
              </c:pt>
              <c:pt idx="1">
                <c:v> 2009-2010</c:v>
              </c:pt>
              <c:pt idx="2">
                <c:v> 2011-2012</c:v>
              </c:pt>
              <c:pt idx="3">
                <c:v> 2013-2014</c:v>
              </c:pt>
              <c:pt idx="4">
                <c:v> 2015-2016</c:v>
              </c:pt>
              <c:pt idx="5">
                <c:v>20 17-2018</c:v>
              </c:pt>
              <c:pt idx="6">
                <c:v>2019-2020</c:v>
              </c:pt>
              <c:pt idx="7">
                <c:v> 2021-2022</c:v>
              </c:pt>
            </c:strLit>
          </c:cat>
          <c:val>
            <c:numRef>
              <c:f>'policy strength vs outcome var'!#REF!</c:f>
              <c:numCache>
                <c:formatCode>General</c:formatCode>
                <c:ptCount val="1"/>
                <c:pt idx="0">
                  <c:v>1</c:v>
                </c:pt>
              </c:numCache>
            </c:numRef>
          </c:val>
          <c:smooth val="0"/>
          <c:extLst>
            <c:ext xmlns:c16="http://schemas.microsoft.com/office/drawing/2014/chart" uri="{C3380CC4-5D6E-409C-BE32-E72D297353CC}">
              <c16:uniqueId val="{00000001-C7CB-49C2-B322-E1B0EDF4011D}"/>
            </c:ext>
          </c:extLst>
        </c:ser>
        <c:ser>
          <c:idx val="2"/>
          <c:order val="2"/>
          <c:tx>
            <c:strRef>
              <c:f>'policy strength vs outcome var'!#REF!</c:f>
              <c:strCache>
                <c:ptCount val="1"/>
                <c:pt idx="0">
                  <c:v>#REF!</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Lit>
              <c:ptCount val="8"/>
              <c:pt idx="0">
                <c:v> 2007-2008</c:v>
              </c:pt>
              <c:pt idx="1">
                <c:v> 2009-2010</c:v>
              </c:pt>
              <c:pt idx="2">
                <c:v> 2011-2012</c:v>
              </c:pt>
              <c:pt idx="3">
                <c:v> 2013-2014</c:v>
              </c:pt>
              <c:pt idx="4">
                <c:v> 2015-2016</c:v>
              </c:pt>
              <c:pt idx="5">
                <c:v>20 17-2018</c:v>
              </c:pt>
              <c:pt idx="6">
                <c:v>2019-2020</c:v>
              </c:pt>
              <c:pt idx="7">
                <c:v> 2021-2022</c:v>
              </c:pt>
            </c:strLit>
          </c:cat>
          <c:val>
            <c:numRef>
              <c:f>'policy strength vs outcome var'!#REF!</c:f>
              <c:numCache>
                <c:formatCode>General</c:formatCode>
                <c:ptCount val="1"/>
                <c:pt idx="0">
                  <c:v>1</c:v>
                </c:pt>
              </c:numCache>
            </c:numRef>
          </c:val>
          <c:smooth val="0"/>
          <c:extLst>
            <c:ext xmlns:c16="http://schemas.microsoft.com/office/drawing/2014/chart" uri="{C3380CC4-5D6E-409C-BE32-E72D297353CC}">
              <c16:uniqueId val="{00000002-C7CB-49C2-B322-E1B0EDF4011D}"/>
            </c:ext>
          </c:extLst>
        </c:ser>
        <c:ser>
          <c:idx val="3"/>
          <c:order val="3"/>
          <c:tx>
            <c:v>policy strength = 1-6</c:v>
          </c:tx>
          <c:spPr>
            <a:ln w="28575" cap="rnd">
              <a:solidFill>
                <a:schemeClr val="accent2"/>
              </a:solidFill>
              <a:round/>
            </a:ln>
            <a:effectLst/>
          </c:spPr>
          <c:marker>
            <c:symbol val="circle"/>
            <c:size val="5"/>
            <c:spPr>
              <a:solidFill>
                <a:schemeClr val="accent4"/>
              </a:solidFill>
              <a:ln w="9525">
                <a:solidFill>
                  <a:schemeClr val="accent4"/>
                </a:solidFill>
              </a:ln>
              <a:effectLst/>
            </c:spPr>
          </c:marker>
          <c:cat>
            <c:strLit>
              <c:ptCount val="8"/>
              <c:pt idx="0">
                <c:v> 2007-2008</c:v>
              </c:pt>
              <c:pt idx="1">
                <c:v> 2009-2010</c:v>
              </c:pt>
              <c:pt idx="2">
                <c:v> 2011-2012</c:v>
              </c:pt>
              <c:pt idx="3">
                <c:v> 2013-2014</c:v>
              </c:pt>
              <c:pt idx="4">
                <c:v> 2015-2016</c:v>
              </c:pt>
              <c:pt idx="5">
                <c:v>20 17-2018</c:v>
              </c:pt>
              <c:pt idx="6">
                <c:v>2019-2020</c:v>
              </c:pt>
              <c:pt idx="7">
                <c:v> 2021-2022</c:v>
              </c:pt>
            </c:strLit>
          </c:cat>
          <c:val>
            <c:numLit>
              <c:formatCode>General</c:formatCode>
              <c:ptCount val="8"/>
              <c:pt idx="0">
                <c:v>72.989999999999995</c:v>
              </c:pt>
              <c:pt idx="1">
                <c:v>67.17</c:v>
              </c:pt>
              <c:pt idx="2">
                <c:v>63.8</c:v>
              </c:pt>
              <c:pt idx="3">
                <c:v>61.68</c:v>
              </c:pt>
              <c:pt idx="4">
                <c:v>55.55</c:v>
              </c:pt>
              <c:pt idx="5">
                <c:v>54.78</c:v>
              </c:pt>
              <c:pt idx="6">
                <c:v>52.01</c:v>
              </c:pt>
              <c:pt idx="7">
                <c:v>43.45</c:v>
              </c:pt>
            </c:numLit>
          </c:val>
          <c:smooth val="0"/>
          <c:extLst>
            <c:ext xmlns:c16="http://schemas.microsoft.com/office/drawing/2014/chart" uri="{C3380CC4-5D6E-409C-BE32-E72D297353CC}">
              <c16:uniqueId val="{00000003-C7CB-49C2-B322-E1B0EDF4011D}"/>
            </c:ext>
          </c:extLst>
        </c:ser>
        <c:ser>
          <c:idx val="4"/>
          <c:order val="4"/>
          <c:tx>
            <c:strRef>
              <c:f>'[1]policy strength 0 vs 1_6 '!$S$7</c:f>
              <c:strCache>
                <c:ptCount val="1"/>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Lit>
              <c:ptCount val="8"/>
              <c:pt idx="0">
                <c:v> 2007-2008</c:v>
              </c:pt>
              <c:pt idx="1">
                <c:v> 2009-2010</c:v>
              </c:pt>
              <c:pt idx="2">
                <c:v> 2011-2012</c:v>
              </c:pt>
              <c:pt idx="3">
                <c:v> 2013-2014</c:v>
              </c:pt>
              <c:pt idx="4">
                <c:v> 2015-2016</c:v>
              </c:pt>
              <c:pt idx="5">
                <c:v>20 17-2018</c:v>
              </c:pt>
              <c:pt idx="6">
                <c:v>2019-2020</c:v>
              </c:pt>
              <c:pt idx="7">
                <c:v> 2021-2022</c:v>
              </c:pt>
            </c:strLit>
          </c:cat>
          <c:val>
            <c:numLit>
              <c:formatCode>General</c:formatCode>
              <c:ptCount val="8"/>
            </c:numLit>
          </c:val>
          <c:smooth val="0"/>
          <c:extLst>
            <c:ext xmlns:c16="http://schemas.microsoft.com/office/drawing/2014/chart" uri="{C3380CC4-5D6E-409C-BE32-E72D297353CC}">
              <c16:uniqueId val="{00000004-C7CB-49C2-B322-E1B0EDF4011D}"/>
            </c:ext>
          </c:extLst>
        </c:ser>
        <c:ser>
          <c:idx val="5"/>
          <c:order val="5"/>
          <c:tx>
            <c:strRef>
              <c:f>'policy strength vs outcome var'!#REF!</c:f>
              <c:strCache>
                <c:ptCount val="1"/>
                <c:pt idx="0">
                  <c:v>#REF!</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Lit>
              <c:ptCount val="8"/>
              <c:pt idx="0">
                <c:v> 2007-2008</c:v>
              </c:pt>
              <c:pt idx="1">
                <c:v> 2009-2010</c:v>
              </c:pt>
              <c:pt idx="2">
                <c:v> 2011-2012</c:v>
              </c:pt>
              <c:pt idx="3">
                <c:v> 2013-2014</c:v>
              </c:pt>
              <c:pt idx="4">
                <c:v> 2015-2016</c:v>
              </c:pt>
              <c:pt idx="5">
                <c:v>20 17-2018</c:v>
              </c:pt>
              <c:pt idx="6">
                <c:v>2019-2020</c:v>
              </c:pt>
              <c:pt idx="7">
                <c:v> 2021-2022</c:v>
              </c:pt>
            </c:strLit>
          </c:cat>
          <c:val>
            <c:numRef>
              <c:f>'policy strength vs outcome var'!#REF!</c:f>
              <c:numCache>
                <c:formatCode>General</c:formatCode>
                <c:ptCount val="1"/>
                <c:pt idx="0">
                  <c:v>1</c:v>
                </c:pt>
              </c:numCache>
            </c:numRef>
          </c:val>
          <c:smooth val="0"/>
          <c:extLst>
            <c:ext xmlns:c16="http://schemas.microsoft.com/office/drawing/2014/chart" uri="{C3380CC4-5D6E-409C-BE32-E72D297353CC}">
              <c16:uniqueId val="{00000005-C7CB-49C2-B322-E1B0EDF4011D}"/>
            </c:ext>
          </c:extLst>
        </c:ser>
        <c:ser>
          <c:idx val="6"/>
          <c:order val="6"/>
          <c:tx>
            <c:strRef>
              <c:f>'policy strength vs outcome var'!#REF!</c:f>
              <c:strCache>
                <c:ptCount val="1"/>
                <c:pt idx="0">
                  <c:v>#REF!</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strLit>
              <c:ptCount val="8"/>
              <c:pt idx="0">
                <c:v> 2007-2008</c:v>
              </c:pt>
              <c:pt idx="1">
                <c:v> 2009-2010</c:v>
              </c:pt>
              <c:pt idx="2">
                <c:v> 2011-2012</c:v>
              </c:pt>
              <c:pt idx="3">
                <c:v> 2013-2014</c:v>
              </c:pt>
              <c:pt idx="4">
                <c:v> 2015-2016</c:v>
              </c:pt>
              <c:pt idx="5">
                <c:v>20 17-2018</c:v>
              </c:pt>
              <c:pt idx="6">
                <c:v>2019-2020</c:v>
              </c:pt>
              <c:pt idx="7">
                <c:v> 2021-2022</c:v>
              </c:pt>
            </c:strLit>
          </c:cat>
          <c:val>
            <c:numRef>
              <c:f>'policy strength vs outcome var'!#REF!</c:f>
              <c:numCache>
                <c:formatCode>General</c:formatCode>
                <c:ptCount val="1"/>
                <c:pt idx="0">
                  <c:v>1</c:v>
                </c:pt>
              </c:numCache>
            </c:numRef>
          </c:val>
          <c:smooth val="0"/>
          <c:extLst>
            <c:ext xmlns:c16="http://schemas.microsoft.com/office/drawing/2014/chart" uri="{C3380CC4-5D6E-409C-BE32-E72D297353CC}">
              <c16:uniqueId val="{00000006-C7CB-49C2-B322-E1B0EDF4011D}"/>
            </c:ext>
          </c:extLst>
        </c:ser>
        <c:ser>
          <c:idx val="7"/>
          <c:order val="7"/>
          <c:tx>
            <c:strRef>
              <c:f>'policy strength vs outcome var'!#REF!</c:f>
              <c:strCache>
                <c:ptCount val="1"/>
                <c:pt idx="0">
                  <c:v>#REF!</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strLit>
              <c:ptCount val="8"/>
              <c:pt idx="0">
                <c:v> 2007-2008</c:v>
              </c:pt>
              <c:pt idx="1">
                <c:v> 2009-2010</c:v>
              </c:pt>
              <c:pt idx="2">
                <c:v> 2011-2012</c:v>
              </c:pt>
              <c:pt idx="3">
                <c:v> 2013-2014</c:v>
              </c:pt>
              <c:pt idx="4">
                <c:v> 2015-2016</c:v>
              </c:pt>
              <c:pt idx="5">
                <c:v>20 17-2018</c:v>
              </c:pt>
              <c:pt idx="6">
                <c:v>2019-2020</c:v>
              </c:pt>
              <c:pt idx="7">
                <c:v> 2021-2022</c:v>
              </c:pt>
            </c:strLit>
          </c:cat>
          <c:val>
            <c:numRef>
              <c:f>'policy strength vs outcome var'!#REF!</c:f>
              <c:numCache>
                <c:formatCode>General</c:formatCode>
                <c:ptCount val="1"/>
                <c:pt idx="0">
                  <c:v>1</c:v>
                </c:pt>
              </c:numCache>
            </c:numRef>
          </c:val>
          <c:smooth val="0"/>
          <c:extLst>
            <c:ext xmlns:c16="http://schemas.microsoft.com/office/drawing/2014/chart" uri="{C3380CC4-5D6E-409C-BE32-E72D297353CC}">
              <c16:uniqueId val="{00000007-C7CB-49C2-B322-E1B0EDF4011D}"/>
            </c:ext>
          </c:extLst>
        </c:ser>
        <c:ser>
          <c:idx val="8"/>
          <c:order val="8"/>
          <c:tx>
            <c:strRef>
              <c:f>'policy strength vs outcome var'!#REF!</c:f>
              <c:strCache>
                <c:ptCount val="1"/>
                <c:pt idx="0">
                  <c:v>#REF!</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strLit>
              <c:ptCount val="8"/>
              <c:pt idx="0">
                <c:v> 2007-2008</c:v>
              </c:pt>
              <c:pt idx="1">
                <c:v> 2009-2010</c:v>
              </c:pt>
              <c:pt idx="2">
                <c:v> 2011-2012</c:v>
              </c:pt>
              <c:pt idx="3">
                <c:v> 2013-2014</c:v>
              </c:pt>
              <c:pt idx="4">
                <c:v> 2015-2016</c:v>
              </c:pt>
              <c:pt idx="5">
                <c:v>20 17-2018</c:v>
              </c:pt>
              <c:pt idx="6">
                <c:v>2019-2020</c:v>
              </c:pt>
              <c:pt idx="7">
                <c:v> 2021-2022</c:v>
              </c:pt>
            </c:strLit>
          </c:cat>
          <c:val>
            <c:numRef>
              <c:f>'policy strength vs outcome var'!#REF!</c:f>
              <c:numCache>
                <c:formatCode>General</c:formatCode>
                <c:ptCount val="1"/>
                <c:pt idx="0">
                  <c:v>1</c:v>
                </c:pt>
              </c:numCache>
            </c:numRef>
          </c:val>
          <c:smooth val="0"/>
          <c:extLst>
            <c:ext xmlns:c16="http://schemas.microsoft.com/office/drawing/2014/chart" uri="{C3380CC4-5D6E-409C-BE32-E72D297353CC}">
              <c16:uniqueId val="{00000008-C7CB-49C2-B322-E1B0EDF4011D}"/>
            </c:ext>
          </c:extLst>
        </c:ser>
        <c:ser>
          <c:idx val="9"/>
          <c:order val="9"/>
          <c:tx>
            <c:strRef>
              <c:f>'policy strength vs outcome var'!#REF!</c:f>
              <c:strCache>
                <c:ptCount val="1"/>
                <c:pt idx="0">
                  <c:v>#REF!</c:v>
                </c:pt>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cat>
            <c:strLit>
              <c:ptCount val="8"/>
              <c:pt idx="0">
                <c:v> 2007-2008</c:v>
              </c:pt>
              <c:pt idx="1">
                <c:v> 2009-2010</c:v>
              </c:pt>
              <c:pt idx="2">
                <c:v> 2011-2012</c:v>
              </c:pt>
              <c:pt idx="3">
                <c:v> 2013-2014</c:v>
              </c:pt>
              <c:pt idx="4">
                <c:v> 2015-2016</c:v>
              </c:pt>
              <c:pt idx="5">
                <c:v>20 17-2018</c:v>
              </c:pt>
              <c:pt idx="6">
                <c:v>2019-2020</c:v>
              </c:pt>
              <c:pt idx="7">
                <c:v> 2021-2022</c:v>
              </c:pt>
            </c:strLit>
          </c:cat>
          <c:val>
            <c:numRef>
              <c:f>'policy strength vs outcome var'!#REF!</c:f>
              <c:numCache>
                <c:formatCode>General</c:formatCode>
                <c:ptCount val="1"/>
                <c:pt idx="0">
                  <c:v>1</c:v>
                </c:pt>
              </c:numCache>
            </c:numRef>
          </c:val>
          <c:smooth val="0"/>
          <c:extLst>
            <c:ext xmlns:c16="http://schemas.microsoft.com/office/drawing/2014/chart" uri="{C3380CC4-5D6E-409C-BE32-E72D297353CC}">
              <c16:uniqueId val="{00000009-C7CB-49C2-B322-E1B0EDF4011D}"/>
            </c:ext>
          </c:extLst>
        </c:ser>
        <c:ser>
          <c:idx val="10"/>
          <c:order val="10"/>
          <c:tx>
            <c:strRef>
              <c:f>'policy strength vs outcome var'!#REF!</c:f>
              <c:strCache>
                <c:ptCount val="1"/>
                <c:pt idx="0">
                  <c:v>#REF!</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cat>
            <c:strLit>
              <c:ptCount val="8"/>
              <c:pt idx="0">
                <c:v> 2007-2008</c:v>
              </c:pt>
              <c:pt idx="1">
                <c:v> 2009-2010</c:v>
              </c:pt>
              <c:pt idx="2">
                <c:v> 2011-2012</c:v>
              </c:pt>
              <c:pt idx="3">
                <c:v> 2013-2014</c:v>
              </c:pt>
              <c:pt idx="4">
                <c:v> 2015-2016</c:v>
              </c:pt>
              <c:pt idx="5">
                <c:v>20 17-2018</c:v>
              </c:pt>
              <c:pt idx="6">
                <c:v>2019-2020</c:v>
              </c:pt>
              <c:pt idx="7">
                <c:v> 2021-2022</c:v>
              </c:pt>
            </c:strLit>
          </c:cat>
          <c:val>
            <c:numRef>
              <c:f>'policy strength vs outcome var'!#REF!</c:f>
              <c:numCache>
                <c:formatCode>General</c:formatCode>
                <c:ptCount val="1"/>
                <c:pt idx="0">
                  <c:v>1</c:v>
                </c:pt>
              </c:numCache>
            </c:numRef>
          </c:val>
          <c:smooth val="0"/>
          <c:extLst>
            <c:ext xmlns:c16="http://schemas.microsoft.com/office/drawing/2014/chart" uri="{C3380CC4-5D6E-409C-BE32-E72D297353CC}">
              <c16:uniqueId val="{0000000A-C7CB-49C2-B322-E1B0EDF4011D}"/>
            </c:ext>
          </c:extLst>
        </c:ser>
        <c:ser>
          <c:idx val="11"/>
          <c:order val="11"/>
          <c:tx>
            <c:strRef>
              <c:f>'policy strength vs outcome var'!#REF!</c:f>
              <c:strCache>
                <c:ptCount val="1"/>
                <c:pt idx="0">
                  <c:v>#REF!</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cat>
            <c:strLit>
              <c:ptCount val="8"/>
              <c:pt idx="0">
                <c:v> 2007-2008</c:v>
              </c:pt>
              <c:pt idx="1">
                <c:v> 2009-2010</c:v>
              </c:pt>
              <c:pt idx="2">
                <c:v> 2011-2012</c:v>
              </c:pt>
              <c:pt idx="3">
                <c:v> 2013-2014</c:v>
              </c:pt>
              <c:pt idx="4">
                <c:v> 2015-2016</c:v>
              </c:pt>
              <c:pt idx="5">
                <c:v>20 17-2018</c:v>
              </c:pt>
              <c:pt idx="6">
                <c:v>2019-2020</c:v>
              </c:pt>
              <c:pt idx="7">
                <c:v> 2021-2022</c:v>
              </c:pt>
            </c:strLit>
          </c:cat>
          <c:val>
            <c:numRef>
              <c:f>'policy strength vs outcome var'!#REF!</c:f>
              <c:numCache>
                <c:formatCode>General</c:formatCode>
                <c:ptCount val="1"/>
                <c:pt idx="0">
                  <c:v>1</c:v>
                </c:pt>
              </c:numCache>
            </c:numRef>
          </c:val>
          <c:smooth val="0"/>
          <c:extLst>
            <c:ext xmlns:c16="http://schemas.microsoft.com/office/drawing/2014/chart" uri="{C3380CC4-5D6E-409C-BE32-E72D297353CC}">
              <c16:uniqueId val="{0000000B-C7CB-49C2-B322-E1B0EDF4011D}"/>
            </c:ext>
          </c:extLst>
        </c:ser>
        <c:ser>
          <c:idx val="12"/>
          <c:order val="12"/>
          <c:tx>
            <c:strRef>
              <c:f>'[1]policy strength 0 vs 1_6 '!$S$6</c:f>
              <c:strCache>
                <c:ptCount val="1"/>
              </c:strCache>
            </c:strRef>
          </c:tx>
          <c:spPr>
            <a:ln w="28575" cap="rnd">
              <a:solidFill>
                <a:schemeClr val="accent1">
                  <a:lumMod val="80000"/>
                  <a:lumOff val="20000"/>
                </a:schemeClr>
              </a:solid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cat>
            <c:strLit>
              <c:ptCount val="8"/>
              <c:pt idx="0">
                <c:v> 2007-2008</c:v>
              </c:pt>
              <c:pt idx="1">
                <c:v> 2009-2010</c:v>
              </c:pt>
              <c:pt idx="2">
                <c:v> 2011-2012</c:v>
              </c:pt>
              <c:pt idx="3">
                <c:v> 2013-2014</c:v>
              </c:pt>
              <c:pt idx="4">
                <c:v> 2015-2016</c:v>
              </c:pt>
              <c:pt idx="5">
                <c:v>20 17-2018</c:v>
              </c:pt>
              <c:pt idx="6">
                <c:v>2019-2020</c:v>
              </c:pt>
              <c:pt idx="7">
                <c:v> 2021-2022</c:v>
              </c:pt>
            </c:strLit>
          </c:cat>
          <c:val>
            <c:numLit>
              <c:formatCode>General</c:formatCode>
              <c:ptCount val="8"/>
            </c:numLit>
          </c:val>
          <c:smooth val="0"/>
          <c:extLst>
            <c:ext xmlns:c16="http://schemas.microsoft.com/office/drawing/2014/chart" uri="{C3380CC4-5D6E-409C-BE32-E72D297353CC}">
              <c16:uniqueId val="{0000000C-C7CB-49C2-B322-E1B0EDF4011D}"/>
            </c:ext>
          </c:extLst>
        </c:ser>
        <c:dLbls>
          <c:showLegendKey val="0"/>
          <c:showVal val="0"/>
          <c:showCatName val="0"/>
          <c:showSerName val="0"/>
          <c:showPercent val="0"/>
          <c:showBubbleSize val="0"/>
        </c:dLbls>
        <c:marker val="1"/>
        <c:smooth val="0"/>
        <c:axId val="1639296352"/>
        <c:axId val="1639295872"/>
      </c:lineChart>
      <c:catAx>
        <c:axId val="1639296352"/>
        <c:scaling>
          <c:orientation val="minMax"/>
        </c:scaling>
        <c:delete val="0"/>
        <c:axPos val="b"/>
        <c:title>
          <c:tx>
            <c:rich>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a:solidFill>
                      <a:sysClr val="windowText" lastClr="000000"/>
                    </a:solidFill>
                  </a:rPr>
                  <a:t>School year</a:t>
                </a:r>
              </a:p>
            </c:rich>
          </c:tx>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000" b="1" i="0" u="none" strike="noStrike" kern="1200" baseline="0">
                <a:solidFill>
                  <a:sysClr val="windowText" lastClr="000000"/>
                </a:solidFill>
                <a:latin typeface="+mn-lt"/>
                <a:ea typeface="+mn-ea"/>
                <a:cs typeface="+mn-cs"/>
              </a:defRPr>
            </a:pPr>
            <a:endParaRPr lang="en-US"/>
          </a:p>
        </c:txPr>
        <c:crossAx val="1639295872"/>
        <c:crosses val="autoZero"/>
        <c:auto val="1"/>
        <c:lblAlgn val="ctr"/>
        <c:lblOffset val="100"/>
        <c:noMultiLvlLbl val="0"/>
      </c:catAx>
      <c:valAx>
        <c:axId val="1639295872"/>
        <c:scaling>
          <c:orientation val="minMax"/>
          <c:max val="80"/>
          <c:min val="4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a:solidFill>
                      <a:sysClr val="windowText" lastClr="000000"/>
                    </a:solidFill>
                  </a:rPr>
                  <a:t>Perdentage of Schools</a:t>
                </a:r>
                <a:r>
                  <a:rPr lang="en-US" baseline="0">
                    <a:solidFill>
                      <a:sysClr val="windowText" lastClr="000000"/>
                    </a:solidFill>
                  </a:rPr>
                  <a:t> selling any type of competitive food</a:t>
                </a:r>
                <a:endParaRPr lang="en-US">
                  <a:solidFill>
                    <a:sysClr val="windowText" lastClr="000000"/>
                  </a:solidFill>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crossAx val="1639296352"/>
        <c:crossesAt val="1"/>
        <c:crossBetween val="between"/>
        <c:majorUnit val="5"/>
      </c:valAx>
      <c:spPr>
        <a:noFill/>
        <a:ln>
          <a:noFill/>
        </a:ln>
        <a:effectLst/>
      </c:spPr>
    </c:plotArea>
    <c:legend>
      <c:legendPos val="r"/>
      <c:legendEntry>
        <c:idx val="1"/>
        <c:delete val="1"/>
      </c:legendEntry>
      <c:legendEntry>
        <c:idx val="2"/>
        <c:delete val="1"/>
      </c:legendEntry>
      <c:legendEntry>
        <c:idx val="4"/>
        <c:delete val="1"/>
      </c:legendEntry>
      <c:legendEntry>
        <c:idx val="5"/>
        <c:delete val="1"/>
      </c:legendEntry>
      <c:legendEntry>
        <c:idx val="6"/>
        <c:delete val="1"/>
      </c:legendEntry>
      <c:legendEntry>
        <c:idx val="7"/>
        <c:delete val="1"/>
      </c:legendEntry>
      <c:legendEntry>
        <c:idx val="8"/>
        <c:delete val="1"/>
      </c:legendEntry>
      <c:legendEntry>
        <c:idx val="9"/>
        <c:delete val="1"/>
      </c:legendEntry>
      <c:legendEntry>
        <c:idx val="10"/>
        <c:delete val="1"/>
      </c:legendEntry>
      <c:legendEntry>
        <c:idx val="11"/>
        <c:delete val="1"/>
      </c:legendEntry>
      <c:legendEntry>
        <c:idx val="12"/>
        <c:delete val="1"/>
      </c:legendEntry>
      <c:overlay val="0"/>
      <c:spPr>
        <a:noFill/>
        <a:ln>
          <a:noFill/>
        </a:ln>
        <a:effectLst/>
      </c:spPr>
      <c:txPr>
        <a:bodyPr rot="0" spcFirstLastPara="1" vertOverflow="ellipsis" vert="horz" wrap="square" anchor="ctr" anchorCtr="1"/>
        <a:lstStyle/>
        <a:p>
          <a:pPr algn="ctr">
            <a:defRPr lang="en-US" sz="1000" b="1" i="0" u="none" strike="noStrike" kern="1200" baseline="0">
              <a:solidFill>
                <a:sysClr val="windowText" lastClr="000000"/>
              </a:solidFill>
              <a:latin typeface="+mn-lt"/>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en-US" sz="1400" b="1" i="0" u="none" strike="noStrike" baseline="0" dirty="0">
                <a:effectLst/>
              </a:rPr>
              <a:t>% of Schools Selling Chocolate Candy</a:t>
            </a:r>
            <a:endParaRPr lang="en-US" b="1" dirty="0">
              <a:solidFill>
                <a:sysClr val="windowText" lastClr="000000"/>
              </a:solidFill>
            </a:endParaRPr>
          </a:p>
        </c:rich>
      </c:tx>
      <c:layout>
        <c:manualLayout>
          <c:xMode val="edge"/>
          <c:yMode val="edge"/>
          <c:x val="0.29273872274504475"/>
          <c:y val="5.3773469008097666E-2"/>
        </c:manualLayout>
      </c:layout>
      <c:overlay val="1"/>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0"/>
          <c:order val="0"/>
          <c:tx>
            <c:strRef>
              <c:f>'[10]policy strength 0 vs 1_6'!$S$4</c:f>
              <c:strCache>
                <c:ptCount val="1"/>
                <c:pt idx="0">
                  <c:v>policy strength = 0</c:v>
                </c:pt>
              </c:strCache>
            </c:strRef>
          </c:tx>
          <c:spPr>
            <a:ln w="28575" cap="rnd">
              <a:solidFill>
                <a:srgbClr val="00B0F0"/>
              </a:solidFill>
              <a:round/>
            </a:ln>
            <a:effectLst/>
          </c:spPr>
          <c:marker>
            <c:symbol val="circle"/>
            <c:size val="5"/>
            <c:spPr>
              <a:solidFill>
                <a:schemeClr val="accent1"/>
              </a:solidFill>
              <a:ln w="9525">
                <a:solidFill>
                  <a:schemeClr val="accent1"/>
                </a:solidFill>
              </a:ln>
              <a:effectLst/>
            </c:spPr>
          </c:marker>
          <c:cat>
            <c:strRef>
              <c:f>'[10]policy strength 0 vs 1_6'!$T$3:$AA$3</c:f>
              <c:strCache>
                <c:ptCount val="8"/>
                <c:pt idx="0">
                  <c:v> 2007-2008</c:v>
                </c:pt>
                <c:pt idx="1">
                  <c:v> 2009-2010</c:v>
                </c:pt>
                <c:pt idx="2">
                  <c:v> 2011-2012</c:v>
                </c:pt>
                <c:pt idx="3">
                  <c:v> 2013-2014</c:v>
                </c:pt>
                <c:pt idx="4">
                  <c:v> 2015-2016</c:v>
                </c:pt>
                <c:pt idx="5">
                  <c:v>20 17-2018</c:v>
                </c:pt>
                <c:pt idx="6">
                  <c:v>2019-2020</c:v>
                </c:pt>
                <c:pt idx="7">
                  <c:v> 2021-2022</c:v>
                </c:pt>
              </c:strCache>
            </c:strRef>
          </c:cat>
          <c:val>
            <c:numRef>
              <c:f>'[10]policy strength 0 vs 1_6'!$T$4:$AA$4</c:f>
              <c:numCache>
                <c:formatCode>General</c:formatCode>
                <c:ptCount val="8"/>
                <c:pt idx="0">
                  <c:v>28.17</c:v>
                </c:pt>
                <c:pt idx="1">
                  <c:v>28.54</c:v>
                </c:pt>
                <c:pt idx="2">
                  <c:v>28.19</c:v>
                </c:pt>
                <c:pt idx="3">
                  <c:v>24.87</c:v>
                </c:pt>
                <c:pt idx="4">
                  <c:v>10.91</c:v>
                </c:pt>
                <c:pt idx="5">
                  <c:v>12.95</c:v>
                </c:pt>
                <c:pt idx="6">
                  <c:v>13.95</c:v>
                </c:pt>
                <c:pt idx="7">
                  <c:v>14.25</c:v>
                </c:pt>
              </c:numCache>
            </c:numRef>
          </c:val>
          <c:smooth val="0"/>
          <c:extLst>
            <c:ext xmlns:c16="http://schemas.microsoft.com/office/drawing/2014/chart" uri="{C3380CC4-5D6E-409C-BE32-E72D297353CC}">
              <c16:uniqueId val="{00000000-58B8-4334-A9BB-552D579DB99A}"/>
            </c:ext>
          </c:extLst>
        </c:ser>
        <c:ser>
          <c:idx val="1"/>
          <c:order val="1"/>
          <c:tx>
            <c:strRef>
              <c:f>'policy strength vs outcome var'!#REF!</c:f>
              <c:strCache>
                <c:ptCount val="1"/>
                <c:pt idx="0">
                  <c:v>#REF!</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'[10]policy strength 0 vs 1_6'!$T$3:$AA$3</c:f>
              <c:strCache>
                <c:ptCount val="8"/>
                <c:pt idx="0">
                  <c:v> 2007-2008</c:v>
                </c:pt>
                <c:pt idx="1">
                  <c:v> 2009-2010</c:v>
                </c:pt>
                <c:pt idx="2">
                  <c:v> 2011-2012</c:v>
                </c:pt>
                <c:pt idx="3">
                  <c:v> 2013-2014</c:v>
                </c:pt>
                <c:pt idx="4">
                  <c:v> 2015-2016</c:v>
                </c:pt>
                <c:pt idx="5">
                  <c:v>20 17-2018</c:v>
                </c:pt>
                <c:pt idx="6">
                  <c:v>2019-2020</c:v>
                </c:pt>
                <c:pt idx="7">
                  <c:v> 2021-2022</c:v>
                </c:pt>
              </c:strCache>
            </c:strRef>
          </c:cat>
          <c:val>
            <c:numRef>
              <c:f>'policy strength vs outcome var'!#REF!</c:f>
              <c:numCache>
                <c:formatCode>General</c:formatCode>
                <c:ptCount val="1"/>
                <c:pt idx="0">
                  <c:v>1</c:v>
                </c:pt>
              </c:numCache>
            </c:numRef>
          </c:val>
          <c:smooth val="0"/>
          <c:extLst>
            <c:ext xmlns:c16="http://schemas.microsoft.com/office/drawing/2014/chart" uri="{C3380CC4-5D6E-409C-BE32-E72D297353CC}">
              <c16:uniqueId val="{00000001-58B8-4334-A9BB-552D579DB99A}"/>
            </c:ext>
          </c:extLst>
        </c:ser>
        <c:ser>
          <c:idx val="2"/>
          <c:order val="2"/>
          <c:tx>
            <c:strRef>
              <c:f>'policy strength vs outcome var'!#REF!</c:f>
              <c:strCache>
                <c:ptCount val="1"/>
                <c:pt idx="0">
                  <c:v>#REF!</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'[10]policy strength 0 vs 1_6'!$T$3:$AA$3</c:f>
              <c:strCache>
                <c:ptCount val="8"/>
                <c:pt idx="0">
                  <c:v> 2007-2008</c:v>
                </c:pt>
                <c:pt idx="1">
                  <c:v> 2009-2010</c:v>
                </c:pt>
                <c:pt idx="2">
                  <c:v> 2011-2012</c:v>
                </c:pt>
                <c:pt idx="3">
                  <c:v> 2013-2014</c:v>
                </c:pt>
                <c:pt idx="4">
                  <c:v> 2015-2016</c:v>
                </c:pt>
                <c:pt idx="5">
                  <c:v>20 17-2018</c:v>
                </c:pt>
                <c:pt idx="6">
                  <c:v>2019-2020</c:v>
                </c:pt>
                <c:pt idx="7">
                  <c:v> 2021-2022</c:v>
                </c:pt>
              </c:strCache>
            </c:strRef>
          </c:cat>
          <c:val>
            <c:numRef>
              <c:f>'policy strength vs outcome var'!#REF!</c:f>
              <c:numCache>
                <c:formatCode>General</c:formatCode>
                <c:ptCount val="1"/>
                <c:pt idx="0">
                  <c:v>1</c:v>
                </c:pt>
              </c:numCache>
            </c:numRef>
          </c:val>
          <c:smooth val="0"/>
          <c:extLst>
            <c:ext xmlns:c16="http://schemas.microsoft.com/office/drawing/2014/chart" uri="{C3380CC4-5D6E-409C-BE32-E72D297353CC}">
              <c16:uniqueId val="{00000002-58B8-4334-A9BB-552D579DB99A}"/>
            </c:ext>
          </c:extLst>
        </c:ser>
        <c:ser>
          <c:idx val="3"/>
          <c:order val="3"/>
          <c:tx>
            <c:strRef>
              <c:f>'[10]policy strength 0 vs 1_6'!$S$5</c:f>
              <c:strCache>
                <c:ptCount val="1"/>
                <c:pt idx="0">
                  <c:v>policy strength = 1-6</c:v>
                </c:pt>
              </c:strCache>
            </c:strRef>
          </c:tx>
          <c:spPr>
            <a:ln w="28575" cap="rnd">
              <a:solidFill>
                <a:schemeClr val="accent2"/>
              </a:solidFill>
              <a:round/>
            </a:ln>
            <a:effectLst/>
          </c:spPr>
          <c:marker>
            <c:symbol val="circle"/>
            <c:size val="5"/>
            <c:spPr>
              <a:solidFill>
                <a:schemeClr val="accent4"/>
              </a:solidFill>
              <a:ln w="9525">
                <a:solidFill>
                  <a:schemeClr val="accent4"/>
                </a:solidFill>
              </a:ln>
              <a:effectLst/>
            </c:spPr>
          </c:marker>
          <c:cat>
            <c:strRef>
              <c:f>'[10]policy strength 0 vs 1_6'!$T$3:$AA$3</c:f>
              <c:strCache>
                <c:ptCount val="8"/>
                <c:pt idx="0">
                  <c:v> 2007-2008</c:v>
                </c:pt>
                <c:pt idx="1">
                  <c:v> 2009-2010</c:v>
                </c:pt>
                <c:pt idx="2">
                  <c:v> 2011-2012</c:v>
                </c:pt>
                <c:pt idx="3">
                  <c:v> 2013-2014</c:v>
                </c:pt>
                <c:pt idx="4">
                  <c:v> 2015-2016</c:v>
                </c:pt>
                <c:pt idx="5">
                  <c:v>20 17-2018</c:v>
                </c:pt>
                <c:pt idx="6">
                  <c:v>2019-2020</c:v>
                </c:pt>
                <c:pt idx="7">
                  <c:v> 2021-2022</c:v>
                </c:pt>
              </c:strCache>
            </c:strRef>
          </c:cat>
          <c:val>
            <c:numRef>
              <c:f>'[10]policy strength 0 vs 1_6'!$T$5:$AA$5</c:f>
              <c:numCache>
                <c:formatCode>General</c:formatCode>
                <c:ptCount val="8"/>
                <c:pt idx="0">
                  <c:v>20.85</c:v>
                </c:pt>
                <c:pt idx="1">
                  <c:v>18.3</c:v>
                </c:pt>
                <c:pt idx="2">
                  <c:v>16.61</c:v>
                </c:pt>
                <c:pt idx="3">
                  <c:v>14.4</c:v>
                </c:pt>
                <c:pt idx="4">
                  <c:v>7.58</c:v>
                </c:pt>
                <c:pt idx="5">
                  <c:v>7.82</c:v>
                </c:pt>
                <c:pt idx="6">
                  <c:v>9.1300000000000008</c:v>
                </c:pt>
                <c:pt idx="7">
                  <c:v>9.7799999999999994</c:v>
                </c:pt>
              </c:numCache>
            </c:numRef>
          </c:val>
          <c:smooth val="0"/>
          <c:extLst>
            <c:ext xmlns:c16="http://schemas.microsoft.com/office/drawing/2014/chart" uri="{C3380CC4-5D6E-409C-BE32-E72D297353CC}">
              <c16:uniqueId val="{00000003-58B8-4334-A9BB-552D579DB99A}"/>
            </c:ext>
          </c:extLst>
        </c:ser>
        <c:ser>
          <c:idx val="4"/>
          <c:order val="4"/>
          <c:tx>
            <c:strRef>
              <c:f>'[10]policy strength 0 vs 1_6'!$S$7</c:f>
              <c:strCache>
                <c:ptCount val="1"/>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'[10]policy strength 0 vs 1_6'!$T$3:$AA$3</c:f>
              <c:strCache>
                <c:ptCount val="8"/>
                <c:pt idx="0">
                  <c:v> 2007-2008</c:v>
                </c:pt>
                <c:pt idx="1">
                  <c:v> 2009-2010</c:v>
                </c:pt>
                <c:pt idx="2">
                  <c:v> 2011-2012</c:v>
                </c:pt>
                <c:pt idx="3">
                  <c:v> 2013-2014</c:v>
                </c:pt>
                <c:pt idx="4">
                  <c:v> 2015-2016</c:v>
                </c:pt>
                <c:pt idx="5">
                  <c:v>20 17-2018</c:v>
                </c:pt>
                <c:pt idx="6">
                  <c:v>2019-2020</c:v>
                </c:pt>
                <c:pt idx="7">
                  <c:v> 2021-2022</c:v>
                </c:pt>
              </c:strCache>
            </c:strRef>
          </c:cat>
          <c:val>
            <c:numRef>
              <c:f>'[10]policy strength 0 vs 1_6'!$T$7:$AA$7</c:f>
              <c:numCache>
                <c:formatCode>General</c:formatCode>
                <c:ptCount val="8"/>
              </c:numCache>
            </c:numRef>
          </c:val>
          <c:smooth val="0"/>
          <c:extLst>
            <c:ext xmlns:c16="http://schemas.microsoft.com/office/drawing/2014/chart" uri="{C3380CC4-5D6E-409C-BE32-E72D297353CC}">
              <c16:uniqueId val="{00000004-58B8-4334-A9BB-552D579DB99A}"/>
            </c:ext>
          </c:extLst>
        </c:ser>
        <c:ser>
          <c:idx val="5"/>
          <c:order val="5"/>
          <c:tx>
            <c:strRef>
              <c:f>'policy strength vs outcome var'!#REF!</c:f>
              <c:strCache>
                <c:ptCount val="1"/>
                <c:pt idx="0">
                  <c:v>#REF!</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'[10]policy strength 0 vs 1_6'!$T$3:$AA$3</c:f>
              <c:strCache>
                <c:ptCount val="8"/>
                <c:pt idx="0">
                  <c:v> 2007-2008</c:v>
                </c:pt>
                <c:pt idx="1">
                  <c:v> 2009-2010</c:v>
                </c:pt>
                <c:pt idx="2">
                  <c:v> 2011-2012</c:v>
                </c:pt>
                <c:pt idx="3">
                  <c:v> 2013-2014</c:v>
                </c:pt>
                <c:pt idx="4">
                  <c:v> 2015-2016</c:v>
                </c:pt>
                <c:pt idx="5">
                  <c:v>20 17-2018</c:v>
                </c:pt>
                <c:pt idx="6">
                  <c:v>2019-2020</c:v>
                </c:pt>
                <c:pt idx="7">
                  <c:v> 2021-2022</c:v>
                </c:pt>
              </c:strCache>
            </c:strRef>
          </c:cat>
          <c:val>
            <c:numRef>
              <c:f>'policy strength vs outcome var'!#REF!</c:f>
              <c:numCache>
                <c:formatCode>General</c:formatCode>
                <c:ptCount val="1"/>
                <c:pt idx="0">
                  <c:v>1</c:v>
                </c:pt>
              </c:numCache>
            </c:numRef>
          </c:val>
          <c:smooth val="0"/>
          <c:extLst>
            <c:ext xmlns:c16="http://schemas.microsoft.com/office/drawing/2014/chart" uri="{C3380CC4-5D6E-409C-BE32-E72D297353CC}">
              <c16:uniqueId val="{00000005-58B8-4334-A9BB-552D579DB99A}"/>
            </c:ext>
          </c:extLst>
        </c:ser>
        <c:ser>
          <c:idx val="6"/>
          <c:order val="6"/>
          <c:tx>
            <c:strRef>
              <c:f>'policy strength vs outcome var'!#REF!</c:f>
              <c:strCache>
                <c:ptCount val="1"/>
                <c:pt idx="0">
                  <c:v>#REF!</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strRef>
              <c:f>'[10]policy strength 0 vs 1_6'!$T$3:$AA$3</c:f>
              <c:strCache>
                <c:ptCount val="8"/>
                <c:pt idx="0">
                  <c:v> 2007-2008</c:v>
                </c:pt>
                <c:pt idx="1">
                  <c:v> 2009-2010</c:v>
                </c:pt>
                <c:pt idx="2">
                  <c:v> 2011-2012</c:v>
                </c:pt>
                <c:pt idx="3">
                  <c:v> 2013-2014</c:v>
                </c:pt>
                <c:pt idx="4">
                  <c:v> 2015-2016</c:v>
                </c:pt>
                <c:pt idx="5">
                  <c:v>20 17-2018</c:v>
                </c:pt>
                <c:pt idx="6">
                  <c:v>2019-2020</c:v>
                </c:pt>
                <c:pt idx="7">
                  <c:v> 2021-2022</c:v>
                </c:pt>
              </c:strCache>
            </c:strRef>
          </c:cat>
          <c:val>
            <c:numRef>
              <c:f>'policy strength vs outcome var'!#REF!</c:f>
              <c:numCache>
                <c:formatCode>General</c:formatCode>
                <c:ptCount val="1"/>
                <c:pt idx="0">
                  <c:v>1</c:v>
                </c:pt>
              </c:numCache>
            </c:numRef>
          </c:val>
          <c:smooth val="0"/>
          <c:extLst>
            <c:ext xmlns:c16="http://schemas.microsoft.com/office/drawing/2014/chart" uri="{C3380CC4-5D6E-409C-BE32-E72D297353CC}">
              <c16:uniqueId val="{00000006-58B8-4334-A9BB-552D579DB99A}"/>
            </c:ext>
          </c:extLst>
        </c:ser>
        <c:ser>
          <c:idx val="7"/>
          <c:order val="7"/>
          <c:tx>
            <c:strRef>
              <c:f>'policy strength vs outcome var'!#REF!</c:f>
              <c:strCache>
                <c:ptCount val="1"/>
                <c:pt idx="0">
                  <c:v>#REF!</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strRef>
              <c:f>'[10]policy strength 0 vs 1_6'!$T$3:$AA$3</c:f>
              <c:strCache>
                <c:ptCount val="8"/>
                <c:pt idx="0">
                  <c:v> 2007-2008</c:v>
                </c:pt>
                <c:pt idx="1">
                  <c:v> 2009-2010</c:v>
                </c:pt>
                <c:pt idx="2">
                  <c:v> 2011-2012</c:v>
                </c:pt>
                <c:pt idx="3">
                  <c:v> 2013-2014</c:v>
                </c:pt>
                <c:pt idx="4">
                  <c:v> 2015-2016</c:v>
                </c:pt>
                <c:pt idx="5">
                  <c:v>20 17-2018</c:v>
                </c:pt>
                <c:pt idx="6">
                  <c:v>2019-2020</c:v>
                </c:pt>
                <c:pt idx="7">
                  <c:v> 2021-2022</c:v>
                </c:pt>
              </c:strCache>
            </c:strRef>
          </c:cat>
          <c:val>
            <c:numRef>
              <c:f>'policy strength vs outcome var'!#REF!</c:f>
              <c:numCache>
                <c:formatCode>General</c:formatCode>
                <c:ptCount val="1"/>
                <c:pt idx="0">
                  <c:v>1</c:v>
                </c:pt>
              </c:numCache>
            </c:numRef>
          </c:val>
          <c:smooth val="0"/>
          <c:extLst>
            <c:ext xmlns:c16="http://schemas.microsoft.com/office/drawing/2014/chart" uri="{C3380CC4-5D6E-409C-BE32-E72D297353CC}">
              <c16:uniqueId val="{00000007-58B8-4334-A9BB-552D579DB99A}"/>
            </c:ext>
          </c:extLst>
        </c:ser>
        <c:ser>
          <c:idx val="8"/>
          <c:order val="8"/>
          <c:tx>
            <c:strRef>
              <c:f>'policy strength vs outcome var'!#REF!</c:f>
              <c:strCache>
                <c:ptCount val="1"/>
                <c:pt idx="0">
                  <c:v>#REF!</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strRef>
              <c:f>'[10]policy strength 0 vs 1_6'!$T$3:$AA$3</c:f>
              <c:strCache>
                <c:ptCount val="8"/>
                <c:pt idx="0">
                  <c:v> 2007-2008</c:v>
                </c:pt>
                <c:pt idx="1">
                  <c:v> 2009-2010</c:v>
                </c:pt>
                <c:pt idx="2">
                  <c:v> 2011-2012</c:v>
                </c:pt>
                <c:pt idx="3">
                  <c:v> 2013-2014</c:v>
                </c:pt>
                <c:pt idx="4">
                  <c:v> 2015-2016</c:v>
                </c:pt>
                <c:pt idx="5">
                  <c:v>20 17-2018</c:v>
                </c:pt>
                <c:pt idx="6">
                  <c:v>2019-2020</c:v>
                </c:pt>
                <c:pt idx="7">
                  <c:v> 2021-2022</c:v>
                </c:pt>
              </c:strCache>
            </c:strRef>
          </c:cat>
          <c:val>
            <c:numRef>
              <c:f>'policy strength vs outcome var'!#REF!</c:f>
              <c:numCache>
                <c:formatCode>General</c:formatCode>
                <c:ptCount val="1"/>
                <c:pt idx="0">
                  <c:v>1</c:v>
                </c:pt>
              </c:numCache>
            </c:numRef>
          </c:val>
          <c:smooth val="0"/>
          <c:extLst>
            <c:ext xmlns:c16="http://schemas.microsoft.com/office/drawing/2014/chart" uri="{C3380CC4-5D6E-409C-BE32-E72D297353CC}">
              <c16:uniqueId val="{00000008-58B8-4334-A9BB-552D579DB99A}"/>
            </c:ext>
          </c:extLst>
        </c:ser>
        <c:ser>
          <c:idx val="9"/>
          <c:order val="9"/>
          <c:tx>
            <c:strRef>
              <c:f>'policy strength vs outcome var'!#REF!</c:f>
              <c:strCache>
                <c:ptCount val="1"/>
                <c:pt idx="0">
                  <c:v>#REF!</c:v>
                </c:pt>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cat>
            <c:strRef>
              <c:f>'[10]policy strength 0 vs 1_6'!$T$3:$AA$3</c:f>
              <c:strCache>
                <c:ptCount val="8"/>
                <c:pt idx="0">
                  <c:v> 2007-2008</c:v>
                </c:pt>
                <c:pt idx="1">
                  <c:v> 2009-2010</c:v>
                </c:pt>
                <c:pt idx="2">
                  <c:v> 2011-2012</c:v>
                </c:pt>
                <c:pt idx="3">
                  <c:v> 2013-2014</c:v>
                </c:pt>
                <c:pt idx="4">
                  <c:v> 2015-2016</c:v>
                </c:pt>
                <c:pt idx="5">
                  <c:v>20 17-2018</c:v>
                </c:pt>
                <c:pt idx="6">
                  <c:v>2019-2020</c:v>
                </c:pt>
                <c:pt idx="7">
                  <c:v> 2021-2022</c:v>
                </c:pt>
              </c:strCache>
            </c:strRef>
          </c:cat>
          <c:val>
            <c:numRef>
              <c:f>'policy strength vs outcome var'!#REF!</c:f>
              <c:numCache>
                <c:formatCode>General</c:formatCode>
                <c:ptCount val="1"/>
                <c:pt idx="0">
                  <c:v>1</c:v>
                </c:pt>
              </c:numCache>
            </c:numRef>
          </c:val>
          <c:smooth val="0"/>
          <c:extLst>
            <c:ext xmlns:c16="http://schemas.microsoft.com/office/drawing/2014/chart" uri="{C3380CC4-5D6E-409C-BE32-E72D297353CC}">
              <c16:uniqueId val="{00000009-58B8-4334-A9BB-552D579DB99A}"/>
            </c:ext>
          </c:extLst>
        </c:ser>
        <c:ser>
          <c:idx val="10"/>
          <c:order val="10"/>
          <c:tx>
            <c:strRef>
              <c:f>'policy strength vs outcome var'!#REF!</c:f>
              <c:strCache>
                <c:ptCount val="1"/>
                <c:pt idx="0">
                  <c:v>#REF!</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cat>
            <c:strRef>
              <c:f>'[10]policy strength 0 vs 1_6'!$T$3:$AA$3</c:f>
              <c:strCache>
                <c:ptCount val="8"/>
                <c:pt idx="0">
                  <c:v> 2007-2008</c:v>
                </c:pt>
                <c:pt idx="1">
                  <c:v> 2009-2010</c:v>
                </c:pt>
                <c:pt idx="2">
                  <c:v> 2011-2012</c:v>
                </c:pt>
                <c:pt idx="3">
                  <c:v> 2013-2014</c:v>
                </c:pt>
                <c:pt idx="4">
                  <c:v> 2015-2016</c:v>
                </c:pt>
                <c:pt idx="5">
                  <c:v>20 17-2018</c:v>
                </c:pt>
                <c:pt idx="6">
                  <c:v>2019-2020</c:v>
                </c:pt>
                <c:pt idx="7">
                  <c:v> 2021-2022</c:v>
                </c:pt>
              </c:strCache>
            </c:strRef>
          </c:cat>
          <c:val>
            <c:numRef>
              <c:f>'policy strength vs outcome var'!#REF!</c:f>
              <c:numCache>
                <c:formatCode>General</c:formatCode>
                <c:ptCount val="1"/>
                <c:pt idx="0">
                  <c:v>1</c:v>
                </c:pt>
              </c:numCache>
            </c:numRef>
          </c:val>
          <c:smooth val="0"/>
          <c:extLst>
            <c:ext xmlns:c16="http://schemas.microsoft.com/office/drawing/2014/chart" uri="{C3380CC4-5D6E-409C-BE32-E72D297353CC}">
              <c16:uniqueId val="{0000000A-58B8-4334-A9BB-552D579DB99A}"/>
            </c:ext>
          </c:extLst>
        </c:ser>
        <c:ser>
          <c:idx val="11"/>
          <c:order val="11"/>
          <c:tx>
            <c:strRef>
              <c:f>'policy strength vs outcome var'!#REF!</c:f>
              <c:strCache>
                <c:ptCount val="1"/>
                <c:pt idx="0">
                  <c:v>#REF!</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cat>
            <c:strRef>
              <c:f>'[10]policy strength 0 vs 1_6'!$T$3:$AA$3</c:f>
              <c:strCache>
                <c:ptCount val="8"/>
                <c:pt idx="0">
                  <c:v> 2007-2008</c:v>
                </c:pt>
                <c:pt idx="1">
                  <c:v> 2009-2010</c:v>
                </c:pt>
                <c:pt idx="2">
                  <c:v> 2011-2012</c:v>
                </c:pt>
                <c:pt idx="3">
                  <c:v> 2013-2014</c:v>
                </c:pt>
                <c:pt idx="4">
                  <c:v> 2015-2016</c:v>
                </c:pt>
                <c:pt idx="5">
                  <c:v>20 17-2018</c:v>
                </c:pt>
                <c:pt idx="6">
                  <c:v>2019-2020</c:v>
                </c:pt>
                <c:pt idx="7">
                  <c:v> 2021-2022</c:v>
                </c:pt>
              </c:strCache>
            </c:strRef>
          </c:cat>
          <c:val>
            <c:numRef>
              <c:f>'policy strength vs outcome var'!#REF!</c:f>
              <c:numCache>
                <c:formatCode>General</c:formatCode>
                <c:ptCount val="1"/>
                <c:pt idx="0">
                  <c:v>1</c:v>
                </c:pt>
              </c:numCache>
            </c:numRef>
          </c:val>
          <c:smooth val="0"/>
          <c:extLst>
            <c:ext xmlns:c16="http://schemas.microsoft.com/office/drawing/2014/chart" uri="{C3380CC4-5D6E-409C-BE32-E72D297353CC}">
              <c16:uniqueId val="{0000000B-58B8-4334-A9BB-552D579DB99A}"/>
            </c:ext>
          </c:extLst>
        </c:ser>
        <c:ser>
          <c:idx val="12"/>
          <c:order val="12"/>
          <c:tx>
            <c:strRef>
              <c:f>'[10]policy strength 0 vs 1_6'!$S$6</c:f>
              <c:strCache>
                <c:ptCount val="1"/>
              </c:strCache>
            </c:strRef>
          </c:tx>
          <c:spPr>
            <a:ln w="28575" cap="rnd">
              <a:solidFill>
                <a:schemeClr val="accent1">
                  <a:lumMod val="80000"/>
                  <a:lumOff val="20000"/>
                </a:schemeClr>
              </a:solid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cat>
            <c:strRef>
              <c:f>'[10]policy strength 0 vs 1_6'!$T$3:$AA$3</c:f>
              <c:strCache>
                <c:ptCount val="8"/>
                <c:pt idx="0">
                  <c:v> 2007-2008</c:v>
                </c:pt>
                <c:pt idx="1">
                  <c:v> 2009-2010</c:v>
                </c:pt>
                <c:pt idx="2">
                  <c:v> 2011-2012</c:v>
                </c:pt>
                <c:pt idx="3">
                  <c:v> 2013-2014</c:v>
                </c:pt>
                <c:pt idx="4">
                  <c:v> 2015-2016</c:v>
                </c:pt>
                <c:pt idx="5">
                  <c:v>20 17-2018</c:v>
                </c:pt>
                <c:pt idx="6">
                  <c:v>2019-2020</c:v>
                </c:pt>
                <c:pt idx="7">
                  <c:v> 2021-2022</c:v>
                </c:pt>
              </c:strCache>
            </c:strRef>
          </c:cat>
          <c:val>
            <c:numRef>
              <c:f>'[10]policy strength 0 vs 1_6'!$T$6:$AA$6</c:f>
              <c:numCache>
                <c:formatCode>General</c:formatCode>
                <c:ptCount val="8"/>
              </c:numCache>
            </c:numRef>
          </c:val>
          <c:smooth val="0"/>
          <c:extLst>
            <c:ext xmlns:c16="http://schemas.microsoft.com/office/drawing/2014/chart" uri="{C3380CC4-5D6E-409C-BE32-E72D297353CC}">
              <c16:uniqueId val="{0000000C-58B8-4334-A9BB-552D579DB99A}"/>
            </c:ext>
          </c:extLst>
        </c:ser>
        <c:dLbls>
          <c:showLegendKey val="0"/>
          <c:showVal val="0"/>
          <c:showCatName val="0"/>
          <c:showSerName val="0"/>
          <c:showPercent val="0"/>
          <c:showBubbleSize val="0"/>
        </c:dLbls>
        <c:marker val="1"/>
        <c:smooth val="0"/>
        <c:axId val="1639296352"/>
        <c:axId val="1639295872"/>
      </c:lineChart>
      <c:catAx>
        <c:axId val="1639296352"/>
        <c:scaling>
          <c:orientation val="minMax"/>
        </c:scaling>
        <c:delete val="0"/>
        <c:axPos val="b"/>
        <c:title>
          <c:tx>
            <c:rich>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a:solidFill>
                      <a:sysClr val="windowText" lastClr="000000"/>
                    </a:solidFill>
                  </a:rPr>
                  <a:t>School year</a:t>
                </a:r>
              </a:p>
            </c:rich>
          </c:tx>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000" b="1" i="0" u="none" strike="noStrike" kern="1200" baseline="0">
                <a:solidFill>
                  <a:sysClr val="windowText" lastClr="000000"/>
                </a:solidFill>
                <a:latin typeface="+mn-lt"/>
                <a:ea typeface="+mn-ea"/>
                <a:cs typeface="+mn-cs"/>
              </a:defRPr>
            </a:pPr>
            <a:endParaRPr lang="en-US"/>
          </a:p>
        </c:txPr>
        <c:crossAx val="1639295872"/>
        <c:crosses val="autoZero"/>
        <c:auto val="1"/>
        <c:lblAlgn val="ctr"/>
        <c:lblOffset val="100"/>
        <c:noMultiLvlLbl val="0"/>
      </c:catAx>
      <c:valAx>
        <c:axId val="1639295872"/>
        <c:scaling>
          <c:orientation val="minMax"/>
          <c:max val="35"/>
          <c:min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a:solidFill>
                      <a:sysClr val="windowText" lastClr="000000"/>
                    </a:solidFill>
                  </a:rPr>
                  <a:t>Perdentage of Schools</a:t>
                </a:r>
                <a:r>
                  <a:rPr lang="en-US" baseline="0">
                    <a:solidFill>
                      <a:sysClr val="windowText" lastClr="000000"/>
                    </a:solidFill>
                  </a:rPr>
                  <a:t> selling chocolate candy</a:t>
                </a:r>
                <a:endParaRPr lang="en-US">
                  <a:solidFill>
                    <a:sysClr val="windowText" lastClr="000000"/>
                  </a:solidFill>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crossAx val="1639296352"/>
        <c:crosses val="autoZero"/>
        <c:crossBetween val="between"/>
        <c:majorUnit val="5"/>
      </c:valAx>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en-US" sz="1400" b="1" i="0" u="none" strike="noStrike" baseline="0" dirty="0">
                <a:effectLst/>
              </a:rPr>
              <a:t>% of Schools Selling Non-Lowfat Salty Snacks</a:t>
            </a:r>
            <a:endParaRPr lang="en-US" b="1" dirty="0">
              <a:solidFill>
                <a:sysClr val="windowText" lastClr="000000"/>
              </a:solidFill>
            </a:endParaRPr>
          </a:p>
        </c:rich>
      </c:tx>
      <c:layout>
        <c:manualLayout>
          <c:xMode val="edge"/>
          <c:yMode val="edge"/>
          <c:x val="0.2408885756928929"/>
          <c:y val="5.1327827043961979E-2"/>
        </c:manualLayout>
      </c:layout>
      <c:overlay val="1"/>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0"/>
          <c:order val="0"/>
          <c:tx>
            <c:strRef>
              <c:f>'[12]policy strength 0 vs 1_6'!$S$4</c:f>
              <c:strCache>
                <c:ptCount val="1"/>
                <c:pt idx="0">
                  <c:v>policy strength = 0</c:v>
                </c:pt>
              </c:strCache>
            </c:strRef>
          </c:tx>
          <c:spPr>
            <a:ln w="28575" cap="rnd">
              <a:solidFill>
                <a:srgbClr val="0070C0"/>
              </a:solidFill>
              <a:round/>
            </a:ln>
            <a:effectLst/>
          </c:spPr>
          <c:marker>
            <c:symbol val="circle"/>
            <c:size val="5"/>
            <c:spPr>
              <a:solidFill>
                <a:schemeClr val="accent1"/>
              </a:solidFill>
              <a:ln w="9525">
                <a:solidFill>
                  <a:schemeClr val="accent1"/>
                </a:solidFill>
              </a:ln>
              <a:effectLst/>
            </c:spPr>
          </c:marker>
          <c:cat>
            <c:strRef>
              <c:f>'[12]policy strength 0 vs 1_6'!$T$3:$AA$3</c:f>
              <c:strCache>
                <c:ptCount val="8"/>
                <c:pt idx="0">
                  <c:v> 2007-2008</c:v>
                </c:pt>
                <c:pt idx="1">
                  <c:v> 2009-2010</c:v>
                </c:pt>
                <c:pt idx="2">
                  <c:v> 2011-2012</c:v>
                </c:pt>
                <c:pt idx="3">
                  <c:v> 2013-2014</c:v>
                </c:pt>
                <c:pt idx="4">
                  <c:v> 2015-2016</c:v>
                </c:pt>
                <c:pt idx="5">
                  <c:v>20 17-2018</c:v>
                </c:pt>
                <c:pt idx="6">
                  <c:v>2019-2020</c:v>
                </c:pt>
                <c:pt idx="7">
                  <c:v> 2021-2022</c:v>
                </c:pt>
              </c:strCache>
            </c:strRef>
          </c:cat>
          <c:val>
            <c:numRef>
              <c:f>'[12]policy strength 0 vs 1_6'!$T$4:$AA$4</c:f>
              <c:numCache>
                <c:formatCode>General</c:formatCode>
                <c:ptCount val="8"/>
                <c:pt idx="0">
                  <c:v>34.409999999999997</c:v>
                </c:pt>
                <c:pt idx="1">
                  <c:v>34.270000000000003</c:v>
                </c:pt>
                <c:pt idx="2">
                  <c:v>34.6</c:v>
                </c:pt>
                <c:pt idx="3">
                  <c:v>30.75</c:v>
                </c:pt>
                <c:pt idx="4">
                  <c:v>18.22</c:v>
                </c:pt>
                <c:pt idx="5">
                  <c:v>19.93</c:v>
                </c:pt>
                <c:pt idx="6">
                  <c:v>21.4</c:v>
                </c:pt>
                <c:pt idx="7">
                  <c:v>22.43</c:v>
                </c:pt>
              </c:numCache>
            </c:numRef>
          </c:val>
          <c:smooth val="0"/>
          <c:extLst>
            <c:ext xmlns:c16="http://schemas.microsoft.com/office/drawing/2014/chart" uri="{C3380CC4-5D6E-409C-BE32-E72D297353CC}">
              <c16:uniqueId val="{00000000-9066-4F90-AEA8-D2692C5F5AEE}"/>
            </c:ext>
          </c:extLst>
        </c:ser>
        <c:ser>
          <c:idx val="1"/>
          <c:order val="1"/>
          <c:tx>
            <c:strRef>
              <c:f>'policy strength vs outcome var'!#REF!</c:f>
              <c:strCache>
                <c:ptCount val="1"/>
                <c:pt idx="0">
                  <c:v>#REF!</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'[12]policy strength 0 vs 1_6'!$T$3:$AA$3</c:f>
              <c:strCache>
                <c:ptCount val="8"/>
                <c:pt idx="0">
                  <c:v> 2007-2008</c:v>
                </c:pt>
                <c:pt idx="1">
                  <c:v> 2009-2010</c:v>
                </c:pt>
                <c:pt idx="2">
                  <c:v> 2011-2012</c:v>
                </c:pt>
                <c:pt idx="3">
                  <c:v> 2013-2014</c:v>
                </c:pt>
                <c:pt idx="4">
                  <c:v> 2015-2016</c:v>
                </c:pt>
                <c:pt idx="5">
                  <c:v>20 17-2018</c:v>
                </c:pt>
                <c:pt idx="6">
                  <c:v>2019-2020</c:v>
                </c:pt>
                <c:pt idx="7">
                  <c:v> 2021-2022</c:v>
                </c:pt>
              </c:strCache>
            </c:strRef>
          </c:cat>
          <c:val>
            <c:numRef>
              <c:f>'policy strength vs outcome var'!#REF!</c:f>
              <c:numCache>
                <c:formatCode>General</c:formatCode>
                <c:ptCount val="1"/>
                <c:pt idx="0">
                  <c:v>1</c:v>
                </c:pt>
              </c:numCache>
            </c:numRef>
          </c:val>
          <c:smooth val="0"/>
          <c:extLst>
            <c:ext xmlns:c16="http://schemas.microsoft.com/office/drawing/2014/chart" uri="{C3380CC4-5D6E-409C-BE32-E72D297353CC}">
              <c16:uniqueId val="{00000001-9066-4F90-AEA8-D2692C5F5AEE}"/>
            </c:ext>
          </c:extLst>
        </c:ser>
        <c:ser>
          <c:idx val="2"/>
          <c:order val="2"/>
          <c:tx>
            <c:strRef>
              <c:f>'policy strength vs outcome var'!#REF!</c:f>
              <c:strCache>
                <c:ptCount val="1"/>
                <c:pt idx="0">
                  <c:v>#REF!</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'[12]policy strength 0 vs 1_6'!$T$3:$AA$3</c:f>
              <c:strCache>
                <c:ptCount val="8"/>
                <c:pt idx="0">
                  <c:v> 2007-2008</c:v>
                </c:pt>
                <c:pt idx="1">
                  <c:v> 2009-2010</c:v>
                </c:pt>
                <c:pt idx="2">
                  <c:v> 2011-2012</c:v>
                </c:pt>
                <c:pt idx="3">
                  <c:v> 2013-2014</c:v>
                </c:pt>
                <c:pt idx="4">
                  <c:v> 2015-2016</c:v>
                </c:pt>
                <c:pt idx="5">
                  <c:v>20 17-2018</c:v>
                </c:pt>
                <c:pt idx="6">
                  <c:v>2019-2020</c:v>
                </c:pt>
                <c:pt idx="7">
                  <c:v> 2021-2022</c:v>
                </c:pt>
              </c:strCache>
            </c:strRef>
          </c:cat>
          <c:val>
            <c:numRef>
              <c:f>'policy strength vs outcome var'!#REF!</c:f>
              <c:numCache>
                <c:formatCode>General</c:formatCode>
                <c:ptCount val="1"/>
                <c:pt idx="0">
                  <c:v>1</c:v>
                </c:pt>
              </c:numCache>
            </c:numRef>
          </c:val>
          <c:smooth val="0"/>
          <c:extLst>
            <c:ext xmlns:c16="http://schemas.microsoft.com/office/drawing/2014/chart" uri="{C3380CC4-5D6E-409C-BE32-E72D297353CC}">
              <c16:uniqueId val="{00000002-9066-4F90-AEA8-D2692C5F5AEE}"/>
            </c:ext>
          </c:extLst>
        </c:ser>
        <c:ser>
          <c:idx val="3"/>
          <c:order val="3"/>
          <c:tx>
            <c:strRef>
              <c:f>'[12]policy strength 0 vs 1_6'!$S$5</c:f>
              <c:strCache>
                <c:ptCount val="1"/>
                <c:pt idx="0">
                  <c:v>policy strength = 1-6</c:v>
                </c:pt>
              </c:strCache>
            </c:strRef>
          </c:tx>
          <c:spPr>
            <a:ln w="28575" cap="rnd">
              <a:solidFill>
                <a:schemeClr val="accent2"/>
              </a:solidFill>
              <a:round/>
            </a:ln>
            <a:effectLst/>
          </c:spPr>
          <c:marker>
            <c:symbol val="circle"/>
            <c:size val="5"/>
            <c:spPr>
              <a:solidFill>
                <a:schemeClr val="accent4"/>
              </a:solidFill>
              <a:ln w="9525">
                <a:solidFill>
                  <a:schemeClr val="accent4"/>
                </a:solidFill>
              </a:ln>
              <a:effectLst/>
            </c:spPr>
          </c:marker>
          <c:cat>
            <c:strRef>
              <c:f>'[12]policy strength 0 vs 1_6'!$T$3:$AA$3</c:f>
              <c:strCache>
                <c:ptCount val="8"/>
                <c:pt idx="0">
                  <c:v> 2007-2008</c:v>
                </c:pt>
                <c:pt idx="1">
                  <c:v> 2009-2010</c:v>
                </c:pt>
                <c:pt idx="2">
                  <c:v> 2011-2012</c:v>
                </c:pt>
                <c:pt idx="3">
                  <c:v> 2013-2014</c:v>
                </c:pt>
                <c:pt idx="4">
                  <c:v> 2015-2016</c:v>
                </c:pt>
                <c:pt idx="5">
                  <c:v>20 17-2018</c:v>
                </c:pt>
                <c:pt idx="6">
                  <c:v>2019-2020</c:v>
                </c:pt>
                <c:pt idx="7">
                  <c:v> 2021-2022</c:v>
                </c:pt>
              </c:strCache>
            </c:strRef>
          </c:cat>
          <c:val>
            <c:numRef>
              <c:f>'[12]policy strength 0 vs 1_6'!$T$5:$AA$5</c:f>
              <c:numCache>
                <c:formatCode>General</c:formatCode>
                <c:ptCount val="8"/>
                <c:pt idx="0">
                  <c:v>31.26</c:v>
                </c:pt>
                <c:pt idx="1">
                  <c:v>28.33</c:v>
                </c:pt>
                <c:pt idx="2">
                  <c:v>26.28</c:v>
                </c:pt>
                <c:pt idx="3">
                  <c:v>22.94</c:v>
                </c:pt>
                <c:pt idx="4">
                  <c:v>15.69</c:v>
                </c:pt>
                <c:pt idx="5">
                  <c:v>17.350000000000001</c:v>
                </c:pt>
                <c:pt idx="6">
                  <c:v>18.36</c:v>
                </c:pt>
                <c:pt idx="7">
                  <c:v>16.809999999999999</c:v>
                </c:pt>
              </c:numCache>
            </c:numRef>
          </c:val>
          <c:smooth val="0"/>
          <c:extLst>
            <c:ext xmlns:c16="http://schemas.microsoft.com/office/drawing/2014/chart" uri="{C3380CC4-5D6E-409C-BE32-E72D297353CC}">
              <c16:uniqueId val="{00000003-9066-4F90-AEA8-D2692C5F5AEE}"/>
            </c:ext>
          </c:extLst>
        </c:ser>
        <c:ser>
          <c:idx val="4"/>
          <c:order val="4"/>
          <c:tx>
            <c:strRef>
              <c:f>'[12]policy strength 0 vs 1_6'!$S$7</c:f>
              <c:strCache>
                <c:ptCount val="1"/>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'[12]policy strength 0 vs 1_6'!$T$3:$AA$3</c:f>
              <c:strCache>
                <c:ptCount val="8"/>
                <c:pt idx="0">
                  <c:v> 2007-2008</c:v>
                </c:pt>
                <c:pt idx="1">
                  <c:v> 2009-2010</c:v>
                </c:pt>
                <c:pt idx="2">
                  <c:v> 2011-2012</c:v>
                </c:pt>
                <c:pt idx="3">
                  <c:v> 2013-2014</c:v>
                </c:pt>
                <c:pt idx="4">
                  <c:v> 2015-2016</c:v>
                </c:pt>
                <c:pt idx="5">
                  <c:v>20 17-2018</c:v>
                </c:pt>
                <c:pt idx="6">
                  <c:v>2019-2020</c:v>
                </c:pt>
                <c:pt idx="7">
                  <c:v> 2021-2022</c:v>
                </c:pt>
              </c:strCache>
            </c:strRef>
          </c:cat>
          <c:val>
            <c:numRef>
              <c:f>'[12]policy strength 0 vs 1_6'!$T$7:$AA$7</c:f>
              <c:numCache>
                <c:formatCode>General</c:formatCode>
                <c:ptCount val="8"/>
              </c:numCache>
            </c:numRef>
          </c:val>
          <c:smooth val="0"/>
          <c:extLst>
            <c:ext xmlns:c16="http://schemas.microsoft.com/office/drawing/2014/chart" uri="{C3380CC4-5D6E-409C-BE32-E72D297353CC}">
              <c16:uniqueId val="{00000004-9066-4F90-AEA8-D2692C5F5AEE}"/>
            </c:ext>
          </c:extLst>
        </c:ser>
        <c:ser>
          <c:idx val="5"/>
          <c:order val="5"/>
          <c:tx>
            <c:strRef>
              <c:f>'policy strength vs outcome var'!#REF!</c:f>
              <c:strCache>
                <c:ptCount val="1"/>
                <c:pt idx="0">
                  <c:v>#REF!</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'[12]policy strength 0 vs 1_6'!$T$3:$AA$3</c:f>
              <c:strCache>
                <c:ptCount val="8"/>
                <c:pt idx="0">
                  <c:v> 2007-2008</c:v>
                </c:pt>
                <c:pt idx="1">
                  <c:v> 2009-2010</c:v>
                </c:pt>
                <c:pt idx="2">
                  <c:v> 2011-2012</c:v>
                </c:pt>
                <c:pt idx="3">
                  <c:v> 2013-2014</c:v>
                </c:pt>
                <c:pt idx="4">
                  <c:v> 2015-2016</c:v>
                </c:pt>
                <c:pt idx="5">
                  <c:v>20 17-2018</c:v>
                </c:pt>
                <c:pt idx="6">
                  <c:v>2019-2020</c:v>
                </c:pt>
                <c:pt idx="7">
                  <c:v> 2021-2022</c:v>
                </c:pt>
              </c:strCache>
            </c:strRef>
          </c:cat>
          <c:val>
            <c:numRef>
              <c:f>'policy strength vs outcome var'!#REF!</c:f>
              <c:numCache>
                <c:formatCode>General</c:formatCode>
                <c:ptCount val="1"/>
                <c:pt idx="0">
                  <c:v>1</c:v>
                </c:pt>
              </c:numCache>
            </c:numRef>
          </c:val>
          <c:smooth val="0"/>
          <c:extLst>
            <c:ext xmlns:c16="http://schemas.microsoft.com/office/drawing/2014/chart" uri="{C3380CC4-5D6E-409C-BE32-E72D297353CC}">
              <c16:uniqueId val="{00000005-9066-4F90-AEA8-D2692C5F5AEE}"/>
            </c:ext>
          </c:extLst>
        </c:ser>
        <c:ser>
          <c:idx val="6"/>
          <c:order val="6"/>
          <c:tx>
            <c:strRef>
              <c:f>'policy strength vs outcome var'!#REF!</c:f>
              <c:strCache>
                <c:ptCount val="1"/>
                <c:pt idx="0">
                  <c:v>#REF!</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strRef>
              <c:f>'[12]policy strength 0 vs 1_6'!$T$3:$AA$3</c:f>
              <c:strCache>
                <c:ptCount val="8"/>
                <c:pt idx="0">
                  <c:v> 2007-2008</c:v>
                </c:pt>
                <c:pt idx="1">
                  <c:v> 2009-2010</c:v>
                </c:pt>
                <c:pt idx="2">
                  <c:v> 2011-2012</c:v>
                </c:pt>
                <c:pt idx="3">
                  <c:v> 2013-2014</c:v>
                </c:pt>
                <c:pt idx="4">
                  <c:v> 2015-2016</c:v>
                </c:pt>
                <c:pt idx="5">
                  <c:v>20 17-2018</c:v>
                </c:pt>
                <c:pt idx="6">
                  <c:v>2019-2020</c:v>
                </c:pt>
                <c:pt idx="7">
                  <c:v> 2021-2022</c:v>
                </c:pt>
              </c:strCache>
            </c:strRef>
          </c:cat>
          <c:val>
            <c:numRef>
              <c:f>'policy strength vs outcome var'!#REF!</c:f>
              <c:numCache>
                <c:formatCode>General</c:formatCode>
                <c:ptCount val="1"/>
                <c:pt idx="0">
                  <c:v>1</c:v>
                </c:pt>
              </c:numCache>
            </c:numRef>
          </c:val>
          <c:smooth val="0"/>
          <c:extLst>
            <c:ext xmlns:c16="http://schemas.microsoft.com/office/drawing/2014/chart" uri="{C3380CC4-5D6E-409C-BE32-E72D297353CC}">
              <c16:uniqueId val="{00000006-9066-4F90-AEA8-D2692C5F5AEE}"/>
            </c:ext>
          </c:extLst>
        </c:ser>
        <c:ser>
          <c:idx val="7"/>
          <c:order val="7"/>
          <c:tx>
            <c:strRef>
              <c:f>'policy strength vs outcome var'!#REF!</c:f>
              <c:strCache>
                <c:ptCount val="1"/>
                <c:pt idx="0">
                  <c:v>#REF!</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strRef>
              <c:f>'[12]policy strength 0 vs 1_6'!$T$3:$AA$3</c:f>
              <c:strCache>
                <c:ptCount val="8"/>
                <c:pt idx="0">
                  <c:v> 2007-2008</c:v>
                </c:pt>
                <c:pt idx="1">
                  <c:v> 2009-2010</c:v>
                </c:pt>
                <c:pt idx="2">
                  <c:v> 2011-2012</c:v>
                </c:pt>
                <c:pt idx="3">
                  <c:v> 2013-2014</c:v>
                </c:pt>
                <c:pt idx="4">
                  <c:v> 2015-2016</c:v>
                </c:pt>
                <c:pt idx="5">
                  <c:v>20 17-2018</c:v>
                </c:pt>
                <c:pt idx="6">
                  <c:v>2019-2020</c:v>
                </c:pt>
                <c:pt idx="7">
                  <c:v> 2021-2022</c:v>
                </c:pt>
              </c:strCache>
            </c:strRef>
          </c:cat>
          <c:val>
            <c:numRef>
              <c:f>'policy strength vs outcome var'!#REF!</c:f>
              <c:numCache>
                <c:formatCode>General</c:formatCode>
                <c:ptCount val="1"/>
                <c:pt idx="0">
                  <c:v>1</c:v>
                </c:pt>
              </c:numCache>
            </c:numRef>
          </c:val>
          <c:smooth val="0"/>
          <c:extLst>
            <c:ext xmlns:c16="http://schemas.microsoft.com/office/drawing/2014/chart" uri="{C3380CC4-5D6E-409C-BE32-E72D297353CC}">
              <c16:uniqueId val="{00000007-9066-4F90-AEA8-D2692C5F5AEE}"/>
            </c:ext>
          </c:extLst>
        </c:ser>
        <c:ser>
          <c:idx val="8"/>
          <c:order val="8"/>
          <c:tx>
            <c:strRef>
              <c:f>'policy strength vs outcome var'!#REF!</c:f>
              <c:strCache>
                <c:ptCount val="1"/>
                <c:pt idx="0">
                  <c:v>#REF!</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strRef>
              <c:f>'[12]policy strength 0 vs 1_6'!$T$3:$AA$3</c:f>
              <c:strCache>
                <c:ptCount val="8"/>
                <c:pt idx="0">
                  <c:v> 2007-2008</c:v>
                </c:pt>
                <c:pt idx="1">
                  <c:v> 2009-2010</c:v>
                </c:pt>
                <c:pt idx="2">
                  <c:v> 2011-2012</c:v>
                </c:pt>
                <c:pt idx="3">
                  <c:v> 2013-2014</c:v>
                </c:pt>
                <c:pt idx="4">
                  <c:v> 2015-2016</c:v>
                </c:pt>
                <c:pt idx="5">
                  <c:v>20 17-2018</c:v>
                </c:pt>
                <c:pt idx="6">
                  <c:v>2019-2020</c:v>
                </c:pt>
                <c:pt idx="7">
                  <c:v> 2021-2022</c:v>
                </c:pt>
              </c:strCache>
            </c:strRef>
          </c:cat>
          <c:val>
            <c:numRef>
              <c:f>'policy strength vs outcome var'!#REF!</c:f>
              <c:numCache>
                <c:formatCode>General</c:formatCode>
                <c:ptCount val="1"/>
                <c:pt idx="0">
                  <c:v>1</c:v>
                </c:pt>
              </c:numCache>
            </c:numRef>
          </c:val>
          <c:smooth val="0"/>
          <c:extLst>
            <c:ext xmlns:c16="http://schemas.microsoft.com/office/drawing/2014/chart" uri="{C3380CC4-5D6E-409C-BE32-E72D297353CC}">
              <c16:uniqueId val="{00000008-9066-4F90-AEA8-D2692C5F5AEE}"/>
            </c:ext>
          </c:extLst>
        </c:ser>
        <c:ser>
          <c:idx val="9"/>
          <c:order val="9"/>
          <c:tx>
            <c:strRef>
              <c:f>'policy strength vs outcome var'!#REF!</c:f>
              <c:strCache>
                <c:ptCount val="1"/>
                <c:pt idx="0">
                  <c:v>#REF!</c:v>
                </c:pt>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cat>
            <c:strRef>
              <c:f>'[12]policy strength 0 vs 1_6'!$T$3:$AA$3</c:f>
              <c:strCache>
                <c:ptCount val="8"/>
                <c:pt idx="0">
                  <c:v> 2007-2008</c:v>
                </c:pt>
                <c:pt idx="1">
                  <c:v> 2009-2010</c:v>
                </c:pt>
                <c:pt idx="2">
                  <c:v> 2011-2012</c:v>
                </c:pt>
                <c:pt idx="3">
                  <c:v> 2013-2014</c:v>
                </c:pt>
                <c:pt idx="4">
                  <c:v> 2015-2016</c:v>
                </c:pt>
                <c:pt idx="5">
                  <c:v>20 17-2018</c:v>
                </c:pt>
                <c:pt idx="6">
                  <c:v>2019-2020</c:v>
                </c:pt>
                <c:pt idx="7">
                  <c:v> 2021-2022</c:v>
                </c:pt>
              </c:strCache>
            </c:strRef>
          </c:cat>
          <c:val>
            <c:numRef>
              <c:f>'policy strength vs outcome var'!#REF!</c:f>
              <c:numCache>
                <c:formatCode>General</c:formatCode>
                <c:ptCount val="1"/>
                <c:pt idx="0">
                  <c:v>1</c:v>
                </c:pt>
              </c:numCache>
            </c:numRef>
          </c:val>
          <c:smooth val="0"/>
          <c:extLst>
            <c:ext xmlns:c16="http://schemas.microsoft.com/office/drawing/2014/chart" uri="{C3380CC4-5D6E-409C-BE32-E72D297353CC}">
              <c16:uniqueId val="{00000009-9066-4F90-AEA8-D2692C5F5AEE}"/>
            </c:ext>
          </c:extLst>
        </c:ser>
        <c:ser>
          <c:idx val="10"/>
          <c:order val="10"/>
          <c:tx>
            <c:strRef>
              <c:f>'policy strength vs outcome var'!#REF!</c:f>
              <c:strCache>
                <c:ptCount val="1"/>
                <c:pt idx="0">
                  <c:v>#REF!</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cat>
            <c:strRef>
              <c:f>'[12]policy strength 0 vs 1_6'!$T$3:$AA$3</c:f>
              <c:strCache>
                <c:ptCount val="8"/>
                <c:pt idx="0">
                  <c:v> 2007-2008</c:v>
                </c:pt>
                <c:pt idx="1">
                  <c:v> 2009-2010</c:v>
                </c:pt>
                <c:pt idx="2">
                  <c:v> 2011-2012</c:v>
                </c:pt>
                <c:pt idx="3">
                  <c:v> 2013-2014</c:v>
                </c:pt>
                <c:pt idx="4">
                  <c:v> 2015-2016</c:v>
                </c:pt>
                <c:pt idx="5">
                  <c:v>20 17-2018</c:v>
                </c:pt>
                <c:pt idx="6">
                  <c:v>2019-2020</c:v>
                </c:pt>
                <c:pt idx="7">
                  <c:v> 2021-2022</c:v>
                </c:pt>
              </c:strCache>
            </c:strRef>
          </c:cat>
          <c:val>
            <c:numRef>
              <c:f>'policy strength vs outcome var'!#REF!</c:f>
              <c:numCache>
                <c:formatCode>General</c:formatCode>
                <c:ptCount val="1"/>
                <c:pt idx="0">
                  <c:v>1</c:v>
                </c:pt>
              </c:numCache>
            </c:numRef>
          </c:val>
          <c:smooth val="0"/>
          <c:extLst>
            <c:ext xmlns:c16="http://schemas.microsoft.com/office/drawing/2014/chart" uri="{C3380CC4-5D6E-409C-BE32-E72D297353CC}">
              <c16:uniqueId val="{0000000A-9066-4F90-AEA8-D2692C5F5AEE}"/>
            </c:ext>
          </c:extLst>
        </c:ser>
        <c:ser>
          <c:idx val="11"/>
          <c:order val="11"/>
          <c:tx>
            <c:strRef>
              <c:f>'policy strength vs outcome var'!#REF!</c:f>
              <c:strCache>
                <c:ptCount val="1"/>
                <c:pt idx="0">
                  <c:v>#REF!</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cat>
            <c:strRef>
              <c:f>'[12]policy strength 0 vs 1_6'!$T$3:$AA$3</c:f>
              <c:strCache>
                <c:ptCount val="8"/>
                <c:pt idx="0">
                  <c:v> 2007-2008</c:v>
                </c:pt>
                <c:pt idx="1">
                  <c:v> 2009-2010</c:v>
                </c:pt>
                <c:pt idx="2">
                  <c:v> 2011-2012</c:v>
                </c:pt>
                <c:pt idx="3">
                  <c:v> 2013-2014</c:v>
                </c:pt>
                <c:pt idx="4">
                  <c:v> 2015-2016</c:v>
                </c:pt>
                <c:pt idx="5">
                  <c:v>20 17-2018</c:v>
                </c:pt>
                <c:pt idx="6">
                  <c:v>2019-2020</c:v>
                </c:pt>
                <c:pt idx="7">
                  <c:v> 2021-2022</c:v>
                </c:pt>
              </c:strCache>
            </c:strRef>
          </c:cat>
          <c:val>
            <c:numRef>
              <c:f>'policy strength vs outcome var'!#REF!</c:f>
              <c:numCache>
                <c:formatCode>General</c:formatCode>
                <c:ptCount val="1"/>
                <c:pt idx="0">
                  <c:v>1</c:v>
                </c:pt>
              </c:numCache>
            </c:numRef>
          </c:val>
          <c:smooth val="0"/>
          <c:extLst>
            <c:ext xmlns:c16="http://schemas.microsoft.com/office/drawing/2014/chart" uri="{C3380CC4-5D6E-409C-BE32-E72D297353CC}">
              <c16:uniqueId val="{0000000B-9066-4F90-AEA8-D2692C5F5AEE}"/>
            </c:ext>
          </c:extLst>
        </c:ser>
        <c:ser>
          <c:idx val="12"/>
          <c:order val="12"/>
          <c:tx>
            <c:strRef>
              <c:f>'[12]policy strength 0 vs 1_6'!$S$6</c:f>
              <c:strCache>
                <c:ptCount val="1"/>
              </c:strCache>
            </c:strRef>
          </c:tx>
          <c:spPr>
            <a:ln w="28575" cap="rnd">
              <a:solidFill>
                <a:schemeClr val="accent1">
                  <a:lumMod val="80000"/>
                  <a:lumOff val="20000"/>
                </a:schemeClr>
              </a:solid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cat>
            <c:strRef>
              <c:f>'[12]policy strength 0 vs 1_6'!$T$3:$AA$3</c:f>
              <c:strCache>
                <c:ptCount val="8"/>
                <c:pt idx="0">
                  <c:v> 2007-2008</c:v>
                </c:pt>
                <c:pt idx="1">
                  <c:v> 2009-2010</c:v>
                </c:pt>
                <c:pt idx="2">
                  <c:v> 2011-2012</c:v>
                </c:pt>
                <c:pt idx="3">
                  <c:v> 2013-2014</c:v>
                </c:pt>
                <c:pt idx="4">
                  <c:v> 2015-2016</c:v>
                </c:pt>
                <c:pt idx="5">
                  <c:v>20 17-2018</c:v>
                </c:pt>
                <c:pt idx="6">
                  <c:v>2019-2020</c:v>
                </c:pt>
                <c:pt idx="7">
                  <c:v> 2021-2022</c:v>
                </c:pt>
              </c:strCache>
            </c:strRef>
          </c:cat>
          <c:val>
            <c:numRef>
              <c:f>'[12]policy strength 0 vs 1_6'!$T$6:$AA$6</c:f>
              <c:numCache>
                <c:formatCode>General</c:formatCode>
                <c:ptCount val="8"/>
              </c:numCache>
            </c:numRef>
          </c:val>
          <c:smooth val="0"/>
          <c:extLst>
            <c:ext xmlns:c16="http://schemas.microsoft.com/office/drawing/2014/chart" uri="{C3380CC4-5D6E-409C-BE32-E72D297353CC}">
              <c16:uniqueId val="{0000000C-9066-4F90-AEA8-D2692C5F5AEE}"/>
            </c:ext>
          </c:extLst>
        </c:ser>
        <c:dLbls>
          <c:showLegendKey val="0"/>
          <c:showVal val="0"/>
          <c:showCatName val="0"/>
          <c:showSerName val="0"/>
          <c:showPercent val="0"/>
          <c:showBubbleSize val="0"/>
        </c:dLbls>
        <c:marker val="1"/>
        <c:smooth val="0"/>
        <c:axId val="1639296352"/>
        <c:axId val="1639295872"/>
      </c:lineChart>
      <c:catAx>
        <c:axId val="1639296352"/>
        <c:scaling>
          <c:orientation val="minMax"/>
        </c:scaling>
        <c:delete val="0"/>
        <c:axPos val="b"/>
        <c:title>
          <c:tx>
            <c:rich>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a:solidFill>
                      <a:sysClr val="windowText" lastClr="000000"/>
                    </a:solidFill>
                  </a:rPr>
                  <a:t>School year</a:t>
                </a:r>
              </a:p>
            </c:rich>
          </c:tx>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000" b="1" i="0" u="none" strike="noStrike" kern="1200" baseline="0">
                <a:solidFill>
                  <a:sysClr val="windowText" lastClr="000000"/>
                </a:solidFill>
                <a:latin typeface="+mn-lt"/>
                <a:ea typeface="+mn-ea"/>
                <a:cs typeface="+mn-cs"/>
              </a:defRPr>
            </a:pPr>
            <a:endParaRPr lang="en-US"/>
          </a:p>
        </c:txPr>
        <c:crossAx val="1639295872"/>
        <c:crosses val="autoZero"/>
        <c:auto val="1"/>
        <c:lblAlgn val="ctr"/>
        <c:lblOffset val="100"/>
        <c:noMultiLvlLbl val="0"/>
      </c:catAx>
      <c:valAx>
        <c:axId val="1639295872"/>
        <c:scaling>
          <c:orientation val="minMax"/>
          <c:max val="40"/>
          <c:min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a:solidFill>
                      <a:sysClr val="windowText" lastClr="000000"/>
                    </a:solidFill>
                  </a:rPr>
                  <a:t>Perdentage of Schools</a:t>
                </a:r>
                <a:r>
                  <a:rPr lang="en-US" baseline="0">
                    <a:solidFill>
                      <a:sysClr val="windowText" lastClr="000000"/>
                    </a:solidFill>
                  </a:rPr>
                  <a:t> selling non-low fat salty snacks</a:t>
                </a:r>
                <a:endParaRPr lang="en-US">
                  <a:solidFill>
                    <a:sysClr val="windowText" lastClr="000000"/>
                  </a:solidFill>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crossAx val="1639296352"/>
        <c:crosses val="autoZero"/>
        <c:crossBetween val="between"/>
        <c:majorUnit val="5"/>
      </c:valAx>
      <c:spPr>
        <a:noFill/>
        <a:ln>
          <a:noFill/>
        </a:ln>
        <a:effectLst/>
      </c:spPr>
    </c:plotArea>
    <c:legend>
      <c:legendPos val="r"/>
      <c:legendEntry>
        <c:idx val="1"/>
        <c:delete val="1"/>
      </c:legendEntry>
      <c:legendEntry>
        <c:idx val="2"/>
        <c:delete val="1"/>
      </c:legendEntry>
      <c:legendEntry>
        <c:idx val="4"/>
        <c:delete val="1"/>
      </c:legendEntry>
      <c:legendEntry>
        <c:idx val="5"/>
        <c:delete val="1"/>
      </c:legendEntry>
      <c:legendEntry>
        <c:idx val="6"/>
        <c:delete val="1"/>
      </c:legendEntry>
      <c:legendEntry>
        <c:idx val="7"/>
        <c:delete val="1"/>
      </c:legendEntry>
      <c:legendEntry>
        <c:idx val="8"/>
        <c:delete val="1"/>
      </c:legendEntry>
      <c:legendEntry>
        <c:idx val="9"/>
        <c:delete val="1"/>
      </c:legendEntry>
      <c:legendEntry>
        <c:idx val="10"/>
        <c:delete val="1"/>
      </c:legendEntry>
      <c:legendEntry>
        <c:idx val="11"/>
        <c:delete val="1"/>
      </c:legendEntry>
      <c:legendEntry>
        <c:idx val="12"/>
        <c:delete val="1"/>
      </c:legendEntry>
      <c:overlay val="0"/>
      <c:spPr>
        <a:noFill/>
        <a:ln>
          <a:noFill/>
        </a:ln>
        <a:effectLst/>
      </c:spPr>
      <c:txPr>
        <a:bodyPr rot="0" spcFirstLastPara="1" vertOverflow="ellipsis" vert="horz" wrap="square" anchor="ctr" anchorCtr="1"/>
        <a:lstStyle/>
        <a:p>
          <a:pPr algn="ctr">
            <a:defRPr lang="en-US" sz="1000" b="1" i="0" u="none" strike="noStrike" kern="1200" baseline="0">
              <a:solidFill>
                <a:sysClr val="windowText" lastClr="000000"/>
              </a:solidFill>
              <a:latin typeface="+mn-lt"/>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en-US" sz="1400" b="1" i="0" u="none" strike="noStrike" kern="1200" spc="0" baseline="0" dirty="0">
                <a:solidFill>
                  <a:sysClr val="windowText" lastClr="000000"/>
                </a:solidFill>
                <a:effectLst/>
              </a:rPr>
              <a:t>% of Schools Selling Fruits</a:t>
            </a:r>
            <a:endParaRPr lang="en-US" sz="1400" b="1" i="0" u="none" strike="noStrike" kern="1200" spc="0" baseline="0" dirty="0">
              <a:solidFill>
                <a:sysClr val="windowText" lastClr="000000"/>
              </a:solidFill>
            </a:endParaRPr>
          </a:p>
        </c:rich>
      </c:tx>
      <c:layout>
        <c:manualLayout>
          <c:xMode val="edge"/>
          <c:yMode val="edge"/>
          <c:x val="0.32333305806770207"/>
          <c:y val="4.5832093237442459E-2"/>
        </c:manualLayout>
      </c:layout>
      <c:overlay val="1"/>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0"/>
          <c:order val="0"/>
          <c:tx>
            <c:v>policy strength = 0</c:v>
          </c:tx>
          <c:spPr>
            <a:ln w="28575" cap="rnd">
              <a:solidFill>
                <a:schemeClr val="accent2"/>
              </a:solidFill>
              <a:round/>
            </a:ln>
            <a:effectLst/>
          </c:spPr>
          <c:marker>
            <c:symbol val="circle"/>
            <c:size val="5"/>
            <c:spPr>
              <a:solidFill>
                <a:schemeClr val="accent1"/>
              </a:solidFill>
              <a:ln w="9525">
                <a:solidFill>
                  <a:schemeClr val="accent1"/>
                </a:solidFill>
              </a:ln>
              <a:effectLst/>
            </c:spPr>
          </c:marker>
          <c:cat>
            <c:strLit>
              <c:ptCount val="8"/>
              <c:pt idx="0">
                <c:v> 2007-2008</c:v>
              </c:pt>
              <c:pt idx="1">
                <c:v> 2009-2010</c:v>
              </c:pt>
              <c:pt idx="2">
                <c:v> 2011-2012</c:v>
              </c:pt>
              <c:pt idx="3">
                <c:v> 2013-2014</c:v>
              </c:pt>
              <c:pt idx="4">
                <c:v> 2015-2016</c:v>
              </c:pt>
              <c:pt idx="5">
                <c:v>20 17-2018</c:v>
              </c:pt>
              <c:pt idx="6">
                <c:v>2019-2020</c:v>
              </c:pt>
              <c:pt idx="7">
                <c:v> 2021-2022</c:v>
              </c:pt>
            </c:strLit>
          </c:cat>
          <c:val>
            <c:numLit>
              <c:formatCode>General</c:formatCode>
              <c:ptCount val="8"/>
              <c:pt idx="0">
                <c:v>29.72</c:v>
              </c:pt>
              <c:pt idx="1">
                <c:v>28.33</c:v>
              </c:pt>
              <c:pt idx="2">
                <c:v>29.16</c:v>
              </c:pt>
              <c:pt idx="3">
                <c:v>26.35</c:v>
              </c:pt>
              <c:pt idx="4">
                <c:v>23.3</c:v>
              </c:pt>
              <c:pt idx="5">
                <c:v>23.43</c:v>
              </c:pt>
              <c:pt idx="6">
                <c:v>23.12</c:v>
              </c:pt>
              <c:pt idx="7">
                <c:v>18.649999999999999</c:v>
              </c:pt>
            </c:numLit>
          </c:val>
          <c:smooth val="0"/>
          <c:extLst>
            <c:ext xmlns:c16="http://schemas.microsoft.com/office/drawing/2014/chart" uri="{C3380CC4-5D6E-409C-BE32-E72D297353CC}">
              <c16:uniqueId val="{00000000-98AB-4938-BAD7-84B32A7B1214}"/>
            </c:ext>
          </c:extLst>
        </c:ser>
        <c:ser>
          <c:idx val="1"/>
          <c:order val="1"/>
          <c:tx>
            <c:strRef>
              <c:f>'policy strength vs outcome var'!#REF!</c:f>
              <c:strCache>
                <c:ptCount val="1"/>
                <c:pt idx="0">
                  <c:v>#REF!</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Lit>
              <c:ptCount val="8"/>
              <c:pt idx="0">
                <c:v> 2007-2008</c:v>
              </c:pt>
              <c:pt idx="1">
                <c:v> 2009-2010</c:v>
              </c:pt>
              <c:pt idx="2">
                <c:v> 2011-2012</c:v>
              </c:pt>
              <c:pt idx="3">
                <c:v> 2013-2014</c:v>
              </c:pt>
              <c:pt idx="4">
                <c:v> 2015-2016</c:v>
              </c:pt>
              <c:pt idx="5">
                <c:v>20 17-2018</c:v>
              </c:pt>
              <c:pt idx="6">
                <c:v>2019-2020</c:v>
              </c:pt>
              <c:pt idx="7">
                <c:v> 2021-2022</c:v>
              </c:pt>
            </c:strLit>
          </c:cat>
          <c:val>
            <c:numRef>
              <c:f>'policy strength vs outcome var'!#REF!</c:f>
              <c:numCache>
                <c:formatCode>General</c:formatCode>
                <c:ptCount val="1"/>
                <c:pt idx="0">
                  <c:v>1</c:v>
                </c:pt>
              </c:numCache>
            </c:numRef>
          </c:val>
          <c:smooth val="0"/>
          <c:extLst>
            <c:ext xmlns:c16="http://schemas.microsoft.com/office/drawing/2014/chart" uri="{C3380CC4-5D6E-409C-BE32-E72D297353CC}">
              <c16:uniqueId val="{00000001-98AB-4938-BAD7-84B32A7B1214}"/>
            </c:ext>
          </c:extLst>
        </c:ser>
        <c:ser>
          <c:idx val="2"/>
          <c:order val="2"/>
          <c:tx>
            <c:strRef>
              <c:f>'policy strength vs outcome var'!#REF!</c:f>
              <c:strCache>
                <c:ptCount val="1"/>
                <c:pt idx="0">
                  <c:v>#REF!</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Lit>
              <c:ptCount val="8"/>
              <c:pt idx="0">
                <c:v> 2007-2008</c:v>
              </c:pt>
              <c:pt idx="1">
                <c:v> 2009-2010</c:v>
              </c:pt>
              <c:pt idx="2">
                <c:v> 2011-2012</c:v>
              </c:pt>
              <c:pt idx="3">
                <c:v> 2013-2014</c:v>
              </c:pt>
              <c:pt idx="4">
                <c:v> 2015-2016</c:v>
              </c:pt>
              <c:pt idx="5">
                <c:v>20 17-2018</c:v>
              </c:pt>
              <c:pt idx="6">
                <c:v>2019-2020</c:v>
              </c:pt>
              <c:pt idx="7">
                <c:v> 2021-2022</c:v>
              </c:pt>
            </c:strLit>
          </c:cat>
          <c:val>
            <c:numRef>
              <c:f>'policy strength vs outcome var'!#REF!</c:f>
              <c:numCache>
                <c:formatCode>General</c:formatCode>
                <c:ptCount val="1"/>
                <c:pt idx="0">
                  <c:v>1</c:v>
                </c:pt>
              </c:numCache>
            </c:numRef>
          </c:val>
          <c:smooth val="0"/>
          <c:extLst>
            <c:ext xmlns:c16="http://schemas.microsoft.com/office/drawing/2014/chart" uri="{C3380CC4-5D6E-409C-BE32-E72D297353CC}">
              <c16:uniqueId val="{00000002-98AB-4938-BAD7-84B32A7B1214}"/>
            </c:ext>
          </c:extLst>
        </c:ser>
        <c:ser>
          <c:idx val="3"/>
          <c:order val="3"/>
          <c:tx>
            <c:v>policy strength = 1-6</c:v>
          </c:tx>
          <c:spPr>
            <a:ln w="28575" cap="rnd">
              <a:solidFill>
                <a:srgbClr val="00B0F0"/>
              </a:solidFill>
              <a:round/>
            </a:ln>
            <a:effectLst/>
          </c:spPr>
          <c:marker>
            <c:symbol val="circle"/>
            <c:size val="5"/>
            <c:spPr>
              <a:solidFill>
                <a:schemeClr val="accent4"/>
              </a:solidFill>
              <a:ln w="9525">
                <a:solidFill>
                  <a:schemeClr val="accent4"/>
                </a:solidFill>
              </a:ln>
              <a:effectLst/>
            </c:spPr>
          </c:marker>
          <c:cat>
            <c:strLit>
              <c:ptCount val="8"/>
              <c:pt idx="0">
                <c:v> 2007-2008</c:v>
              </c:pt>
              <c:pt idx="1">
                <c:v> 2009-2010</c:v>
              </c:pt>
              <c:pt idx="2">
                <c:v> 2011-2012</c:v>
              </c:pt>
              <c:pt idx="3">
                <c:v> 2013-2014</c:v>
              </c:pt>
              <c:pt idx="4">
                <c:v> 2015-2016</c:v>
              </c:pt>
              <c:pt idx="5">
                <c:v>20 17-2018</c:v>
              </c:pt>
              <c:pt idx="6">
                <c:v>2019-2020</c:v>
              </c:pt>
              <c:pt idx="7">
                <c:v> 2021-2022</c:v>
              </c:pt>
            </c:strLit>
          </c:cat>
          <c:val>
            <c:numLit>
              <c:formatCode>General</c:formatCode>
              <c:ptCount val="8"/>
              <c:pt idx="0">
                <c:v>31.96</c:v>
              </c:pt>
              <c:pt idx="1">
                <c:v>30.24</c:v>
              </c:pt>
              <c:pt idx="2">
                <c:v>28.09</c:v>
              </c:pt>
              <c:pt idx="3">
                <c:v>27.13</c:v>
              </c:pt>
              <c:pt idx="4">
                <c:v>24.28</c:v>
              </c:pt>
              <c:pt idx="5">
                <c:v>24.27</c:v>
              </c:pt>
              <c:pt idx="6">
                <c:v>21.77</c:v>
              </c:pt>
              <c:pt idx="7">
                <c:v>15.47</c:v>
              </c:pt>
            </c:numLit>
          </c:val>
          <c:smooth val="0"/>
          <c:extLst>
            <c:ext xmlns:c16="http://schemas.microsoft.com/office/drawing/2014/chart" uri="{C3380CC4-5D6E-409C-BE32-E72D297353CC}">
              <c16:uniqueId val="{00000003-98AB-4938-BAD7-84B32A7B1214}"/>
            </c:ext>
          </c:extLst>
        </c:ser>
        <c:ser>
          <c:idx val="4"/>
          <c:order val="4"/>
          <c:tx>
            <c:strRef>
              <c:f>'[7]policy strength 0 vs 1_6'!$S$7</c:f>
              <c:strCache>
                <c:ptCount val="1"/>
                <c:pt idx="0">
                  <c:v>#REF!</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Lit>
              <c:ptCount val="8"/>
              <c:pt idx="0">
                <c:v> 2007-2008</c:v>
              </c:pt>
              <c:pt idx="1">
                <c:v> 2009-2010</c:v>
              </c:pt>
              <c:pt idx="2">
                <c:v> 2011-2012</c:v>
              </c:pt>
              <c:pt idx="3">
                <c:v> 2013-2014</c:v>
              </c:pt>
              <c:pt idx="4">
                <c:v> 2015-2016</c:v>
              </c:pt>
              <c:pt idx="5">
                <c:v>20 17-2018</c:v>
              </c:pt>
              <c:pt idx="6">
                <c:v>2019-2020</c:v>
              </c:pt>
              <c:pt idx="7">
                <c:v> 2021-2022</c:v>
              </c:pt>
            </c:strLit>
          </c:cat>
          <c:val>
            <c:numLit>
              <c:formatCode>General</c:formatCode>
              <c:ptCount val="8"/>
            </c:numLit>
          </c:val>
          <c:smooth val="0"/>
          <c:extLst>
            <c:ext xmlns:c16="http://schemas.microsoft.com/office/drawing/2014/chart" uri="{C3380CC4-5D6E-409C-BE32-E72D297353CC}">
              <c16:uniqueId val="{00000004-98AB-4938-BAD7-84B32A7B1214}"/>
            </c:ext>
          </c:extLst>
        </c:ser>
        <c:ser>
          <c:idx val="5"/>
          <c:order val="5"/>
          <c:tx>
            <c:strRef>
              <c:f>'policy strength vs outcome var'!#REF!</c:f>
              <c:strCache>
                <c:ptCount val="1"/>
                <c:pt idx="0">
                  <c:v>#REF!</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Lit>
              <c:ptCount val="8"/>
              <c:pt idx="0">
                <c:v> 2007-2008</c:v>
              </c:pt>
              <c:pt idx="1">
                <c:v> 2009-2010</c:v>
              </c:pt>
              <c:pt idx="2">
                <c:v> 2011-2012</c:v>
              </c:pt>
              <c:pt idx="3">
                <c:v> 2013-2014</c:v>
              </c:pt>
              <c:pt idx="4">
                <c:v> 2015-2016</c:v>
              </c:pt>
              <c:pt idx="5">
                <c:v>20 17-2018</c:v>
              </c:pt>
              <c:pt idx="6">
                <c:v>2019-2020</c:v>
              </c:pt>
              <c:pt idx="7">
                <c:v> 2021-2022</c:v>
              </c:pt>
            </c:strLit>
          </c:cat>
          <c:val>
            <c:numRef>
              <c:f>'policy strength vs outcome var'!#REF!</c:f>
              <c:numCache>
                <c:formatCode>General</c:formatCode>
                <c:ptCount val="1"/>
                <c:pt idx="0">
                  <c:v>1</c:v>
                </c:pt>
              </c:numCache>
            </c:numRef>
          </c:val>
          <c:smooth val="0"/>
          <c:extLst>
            <c:ext xmlns:c16="http://schemas.microsoft.com/office/drawing/2014/chart" uri="{C3380CC4-5D6E-409C-BE32-E72D297353CC}">
              <c16:uniqueId val="{00000005-98AB-4938-BAD7-84B32A7B1214}"/>
            </c:ext>
          </c:extLst>
        </c:ser>
        <c:ser>
          <c:idx val="6"/>
          <c:order val="6"/>
          <c:tx>
            <c:strRef>
              <c:f>'policy strength vs outcome var'!#REF!</c:f>
              <c:strCache>
                <c:ptCount val="1"/>
                <c:pt idx="0">
                  <c:v>#REF!</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strLit>
              <c:ptCount val="8"/>
              <c:pt idx="0">
                <c:v> 2007-2008</c:v>
              </c:pt>
              <c:pt idx="1">
                <c:v> 2009-2010</c:v>
              </c:pt>
              <c:pt idx="2">
                <c:v> 2011-2012</c:v>
              </c:pt>
              <c:pt idx="3">
                <c:v> 2013-2014</c:v>
              </c:pt>
              <c:pt idx="4">
                <c:v> 2015-2016</c:v>
              </c:pt>
              <c:pt idx="5">
                <c:v>20 17-2018</c:v>
              </c:pt>
              <c:pt idx="6">
                <c:v>2019-2020</c:v>
              </c:pt>
              <c:pt idx="7">
                <c:v> 2021-2022</c:v>
              </c:pt>
            </c:strLit>
          </c:cat>
          <c:val>
            <c:numRef>
              <c:f>'policy strength vs outcome var'!#REF!</c:f>
              <c:numCache>
                <c:formatCode>General</c:formatCode>
                <c:ptCount val="1"/>
                <c:pt idx="0">
                  <c:v>1</c:v>
                </c:pt>
              </c:numCache>
            </c:numRef>
          </c:val>
          <c:smooth val="0"/>
          <c:extLst>
            <c:ext xmlns:c16="http://schemas.microsoft.com/office/drawing/2014/chart" uri="{C3380CC4-5D6E-409C-BE32-E72D297353CC}">
              <c16:uniqueId val="{00000006-98AB-4938-BAD7-84B32A7B1214}"/>
            </c:ext>
          </c:extLst>
        </c:ser>
        <c:ser>
          <c:idx val="7"/>
          <c:order val="7"/>
          <c:tx>
            <c:strRef>
              <c:f>'policy strength vs outcome var'!#REF!</c:f>
              <c:strCache>
                <c:ptCount val="1"/>
                <c:pt idx="0">
                  <c:v>#REF!</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strLit>
              <c:ptCount val="8"/>
              <c:pt idx="0">
                <c:v> 2007-2008</c:v>
              </c:pt>
              <c:pt idx="1">
                <c:v> 2009-2010</c:v>
              </c:pt>
              <c:pt idx="2">
                <c:v> 2011-2012</c:v>
              </c:pt>
              <c:pt idx="3">
                <c:v> 2013-2014</c:v>
              </c:pt>
              <c:pt idx="4">
                <c:v> 2015-2016</c:v>
              </c:pt>
              <c:pt idx="5">
                <c:v>20 17-2018</c:v>
              </c:pt>
              <c:pt idx="6">
                <c:v>2019-2020</c:v>
              </c:pt>
              <c:pt idx="7">
                <c:v> 2021-2022</c:v>
              </c:pt>
            </c:strLit>
          </c:cat>
          <c:val>
            <c:numRef>
              <c:f>'policy strength vs outcome var'!#REF!</c:f>
              <c:numCache>
                <c:formatCode>General</c:formatCode>
                <c:ptCount val="1"/>
                <c:pt idx="0">
                  <c:v>1</c:v>
                </c:pt>
              </c:numCache>
            </c:numRef>
          </c:val>
          <c:smooth val="0"/>
          <c:extLst>
            <c:ext xmlns:c16="http://schemas.microsoft.com/office/drawing/2014/chart" uri="{C3380CC4-5D6E-409C-BE32-E72D297353CC}">
              <c16:uniqueId val="{00000007-98AB-4938-BAD7-84B32A7B1214}"/>
            </c:ext>
          </c:extLst>
        </c:ser>
        <c:ser>
          <c:idx val="8"/>
          <c:order val="8"/>
          <c:tx>
            <c:strRef>
              <c:f>'policy strength vs outcome var'!#REF!</c:f>
              <c:strCache>
                <c:ptCount val="1"/>
                <c:pt idx="0">
                  <c:v>#REF!</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strLit>
              <c:ptCount val="8"/>
              <c:pt idx="0">
                <c:v> 2007-2008</c:v>
              </c:pt>
              <c:pt idx="1">
                <c:v> 2009-2010</c:v>
              </c:pt>
              <c:pt idx="2">
                <c:v> 2011-2012</c:v>
              </c:pt>
              <c:pt idx="3">
                <c:v> 2013-2014</c:v>
              </c:pt>
              <c:pt idx="4">
                <c:v> 2015-2016</c:v>
              </c:pt>
              <c:pt idx="5">
                <c:v>20 17-2018</c:v>
              </c:pt>
              <c:pt idx="6">
                <c:v>2019-2020</c:v>
              </c:pt>
              <c:pt idx="7">
                <c:v> 2021-2022</c:v>
              </c:pt>
            </c:strLit>
          </c:cat>
          <c:val>
            <c:numRef>
              <c:f>'policy strength vs outcome var'!#REF!</c:f>
              <c:numCache>
                <c:formatCode>General</c:formatCode>
                <c:ptCount val="1"/>
                <c:pt idx="0">
                  <c:v>1</c:v>
                </c:pt>
              </c:numCache>
            </c:numRef>
          </c:val>
          <c:smooth val="0"/>
          <c:extLst>
            <c:ext xmlns:c16="http://schemas.microsoft.com/office/drawing/2014/chart" uri="{C3380CC4-5D6E-409C-BE32-E72D297353CC}">
              <c16:uniqueId val="{00000008-98AB-4938-BAD7-84B32A7B1214}"/>
            </c:ext>
          </c:extLst>
        </c:ser>
        <c:ser>
          <c:idx val="9"/>
          <c:order val="9"/>
          <c:tx>
            <c:strRef>
              <c:f>'policy strength vs outcome var'!#REF!</c:f>
              <c:strCache>
                <c:ptCount val="1"/>
                <c:pt idx="0">
                  <c:v>#REF!</c:v>
                </c:pt>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cat>
            <c:strLit>
              <c:ptCount val="8"/>
              <c:pt idx="0">
                <c:v> 2007-2008</c:v>
              </c:pt>
              <c:pt idx="1">
                <c:v> 2009-2010</c:v>
              </c:pt>
              <c:pt idx="2">
                <c:v> 2011-2012</c:v>
              </c:pt>
              <c:pt idx="3">
                <c:v> 2013-2014</c:v>
              </c:pt>
              <c:pt idx="4">
                <c:v> 2015-2016</c:v>
              </c:pt>
              <c:pt idx="5">
                <c:v>20 17-2018</c:v>
              </c:pt>
              <c:pt idx="6">
                <c:v>2019-2020</c:v>
              </c:pt>
              <c:pt idx="7">
                <c:v> 2021-2022</c:v>
              </c:pt>
            </c:strLit>
          </c:cat>
          <c:val>
            <c:numRef>
              <c:f>'policy strength vs outcome var'!#REF!</c:f>
              <c:numCache>
                <c:formatCode>General</c:formatCode>
                <c:ptCount val="1"/>
                <c:pt idx="0">
                  <c:v>1</c:v>
                </c:pt>
              </c:numCache>
            </c:numRef>
          </c:val>
          <c:smooth val="0"/>
          <c:extLst>
            <c:ext xmlns:c16="http://schemas.microsoft.com/office/drawing/2014/chart" uri="{C3380CC4-5D6E-409C-BE32-E72D297353CC}">
              <c16:uniqueId val="{00000009-98AB-4938-BAD7-84B32A7B1214}"/>
            </c:ext>
          </c:extLst>
        </c:ser>
        <c:ser>
          <c:idx val="10"/>
          <c:order val="10"/>
          <c:tx>
            <c:strRef>
              <c:f>'policy strength vs outcome var'!#REF!</c:f>
              <c:strCache>
                <c:ptCount val="1"/>
                <c:pt idx="0">
                  <c:v>#REF!</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cat>
            <c:strLit>
              <c:ptCount val="8"/>
              <c:pt idx="0">
                <c:v> 2007-2008</c:v>
              </c:pt>
              <c:pt idx="1">
                <c:v> 2009-2010</c:v>
              </c:pt>
              <c:pt idx="2">
                <c:v> 2011-2012</c:v>
              </c:pt>
              <c:pt idx="3">
                <c:v> 2013-2014</c:v>
              </c:pt>
              <c:pt idx="4">
                <c:v> 2015-2016</c:v>
              </c:pt>
              <c:pt idx="5">
                <c:v>20 17-2018</c:v>
              </c:pt>
              <c:pt idx="6">
                <c:v>2019-2020</c:v>
              </c:pt>
              <c:pt idx="7">
                <c:v> 2021-2022</c:v>
              </c:pt>
            </c:strLit>
          </c:cat>
          <c:val>
            <c:numRef>
              <c:f>'policy strength vs outcome var'!#REF!</c:f>
              <c:numCache>
                <c:formatCode>General</c:formatCode>
                <c:ptCount val="1"/>
                <c:pt idx="0">
                  <c:v>1</c:v>
                </c:pt>
              </c:numCache>
            </c:numRef>
          </c:val>
          <c:smooth val="0"/>
          <c:extLst>
            <c:ext xmlns:c16="http://schemas.microsoft.com/office/drawing/2014/chart" uri="{C3380CC4-5D6E-409C-BE32-E72D297353CC}">
              <c16:uniqueId val="{0000000A-98AB-4938-BAD7-84B32A7B1214}"/>
            </c:ext>
          </c:extLst>
        </c:ser>
        <c:ser>
          <c:idx val="11"/>
          <c:order val="11"/>
          <c:tx>
            <c:strRef>
              <c:f>'policy strength vs outcome var'!#REF!</c:f>
              <c:strCache>
                <c:ptCount val="1"/>
                <c:pt idx="0">
                  <c:v>#REF!</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cat>
            <c:strLit>
              <c:ptCount val="8"/>
              <c:pt idx="0">
                <c:v> 2007-2008</c:v>
              </c:pt>
              <c:pt idx="1">
                <c:v> 2009-2010</c:v>
              </c:pt>
              <c:pt idx="2">
                <c:v> 2011-2012</c:v>
              </c:pt>
              <c:pt idx="3">
                <c:v> 2013-2014</c:v>
              </c:pt>
              <c:pt idx="4">
                <c:v> 2015-2016</c:v>
              </c:pt>
              <c:pt idx="5">
                <c:v>20 17-2018</c:v>
              </c:pt>
              <c:pt idx="6">
                <c:v>2019-2020</c:v>
              </c:pt>
              <c:pt idx="7">
                <c:v> 2021-2022</c:v>
              </c:pt>
            </c:strLit>
          </c:cat>
          <c:val>
            <c:numRef>
              <c:f>'policy strength vs outcome var'!#REF!</c:f>
              <c:numCache>
                <c:formatCode>General</c:formatCode>
                <c:ptCount val="1"/>
                <c:pt idx="0">
                  <c:v>1</c:v>
                </c:pt>
              </c:numCache>
            </c:numRef>
          </c:val>
          <c:smooth val="0"/>
          <c:extLst>
            <c:ext xmlns:c16="http://schemas.microsoft.com/office/drawing/2014/chart" uri="{C3380CC4-5D6E-409C-BE32-E72D297353CC}">
              <c16:uniqueId val="{0000000B-98AB-4938-BAD7-84B32A7B1214}"/>
            </c:ext>
          </c:extLst>
        </c:ser>
        <c:ser>
          <c:idx val="12"/>
          <c:order val="12"/>
          <c:tx>
            <c:strRef>
              <c:f>'[7]policy strength 0 vs 1_6'!$S$6</c:f>
              <c:strCache>
                <c:ptCount val="1"/>
                <c:pt idx="0">
                  <c:v>#REF!</c:v>
                </c:pt>
              </c:strCache>
            </c:strRef>
          </c:tx>
          <c:spPr>
            <a:ln w="28575" cap="rnd">
              <a:solidFill>
                <a:schemeClr val="accent1">
                  <a:lumMod val="80000"/>
                  <a:lumOff val="20000"/>
                </a:schemeClr>
              </a:solid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cat>
            <c:strLit>
              <c:ptCount val="8"/>
              <c:pt idx="0">
                <c:v> 2007-2008</c:v>
              </c:pt>
              <c:pt idx="1">
                <c:v> 2009-2010</c:v>
              </c:pt>
              <c:pt idx="2">
                <c:v> 2011-2012</c:v>
              </c:pt>
              <c:pt idx="3">
                <c:v> 2013-2014</c:v>
              </c:pt>
              <c:pt idx="4">
                <c:v> 2015-2016</c:v>
              </c:pt>
              <c:pt idx="5">
                <c:v>20 17-2018</c:v>
              </c:pt>
              <c:pt idx="6">
                <c:v>2019-2020</c:v>
              </c:pt>
              <c:pt idx="7">
                <c:v> 2021-2022</c:v>
              </c:pt>
            </c:strLit>
          </c:cat>
          <c:val>
            <c:numLit>
              <c:formatCode>General</c:formatCode>
              <c:ptCount val="8"/>
            </c:numLit>
          </c:val>
          <c:smooth val="0"/>
          <c:extLst>
            <c:ext xmlns:c16="http://schemas.microsoft.com/office/drawing/2014/chart" uri="{C3380CC4-5D6E-409C-BE32-E72D297353CC}">
              <c16:uniqueId val="{0000000C-98AB-4938-BAD7-84B32A7B1214}"/>
            </c:ext>
          </c:extLst>
        </c:ser>
        <c:dLbls>
          <c:showLegendKey val="0"/>
          <c:showVal val="0"/>
          <c:showCatName val="0"/>
          <c:showSerName val="0"/>
          <c:showPercent val="0"/>
          <c:showBubbleSize val="0"/>
        </c:dLbls>
        <c:marker val="1"/>
        <c:smooth val="0"/>
        <c:axId val="1639296352"/>
        <c:axId val="1639295872"/>
      </c:lineChart>
      <c:catAx>
        <c:axId val="1639296352"/>
        <c:scaling>
          <c:orientation val="minMax"/>
        </c:scaling>
        <c:delete val="0"/>
        <c:axPos val="b"/>
        <c:title>
          <c:tx>
            <c:rich>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a:solidFill>
                      <a:sysClr val="windowText" lastClr="000000"/>
                    </a:solidFill>
                  </a:rPr>
                  <a:t>School year</a:t>
                </a:r>
              </a:p>
            </c:rich>
          </c:tx>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000" b="1" i="0" u="none" strike="noStrike" kern="1200" baseline="0">
                <a:solidFill>
                  <a:sysClr val="windowText" lastClr="000000"/>
                </a:solidFill>
                <a:latin typeface="+mn-lt"/>
                <a:ea typeface="+mn-ea"/>
                <a:cs typeface="+mn-cs"/>
              </a:defRPr>
            </a:pPr>
            <a:endParaRPr lang="en-US"/>
          </a:p>
        </c:txPr>
        <c:crossAx val="1639295872"/>
        <c:crosses val="autoZero"/>
        <c:auto val="1"/>
        <c:lblAlgn val="ctr"/>
        <c:lblOffset val="100"/>
        <c:noMultiLvlLbl val="0"/>
      </c:catAx>
      <c:valAx>
        <c:axId val="1639295872"/>
        <c:scaling>
          <c:orientation val="minMax"/>
          <c:max val="40"/>
          <c:min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a:solidFill>
                      <a:sysClr val="windowText" lastClr="000000"/>
                    </a:solidFill>
                  </a:rPr>
                  <a:t>Perdentage of Schools</a:t>
                </a:r>
                <a:r>
                  <a:rPr lang="en-US" baseline="0">
                    <a:solidFill>
                      <a:sysClr val="windowText" lastClr="000000"/>
                    </a:solidFill>
                  </a:rPr>
                  <a:t> selling fruit</a:t>
                </a:r>
                <a:endParaRPr lang="en-US">
                  <a:solidFill>
                    <a:sysClr val="windowText" lastClr="000000"/>
                  </a:solidFill>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crossAx val="1639296352"/>
        <c:crosses val="autoZero"/>
        <c:crossBetween val="between"/>
        <c:majorUnit val="5"/>
      </c:valAx>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en-US" sz="1400" b="1" i="0" u="none" strike="noStrike" baseline="0" dirty="0">
                <a:effectLst/>
              </a:rPr>
              <a:t>% of Schools Selling Vegetables</a:t>
            </a:r>
            <a:endParaRPr lang="en-US" sz="1400" b="1" i="0" u="none" strike="noStrike" kern="1200" spc="0" baseline="0" dirty="0">
              <a:solidFill>
                <a:sysClr val="windowText" lastClr="000000"/>
              </a:solidFill>
            </a:endParaRPr>
          </a:p>
        </c:rich>
      </c:tx>
      <c:layout>
        <c:manualLayout>
          <c:xMode val="edge"/>
          <c:yMode val="edge"/>
          <c:x val="0.33112115717200929"/>
          <c:y val="2.2404227578118687E-2"/>
        </c:manualLayout>
      </c:layout>
      <c:overlay val="1"/>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0"/>
          <c:order val="0"/>
          <c:tx>
            <c:v>policy strength = 0</c:v>
          </c:tx>
          <c:spPr>
            <a:ln w="28575" cap="rnd">
              <a:solidFill>
                <a:schemeClr val="accent2"/>
              </a:solidFill>
              <a:round/>
            </a:ln>
            <a:effectLst/>
          </c:spPr>
          <c:marker>
            <c:symbol val="circle"/>
            <c:size val="5"/>
            <c:spPr>
              <a:solidFill>
                <a:schemeClr val="accent1"/>
              </a:solidFill>
              <a:ln w="9525">
                <a:solidFill>
                  <a:schemeClr val="accent1"/>
                </a:solidFill>
              </a:ln>
              <a:effectLst/>
            </c:spPr>
          </c:marker>
          <c:cat>
            <c:strLit>
              <c:ptCount val="8"/>
              <c:pt idx="0">
                <c:v> 2007-2008</c:v>
              </c:pt>
              <c:pt idx="1">
                <c:v> 2009-2010</c:v>
              </c:pt>
              <c:pt idx="2">
                <c:v> 2011-2012</c:v>
              </c:pt>
              <c:pt idx="3">
                <c:v> 2013-2014</c:v>
              </c:pt>
              <c:pt idx="4">
                <c:v> 2015-2016</c:v>
              </c:pt>
              <c:pt idx="5">
                <c:v>20 17-2018</c:v>
              </c:pt>
              <c:pt idx="6">
                <c:v>2019-2020</c:v>
              </c:pt>
              <c:pt idx="7">
                <c:v> 2021-2022</c:v>
              </c:pt>
            </c:strLit>
          </c:cat>
          <c:val>
            <c:numLit>
              <c:formatCode>General</c:formatCode>
              <c:ptCount val="8"/>
              <c:pt idx="0">
                <c:v>20.82</c:v>
              </c:pt>
              <c:pt idx="1">
                <c:v>19.14</c:v>
              </c:pt>
              <c:pt idx="2">
                <c:v>20.92</c:v>
              </c:pt>
              <c:pt idx="3">
                <c:v>18.39</c:v>
              </c:pt>
              <c:pt idx="4">
                <c:v>16.07</c:v>
              </c:pt>
              <c:pt idx="5">
                <c:v>17.149999999999999</c:v>
              </c:pt>
              <c:pt idx="6">
                <c:v>16.239999999999998</c:v>
              </c:pt>
              <c:pt idx="7">
                <c:v>13.08</c:v>
              </c:pt>
            </c:numLit>
          </c:val>
          <c:smooth val="0"/>
          <c:extLst>
            <c:ext xmlns:c16="http://schemas.microsoft.com/office/drawing/2014/chart" uri="{C3380CC4-5D6E-409C-BE32-E72D297353CC}">
              <c16:uniqueId val="{00000000-FF79-477B-9430-36A1284BE45F}"/>
            </c:ext>
          </c:extLst>
        </c:ser>
        <c:ser>
          <c:idx val="1"/>
          <c:order val="1"/>
          <c:tx>
            <c:strRef>
              <c:f>'policy strength vs outcome var'!#REF!</c:f>
              <c:strCache>
                <c:ptCount val="1"/>
                <c:pt idx="0">
                  <c:v>#REF!</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Lit>
              <c:ptCount val="8"/>
              <c:pt idx="0">
                <c:v> 2007-2008</c:v>
              </c:pt>
              <c:pt idx="1">
                <c:v> 2009-2010</c:v>
              </c:pt>
              <c:pt idx="2">
                <c:v> 2011-2012</c:v>
              </c:pt>
              <c:pt idx="3">
                <c:v> 2013-2014</c:v>
              </c:pt>
              <c:pt idx="4">
                <c:v> 2015-2016</c:v>
              </c:pt>
              <c:pt idx="5">
                <c:v>20 17-2018</c:v>
              </c:pt>
              <c:pt idx="6">
                <c:v>2019-2020</c:v>
              </c:pt>
              <c:pt idx="7">
                <c:v> 2021-2022</c:v>
              </c:pt>
            </c:strLit>
          </c:cat>
          <c:val>
            <c:numRef>
              <c:f>'policy strength vs outcome var'!#REF!</c:f>
              <c:numCache>
                <c:formatCode>General</c:formatCode>
                <c:ptCount val="1"/>
                <c:pt idx="0">
                  <c:v>1</c:v>
                </c:pt>
              </c:numCache>
            </c:numRef>
          </c:val>
          <c:smooth val="0"/>
          <c:extLst>
            <c:ext xmlns:c16="http://schemas.microsoft.com/office/drawing/2014/chart" uri="{C3380CC4-5D6E-409C-BE32-E72D297353CC}">
              <c16:uniqueId val="{00000001-FF79-477B-9430-36A1284BE45F}"/>
            </c:ext>
          </c:extLst>
        </c:ser>
        <c:ser>
          <c:idx val="2"/>
          <c:order val="2"/>
          <c:tx>
            <c:strRef>
              <c:f>'policy strength vs outcome var'!#REF!</c:f>
              <c:strCache>
                <c:ptCount val="1"/>
                <c:pt idx="0">
                  <c:v>#REF!</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Lit>
              <c:ptCount val="8"/>
              <c:pt idx="0">
                <c:v> 2007-2008</c:v>
              </c:pt>
              <c:pt idx="1">
                <c:v> 2009-2010</c:v>
              </c:pt>
              <c:pt idx="2">
                <c:v> 2011-2012</c:v>
              </c:pt>
              <c:pt idx="3">
                <c:v> 2013-2014</c:v>
              </c:pt>
              <c:pt idx="4">
                <c:v> 2015-2016</c:v>
              </c:pt>
              <c:pt idx="5">
                <c:v>20 17-2018</c:v>
              </c:pt>
              <c:pt idx="6">
                <c:v>2019-2020</c:v>
              </c:pt>
              <c:pt idx="7">
                <c:v> 2021-2022</c:v>
              </c:pt>
            </c:strLit>
          </c:cat>
          <c:val>
            <c:numRef>
              <c:f>'policy strength vs outcome var'!#REF!</c:f>
              <c:numCache>
                <c:formatCode>General</c:formatCode>
                <c:ptCount val="1"/>
                <c:pt idx="0">
                  <c:v>1</c:v>
                </c:pt>
              </c:numCache>
            </c:numRef>
          </c:val>
          <c:smooth val="0"/>
          <c:extLst>
            <c:ext xmlns:c16="http://schemas.microsoft.com/office/drawing/2014/chart" uri="{C3380CC4-5D6E-409C-BE32-E72D297353CC}">
              <c16:uniqueId val="{00000002-FF79-477B-9430-36A1284BE45F}"/>
            </c:ext>
          </c:extLst>
        </c:ser>
        <c:ser>
          <c:idx val="3"/>
          <c:order val="3"/>
          <c:tx>
            <c:v>policy strength = 1-6</c:v>
          </c:tx>
          <c:spPr>
            <a:ln w="28575" cap="rnd">
              <a:solidFill>
                <a:srgbClr val="0070C0"/>
              </a:solidFill>
              <a:round/>
            </a:ln>
            <a:effectLst/>
          </c:spPr>
          <c:marker>
            <c:symbol val="circle"/>
            <c:size val="5"/>
            <c:spPr>
              <a:solidFill>
                <a:schemeClr val="accent4"/>
              </a:solidFill>
              <a:ln w="9525">
                <a:solidFill>
                  <a:schemeClr val="accent4"/>
                </a:solidFill>
              </a:ln>
              <a:effectLst/>
            </c:spPr>
          </c:marker>
          <c:cat>
            <c:strLit>
              <c:ptCount val="8"/>
              <c:pt idx="0">
                <c:v> 2007-2008</c:v>
              </c:pt>
              <c:pt idx="1">
                <c:v> 2009-2010</c:v>
              </c:pt>
              <c:pt idx="2">
                <c:v> 2011-2012</c:v>
              </c:pt>
              <c:pt idx="3">
                <c:v> 2013-2014</c:v>
              </c:pt>
              <c:pt idx="4">
                <c:v> 2015-2016</c:v>
              </c:pt>
              <c:pt idx="5">
                <c:v>20 17-2018</c:v>
              </c:pt>
              <c:pt idx="6">
                <c:v>2019-2020</c:v>
              </c:pt>
              <c:pt idx="7">
                <c:v> 2021-2022</c:v>
              </c:pt>
            </c:strLit>
          </c:cat>
          <c:val>
            <c:numLit>
              <c:formatCode>General</c:formatCode>
              <c:ptCount val="8"/>
              <c:pt idx="0">
                <c:v>24.35</c:v>
              </c:pt>
              <c:pt idx="1">
                <c:v>22.85</c:v>
              </c:pt>
              <c:pt idx="2">
                <c:v>21.25</c:v>
              </c:pt>
              <c:pt idx="3">
                <c:v>20.54</c:v>
              </c:pt>
              <c:pt idx="4">
                <c:v>18.149999999999999</c:v>
              </c:pt>
              <c:pt idx="5">
                <c:v>18.079999999999998</c:v>
              </c:pt>
              <c:pt idx="6">
                <c:v>16.09</c:v>
              </c:pt>
              <c:pt idx="7">
                <c:v>11.86</c:v>
              </c:pt>
            </c:numLit>
          </c:val>
          <c:smooth val="0"/>
          <c:extLst>
            <c:ext xmlns:c16="http://schemas.microsoft.com/office/drawing/2014/chart" uri="{C3380CC4-5D6E-409C-BE32-E72D297353CC}">
              <c16:uniqueId val="{00000003-FF79-477B-9430-36A1284BE45F}"/>
            </c:ext>
          </c:extLst>
        </c:ser>
        <c:ser>
          <c:idx val="4"/>
          <c:order val="4"/>
          <c:tx>
            <c:strRef>
              <c:f>'[8]policy strength 0 vs 1_6'!$S$7</c:f>
              <c:strCache>
                <c:ptCount val="1"/>
                <c:pt idx="0">
                  <c:v>#REF!</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Lit>
              <c:ptCount val="8"/>
              <c:pt idx="0">
                <c:v> 2007-2008</c:v>
              </c:pt>
              <c:pt idx="1">
                <c:v> 2009-2010</c:v>
              </c:pt>
              <c:pt idx="2">
                <c:v> 2011-2012</c:v>
              </c:pt>
              <c:pt idx="3">
                <c:v> 2013-2014</c:v>
              </c:pt>
              <c:pt idx="4">
                <c:v> 2015-2016</c:v>
              </c:pt>
              <c:pt idx="5">
                <c:v>20 17-2018</c:v>
              </c:pt>
              <c:pt idx="6">
                <c:v>2019-2020</c:v>
              </c:pt>
              <c:pt idx="7">
                <c:v> 2021-2022</c:v>
              </c:pt>
            </c:strLit>
          </c:cat>
          <c:val>
            <c:numLit>
              <c:formatCode>General</c:formatCode>
              <c:ptCount val="8"/>
            </c:numLit>
          </c:val>
          <c:smooth val="0"/>
          <c:extLst>
            <c:ext xmlns:c16="http://schemas.microsoft.com/office/drawing/2014/chart" uri="{C3380CC4-5D6E-409C-BE32-E72D297353CC}">
              <c16:uniqueId val="{00000004-FF79-477B-9430-36A1284BE45F}"/>
            </c:ext>
          </c:extLst>
        </c:ser>
        <c:ser>
          <c:idx val="5"/>
          <c:order val="5"/>
          <c:tx>
            <c:strRef>
              <c:f>'policy strength vs outcome var'!#REF!</c:f>
              <c:strCache>
                <c:ptCount val="1"/>
                <c:pt idx="0">
                  <c:v>#REF!</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Lit>
              <c:ptCount val="8"/>
              <c:pt idx="0">
                <c:v> 2007-2008</c:v>
              </c:pt>
              <c:pt idx="1">
                <c:v> 2009-2010</c:v>
              </c:pt>
              <c:pt idx="2">
                <c:v> 2011-2012</c:v>
              </c:pt>
              <c:pt idx="3">
                <c:v> 2013-2014</c:v>
              </c:pt>
              <c:pt idx="4">
                <c:v> 2015-2016</c:v>
              </c:pt>
              <c:pt idx="5">
                <c:v>20 17-2018</c:v>
              </c:pt>
              <c:pt idx="6">
                <c:v>2019-2020</c:v>
              </c:pt>
              <c:pt idx="7">
                <c:v> 2021-2022</c:v>
              </c:pt>
            </c:strLit>
          </c:cat>
          <c:val>
            <c:numRef>
              <c:f>'policy strength vs outcome var'!#REF!</c:f>
              <c:numCache>
                <c:formatCode>General</c:formatCode>
                <c:ptCount val="1"/>
                <c:pt idx="0">
                  <c:v>1</c:v>
                </c:pt>
              </c:numCache>
            </c:numRef>
          </c:val>
          <c:smooth val="0"/>
          <c:extLst>
            <c:ext xmlns:c16="http://schemas.microsoft.com/office/drawing/2014/chart" uri="{C3380CC4-5D6E-409C-BE32-E72D297353CC}">
              <c16:uniqueId val="{00000005-FF79-477B-9430-36A1284BE45F}"/>
            </c:ext>
          </c:extLst>
        </c:ser>
        <c:ser>
          <c:idx val="6"/>
          <c:order val="6"/>
          <c:tx>
            <c:strRef>
              <c:f>'policy strength vs outcome var'!#REF!</c:f>
              <c:strCache>
                <c:ptCount val="1"/>
                <c:pt idx="0">
                  <c:v>#REF!</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strLit>
              <c:ptCount val="8"/>
              <c:pt idx="0">
                <c:v> 2007-2008</c:v>
              </c:pt>
              <c:pt idx="1">
                <c:v> 2009-2010</c:v>
              </c:pt>
              <c:pt idx="2">
                <c:v> 2011-2012</c:v>
              </c:pt>
              <c:pt idx="3">
                <c:v> 2013-2014</c:v>
              </c:pt>
              <c:pt idx="4">
                <c:v> 2015-2016</c:v>
              </c:pt>
              <c:pt idx="5">
                <c:v>20 17-2018</c:v>
              </c:pt>
              <c:pt idx="6">
                <c:v>2019-2020</c:v>
              </c:pt>
              <c:pt idx="7">
                <c:v> 2021-2022</c:v>
              </c:pt>
            </c:strLit>
          </c:cat>
          <c:val>
            <c:numRef>
              <c:f>'policy strength vs outcome var'!#REF!</c:f>
              <c:numCache>
                <c:formatCode>General</c:formatCode>
                <c:ptCount val="1"/>
                <c:pt idx="0">
                  <c:v>1</c:v>
                </c:pt>
              </c:numCache>
            </c:numRef>
          </c:val>
          <c:smooth val="0"/>
          <c:extLst>
            <c:ext xmlns:c16="http://schemas.microsoft.com/office/drawing/2014/chart" uri="{C3380CC4-5D6E-409C-BE32-E72D297353CC}">
              <c16:uniqueId val="{00000006-FF79-477B-9430-36A1284BE45F}"/>
            </c:ext>
          </c:extLst>
        </c:ser>
        <c:ser>
          <c:idx val="7"/>
          <c:order val="7"/>
          <c:tx>
            <c:strRef>
              <c:f>'policy strength vs outcome var'!#REF!</c:f>
              <c:strCache>
                <c:ptCount val="1"/>
                <c:pt idx="0">
                  <c:v>#REF!</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strLit>
              <c:ptCount val="8"/>
              <c:pt idx="0">
                <c:v> 2007-2008</c:v>
              </c:pt>
              <c:pt idx="1">
                <c:v> 2009-2010</c:v>
              </c:pt>
              <c:pt idx="2">
                <c:v> 2011-2012</c:v>
              </c:pt>
              <c:pt idx="3">
                <c:v> 2013-2014</c:v>
              </c:pt>
              <c:pt idx="4">
                <c:v> 2015-2016</c:v>
              </c:pt>
              <c:pt idx="5">
                <c:v>20 17-2018</c:v>
              </c:pt>
              <c:pt idx="6">
                <c:v>2019-2020</c:v>
              </c:pt>
              <c:pt idx="7">
                <c:v> 2021-2022</c:v>
              </c:pt>
            </c:strLit>
          </c:cat>
          <c:val>
            <c:numRef>
              <c:f>'policy strength vs outcome var'!#REF!</c:f>
              <c:numCache>
                <c:formatCode>General</c:formatCode>
                <c:ptCount val="1"/>
                <c:pt idx="0">
                  <c:v>1</c:v>
                </c:pt>
              </c:numCache>
            </c:numRef>
          </c:val>
          <c:smooth val="0"/>
          <c:extLst>
            <c:ext xmlns:c16="http://schemas.microsoft.com/office/drawing/2014/chart" uri="{C3380CC4-5D6E-409C-BE32-E72D297353CC}">
              <c16:uniqueId val="{00000007-FF79-477B-9430-36A1284BE45F}"/>
            </c:ext>
          </c:extLst>
        </c:ser>
        <c:ser>
          <c:idx val="8"/>
          <c:order val="8"/>
          <c:tx>
            <c:strRef>
              <c:f>'policy strength vs outcome var'!#REF!</c:f>
              <c:strCache>
                <c:ptCount val="1"/>
                <c:pt idx="0">
                  <c:v>#REF!</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strLit>
              <c:ptCount val="8"/>
              <c:pt idx="0">
                <c:v> 2007-2008</c:v>
              </c:pt>
              <c:pt idx="1">
                <c:v> 2009-2010</c:v>
              </c:pt>
              <c:pt idx="2">
                <c:v> 2011-2012</c:v>
              </c:pt>
              <c:pt idx="3">
                <c:v> 2013-2014</c:v>
              </c:pt>
              <c:pt idx="4">
                <c:v> 2015-2016</c:v>
              </c:pt>
              <c:pt idx="5">
                <c:v>20 17-2018</c:v>
              </c:pt>
              <c:pt idx="6">
                <c:v>2019-2020</c:v>
              </c:pt>
              <c:pt idx="7">
                <c:v> 2021-2022</c:v>
              </c:pt>
            </c:strLit>
          </c:cat>
          <c:val>
            <c:numRef>
              <c:f>'policy strength vs outcome var'!#REF!</c:f>
              <c:numCache>
                <c:formatCode>General</c:formatCode>
                <c:ptCount val="1"/>
                <c:pt idx="0">
                  <c:v>1</c:v>
                </c:pt>
              </c:numCache>
            </c:numRef>
          </c:val>
          <c:smooth val="0"/>
          <c:extLst>
            <c:ext xmlns:c16="http://schemas.microsoft.com/office/drawing/2014/chart" uri="{C3380CC4-5D6E-409C-BE32-E72D297353CC}">
              <c16:uniqueId val="{00000008-FF79-477B-9430-36A1284BE45F}"/>
            </c:ext>
          </c:extLst>
        </c:ser>
        <c:ser>
          <c:idx val="9"/>
          <c:order val="9"/>
          <c:tx>
            <c:strRef>
              <c:f>'policy strength vs outcome var'!#REF!</c:f>
              <c:strCache>
                <c:ptCount val="1"/>
                <c:pt idx="0">
                  <c:v>#REF!</c:v>
                </c:pt>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cat>
            <c:strLit>
              <c:ptCount val="8"/>
              <c:pt idx="0">
                <c:v> 2007-2008</c:v>
              </c:pt>
              <c:pt idx="1">
                <c:v> 2009-2010</c:v>
              </c:pt>
              <c:pt idx="2">
                <c:v> 2011-2012</c:v>
              </c:pt>
              <c:pt idx="3">
                <c:v> 2013-2014</c:v>
              </c:pt>
              <c:pt idx="4">
                <c:v> 2015-2016</c:v>
              </c:pt>
              <c:pt idx="5">
                <c:v>20 17-2018</c:v>
              </c:pt>
              <c:pt idx="6">
                <c:v>2019-2020</c:v>
              </c:pt>
              <c:pt idx="7">
                <c:v> 2021-2022</c:v>
              </c:pt>
            </c:strLit>
          </c:cat>
          <c:val>
            <c:numRef>
              <c:f>'policy strength vs outcome var'!#REF!</c:f>
              <c:numCache>
                <c:formatCode>General</c:formatCode>
                <c:ptCount val="1"/>
                <c:pt idx="0">
                  <c:v>1</c:v>
                </c:pt>
              </c:numCache>
            </c:numRef>
          </c:val>
          <c:smooth val="0"/>
          <c:extLst>
            <c:ext xmlns:c16="http://schemas.microsoft.com/office/drawing/2014/chart" uri="{C3380CC4-5D6E-409C-BE32-E72D297353CC}">
              <c16:uniqueId val="{00000009-FF79-477B-9430-36A1284BE45F}"/>
            </c:ext>
          </c:extLst>
        </c:ser>
        <c:ser>
          <c:idx val="10"/>
          <c:order val="10"/>
          <c:tx>
            <c:strRef>
              <c:f>'policy strength vs outcome var'!#REF!</c:f>
              <c:strCache>
                <c:ptCount val="1"/>
                <c:pt idx="0">
                  <c:v>#REF!</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cat>
            <c:strLit>
              <c:ptCount val="8"/>
              <c:pt idx="0">
                <c:v> 2007-2008</c:v>
              </c:pt>
              <c:pt idx="1">
                <c:v> 2009-2010</c:v>
              </c:pt>
              <c:pt idx="2">
                <c:v> 2011-2012</c:v>
              </c:pt>
              <c:pt idx="3">
                <c:v> 2013-2014</c:v>
              </c:pt>
              <c:pt idx="4">
                <c:v> 2015-2016</c:v>
              </c:pt>
              <c:pt idx="5">
                <c:v>20 17-2018</c:v>
              </c:pt>
              <c:pt idx="6">
                <c:v>2019-2020</c:v>
              </c:pt>
              <c:pt idx="7">
                <c:v> 2021-2022</c:v>
              </c:pt>
            </c:strLit>
          </c:cat>
          <c:val>
            <c:numRef>
              <c:f>'policy strength vs outcome var'!#REF!</c:f>
              <c:numCache>
                <c:formatCode>General</c:formatCode>
                <c:ptCount val="1"/>
                <c:pt idx="0">
                  <c:v>1</c:v>
                </c:pt>
              </c:numCache>
            </c:numRef>
          </c:val>
          <c:smooth val="0"/>
          <c:extLst>
            <c:ext xmlns:c16="http://schemas.microsoft.com/office/drawing/2014/chart" uri="{C3380CC4-5D6E-409C-BE32-E72D297353CC}">
              <c16:uniqueId val="{0000000A-FF79-477B-9430-36A1284BE45F}"/>
            </c:ext>
          </c:extLst>
        </c:ser>
        <c:ser>
          <c:idx val="11"/>
          <c:order val="11"/>
          <c:tx>
            <c:strRef>
              <c:f>'policy strength vs outcome var'!#REF!</c:f>
              <c:strCache>
                <c:ptCount val="1"/>
                <c:pt idx="0">
                  <c:v>#REF!</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cat>
            <c:strLit>
              <c:ptCount val="8"/>
              <c:pt idx="0">
                <c:v> 2007-2008</c:v>
              </c:pt>
              <c:pt idx="1">
                <c:v> 2009-2010</c:v>
              </c:pt>
              <c:pt idx="2">
                <c:v> 2011-2012</c:v>
              </c:pt>
              <c:pt idx="3">
                <c:v> 2013-2014</c:v>
              </c:pt>
              <c:pt idx="4">
                <c:v> 2015-2016</c:v>
              </c:pt>
              <c:pt idx="5">
                <c:v>20 17-2018</c:v>
              </c:pt>
              <c:pt idx="6">
                <c:v>2019-2020</c:v>
              </c:pt>
              <c:pt idx="7">
                <c:v> 2021-2022</c:v>
              </c:pt>
            </c:strLit>
          </c:cat>
          <c:val>
            <c:numRef>
              <c:f>'policy strength vs outcome var'!#REF!</c:f>
              <c:numCache>
                <c:formatCode>General</c:formatCode>
                <c:ptCount val="1"/>
                <c:pt idx="0">
                  <c:v>1</c:v>
                </c:pt>
              </c:numCache>
            </c:numRef>
          </c:val>
          <c:smooth val="0"/>
          <c:extLst>
            <c:ext xmlns:c16="http://schemas.microsoft.com/office/drawing/2014/chart" uri="{C3380CC4-5D6E-409C-BE32-E72D297353CC}">
              <c16:uniqueId val="{0000000B-FF79-477B-9430-36A1284BE45F}"/>
            </c:ext>
          </c:extLst>
        </c:ser>
        <c:ser>
          <c:idx val="12"/>
          <c:order val="12"/>
          <c:tx>
            <c:strRef>
              <c:f>'[8]policy strength 0 vs 1_6'!$S$6</c:f>
              <c:strCache>
                <c:ptCount val="1"/>
                <c:pt idx="0">
                  <c:v>#REF!</c:v>
                </c:pt>
              </c:strCache>
            </c:strRef>
          </c:tx>
          <c:spPr>
            <a:ln w="28575" cap="rnd">
              <a:solidFill>
                <a:schemeClr val="accent1">
                  <a:lumMod val="80000"/>
                  <a:lumOff val="20000"/>
                </a:schemeClr>
              </a:solid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cat>
            <c:strLit>
              <c:ptCount val="8"/>
              <c:pt idx="0">
                <c:v> 2007-2008</c:v>
              </c:pt>
              <c:pt idx="1">
                <c:v> 2009-2010</c:v>
              </c:pt>
              <c:pt idx="2">
                <c:v> 2011-2012</c:v>
              </c:pt>
              <c:pt idx="3">
                <c:v> 2013-2014</c:v>
              </c:pt>
              <c:pt idx="4">
                <c:v> 2015-2016</c:v>
              </c:pt>
              <c:pt idx="5">
                <c:v>20 17-2018</c:v>
              </c:pt>
              <c:pt idx="6">
                <c:v>2019-2020</c:v>
              </c:pt>
              <c:pt idx="7">
                <c:v> 2021-2022</c:v>
              </c:pt>
            </c:strLit>
          </c:cat>
          <c:val>
            <c:numLit>
              <c:formatCode>General</c:formatCode>
              <c:ptCount val="8"/>
            </c:numLit>
          </c:val>
          <c:smooth val="0"/>
          <c:extLst>
            <c:ext xmlns:c16="http://schemas.microsoft.com/office/drawing/2014/chart" uri="{C3380CC4-5D6E-409C-BE32-E72D297353CC}">
              <c16:uniqueId val="{0000000C-FF79-477B-9430-36A1284BE45F}"/>
            </c:ext>
          </c:extLst>
        </c:ser>
        <c:dLbls>
          <c:showLegendKey val="0"/>
          <c:showVal val="0"/>
          <c:showCatName val="0"/>
          <c:showSerName val="0"/>
          <c:showPercent val="0"/>
          <c:showBubbleSize val="0"/>
        </c:dLbls>
        <c:marker val="1"/>
        <c:smooth val="0"/>
        <c:axId val="1639296352"/>
        <c:axId val="1639295872"/>
      </c:lineChart>
      <c:catAx>
        <c:axId val="1639296352"/>
        <c:scaling>
          <c:orientation val="minMax"/>
        </c:scaling>
        <c:delete val="0"/>
        <c:axPos val="b"/>
        <c:title>
          <c:tx>
            <c:rich>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a:solidFill>
                      <a:sysClr val="windowText" lastClr="000000"/>
                    </a:solidFill>
                  </a:rPr>
                  <a:t>School year</a:t>
                </a:r>
              </a:p>
            </c:rich>
          </c:tx>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000" b="1" i="0" u="none" strike="noStrike" kern="1200" baseline="0">
                <a:solidFill>
                  <a:sysClr val="windowText" lastClr="000000"/>
                </a:solidFill>
                <a:latin typeface="+mn-lt"/>
                <a:ea typeface="+mn-ea"/>
                <a:cs typeface="+mn-cs"/>
              </a:defRPr>
            </a:pPr>
            <a:endParaRPr lang="en-US"/>
          </a:p>
        </c:txPr>
        <c:crossAx val="1639295872"/>
        <c:crosses val="autoZero"/>
        <c:auto val="1"/>
        <c:lblAlgn val="ctr"/>
        <c:lblOffset val="100"/>
        <c:noMultiLvlLbl val="0"/>
      </c:catAx>
      <c:valAx>
        <c:axId val="1639295872"/>
        <c:scaling>
          <c:orientation val="minMax"/>
          <c:max val="40"/>
          <c:min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a:solidFill>
                      <a:sysClr val="windowText" lastClr="000000"/>
                    </a:solidFill>
                  </a:rPr>
                  <a:t>Perdentage of Schools</a:t>
                </a:r>
                <a:r>
                  <a:rPr lang="en-US" baseline="0">
                    <a:solidFill>
                      <a:sysClr val="windowText" lastClr="000000"/>
                    </a:solidFill>
                  </a:rPr>
                  <a:t> selling vegetables</a:t>
                </a:r>
                <a:endParaRPr lang="en-US">
                  <a:solidFill>
                    <a:sysClr val="windowText" lastClr="000000"/>
                  </a:solidFill>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n-US"/>
          </a:p>
        </c:txPr>
        <c:crossAx val="1639296352"/>
        <c:crosses val="autoZero"/>
        <c:crossBetween val="between"/>
        <c:majorUnit val="5"/>
      </c:valAx>
      <c:spPr>
        <a:noFill/>
        <a:ln>
          <a:noFill/>
        </a:ln>
        <a:effectLst/>
      </c:spPr>
    </c:plotArea>
    <c:legend>
      <c:legendPos val="r"/>
      <c:legendEntry>
        <c:idx val="1"/>
        <c:delete val="1"/>
      </c:legendEntry>
      <c:legendEntry>
        <c:idx val="2"/>
        <c:delete val="1"/>
      </c:legendEntry>
      <c:legendEntry>
        <c:idx val="4"/>
        <c:delete val="1"/>
      </c:legendEntry>
      <c:legendEntry>
        <c:idx val="5"/>
        <c:delete val="1"/>
      </c:legendEntry>
      <c:legendEntry>
        <c:idx val="6"/>
        <c:delete val="1"/>
      </c:legendEntry>
      <c:legendEntry>
        <c:idx val="7"/>
        <c:delete val="1"/>
      </c:legendEntry>
      <c:legendEntry>
        <c:idx val="8"/>
        <c:delete val="1"/>
      </c:legendEntry>
      <c:legendEntry>
        <c:idx val="9"/>
        <c:delete val="1"/>
      </c:legendEntry>
      <c:legendEntry>
        <c:idx val="10"/>
        <c:delete val="1"/>
      </c:legendEntry>
      <c:legendEntry>
        <c:idx val="11"/>
        <c:delete val="1"/>
      </c:legendEntry>
      <c:legendEntry>
        <c:idx val="12"/>
        <c:delete val="1"/>
      </c:legendEntry>
      <c:overlay val="0"/>
      <c:spPr>
        <a:noFill/>
        <a:ln>
          <a:noFill/>
        </a:ln>
        <a:effectLst/>
      </c:spPr>
      <c:txPr>
        <a:bodyPr rot="0" spcFirstLastPara="1" vertOverflow="ellipsis" vert="horz" wrap="square" anchor="ctr" anchorCtr="1"/>
        <a:lstStyle/>
        <a:p>
          <a:pPr algn="ctr">
            <a:defRPr lang="en-US" sz="1000" b="1" i="0" u="none" strike="noStrike" kern="1200" baseline="0">
              <a:solidFill>
                <a:sysClr val="windowText" lastClr="000000"/>
              </a:solidFill>
              <a:latin typeface="+mn-lt"/>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0062372821374869E-2"/>
          <c:y val="5.1348677569150007E-2"/>
          <c:w val="0.74286236692323571"/>
          <c:h val="0.71824416178746886"/>
        </c:manualLayout>
      </c:layout>
      <c:barChart>
        <c:barDir val="col"/>
        <c:grouping val="clustered"/>
        <c:varyColors val="0"/>
        <c:ser>
          <c:idx val="0"/>
          <c:order val="0"/>
          <c:tx>
            <c:strRef>
              <c:f>Selection!$A$8</c:f>
              <c:strCache>
                <c:ptCount val="1"/>
                <c:pt idx="0">
                  <c:v>Pre (2012)</c:v>
                </c:pt>
              </c:strCache>
            </c:strRef>
          </c:tx>
          <c:spPr>
            <a:solidFill>
              <a:srgbClr val="87BF61"/>
            </a:solidFill>
          </c:spPr>
          <c:invertIfNegative val="0"/>
          <c:dLbls>
            <c:dLbl>
              <c:idx val="0"/>
              <c:layout>
                <c:manualLayout>
                  <c:x val="4.4593557810983005E-3"/>
                  <c:y val="-1.558822536646138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30F-4390-9156-3B171E43DC76}"/>
                </c:ext>
              </c:extLst>
            </c:dLbl>
            <c:spPr>
              <a:noFill/>
              <a:ln>
                <a:noFill/>
              </a:ln>
              <a:effectLst/>
            </c:spPr>
            <c:txPr>
              <a:bodyPr wrap="square" lIns="38100" tIns="19050" rIns="38100" bIns="19050" anchor="ctr">
                <a:spAutoFit/>
              </a:bodyPr>
              <a:lstStyle/>
              <a:p>
                <a:pPr>
                  <a:defRPr sz="1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Selection!$B$7:$C$7</c:f>
              <c:strCache>
                <c:ptCount val="2"/>
                <c:pt idx="0">
                  <c:v>Number of Healthy Snacks (Mean)</c:v>
                </c:pt>
                <c:pt idx="1">
                  <c:v>Number of Unhealthy Snacks (Mean)</c:v>
                </c:pt>
              </c:strCache>
            </c:strRef>
          </c:cat>
          <c:val>
            <c:numRef>
              <c:f>Selection!$B$8:$C$8</c:f>
              <c:numCache>
                <c:formatCode>General</c:formatCode>
                <c:ptCount val="2"/>
                <c:pt idx="0">
                  <c:v>0.36</c:v>
                </c:pt>
                <c:pt idx="1">
                  <c:v>1.02</c:v>
                </c:pt>
              </c:numCache>
            </c:numRef>
          </c:val>
          <c:extLst>
            <c:ext xmlns:c16="http://schemas.microsoft.com/office/drawing/2014/chart" uri="{C3380CC4-5D6E-409C-BE32-E72D297353CC}">
              <c16:uniqueId val="{00000001-130F-4390-9156-3B171E43DC76}"/>
            </c:ext>
          </c:extLst>
        </c:ser>
        <c:ser>
          <c:idx val="1"/>
          <c:order val="1"/>
          <c:tx>
            <c:strRef>
              <c:f>Selection!$A$9</c:f>
              <c:strCache>
                <c:ptCount val="1"/>
                <c:pt idx="0">
                  <c:v>(Post (2013)</c:v>
                </c:pt>
              </c:strCache>
            </c:strRef>
          </c:tx>
          <c:spPr>
            <a:solidFill>
              <a:srgbClr val="70AD47">
                <a:lumMod val="50000"/>
              </a:srgbClr>
            </a:solidFill>
          </c:spPr>
          <c:invertIfNegative val="0"/>
          <c:dLbls>
            <c:dLbl>
              <c:idx val="1"/>
              <c:tx>
                <c:rich>
                  <a:bodyPr/>
                  <a:lstStyle/>
                  <a:p>
                    <a:fld id="{61184EC8-3F6B-4B5A-B442-101093BE9551}"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130F-4390-9156-3B171E43DC76}"/>
                </c:ext>
              </c:extLst>
            </c:dLbl>
            <c:spPr>
              <a:noFill/>
              <a:ln>
                <a:noFill/>
              </a:ln>
              <a:effectLst/>
            </c:spPr>
            <c:txPr>
              <a:bodyPr wrap="square" lIns="38100" tIns="19050" rIns="38100" bIns="19050" anchor="ctr">
                <a:spAutoFit/>
              </a:bodyPr>
              <a:lstStyle/>
              <a:p>
                <a:pPr>
                  <a:defRPr sz="1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Selection!$B$7:$C$7</c:f>
              <c:strCache>
                <c:ptCount val="2"/>
                <c:pt idx="0">
                  <c:v>Number of Healthy Snacks (Mean)</c:v>
                </c:pt>
                <c:pt idx="1">
                  <c:v>Number of Unhealthy Snacks (Mean)</c:v>
                </c:pt>
              </c:strCache>
            </c:strRef>
          </c:cat>
          <c:val>
            <c:numRef>
              <c:f>Selection!$B$9:$C$9</c:f>
              <c:numCache>
                <c:formatCode>General</c:formatCode>
                <c:ptCount val="2"/>
                <c:pt idx="0">
                  <c:v>0.41</c:v>
                </c:pt>
                <c:pt idx="1">
                  <c:v>0.69</c:v>
                </c:pt>
              </c:numCache>
            </c:numRef>
          </c:val>
          <c:extLst>
            <c:ext xmlns:c16="http://schemas.microsoft.com/office/drawing/2014/chart" uri="{C3380CC4-5D6E-409C-BE32-E72D297353CC}">
              <c16:uniqueId val="{00000003-130F-4390-9156-3B171E43DC76}"/>
            </c:ext>
          </c:extLst>
        </c:ser>
        <c:dLbls>
          <c:showLegendKey val="0"/>
          <c:showVal val="0"/>
          <c:showCatName val="0"/>
          <c:showSerName val="0"/>
          <c:showPercent val="0"/>
          <c:showBubbleSize val="0"/>
        </c:dLbls>
        <c:gapWidth val="150"/>
        <c:axId val="101804288"/>
        <c:axId val="102367232"/>
      </c:barChart>
      <c:catAx>
        <c:axId val="101804288"/>
        <c:scaling>
          <c:orientation val="minMax"/>
        </c:scaling>
        <c:delete val="0"/>
        <c:axPos val="b"/>
        <c:numFmt formatCode="General" sourceLinked="0"/>
        <c:majorTickMark val="out"/>
        <c:minorTickMark val="none"/>
        <c:tickLblPos val="nextTo"/>
        <c:txPr>
          <a:bodyPr/>
          <a:lstStyle/>
          <a:p>
            <a:pPr>
              <a:defRPr sz="1600"/>
            </a:pPr>
            <a:endParaRPr lang="en-US"/>
          </a:p>
        </c:txPr>
        <c:crossAx val="102367232"/>
        <c:crosses val="autoZero"/>
        <c:auto val="1"/>
        <c:lblAlgn val="ctr"/>
        <c:lblOffset val="100"/>
        <c:noMultiLvlLbl val="0"/>
      </c:catAx>
      <c:valAx>
        <c:axId val="102367232"/>
        <c:scaling>
          <c:orientation val="minMax"/>
        </c:scaling>
        <c:delete val="0"/>
        <c:axPos val="l"/>
        <c:majorGridlines/>
        <c:numFmt formatCode="General" sourceLinked="1"/>
        <c:majorTickMark val="out"/>
        <c:minorTickMark val="none"/>
        <c:tickLblPos val="nextTo"/>
        <c:txPr>
          <a:bodyPr/>
          <a:lstStyle/>
          <a:p>
            <a:pPr>
              <a:defRPr sz="1400"/>
            </a:pPr>
            <a:endParaRPr lang="en-US"/>
          </a:p>
        </c:txPr>
        <c:crossAx val="101804288"/>
        <c:crosses val="autoZero"/>
        <c:crossBetween val="between"/>
      </c:valAx>
    </c:plotArea>
    <c:plotVisOnly val="1"/>
    <c:dispBlanksAs val="gap"/>
    <c:showDLblsOverMax val="0"/>
  </c:chart>
  <c:externalData r:id="rId2">
    <c:autoUpdate val="0"/>
  </c:externalData>
</c:chartSpace>
</file>

<file path=ppt/charts/colors1.xml><?xml version="1.0" encoding="utf-8"?>
<cs:colorStyle xmlns:cs="http://schemas.microsoft.com/office/drawing/2012/chartStyle" xmlns:a="http://schemas.openxmlformats.org/drawingml/2006/main" meth="withinLinearReversed" id="26">
  <a:schemeClr val="accent6"/>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0.40394</cdr:x>
      <cdr:y>0.10944</cdr:y>
    </cdr:from>
    <cdr:to>
      <cdr:x>0.40394</cdr:x>
      <cdr:y>0.70502</cdr:y>
    </cdr:to>
    <cdr:cxnSp macro="">
      <cdr:nvCxnSpPr>
        <cdr:cNvPr id="2" name="Straight Connector 1">
          <a:extLst xmlns:a="http://schemas.openxmlformats.org/drawingml/2006/main">
            <a:ext uri="{FF2B5EF4-FFF2-40B4-BE49-F238E27FC236}">
              <a16:creationId xmlns:a16="http://schemas.microsoft.com/office/drawing/2014/main" id="{FFE607EE-B262-F5CD-1C5C-F93877DD55B5}"/>
            </a:ext>
          </a:extLst>
        </cdr:cNvPr>
        <cdr:cNvCxnSpPr>
          <a:cxnSpLocks xmlns:a="http://schemas.openxmlformats.org/drawingml/2006/main"/>
        </cdr:cNvCxnSpPr>
      </cdr:nvCxnSpPr>
      <cdr:spPr>
        <a:xfrm xmlns:a="http://schemas.openxmlformats.org/drawingml/2006/main">
          <a:off x="2359719" y="300656"/>
          <a:ext cx="0" cy="1636244"/>
        </a:xfrm>
        <a:prstGeom xmlns:a="http://schemas.openxmlformats.org/drawingml/2006/main" prst="line">
          <a:avLst/>
        </a:prstGeom>
        <a:ln xmlns:a="http://schemas.openxmlformats.org/drawingml/2006/main">
          <a:solidFill>
            <a:srgbClr val="FF0000"/>
          </a:solidFill>
          <a:prstDash val="dash"/>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Calibri"/>
              <a:buNone/>
            </a:pPr>
            <a:r>
              <a:rPr lang="en-US" sz="1100"/>
              <a:t>Hello Everyone! We want to welcome you back for the third session of the HER NOPREN Summer Speaker Series for Students. My name is Jennifer Tong and I am with the Nutrition and Obesity Policy Research and Evaluation Network Coordinating Center at the University of California San Francisco.</a:t>
            </a:r>
            <a:endParaRPr/>
          </a:p>
          <a:p>
            <a:pPr marL="0" lvl="0" indent="0" algn="l" rtl="0">
              <a:lnSpc>
                <a:spcPct val="115000"/>
              </a:lnSpc>
              <a:spcBef>
                <a:spcPts val="0"/>
              </a:spcBef>
              <a:spcAft>
                <a:spcPts val="0"/>
              </a:spcAft>
              <a:buClr>
                <a:schemeClr val="dk1"/>
              </a:buClr>
              <a:buSzPts val="1100"/>
              <a:buFont typeface="Calibri"/>
              <a:buNone/>
            </a:pPr>
            <a:r>
              <a:rPr lang="en-US" sz="1100"/>
              <a:t> </a:t>
            </a:r>
            <a:endParaRPr sz="1100"/>
          </a:p>
          <a:p>
            <a:pPr marL="0" lvl="0" indent="0" algn="l" rtl="0">
              <a:lnSpc>
                <a:spcPct val="115000"/>
              </a:lnSpc>
              <a:spcBef>
                <a:spcPts val="0"/>
              </a:spcBef>
              <a:spcAft>
                <a:spcPts val="0"/>
              </a:spcAft>
              <a:buClr>
                <a:schemeClr val="dk1"/>
              </a:buClr>
              <a:buSzPts val="1100"/>
              <a:buFont typeface="Arial"/>
              <a:buNone/>
            </a:pPr>
            <a:r>
              <a:rPr lang="en-US" sz="1100"/>
              <a:t>Please note: The contents of these sessions are those of the speakers and do not represent the official views of the Centers for Disease Control &amp; Prevention or Department of Health and Human Services. </a:t>
            </a:r>
            <a:endParaRPr sz="1100"/>
          </a:p>
          <a:p>
            <a:pPr marL="0" lvl="0" indent="0" algn="l" rtl="0">
              <a:spcBef>
                <a:spcPts val="0"/>
              </a:spcBef>
              <a:spcAft>
                <a:spcPts val="0"/>
              </a:spcAft>
              <a:buClr>
                <a:schemeClr val="dk1"/>
              </a:buClr>
              <a:buSzPts val="1400"/>
              <a:buFont typeface="Arial"/>
              <a:buNone/>
            </a:pPr>
            <a:endParaRPr sz="1100">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sz="1100">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sz="1100">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sz="1100">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r>
              <a:rPr lang="en-US" sz="1200"/>
              <a:t>My name is Jennifer Tong. I am a part of the Coordinating Center for NOPREN or the Nutrition and Obesity Policy Research and Evaluation network, which is based at the University of California at San Francisco. NOPREN and our partners at Healthy Eating Research (HER) want to welcome you to the third session of the HER NOPREN Summer Speaker Series for Students.</a:t>
            </a:r>
            <a:endParaRPr/>
          </a:p>
          <a:p>
            <a:pPr marL="0" lvl="0" indent="0" algn="l" rtl="0">
              <a:lnSpc>
                <a:spcPct val="100000"/>
              </a:lnSpc>
              <a:spcBef>
                <a:spcPts val="0"/>
              </a:spcBef>
              <a:spcAft>
                <a:spcPts val="0"/>
              </a:spcAft>
              <a:buClr>
                <a:schemeClr val="dk1"/>
              </a:buClr>
              <a:buSzPts val="1400"/>
              <a:buFont typeface="Calibri"/>
              <a:buNone/>
            </a:pPr>
            <a:endParaRPr/>
          </a:p>
        </p:txBody>
      </p:sp>
      <p:sp>
        <p:nvSpPr>
          <p:cNvPr id="116" name="Google Shape;116;p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We would like to start with some housekeeping items! </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15000"/>
              </a:lnSpc>
              <a:spcBef>
                <a:spcPts val="0"/>
              </a:spcBef>
              <a:spcAft>
                <a:spcPts val="0"/>
              </a:spcAft>
              <a:buClr>
                <a:schemeClr val="dk1"/>
              </a:buClr>
              <a:buSzPts val="1100"/>
              <a:buFont typeface="Arial"/>
              <a:buNone/>
            </a:pPr>
            <a:r>
              <a:rPr lang="en-US" sz="1100"/>
              <a:t>To get a sense of who is joining us today, we ask that you introduce yourselves in the chatbox and include your name, institution or affiliation, and how best you describe.</a:t>
            </a:r>
            <a:endParaRPr/>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r>
              <a:rPr lang="en-US" sz="1100"/>
              <a:t>At this point, we are all familiar with Zoom etiquette but just a reminder to keep yourself on mute during the duration of the presentation. You may come off mute toward the end when we have Q&amp;A.</a:t>
            </a:r>
            <a:endParaRPr sz="1100"/>
          </a:p>
          <a:p>
            <a:pPr marL="0" lvl="0" indent="0" algn="l" rtl="0">
              <a:lnSpc>
                <a:spcPct val="115000"/>
              </a:lnSpc>
              <a:spcBef>
                <a:spcPts val="0"/>
              </a:spcBef>
              <a:spcAft>
                <a:spcPts val="0"/>
              </a:spcAft>
              <a:buClr>
                <a:schemeClr val="dk1"/>
              </a:buClr>
              <a:buSzPts val="1100"/>
              <a:buFont typeface="Arial"/>
              <a:buNone/>
            </a:pPr>
            <a:r>
              <a:rPr lang="en-US" sz="1100"/>
              <a:t> </a:t>
            </a:r>
            <a:endParaRPr sz="1100"/>
          </a:p>
          <a:p>
            <a:pPr marL="0" lvl="0" indent="0" algn="l" rtl="0">
              <a:lnSpc>
                <a:spcPct val="115000"/>
              </a:lnSpc>
              <a:spcBef>
                <a:spcPts val="0"/>
              </a:spcBef>
              <a:spcAft>
                <a:spcPts val="0"/>
              </a:spcAft>
              <a:buClr>
                <a:schemeClr val="dk1"/>
              </a:buClr>
              <a:buSzPts val="1100"/>
              <a:buFont typeface="Arial"/>
              <a:buNone/>
            </a:pPr>
            <a:r>
              <a:rPr lang="en-US" sz="1100"/>
              <a:t>That being said, we do encourage an active chat box. Please use the chat box to input questions and comments for the speakers. </a:t>
            </a:r>
            <a:endParaRPr sz="1100"/>
          </a:p>
          <a:p>
            <a:pPr marL="171450" lvl="0" indent="-95250" algn="l" rtl="0">
              <a:spcBef>
                <a:spcPts val="0"/>
              </a:spcBef>
              <a:spcAft>
                <a:spcPts val="0"/>
              </a:spcAft>
              <a:buClr>
                <a:schemeClr val="dk1"/>
              </a:buClr>
              <a:buSzPts val="1200"/>
              <a:buFont typeface="Arial"/>
              <a:buNone/>
            </a:pPr>
            <a:endParaRPr sz="1100">
              <a:latin typeface="Arial"/>
              <a:ea typeface="Arial"/>
              <a:cs typeface="Arial"/>
              <a:sym typeface="Arial"/>
            </a:endParaRPr>
          </a:p>
          <a:p>
            <a:pPr marL="171450" lvl="0" indent="-95250" algn="l" rtl="0">
              <a:lnSpc>
                <a:spcPct val="100000"/>
              </a:lnSpc>
              <a:spcBef>
                <a:spcPts val="0"/>
              </a:spcBef>
              <a:spcAft>
                <a:spcPts val="0"/>
              </a:spcAft>
              <a:buClr>
                <a:schemeClr val="dk1"/>
              </a:buClr>
              <a:buSzPts val="1200"/>
              <a:buFont typeface="Arial"/>
              <a:buNone/>
            </a:pPr>
            <a:endParaRPr/>
          </a:p>
        </p:txBody>
      </p:sp>
      <p:sp>
        <p:nvSpPr>
          <p:cNvPr id="126" name="Google Shape;126;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4" name="Google Shape;32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1" name="Google Shape;34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9" name="Google Shape;34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7" name="Google Shape;35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4" name="Google Shape;36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3" name="Google Shape;37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1" name="Google Shape;38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0" name="Google Shape;390;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8" name="Google Shape;39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2" name="Google Shape;412;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As a reminder, the HER NOPREN Summer Speaker Series, which started 6 years ago, i</a:t>
            </a:r>
            <a:r>
              <a:rPr lang="en-US" sz="1100"/>
              <a:t>s a place for HER and NOPREN to utilize our platforms and networks to reach students and early career professionals who are interested in food and nutrition and provide a series that gives a comprehensive overview over several topics essential to policy, systems, and environments that are impacting public health nutrition related policy research.</a:t>
            </a:r>
            <a:endParaRPr sz="1100"/>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r>
              <a:rPr lang="en-US" sz="1100"/>
              <a:t>This series is put on jointly and is a collaborative effort of Healthy Eating Research (HER) and the Nutrition and Obesity Policy Research and Evaluation Network (NOPREN). </a:t>
            </a:r>
            <a:endParaRPr sz="1100" b="1">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endParaRPr sz="1100">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sz="1100">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Calibri"/>
              <a:buNone/>
            </a:pPr>
            <a:endParaRPr b="1"/>
          </a:p>
        </p:txBody>
      </p:sp>
      <p:sp>
        <p:nvSpPr>
          <p:cNvPr id="138" name="Google Shape;138;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5" name="Google Shape;43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3" name="Google Shape;443;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3" name="Google Shape;453;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1" name="Google Shape;461;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4" name="Google Shape;474;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3" name="Google Shape;483;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6" name="Google Shape;496;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7" name="Google Shape;507;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9" name="Google Shape;519;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0" name="Google Shape;520;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1" name="Google Shape;531;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15000"/>
              </a:lnSpc>
              <a:spcBef>
                <a:spcPts val="0"/>
              </a:spcBef>
              <a:spcAft>
                <a:spcPts val="0"/>
              </a:spcAft>
              <a:buClr>
                <a:schemeClr val="dk1"/>
              </a:buClr>
              <a:buSzPts val="1100"/>
              <a:buFont typeface="Arial"/>
              <a:buNone/>
            </a:pPr>
            <a:r>
              <a:rPr lang="en-US" sz="1100"/>
              <a:t>This biweekly series will be on Wednesdays at 4-5pm Eastern. Today, we will take a look at Food Policies in Schools. </a:t>
            </a:r>
            <a:endParaRPr sz="1100"/>
          </a:p>
          <a:p>
            <a:pPr marL="0" lvl="0" indent="0" algn="l" rtl="0">
              <a:lnSpc>
                <a:spcPct val="115000"/>
              </a:lnSpc>
              <a:spcBef>
                <a:spcPts val="0"/>
              </a:spcBef>
              <a:spcAft>
                <a:spcPts val="0"/>
              </a:spcAft>
              <a:buClr>
                <a:schemeClr val="dk1"/>
              </a:buClr>
              <a:buSzPts val="1100"/>
              <a:buFont typeface="Calibri"/>
              <a:buNone/>
            </a:pPr>
            <a:r>
              <a:rPr lang="en-US" sz="1100"/>
              <a:t>Subsequently, we will hear about Building Resilient Food Systems, interventions to improve food and nutrition security. We will end with a student presentation session!</a:t>
            </a:r>
            <a:endParaRPr sz="1100"/>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r>
              <a:rPr lang="en-US" sz="1100"/>
              <a:t>For more information about the series or watch past recordings, please visit the link on the slide. We will drop the link in the chat for easy access.</a:t>
            </a:r>
            <a:endParaRPr sz="1100"/>
          </a:p>
          <a:p>
            <a:pPr marL="0" lvl="0" indent="0" algn="l" rtl="0">
              <a:spcBef>
                <a:spcPts val="0"/>
              </a:spcBef>
              <a:spcAft>
                <a:spcPts val="0"/>
              </a:spcAft>
              <a:buClr>
                <a:schemeClr val="dk1"/>
              </a:buClr>
              <a:buSzPts val="1400"/>
              <a:buFont typeface="Arial"/>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Calibri"/>
              <a:buNone/>
            </a:pPr>
            <a:endParaRPr/>
          </a:p>
        </p:txBody>
      </p:sp>
      <p:sp>
        <p:nvSpPr>
          <p:cNvPr id="150" name="Google Shape;150;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3" name="Google Shape;543;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2" name="Google Shape;552;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0" name="Google Shape;560;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9" name="Google Shape;569;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2" name="Google Shape;582;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0" name="Google Shape;590;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9" name="Google Shape;599;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Not everyone is on the same schedule</a:t>
            </a:r>
            <a:endParaRPr/>
          </a:p>
          <a:p>
            <a:pPr marL="0" lvl="0" indent="0" algn="l" rtl="0">
              <a:spcBef>
                <a:spcPts val="0"/>
              </a:spcBef>
              <a:spcAft>
                <a:spcPts val="0"/>
              </a:spcAft>
              <a:buNone/>
            </a:pPr>
            <a:endParaRPr/>
          </a:p>
        </p:txBody>
      </p:sp>
      <p:sp>
        <p:nvSpPr>
          <p:cNvPr id="600" name="Google Shape;600;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1" name="Google Shape;611;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Prohibition of food as a reward with the exception of Individualized Academic Plans (IAP) or Individualized Education Plans (IEP) should be rated “2.”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12" name="Google Shape;612;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2" name="Google Shape;622;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a:p>
        </p:txBody>
      </p:sp>
      <p:sp>
        <p:nvSpPr>
          <p:cNvPr id="623" name="Google Shape;623;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0" name="Google Shape;630;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1" name="Google Shape;631;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100">
                <a:latin typeface="Arial"/>
                <a:ea typeface="Arial"/>
                <a:cs typeface="Arial"/>
                <a:sym typeface="Arial"/>
              </a:rPr>
              <a:t>As mentioned, our series will culminate in our student presentations. We invite students at varying stages to submit abstracts on exciting projects or research that they are involved in this summer and have the opportunity to present or have a poster featured on the NOPREN website. Applications are due July 18th, so you still have time!. You can scan the QR code on the slide to access the application. </a:t>
            </a:r>
            <a:endParaRPr sz="1100">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sz="1100">
              <a:latin typeface="Arial"/>
              <a:ea typeface="Arial"/>
              <a:cs typeface="Arial"/>
              <a:sym typeface="Arial"/>
            </a:endParaRPr>
          </a:p>
          <a:p>
            <a:pPr marL="0" lvl="0" indent="0" algn="l" rtl="0">
              <a:spcBef>
                <a:spcPts val="0"/>
              </a:spcBef>
              <a:spcAft>
                <a:spcPts val="0"/>
              </a:spcAft>
              <a:buClr>
                <a:schemeClr val="dk1"/>
              </a:buClr>
              <a:buSzPts val="1400"/>
              <a:buFont typeface="Arial"/>
              <a:buNone/>
            </a:pPr>
            <a:r>
              <a:rPr lang="en-US" sz="1100">
                <a:latin typeface="Arial"/>
                <a:ea typeface="Arial"/>
                <a:cs typeface="Arial"/>
                <a:sym typeface="Arial"/>
              </a:rPr>
              <a:t>Again, we want to emphasize this amazing opportunity for you to showcase your public health nutrition related project or research to a broad, national audience!</a:t>
            </a:r>
            <a:endParaRPr sz="1100">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Calibri"/>
              <a:buNone/>
            </a:pPr>
            <a:endParaRPr sz="1300"/>
          </a:p>
        </p:txBody>
      </p:sp>
      <p:sp>
        <p:nvSpPr>
          <p:cNvPr id="163" name="Google Shape;163;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9" name="Google Shape;639;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a:p>
        </p:txBody>
      </p:sp>
      <p:sp>
        <p:nvSpPr>
          <p:cNvPr id="640" name="Google Shape;640;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1" name="Google Shape;651;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a:p>
        </p:txBody>
      </p:sp>
      <p:sp>
        <p:nvSpPr>
          <p:cNvPr id="652" name="Google Shape;652;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0" name="Google Shape;660;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a:p>
        </p:txBody>
      </p:sp>
      <p:sp>
        <p:nvSpPr>
          <p:cNvPr id="661" name="Google Shape;661;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1" name="Google Shape;671;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8" name="Google Shape;678;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9" name="Google Shape;679;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7" name="Google Shape;687;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688" name="Google Shape;688;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p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400"/>
              <a:buFont typeface="Arial"/>
              <a:buNone/>
            </a:pPr>
            <a:r>
              <a:rPr lang="en-US" sz="1800" b="0" i="0" u="none" strike="noStrike">
                <a:solidFill>
                  <a:srgbClr val="000000"/>
                </a:solidFill>
                <a:latin typeface="Arial"/>
                <a:ea typeface="Arial"/>
                <a:cs typeface="Arial"/>
                <a:sym typeface="Arial"/>
              </a:rPr>
              <a:t>Thank you all so much for attending the first session of the Summer Speaker Series! Our next session will be in two weeks on July 23rd and we will be hearing building resilient food systems. </a:t>
            </a:r>
            <a:endParaRPr/>
          </a:p>
          <a:p>
            <a:pPr marL="0" lvl="0" indent="0" algn="l" rtl="0">
              <a:lnSpc>
                <a:spcPct val="100000"/>
              </a:lnSpc>
              <a:spcBef>
                <a:spcPts val="0"/>
              </a:spcBef>
              <a:spcAft>
                <a:spcPts val="0"/>
              </a:spcAft>
              <a:buClr>
                <a:schemeClr val="dk1"/>
              </a:buClr>
              <a:buSzPts val="1400"/>
              <a:buFont typeface="Calibri"/>
              <a:buNone/>
            </a:pPr>
            <a:endParaRPr sz="1800" b="0" i="0" u="none" strike="noStrike">
              <a:solidFill>
                <a:srgbClr val="000000"/>
              </a:solidFill>
              <a:latin typeface="Arial"/>
              <a:ea typeface="Arial"/>
              <a:cs typeface="Arial"/>
              <a:sym typeface="Arial"/>
            </a:endParaRPr>
          </a:p>
          <a:p>
            <a:pPr marL="0" lvl="0" indent="0" algn="l" rtl="0">
              <a:lnSpc>
                <a:spcPct val="100000"/>
              </a:lnSpc>
              <a:spcBef>
                <a:spcPts val="0"/>
              </a:spcBef>
              <a:spcAft>
                <a:spcPts val="0"/>
              </a:spcAft>
              <a:buClr>
                <a:srgbClr val="000000"/>
              </a:buClr>
              <a:buSzPts val="1400"/>
              <a:buFont typeface="Arial"/>
              <a:buNone/>
            </a:pPr>
            <a:r>
              <a:rPr lang="en-US" sz="1800" b="0" i="0" u="none" strike="noStrike">
                <a:solidFill>
                  <a:srgbClr val="000000"/>
                </a:solidFill>
                <a:latin typeface="Arial"/>
                <a:ea typeface="Arial"/>
                <a:cs typeface="Arial"/>
                <a:sym typeface="Arial"/>
              </a:rPr>
              <a:t>We also wanted to put another final plug in for the student presentation and poster sessions. Please consider applying by July 18</a:t>
            </a:r>
            <a:r>
              <a:rPr lang="en-US" sz="1800" b="0" i="0" u="none" strike="noStrike" baseline="30000">
                <a:solidFill>
                  <a:srgbClr val="000000"/>
                </a:solidFill>
                <a:latin typeface="Arial"/>
                <a:ea typeface="Arial"/>
                <a:cs typeface="Arial"/>
                <a:sym typeface="Arial"/>
              </a:rPr>
              <a:t>th</a:t>
            </a:r>
            <a:r>
              <a:rPr lang="en-US" sz="1800" b="0" i="0" u="none" strike="noStrike">
                <a:solidFill>
                  <a:srgbClr val="000000"/>
                </a:solidFill>
                <a:latin typeface="Arial"/>
                <a:ea typeface="Arial"/>
                <a:cs typeface="Arial"/>
                <a:sym typeface="Arial"/>
              </a:rPr>
              <a:t> for this amazing opportunity!</a:t>
            </a:r>
            <a:endParaRPr/>
          </a:p>
          <a:p>
            <a:pPr marL="0" lvl="0" indent="0" algn="l" rtl="0">
              <a:lnSpc>
                <a:spcPct val="100000"/>
              </a:lnSpc>
              <a:spcBef>
                <a:spcPts val="0"/>
              </a:spcBef>
              <a:spcAft>
                <a:spcPts val="0"/>
              </a:spcAft>
              <a:buClr>
                <a:schemeClr val="dk1"/>
              </a:buClr>
              <a:buSzPts val="1400"/>
              <a:buFont typeface="Calibri"/>
              <a:buNone/>
            </a:pPr>
            <a:endParaRPr sz="1800" b="0" i="0" u="none" strike="noStrike">
              <a:solidFill>
                <a:srgbClr val="000000"/>
              </a:solidFill>
              <a:latin typeface="Arial"/>
              <a:ea typeface="Arial"/>
              <a:cs typeface="Arial"/>
              <a:sym typeface="Arial"/>
            </a:endParaRPr>
          </a:p>
          <a:p>
            <a:pPr marL="0" lvl="0" indent="0" algn="l" rtl="0">
              <a:lnSpc>
                <a:spcPct val="100000"/>
              </a:lnSpc>
              <a:spcBef>
                <a:spcPts val="0"/>
              </a:spcBef>
              <a:spcAft>
                <a:spcPts val="0"/>
              </a:spcAft>
              <a:buClr>
                <a:srgbClr val="000000"/>
              </a:buClr>
              <a:buSzPts val="1400"/>
              <a:buFont typeface="Arial"/>
              <a:buNone/>
            </a:pPr>
            <a:r>
              <a:rPr lang="en-US" sz="1800" b="0" i="0" u="none" strike="noStrike">
                <a:solidFill>
                  <a:srgbClr val="000000"/>
                </a:solidFill>
                <a:latin typeface="Arial"/>
                <a:ea typeface="Arial"/>
                <a:cs typeface="Arial"/>
                <a:sym typeface="Arial"/>
              </a:rPr>
              <a:t>You can scan the QR code on the right to view past recordings and slides. </a:t>
            </a:r>
            <a:endParaRPr/>
          </a:p>
          <a:p>
            <a:pPr marL="0" lvl="0" indent="0" algn="l" rtl="0">
              <a:lnSpc>
                <a:spcPct val="100000"/>
              </a:lnSpc>
              <a:spcBef>
                <a:spcPts val="0"/>
              </a:spcBef>
              <a:spcAft>
                <a:spcPts val="0"/>
              </a:spcAft>
              <a:buClr>
                <a:schemeClr val="dk1"/>
              </a:buClr>
              <a:buSzPts val="1400"/>
              <a:buFont typeface="Calibri"/>
              <a:buNone/>
            </a:pPr>
            <a:endParaRPr sz="1800" b="0" i="0" u="none" strike="noStrike">
              <a:solidFill>
                <a:srgbClr val="000000"/>
              </a:solidFill>
              <a:latin typeface="Arial"/>
              <a:ea typeface="Arial"/>
              <a:cs typeface="Arial"/>
              <a:sym typeface="Arial"/>
            </a:endParaRPr>
          </a:p>
          <a:p>
            <a:pPr marL="0" lvl="0" indent="0" algn="l" rtl="0">
              <a:lnSpc>
                <a:spcPct val="100000"/>
              </a:lnSpc>
              <a:spcBef>
                <a:spcPts val="0"/>
              </a:spcBef>
              <a:spcAft>
                <a:spcPts val="0"/>
              </a:spcAft>
              <a:buClr>
                <a:srgbClr val="000000"/>
              </a:buClr>
              <a:buSzPts val="1400"/>
              <a:buFont typeface="Arial"/>
              <a:buNone/>
            </a:pPr>
            <a:r>
              <a:rPr lang="en-US" sz="1800" b="0" i="0" u="none" strike="noStrike">
                <a:solidFill>
                  <a:srgbClr val="000000"/>
                </a:solidFill>
                <a:latin typeface="Arial"/>
                <a:ea typeface="Arial"/>
                <a:cs typeface="Arial"/>
                <a:sym typeface="Arial"/>
              </a:rPr>
              <a:t>______________________</a:t>
            </a:r>
            <a:endParaRPr/>
          </a:p>
        </p:txBody>
      </p:sp>
      <p:sp>
        <p:nvSpPr>
          <p:cNvPr id="698" name="Google Shape;698;p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3" name="Google Shape;713;p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400"/>
              <a:buFont typeface="Arial"/>
              <a:buNone/>
            </a:pPr>
            <a:r>
              <a:rPr lang="en-US" sz="1200" b="0" i="0" u="none" strike="noStrike">
                <a:solidFill>
                  <a:srgbClr val="000000"/>
                </a:solidFill>
                <a:latin typeface="Arial"/>
                <a:ea typeface="Arial"/>
                <a:cs typeface="Arial"/>
                <a:sym typeface="Arial"/>
              </a:rPr>
              <a:t>Now, we wanted to offer the optional opportunity for those that may be interested in some more in depth conversation about today’s topic to stay on for the remainder of our time to participate in our breakout rooms. We may either stay together as one large group or split into smaller groups depending on attendance. We have some questions here to guide the conversation or you can ask your own!</a:t>
            </a:r>
            <a:endParaRPr/>
          </a:p>
          <a:p>
            <a:pPr marL="0" lvl="0" indent="0" algn="l" rtl="0">
              <a:lnSpc>
                <a:spcPct val="100000"/>
              </a:lnSpc>
              <a:spcBef>
                <a:spcPts val="0"/>
              </a:spcBef>
              <a:spcAft>
                <a:spcPts val="0"/>
              </a:spcAft>
              <a:buClr>
                <a:schemeClr val="dk1"/>
              </a:buClr>
              <a:buSzPts val="1400"/>
              <a:buFont typeface="Arial"/>
              <a:buNone/>
            </a:pPr>
            <a:endParaRPr/>
          </a:p>
        </p:txBody>
      </p:sp>
      <p:sp>
        <p:nvSpPr>
          <p:cNvPr id="714" name="Google Shape;714;p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100">
                <a:latin typeface="Arial"/>
                <a:ea typeface="Arial"/>
                <a:cs typeface="Arial"/>
                <a:sym typeface="Arial"/>
              </a:rPr>
              <a:t>Today we are excited to be joined by Drs Juliana Cohen, Mary Curnutte, and Erin Hager to present on Food Policies in Schools. </a:t>
            </a:r>
            <a:endParaRPr sz="1100">
              <a:latin typeface="Arial"/>
              <a:ea typeface="Arial"/>
              <a:cs typeface="Arial"/>
              <a:sym typeface="Arial"/>
            </a:endParaRPr>
          </a:p>
          <a:p>
            <a:pPr marL="0" lvl="0" indent="0" algn="l" rtl="0">
              <a:spcBef>
                <a:spcPts val="0"/>
              </a:spcBef>
              <a:spcAft>
                <a:spcPts val="0"/>
              </a:spcAft>
              <a:buClr>
                <a:schemeClr val="dk1"/>
              </a:buClr>
              <a:buSzPts val="1400"/>
              <a:buFont typeface="Calibri"/>
              <a:buNone/>
            </a:pPr>
            <a:endParaRPr sz="1100">
              <a:latin typeface="Arial"/>
              <a:ea typeface="Arial"/>
              <a:cs typeface="Arial"/>
              <a:sym typeface="Arial"/>
            </a:endParaRPr>
          </a:p>
          <a:p>
            <a:pPr marL="0" lvl="0" indent="0" algn="l" rtl="0">
              <a:spcBef>
                <a:spcPts val="0"/>
              </a:spcBef>
              <a:spcAft>
                <a:spcPts val="0"/>
              </a:spcAft>
              <a:buClr>
                <a:schemeClr val="dk1"/>
              </a:buClr>
              <a:buSzPts val="1400"/>
              <a:buFont typeface="Calibri"/>
              <a:buNone/>
            </a:pPr>
            <a:endParaRPr sz="1100">
              <a:latin typeface="Arial"/>
              <a:ea typeface="Arial"/>
              <a:cs typeface="Arial"/>
              <a:sym typeface="Arial"/>
            </a:endParaRPr>
          </a:p>
          <a:p>
            <a:pPr marL="0" lvl="0" indent="0" algn="l" rtl="0">
              <a:spcBef>
                <a:spcPts val="0"/>
              </a:spcBef>
              <a:spcAft>
                <a:spcPts val="0"/>
              </a:spcAft>
              <a:buClr>
                <a:schemeClr val="dk1"/>
              </a:buClr>
              <a:buSzPts val="1400"/>
              <a:buFont typeface="Arial"/>
              <a:buNone/>
            </a:pPr>
            <a:r>
              <a:rPr lang="en-US" sz="1100">
                <a:latin typeface="Arial"/>
                <a:ea typeface="Arial"/>
                <a:cs typeface="Arial"/>
                <a:sym typeface="Arial"/>
              </a:rPr>
              <a:t>Dr. Mary Curnutte holds a PhD in Public Health, with an emphasis in health policy, from the University of Louisville and an MS in Nutrition &amp; Dietetics from Saint Louis University. Mary is a practicing Registered Dietitian. Mary's research interest is broadly focused on food environment and public health outcomes and specifically has researched competitive foods in schools. Mary is the Fellow for the NOPREN School Wellness Working Group.</a:t>
            </a:r>
            <a:endParaRPr sz="1100">
              <a:latin typeface="Arial"/>
              <a:ea typeface="Arial"/>
              <a:cs typeface="Arial"/>
              <a:sym typeface="Arial"/>
            </a:endParaRPr>
          </a:p>
          <a:p>
            <a:pPr marL="0" lvl="0" indent="0" algn="l" rtl="0">
              <a:spcBef>
                <a:spcPts val="1100"/>
              </a:spcBef>
              <a:spcAft>
                <a:spcPts val="0"/>
              </a:spcAft>
              <a:buClr>
                <a:schemeClr val="dk1"/>
              </a:buClr>
              <a:buSzPts val="1100"/>
              <a:buFont typeface="Arial"/>
              <a:buNone/>
            </a:pPr>
            <a:endParaRPr sz="1100">
              <a:latin typeface="Arial"/>
              <a:ea typeface="Arial"/>
              <a:cs typeface="Arial"/>
              <a:sym typeface="Arial"/>
            </a:endParaRPr>
          </a:p>
          <a:p>
            <a:pPr marL="0" lvl="0" indent="0" algn="l" rtl="0">
              <a:spcBef>
                <a:spcPts val="0"/>
              </a:spcBef>
              <a:spcAft>
                <a:spcPts val="0"/>
              </a:spcAft>
              <a:buClr>
                <a:srgbClr val="000000"/>
              </a:buClr>
              <a:buSzPts val="1800"/>
              <a:buFont typeface="Arial"/>
              <a:buNone/>
            </a:pPr>
            <a:r>
              <a:rPr lang="en-US" sz="1800" b="0" i="0" u="none" strike="noStrike">
                <a:solidFill>
                  <a:srgbClr val="000000"/>
                </a:solidFill>
                <a:latin typeface="Arial"/>
                <a:ea typeface="Arial"/>
                <a:cs typeface="Arial"/>
                <a:sym typeface="Arial"/>
              </a:rPr>
              <a:t>Dr. Juliana Cohen is a Professor of Nutrition and Public Health at Merrimack College and an Adjunct Professor of Nutrition at the Harvard T.H. Chan School of Public Health. Dr. Cohen has broad research interests in pediatric nutrition, including school-based interventions, child and adolescent health and development, health disparities, and nutrition policies. Her research centers on the identification, evaluation, and dissemination of effective nutrition policies and initiatives to promote nutrition equity and reduce the risk of obesity among children. Dr. Cohen has multiple grants to examine school-based policies and interventions to improve children’s school meal participation and consumption both in the United States and internationally, including Universal Free School Meal policies, stronger school nutrition standards, and competitive food standards for snacks and beverages sold in schools. Dr. Cohen is also Director of the NOURISH Lab</a:t>
            </a:r>
            <a:r>
              <a:rPr lang="en-US" sz="1800" b="1" i="0" u="none" strike="noStrike">
                <a:solidFill>
                  <a:srgbClr val="000000"/>
                </a:solidFill>
                <a:latin typeface="Arial"/>
                <a:ea typeface="Arial"/>
                <a:cs typeface="Arial"/>
                <a:sym typeface="Arial"/>
              </a:rPr>
              <a:t>.</a:t>
            </a:r>
            <a:endParaRPr sz="1600" b="0"/>
          </a:p>
          <a:p>
            <a:pPr marL="0" lvl="0" indent="0" algn="l" rtl="0">
              <a:spcBef>
                <a:spcPts val="1100"/>
              </a:spcBef>
              <a:spcAft>
                <a:spcPts val="0"/>
              </a:spcAft>
              <a:buClr>
                <a:schemeClr val="dk1"/>
              </a:buClr>
              <a:buSzPts val="1100"/>
              <a:buFont typeface="Arial"/>
              <a:buNone/>
            </a:pPr>
            <a:endParaRPr sz="1100">
              <a:latin typeface="Arial"/>
              <a:ea typeface="Arial"/>
              <a:cs typeface="Arial"/>
              <a:sym typeface="Arial"/>
            </a:endParaRPr>
          </a:p>
          <a:p>
            <a:pPr marL="0" lvl="0" indent="0" algn="l" rtl="0">
              <a:spcBef>
                <a:spcPts val="1100"/>
              </a:spcBef>
              <a:spcAft>
                <a:spcPts val="0"/>
              </a:spcAft>
              <a:buClr>
                <a:schemeClr val="dk1"/>
              </a:buClr>
              <a:buSzPts val="1100"/>
              <a:buFont typeface="Arial"/>
              <a:buNone/>
            </a:pPr>
            <a:r>
              <a:rPr lang="en-US" sz="1100">
                <a:latin typeface="Arial"/>
                <a:ea typeface="Arial"/>
                <a:cs typeface="Arial"/>
                <a:sym typeface="Arial"/>
              </a:rPr>
              <a:t>Dr. Hager is a Professor at the Johns Hopkins Bloomberg School of Public Health in the Department of Population, Family and Reproductive Health. She is a nutritional epidemiologist with additional training in physical activity assessment and promotion. She has funding from the USDA, NIH, and other local and federal agencies to evaluate the impact of policies and programs to promote healthy eating, physical activity, and food security for children and families, with a focus on schools. In addition to her research, she serves as the co-chair of the NOPREN School Wellness Working Group and the chair of the Maryland State School Health Council.</a:t>
            </a:r>
            <a:endParaRPr/>
          </a:p>
          <a:p>
            <a:pPr marL="0" lvl="0" indent="0" algn="l" rtl="0">
              <a:spcBef>
                <a:spcPts val="1100"/>
              </a:spcBef>
              <a:spcAft>
                <a:spcPts val="0"/>
              </a:spcAft>
              <a:buClr>
                <a:schemeClr val="dk1"/>
              </a:buClr>
              <a:buSzPts val="1100"/>
              <a:buFont typeface="Arial"/>
              <a:buNone/>
            </a:pPr>
            <a:endParaRPr sz="1100">
              <a:latin typeface="Arial"/>
              <a:ea typeface="Arial"/>
              <a:cs typeface="Arial"/>
              <a:sym typeface="Arial"/>
            </a:endParaRPr>
          </a:p>
          <a:p>
            <a:pPr marL="0" lvl="0" indent="0" algn="l" rtl="0">
              <a:spcBef>
                <a:spcPts val="1100"/>
              </a:spcBef>
              <a:spcAft>
                <a:spcPts val="0"/>
              </a:spcAft>
              <a:buClr>
                <a:schemeClr val="dk1"/>
              </a:buClr>
              <a:buSzPts val="1100"/>
              <a:buFont typeface="Arial"/>
              <a:buNone/>
            </a:pPr>
            <a:endParaRPr sz="1100">
              <a:latin typeface="Arial"/>
              <a:ea typeface="Arial"/>
              <a:cs typeface="Arial"/>
              <a:sym typeface="Arial"/>
            </a:endParaRPr>
          </a:p>
          <a:p>
            <a:pPr marL="0" lvl="0" indent="0" algn="l" rtl="0">
              <a:spcBef>
                <a:spcPts val="1200"/>
              </a:spcBef>
              <a:spcAft>
                <a:spcPts val="0"/>
              </a:spcAft>
              <a:buClr>
                <a:schemeClr val="dk1"/>
              </a:buClr>
              <a:buSzPts val="1400"/>
              <a:buFont typeface="Calibri"/>
              <a:buNone/>
            </a:pPr>
            <a:endParaRPr sz="1100">
              <a:latin typeface="Arial"/>
              <a:ea typeface="Arial"/>
              <a:cs typeface="Arial"/>
              <a:sym typeface="Arial"/>
            </a:endParaRPr>
          </a:p>
        </p:txBody>
      </p:sp>
      <p:sp>
        <p:nvSpPr>
          <p:cNvPr id="178" name="Google Shape;178;p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 will turn it over now to our presenters!</a:t>
            </a:r>
            <a:endParaRPr/>
          </a:p>
        </p:txBody>
      </p:sp>
      <p:sp>
        <p:nvSpPr>
          <p:cNvPr id="188" name="Google Shape;18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59"/>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484848"/>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59"/>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0" name="Google Shape;20;p59"/>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59"/>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59"/>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1"/>
        <p:cNvGrpSpPr/>
        <p:nvPr/>
      </p:nvGrpSpPr>
      <p:grpSpPr>
        <a:xfrm>
          <a:off x="0" y="0"/>
          <a:ext cx="0" cy="0"/>
          <a:chOff x="0" y="0"/>
          <a:chExt cx="0" cy="0"/>
        </a:xfrm>
      </p:grpSpPr>
      <p:sp>
        <p:nvSpPr>
          <p:cNvPr id="82" name="Google Shape;82;p68"/>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484848"/>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68"/>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68"/>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68"/>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86"/>
        <p:cNvGrpSpPr/>
        <p:nvPr/>
      </p:nvGrpSpPr>
      <p:grpSpPr>
        <a:xfrm>
          <a:off x="0" y="0"/>
          <a:ext cx="0" cy="0"/>
          <a:chOff x="0" y="0"/>
          <a:chExt cx="0" cy="0"/>
        </a:xfrm>
      </p:grpSpPr>
      <p:sp>
        <p:nvSpPr>
          <p:cNvPr id="87" name="Google Shape;87;p69"/>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69"/>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69"/>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69"/>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91"/>
        <p:cNvGrpSpPr/>
        <p:nvPr/>
      </p:nvGrpSpPr>
      <p:grpSpPr>
        <a:xfrm>
          <a:off x="0" y="0"/>
          <a:ext cx="0" cy="0"/>
          <a:chOff x="0" y="0"/>
          <a:chExt cx="0" cy="0"/>
        </a:xfrm>
      </p:grpSpPr>
      <p:sp>
        <p:nvSpPr>
          <p:cNvPr id="92" name="Google Shape;92;p70"/>
          <p:cNvSpPr/>
          <p:nvPr/>
        </p:nvSpPr>
        <p:spPr>
          <a:xfrm>
            <a:off x="0" y="4915076"/>
            <a:ext cx="12188825" cy="1942924"/>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70"/>
          <p:cNvSpPr txBox="1">
            <a:spLocks noGrp="1"/>
          </p:cNvSpPr>
          <p:nvPr>
            <p:ph type="title"/>
          </p:nvPr>
        </p:nvSpPr>
        <p:spPr>
          <a:xfrm>
            <a:off x="1097280" y="5074920"/>
            <a:ext cx="10113645" cy="822960"/>
          </a:xfrm>
          <a:prstGeom prst="rect">
            <a:avLst/>
          </a:prstGeom>
          <a:noFill/>
          <a:ln>
            <a:noFill/>
          </a:ln>
        </p:spPr>
        <p:txBody>
          <a:bodyPr spcFirstLastPara="1" wrap="square" lIns="91425" tIns="0" rIns="91425" bIns="0" anchor="b" anchorCtr="0">
            <a:noAutofit/>
          </a:bodyPr>
          <a:lstStyle>
            <a:lvl1pPr lvl="0" algn="l">
              <a:lnSpc>
                <a:spcPct val="85000"/>
              </a:lnSpc>
              <a:spcBef>
                <a:spcPts val="0"/>
              </a:spcBef>
              <a:spcAft>
                <a:spcPts val="0"/>
              </a:spcAft>
              <a:buClr>
                <a:srgbClr val="FFFFFF"/>
              </a:buClr>
              <a:buSzPts val="3600"/>
              <a:buFont typeface="Trebuchet MS"/>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70"/>
          <p:cNvSpPr>
            <a:spLocks noGrp="1"/>
          </p:cNvSpPr>
          <p:nvPr>
            <p:ph type="pic" idx="2"/>
          </p:nvPr>
        </p:nvSpPr>
        <p:spPr>
          <a:xfrm>
            <a:off x="15" y="0"/>
            <a:ext cx="12191985" cy="4915076"/>
          </a:xfrm>
          <a:prstGeom prst="rect">
            <a:avLst/>
          </a:prstGeom>
          <a:solidFill>
            <a:srgbClr val="D1C3B4"/>
          </a:solidFill>
          <a:ln>
            <a:noFill/>
          </a:ln>
        </p:spPr>
      </p:sp>
      <p:sp>
        <p:nvSpPr>
          <p:cNvPr id="95" name="Google Shape;95;p70"/>
          <p:cNvSpPr txBox="1">
            <a:spLocks noGrp="1"/>
          </p:cNvSpPr>
          <p:nvPr>
            <p:ph type="body" idx="1"/>
          </p:nvPr>
        </p:nvSpPr>
        <p:spPr>
          <a:xfrm>
            <a:off x="1097280" y="5907024"/>
            <a:ext cx="10113264" cy="594360"/>
          </a:xfrm>
          <a:prstGeom prst="rect">
            <a:avLst/>
          </a:prstGeom>
          <a:noFill/>
          <a:ln>
            <a:noFill/>
          </a:ln>
        </p:spPr>
        <p:txBody>
          <a:bodyPr spcFirstLastPara="1" wrap="square" lIns="91425" tIns="0" rIns="91425" bIns="0" anchor="t" anchorCtr="0">
            <a:normAutofit/>
          </a:bodyPr>
          <a:lstStyle>
            <a:lvl1pPr marL="457200" lvl="0" indent="-228600" algn="l">
              <a:lnSpc>
                <a:spcPct val="90000"/>
              </a:lnSpc>
              <a:spcBef>
                <a:spcPts val="0"/>
              </a:spcBef>
              <a:spcAft>
                <a:spcPts val="0"/>
              </a:spcAft>
              <a:buSzPts val="1500"/>
              <a:buNone/>
              <a:defRPr sz="1500">
                <a:solidFill>
                  <a:srgbClr val="FFFFFF"/>
                </a:solidFill>
              </a:defRPr>
            </a:lvl1pPr>
            <a:lvl2pPr marL="914400" lvl="1" indent="-228600" algn="l">
              <a:lnSpc>
                <a:spcPct val="90000"/>
              </a:lnSpc>
              <a:spcBef>
                <a:spcPts val="6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96" name="Google Shape;96;p70"/>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70"/>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70"/>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99" name="Google Shape;99;p70"/>
          <p:cNvPicPr preferRelativeResize="0"/>
          <p:nvPr/>
        </p:nvPicPr>
        <p:blipFill rotWithShape="1">
          <a:blip r:embed="rId2">
            <a:alphaModFix/>
          </a:blip>
          <a:srcRect/>
          <a:stretch/>
        </p:blipFill>
        <p:spPr>
          <a:xfrm>
            <a:off x="10764252" y="286118"/>
            <a:ext cx="1163456" cy="796774"/>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0"/>
        <p:cNvGrpSpPr/>
        <p:nvPr/>
      </p:nvGrpSpPr>
      <p:grpSpPr>
        <a:xfrm>
          <a:off x="0" y="0"/>
          <a:ext cx="0" cy="0"/>
          <a:chOff x="0" y="0"/>
          <a:chExt cx="0" cy="0"/>
        </a:xfrm>
      </p:grpSpPr>
      <p:sp>
        <p:nvSpPr>
          <p:cNvPr id="101" name="Google Shape;101;p71"/>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484848"/>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71"/>
          <p:cNvSpPr txBox="1">
            <a:spLocks noGrp="1"/>
          </p:cNvSpPr>
          <p:nvPr>
            <p:ph type="body" idx="1"/>
          </p:nvPr>
        </p:nvSpPr>
        <p:spPr>
          <a:xfrm rot="5400000">
            <a:off x="4114800" y="-1171786"/>
            <a:ext cx="4023360" cy="10058400"/>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3" name="Google Shape;103;p71"/>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71"/>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71"/>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106"/>
        <p:cNvGrpSpPr/>
        <p:nvPr/>
      </p:nvGrpSpPr>
      <p:grpSpPr>
        <a:xfrm>
          <a:off x="0" y="0"/>
          <a:ext cx="0" cy="0"/>
          <a:chOff x="0" y="0"/>
          <a:chExt cx="0" cy="0"/>
        </a:xfrm>
      </p:grpSpPr>
      <p:sp>
        <p:nvSpPr>
          <p:cNvPr id="107" name="Google Shape;107;p72"/>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72"/>
          <p:cNvSpPr txBox="1">
            <a:spLocks noGrp="1"/>
          </p:cNvSpPr>
          <p:nvPr>
            <p:ph type="title"/>
          </p:nvPr>
        </p:nvSpPr>
        <p:spPr>
          <a:xfrm rot="5400000">
            <a:off x="7159401" y="1977801"/>
            <a:ext cx="5759898" cy="26289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484848"/>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72"/>
          <p:cNvSpPr txBox="1">
            <a:spLocks noGrp="1"/>
          </p:cNvSpPr>
          <p:nvPr>
            <p:ph type="body" idx="1"/>
          </p:nvPr>
        </p:nvSpPr>
        <p:spPr>
          <a:xfrm rot="5400000">
            <a:off x="1825401" y="-574899"/>
            <a:ext cx="5759898" cy="7734300"/>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10" name="Google Shape;110;p72"/>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72"/>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72"/>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Recipe Book Section Header">
  <p:cSld name="1_Recipe Book Section Header">
    <p:bg>
      <p:bgPr>
        <a:solidFill>
          <a:srgbClr val="006231"/>
        </a:solidFill>
        <a:effectLst/>
      </p:bgPr>
    </p:bg>
    <p:spTree>
      <p:nvGrpSpPr>
        <p:cNvPr id="1" name="Shape 23"/>
        <p:cNvGrpSpPr/>
        <p:nvPr/>
      </p:nvGrpSpPr>
      <p:grpSpPr>
        <a:xfrm>
          <a:off x="0" y="0"/>
          <a:ext cx="0" cy="0"/>
          <a:chOff x="0" y="0"/>
          <a:chExt cx="0" cy="0"/>
        </a:xfrm>
      </p:grpSpPr>
      <p:sp>
        <p:nvSpPr>
          <p:cNvPr id="24" name="Google Shape;24;p60"/>
          <p:cNvSpPr txBox="1">
            <a:spLocks noGrp="1"/>
          </p:cNvSpPr>
          <p:nvPr>
            <p:ph type="title"/>
          </p:nvPr>
        </p:nvSpPr>
        <p:spPr>
          <a:xfrm>
            <a:off x="5981701" y="83820"/>
            <a:ext cx="6050280" cy="1325563"/>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4800"/>
              <a:buFont typeface="Trebuchet MS"/>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60"/>
          <p:cNvSpPr>
            <a:spLocks noGrp="1"/>
          </p:cNvSpPr>
          <p:nvPr>
            <p:ph type="pic" idx="2"/>
          </p:nvPr>
        </p:nvSpPr>
        <p:spPr>
          <a:xfrm>
            <a:off x="0" y="0"/>
            <a:ext cx="5785104" cy="6858000"/>
          </a:xfrm>
          <a:prstGeom prst="rect">
            <a:avLst/>
          </a:prstGeom>
          <a:solidFill>
            <a:srgbClr val="ACF6CD"/>
          </a:solid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1 Recipe Book Recipe">
  <p:cSld name="1_1 Recipe Book Recipe">
    <p:spTree>
      <p:nvGrpSpPr>
        <p:cNvPr id="1" name="Shape 26"/>
        <p:cNvGrpSpPr/>
        <p:nvPr/>
      </p:nvGrpSpPr>
      <p:grpSpPr>
        <a:xfrm>
          <a:off x="0" y="0"/>
          <a:ext cx="0" cy="0"/>
          <a:chOff x="0" y="0"/>
          <a:chExt cx="0" cy="0"/>
        </a:xfrm>
      </p:grpSpPr>
      <p:sp>
        <p:nvSpPr>
          <p:cNvPr id="27" name="Google Shape;27;p61" descr="An empty placeholder to add an image. Click on the placeholder and select the image that you wish to add."/>
          <p:cNvSpPr>
            <a:spLocks noGrp="1"/>
          </p:cNvSpPr>
          <p:nvPr>
            <p:ph type="pic" idx="2"/>
          </p:nvPr>
        </p:nvSpPr>
        <p:spPr>
          <a:xfrm>
            <a:off x="-7220" y="1181100"/>
            <a:ext cx="5790659" cy="5676900"/>
          </a:xfrm>
          <a:prstGeom prst="rect">
            <a:avLst/>
          </a:prstGeom>
          <a:solidFill>
            <a:srgbClr val="B3FFD9"/>
          </a:solidFill>
          <a:ln>
            <a:noFill/>
          </a:ln>
        </p:spPr>
        <p:txBody>
          <a:bodyPr/>
          <a:lstStyle/>
          <a:p>
            <a:endParaRPr lang="en-US"/>
          </a:p>
        </p:txBody>
      </p:sp>
      <p:sp>
        <p:nvSpPr>
          <p:cNvPr id="28" name="Google Shape;28;p61"/>
          <p:cNvSpPr txBox="1">
            <a:spLocks noGrp="1"/>
          </p:cNvSpPr>
          <p:nvPr>
            <p:ph type="body" idx="1"/>
          </p:nvPr>
        </p:nvSpPr>
        <p:spPr>
          <a:xfrm>
            <a:off x="6018265" y="3734155"/>
            <a:ext cx="5919495" cy="2531389"/>
          </a:xfrm>
          <a:prstGeom prst="rect">
            <a:avLst/>
          </a:prstGeom>
          <a:noFill/>
          <a:ln>
            <a:noFill/>
          </a:ln>
        </p:spPr>
        <p:txBody>
          <a:bodyPr spcFirstLastPara="1" wrap="square" lIns="0" tIns="45700" rIns="0" bIns="45700" anchor="t" anchorCtr="0">
            <a:normAutofit/>
          </a:bodyPr>
          <a:lstStyle>
            <a:lvl1pPr marL="457200" lvl="0" indent="-228600" algn="l">
              <a:lnSpc>
                <a:spcPct val="90000"/>
              </a:lnSpc>
              <a:spcBef>
                <a:spcPts val="1200"/>
              </a:spcBef>
              <a:spcAft>
                <a:spcPts val="0"/>
              </a:spcAft>
              <a:buClr>
                <a:srgbClr val="004121"/>
              </a:buClr>
              <a:buSzPts val="1440"/>
              <a:buFont typeface="Calibri"/>
              <a:buNone/>
              <a:defRPr sz="1200">
                <a:solidFill>
                  <a:srgbClr val="535C13"/>
                </a:solidFill>
              </a:defRPr>
            </a:lvl1pPr>
            <a:lvl2pPr marL="914400" lvl="1" indent="-228600" algn="l">
              <a:lnSpc>
                <a:spcPct val="90000"/>
              </a:lnSpc>
              <a:spcBef>
                <a:spcPts val="200"/>
              </a:spcBef>
              <a:spcAft>
                <a:spcPts val="0"/>
              </a:spcAft>
              <a:buSzPts val="1400"/>
              <a:buNone/>
              <a:defRPr sz="1400"/>
            </a:lvl2pPr>
            <a:lvl3pPr marL="1371600" lvl="2" indent="-228600" algn="l">
              <a:lnSpc>
                <a:spcPct val="90000"/>
              </a:lnSpc>
              <a:spcBef>
                <a:spcPts val="400"/>
              </a:spcBef>
              <a:spcAft>
                <a:spcPts val="0"/>
              </a:spcAft>
              <a:buSzPts val="1200"/>
              <a:buNone/>
              <a:defRPr sz="1200"/>
            </a:lvl3pPr>
            <a:lvl4pPr marL="1828800" lvl="3" indent="-228600" algn="l">
              <a:lnSpc>
                <a:spcPct val="90000"/>
              </a:lnSpc>
              <a:spcBef>
                <a:spcPts val="400"/>
              </a:spcBef>
              <a:spcAft>
                <a:spcPts val="0"/>
              </a:spcAft>
              <a:buSzPts val="1000"/>
              <a:buNone/>
              <a:defRPr sz="1000"/>
            </a:lvl4pPr>
            <a:lvl5pPr marL="2286000" lvl="4" indent="-228600" algn="l">
              <a:lnSpc>
                <a:spcPct val="90000"/>
              </a:lnSpc>
              <a:spcBef>
                <a:spcPts val="400"/>
              </a:spcBef>
              <a:spcAft>
                <a:spcPts val="0"/>
              </a:spcAft>
              <a:buSzPts val="1000"/>
              <a:buNone/>
              <a:defRPr sz="1000"/>
            </a:lvl5pPr>
            <a:lvl6pPr marL="2743200" lvl="5" indent="-228600" algn="l">
              <a:lnSpc>
                <a:spcPct val="90000"/>
              </a:lnSpc>
              <a:spcBef>
                <a:spcPts val="400"/>
              </a:spcBef>
              <a:spcAft>
                <a:spcPts val="0"/>
              </a:spcAft>
              <a:buSzPts val="1000"/>
              <a:buNone/>
              <a:defRPr sz="1000"/>
            </a:lvl6pPr>
            <a:lvl7pPr marL="3200400" lvl="6" indent="-228600" algn="l">
              <a:lnSpc>
                <a:spcPct val="90000"/>
              </a:lnSpc>
              <a:spcBef>
                <a:spcPts val="400"/>
              </a:spcBef>
              <a:spcAft>
                <a:spcPts val="0"/>
              </a:spcAft>
              <a:buSzPts val="1000"/>
              <a:buNone/>
              <a:defRPr sz="1000"/>
            </a:lvl7pPr>
            <a:lvl8pPr marL="3657600" lvl="7" indent="-228600" algn="l">
              <a:lnSpc>
                <a:spcPct val="90000"/>
              </a:lnSpc>
              <a:spcBef>
                <a:spcPts val="400"/>
              </a:spcBef>
              <a:spcAft>
                <a:spcPts val="0"/>
              </a:spcAft>
              <a:buSzPts val="1000"/>
              <a:buNone/>
              <a:defRPr sz="1000"/>
            </a:lvl8pPr>
            <a:lvl9pPr marL="4114800" lvl="8" indent="-228600" algn="l">
              <a:lnSpc>
                <a:spcPct val="90000"/>
              </a:lnSpc>
              <a:spcBef>
                <a:spcPts val="400"/>
              </a:spcBef>
              <a:spcAft>
                <a:spcPts val="400"/>
              </a:spcAft>
              <a:buSzPts val="1000"/>
              <a:buNone/>
              <a:defRPr sz="1000"/>
            </a:lvl9pPr>
          </a:lstStyle>
          <a:p>
            <a:endParaRPr/>
          </a:p>
        </p:txBody>
      </p:sp>
      <p:sp>
        <p:nvSpPr>
          <p:cNvPr id="29" name="Google Shape;29;p61"/>
          <p:cNvSpPr txBox="1">
            <a:spLocks noGrp="1"/>
          </p:cNvSpPr>
          <p:nvPr>
            <p:ph type="body" idx="3"/>
          </p:nvPr>
        </p:nvSpPr>
        <p:spPr>
          <a:xfrm>
            <a:off x="6018265" y="3406597"/>
            <a:ext cx="5919495" cy="26778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1200"/>
              </a:spcBef>
              <a:spcAft>
                <a:spcPts val="0"/>
              </a:spcAft>
              <a:buSzPts val="1600"/>
              <a:buNone/>
              <a:defRPr sz="1600" i="0">
                <a:solidFill>
                  <a:srgbClr val="004121"/>
                </a:solidFill>
                <a:latin typeface="Calibri"/>
                <a:ea typeface="Calibri"/>
                <a:cs typeface="Calibri"/>
                <a:sym typeface="Calibri"/>
              </a:defRPr>
            </a:lvl1pPr>
            <a:lvl2pPr marL="914400" lvl="1" indent="-228600" algn="l">
              <a:lnSpc>
                <a:spcPct val="90000"/>
              </a:lnSpc>
              <a:spcBef>
                <a:spcPts val="200"/>
              </a:spcBef>
              <a:spcAft>
                <a:spcPts val="0"/>
              </a:spcAft>
              <a:buSzPts val="1400"/>
              <a:buNone/>
              <a:defRPr sz="1400"/>
            </a:lvl2pPr>
            <a:lvl3pPr marL="1371600" lvl="2" indent="-228600" algn="l">
              <a:lnSpc>
                <a:spcPct val="90000"/>
              </a:lnSpc>
              <a:spcBef>
                <a:spcPts val="400"/>
              </a:spcBef>
              <a:spcAft>
                <a:spcPts val="0"/>
              </a:spcAft>
              <a:buSzPts val="1200"/>
              <a:buNone/>
              <a:defRPr sz="1200"/>
            </a:lvl3pPr>
            <a:lvl4pPr marL="1828800" lvl="3" indent="-228600" algn="l">
              <a:lnSpc>
                <a:spcPct val="90000"/>
              </a:lnSpc>
              <a:spcBef>
                <a:spcPts val="400"/>
              </a:spcBef>
              <a:spcAft>
                <a:spcPts val="0"/>
              </a:spcAft>
              <a:buSzPts val="1000"/>
              <a:buNone/>
              <a:defRPr sz="1000"/>
            </a:lvl4pPr>
            <a:lvl5pPr marL="2286000" lvl="4" indent="-228600" algn="l">
              <a:lnSpc>
                <a:spcPct val="90000"/>
              </a:lnSpc>
              <a:spcBef>
                <a:spcPts val="400"/>
              </a:spcBef>
              <a:spcAft>
                <a:spcPts val="0"/>
              </a:spcAft>
              <a:buSzPts val="1000"/>
              <a:buNone/>
              <a:defRPr sz="1000"/>
            </a:lvl5pPr>
            <a:lvl6pPr marL="2743200" lvl="5" indent="-228600" algn="l">
              <a:lnSpc>
                <a:spcPct val="90000"/>
              </a:lnSpc>
              <a:spcBef>
                <a:spcPts val="400"/>
              </a:spcBef>
              <a:spcAft>
                <a:spcPts val="0"/>
              </a:spcAft>
              <a:buSzPts val="1000"/>
              <a:buNone/>
              <a:defRPr sz="1000"/>
            </a:lvl6pPr>
            <a:lvl7pPr marL="3200400" lvl="6" indent="-228600" algn="l">
              <a:lnSpc>
                <a:spcPct val="90000"/>
              </a:lnSpc>
              <a:spcBef>
                <a:spcPts val="400"/>
              </a:spcBef>
              <a:spcAft>
                <a:spcPts val="0"/>
              </a:spcAft>
              <a:buSzPts val="1000"/>
              <a:buNone/>
              <a:defRPr sz="1000"/>
            </a:lvl7pPr>
            <a:lvl8pPr marL="3657600" lvl="7" indent="-228600" algn="l">
              <a:lnSpc>
                <a:spcPct val="90000"/>
              </a:lnSpc>
              <a:spcBef>
                <a:spcPts val="400"/>
              </a:spcBef>
              <a:spcAft>
                <a:spcPts val="0"/>
              </a:spcAft>
              <a:buSzPts val="1000"/>
              <a:buNone/>
              <a:defRPr sz="1000"/>
            </a:lvl8pPr>
            <a:lvl9pPr marL="4114800" lvl="8" indent="-228600" algn="l">
              <a:lnSpc>
                <a:spcPct val="90000"/>
              </a:lnSpc>
              <a:spcBef>
                <a:spcPts val="400"/>
              </a:spcBef>
              <a:spcAft>
                <a:spcPts val="400"/>
              </a:spcAft>
              <a:buSzPts val="1000"/>
              <a:buNone/>
              <a:defRPr sz="1000"/>
            </a:lvl9pPr>
          </a:lstStyle>
          <a:p>
            <a:endParaRPr/>
          </a:p>
        </p:txBody>
      </p:sp>
      <p:sp>
        <p:nvSpPr>
          <p:cNvPr id="30" name="Google Shape;30;p61"/>
          <p:cNvSpPr txBox="1">
            <a:spLocks noGrp="1"/>
          </p:cNvSpPr>
          <p:nvPr>
            <p:ph type="body" idx="4"/>
          </p:nvPr>
        </p:nvSpPr>
        <p:spPr>
          <a:xfrm>
            <a:off x="6027995" y="1576050"/>
            <a:ext cx="5909765" cy="1778314"/>
          </a:xfrm>
          <a:prstGeom prst="rect">
            <a:avLst/>
          </a:prstGeom>
          <a:noFill/>
          <a:ln>
            <a:noFill/>
          </a:ln>
        </p:spPr>
        <p:txBody>
          <a:bodyPr spcFirstLastPara="1" wrap="square" lIns="0" tIns="45700" rIns="0" bIns="45700" anchor="t" anchorCtr="0">
            <a:normAutofit/>
          </a:bodyPr>
          <a:lstStyle>
            <a:lvl1pPr marL="457200" lvl="0" indent="-228600" algn="l">
              <a:lnSpc>
                <a:spcPct val="100000"/>
              </a:lnSpc>
              <a:spcBef>
                <a:spcPts val="0"/>
              </a:spcBef>
              <a:spcAft>
                <a:spcPts val="0"/>
              </a:spcAft>
              <a:buSzPts val="1200"/>
              <a:buNone/>
              <a:defRPr sz="1200">
                <a:solidFill>
                  <a:srgbClr val="535C13"/>
                </a:solidFill>
              </a:defRPr>
            </a:lvl1pPr>
            <a:lvl2pPr marL="914400" lvl="1" indent="-228600" algn="l">
              <a:lnSpc>
                <a:spcPct val="90000"/>
              </a:lnSpc>
              <a:spcBef>
                <a:spcPts val="200"/>
              </a:spcBef>
              <a:spcAft>
                <a:spcPts val="0"/>
              </a:spcAft>
              <a:buSzPts val="1400"/>
              <a:buNone/>
              <a:defRPr sz="1400"/>
            </a:lvl2pPr>
            <a:lvl3pPr marL="1371600" lvl="2" indent="-228600" algn="l">
              <a:lnSpc>
                <a:spcPct val="90000"/>
              </a:lnSpc>
              <a:spcBef>
                <a:spcPts val="400"/>
              </a:spcBef>
              <a:spcAft>
                <a:spcPts val="0"/>
              </a:spcAft>
              <a:buSzPts val="1200"/>
              <a:buNone/>
              <a:defRPr sz="1200"/>
            </a:lvl3pPr>
            <a:lvl4pPr marL="1828800" lvl="3" indent="-228600" algn="l">
              <a:lnSpc>
                <a:spcPct val="90000"/>
              </a:lnSpc>
              <a:spcBef>
                <a:spcPts val="400"/>
              </a:spcBef>
              <a:spcAft>
                <a:spcPts val="0"/>
              </a:spcAft>
              <a:buSzPts val="1000"/>
              <a:buNone/>
              <a:defRPr sz="1000"/>
            </a:lvl4pPr>
            <a:lvl5pPr marL="2286000" lvl="4" indent="-228600" algn="l">
              <a:lnSpc>
                <a:spcPct val="90000"/>
              </a:lnSpc>
              <a:spcBef>
                <a:spcPts val="400"/>
              </a:spcBef>
              <a:spcAft>
                <a:spcPts val="0"/>
              </a:spcAft>
              <a:buSzPts val="1000"/>
              <a:buNone/>
              <a:defRPr sz="1000"/>
            </a:lvl5pPr>
            <a:lvl6pPr marL="2743200" lvl="5" indent="-228600" algn="l">
              <a:lnSpc>
                <a:spcPct val="90000"/>
              </a:lnSpc>
              <a:spcBef>
                <a:spcPts val="400"/>
              </a:spcBef>
              <a:spcAft>
                <a:spcPts val="0"/>
              </a:spcAft>
              <a:buSzPts val="1000"/>
              <a:buNone/>
              <a:defRPr sz="1000"/>
            </a:lvl6pPr>
            <a:lvl7pPr marL="3200400" lvl="6" indent="-228600" algn="l">
              <a:lnSpc>
                <a:spcPct val="90000"/>
              </a:lnSpc>
              <a:spcBef>
                <a:spcPts val="400"/>
              </a:spcBef>
              <a:spcAft>
                <a:spcPts val="0"/>
              </a:spcAft>
              <a:buSzPts val="1000"/>
              <a:buNone/>
              <a:defRPr sz="1000"/>
            </a:lvl7pPr>
            <a:lvl8pPr marL="3657600" lvl="7" indent="-228600" algn="l">
              <a:lnSpc>
                <a:spcPct val="90000"/>
              </a:lnSpc>
              <a:spcBef>
                <a:spcPts val="400"/>
              </a:spcBef>
              <a:spcAft>
                <a:spcPts val="0"/>
              </a:spcAft>
              <a:buSzPts val="1000"/>
              <a:buNone/>
              <a:defRPr sz="1000"/>
            </a:lvl8pPr>
            <a:lvl9pPr marL="4114800" lvl="8" indent="-228600" algn="l">
              <a:lnSpc>
                <a:spcPct val="90000"/>
              </a:lnSpc>
              <a:spcBef>
                <a:spcPts val="400"/>
              </a:spcBef>
              <a:spcAft>
                <a:spcPts val="400"/>
              </a:spcAft>
              <a:buSzPts val="1000"/>
              <a:buNone/>
              <a:defRPr sz="1000"/>
            </a:lvl9pPr>
          </a:lstStyle>
          <a:p>
            <a:endParaRPr/>
          </a:p>
        </p:txBody>
      </p:sp>
      <p:sp>
        <p:nvSpPr>
          <p:cNvPr id="31" name="Google Shape;31;p61"/>
          <p:cNvSpPr txBox="1">
            <a:spLocks noGrp="1"/>
          </p:cNvSpPr>
          <p:nvPr>
            <p:ph type="body" idx="5"/>
          </p:nvPr>
        </p:nvSpPr>
        <p:spPr>
          <a:xfrm>
            <a:off x="6020775" y="1290047"/>
            <a:ext cx="5919495" cy="267780"/>
          </a:xfrm>
          <a:prstGeom prst="rect">
            <a:avLst/>
          </a:prstGeom>
          <a:noFill/>
          <a:ln>
            <a:noFill/>
          </a:ln>
        </p:spPr>
        <p:txBody>
          <a:bodyPr spcFirstLastPara="1" wrap="square" lIns="0" tIns="45700" rIns="0" bIns="45700" anchor="t" anchorCtr="0">
            <a:noAutofit/>
          </a:bodyPr>
          <a:lstStyle>
            <a:lvl1pPr marL="457200" lvl="0" indent="-228600" algn="l">
              <a:lnSpc>
                <a:spcPct val="90000"/>
              </a:lnSpc>
              <a:spcBef>
                <a:spcPts val="1200"/>
              </a:spcBef>
              <a:spcAft>
                <a:spcPts val="0"/>
              </a:spcAft>
              <a:buSzPts val="1600"/>
              <a:buNone/>
              <a:defRPr sz="1600" i="0">
                <a:solidFill>
                  <a:srgbClr val="004121"/>
                </a:solidFill>
                <a:latin typeface="Calibri"/>
                <a:ea typeface="Calibri"/>
                <a:cs typeface="Calibri"/>
                <a:sym typeface="Calibri"/>
              </a:defRPr>
            </a:lvl1pPr>
            <a:lvl2pPr marL="914400" lvl="1" indent="-228600" algn="l">
              <a:lnSpc>
                <a:spcPct val="90000"/>
              </a:lnSpc>
              <a:spcBef>
                <a:spcPts val="200"/>
              </a:spcBef>
              <a:spcAft>
                <a:spcPts val="0"/>
              </a:spcAft>
              <a:buSzPts val="1400"/>
              <a:buNone/>
              <a:defRPr sz="1400"/>
            </a:lvl2pPr>
            <a:lvl3pPr marL="1371600" lvl="2" indent="-228600" algn="l">
              <a:lnSpc>
                <a:spcPct val="90000"/>
              </a:lnSpc>
              <a:spcBef>
                <a:spcPts val="400"/>
              </a:spcBef>
              <a:spcAft>
                <a:spcPts val="0"/>
              </a:spcAft>
              <a:buSzPts val="1200"/>
              <a:buNone/>
              <a:defRPr sz="1200"/>
            </a:lvl3pPr>
            <a:lvl4pPr marL="1828800" lvl="3" indent="-228600" algn="l">
              <a:lnSpc>
                <a:spcPct val="90000"/>
              </a:lnSpc>
              <a:spcBef>
                <a:spcPts val="400"/>
              </a:spcBef>
              <a:spcAft>
                <a:spcPts val="0"/>
              </a:spcAft>
              <a:buSzPts val="1000"/>
              <a:buNone/>
              <a:defRPr sz="1000"/>
            </a:lvl4pPr>
            <a:lvl5pPr marL="2286000" lvl="4" indent="-228600" algn="l">
              <a:lnSpc>
                <a:spcPct val="90000"/>
              </a:lnSpc>
              <a:spcBef>
                <a:spcPts val="400"/>
              </a:spcBef>
              <a:spcAft>
                <a:spcPts val="0"/>
              </a:spcAft>
              <a:buSzPts val="1000"/>
              <a:buNone/>
              <a:defRPr sz="1000"/>
            </a:lvl5pPr>
            <a:lvl6pPr marL="2743200" lvl="5" indent="-228600" algn="l">
              <a:lnSpc>
                <a:spcPct val="90000"/>
              </a:lnSpc>
              <a:spcBef>
                <a:spcPts val="400"/>
              </a:spcBef>
              <a:spcAft>
                <a:spcPts val="0"/>
              </a:spcAft>
              <a:buSzPts val="1000"/>
              <a:buNone/>
              <a:defRPr sz="1000"/>
            </a:lvl6pPr>
            <a:lvl7pPr marL="3200400" lvl="6" indent="-228600" algn="l">
              <a:lnSpc>
                <a:spcPct val="90000"/>
              </a:lnSpc>
              <a:spcBef>
                <a:spcPts val="400"/>
              </a:spcBef>
              <a:spcAft>
                <a:spcPts val="0"/>
              </a:spcAft>
              <a:buSzPts val="1000"/>
              <a:buNone/>
              <a:defRPr sz="1000"/>
            </a:lvl7pPr>
            <a:lvl8pPr marL="3657600" lvl="7" indent="-228600" algn="l">
              <a:lnSpc>
                <a:spcPct val="90000"/>
              </a:lnSpc>
              <a:spcBef>
                <a:spcPts val="400"/>
              </a:spcBef>
              <a:spcAft>
                <a:spcPts val="0"/>
              </a:spcAft>
              <a:buSzPts val="1000"/>
              <a:buNone/>
              <a:defRPr sz="1000"/>
            </a:lvl8pPr>
            <a:lvl9pPr marL="4114800" lvl="8" indent="-228600" algn="l">
              <a:lnSpc>
                <a:spcPct val="90000"/>
              </a:lnSpc>
              <a:spcBef>
                <a:spcPts val="400"/>
              </a:spcBef>
              <a:spcAft>
                <a:spcPts val="400"/>
              </a:spcAft>
              <a:buSzPts val="1000"/>
              <a:buNone/>
              <a:defRPr sz="1000"/>
            </a:lvl9pPr>
          </a:lstStyle>
          <a:p>
            <a:endParaRPr/>
          </a:p>
        </p:txBody>
      </p:sp>
      <p:sp>
        <p:nvSpPr>
          <p:cNvPr id="32" name="Google Shape;32;p61"/>
          <p:cNvSpPr/>
          <p:nvPr/>
        </p:nvSpPr>
        <p:spPr>
          <a:xfrm>
            <a:off x="-15240" y="0"/>
            <a:ext cx="12207240" cy="1181100"/>
          </a:xfrm>
          <a:prstGeom prst="rect">
            <a:avLst/>
          </a:prstGeom>
          <a:solidFill>
            <a:srgbClr val="0041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 name="Google Shape;33;p61"/>
          <p:cNvSpPr txBox="1">
            <a:spLocks noGrp="1"/>
          </p:cNvSpPr>
          <p:nvPr>
            <p:ph type="body" idx="6"/>
          </p:nvPr>
        </p:nvSpPr>
        <p:spPr>
          <a:xfrm>
            <a:off x="9401387" y="877386"/>
            <a:ext cx="2562683" cy="228601"/>
          </a:xfrm>
          <a:prstGeom prst="rect">
            <a:avLst/>
          </a:prstGeom>
          <a:noFill/>
          <a:ln>
            <a:noFill/>
          </a:ln>
        </p:spPr>
        <p:txBody>
          <a:bodyPr spcFirstLastPara="1" wrap="square" lIns="0" tIns="45700" rIns="0" bIns="45700" anchor="t" anchorCtr="0">
            <a:normAutofit/>
          </a:bodyPr>
          <a:lstStyle>
            <a:lvl1pPr marL="457200" lvl="0" indent="-228600" algn="r">
              <a:lnSpc>
                <a:spcPct val="90000"/>
              </a:lnSpc>
              <a:spcBef>
                <a:spcPts val="1200"/>
              </a:spcBef>
              <a:spcAft>
                <a:spcPts val="0"/>
              </a:spcAft>
              <a:buSzPts val="1100"/>
              <a:buNone/>
              <a:defRPr sz="1100" i="1">
                <a:solidFill>
                  <a:schemeClr val="lt1"/>
                </a:solidFill>
                <a:latin typeface="Calibri"/>
                <a:ea typeface="Calibri"/>
                <a:cs typeface="Calibri"/>
                <a:sym typeface="Calibri"/>
              </a:defRPr>
            </a:lvl1pPr>
            <a:lvl2pPr marL="914400" lvl="1" indent="-228600" algn="l">
              <a:lnSpc>
                <a:spcPct val="90000"/>
              </a:lnSpc>
              <a:spcBef>
                <a:spcPts val="200"/>
              </a:spcBef>
              <a:spcAft>
                <a:spcPts val="0"/>
              </a:spcAft>
              <a:buSzPts val="1400"/>
              <a:buNone/>
              <a:defRPr sz="1400"/>
            </a:lvl2pPr>
            <a:lvl3pPr marL="1371600" lvl="2" indent="-228600" algn="l">
              <a:lnSpc>
                <a:spcPct val="90000"/>
              </a:lnSpc>
              <a:spcBef>
                <a:spcPts val="400"/>
              </a:spcBef>
              <a:spcAft>
                <a:spcPts val="0"/>
              </a:spcAft>
              <a:buSzPts val="1200"/>
              <a:buNone/>
              <a:defRPr sz="1200"/>
            </a:lvl3pPr>
            <a:lvl4pPr marL="1828800" lvl="3" indent="-228600" algn="l">
              <a:lnSpc>
                <a:spcPct val="90000"/>
              </a:lnSpc>
              <a:spcBef>
                <a:spcPts val="400"/>
              </a:spcBef>
              <a:spcAft>
                <a:spcPts val="0"/>
              </a:spcAft>
              <a:buSzPts val="1000"/>
              <a:buNone/>
              <a:defRPr sz="1000"/>
            </a:lvl4pPr>
            <a:lvl5pPr marL="2286000" lvl="4" indent="-228600" algn="l">
              <a:lnSpc>
                <a:spcPct val="90000"/>
              </a:lnSpc>
              <a:spcBef>
                <a:spcPts val="400"/>
              </a:spcBef>
              <a:spcAft>
                <a:spcPts val="0"/>
              </a:spcAft>
              <a:buSzPts val="1000"/>
              <a:buNone/>
              <a:defRPr sz="1000"/>
            </a:lvl5pPr>
            <a:lvl6pPr marL="2743200" lvl="5" indent="-228600" algn="l">
              <a:lnSpc>
                <a:spcPct val="90000"/>
              </a:lnSpc>
              <a:spcBef>
                <a:spcPts val="400"/>
              </a:spcBef>
              <a:spcAft>
                <a:spcPts val="0"/>
              </a:spcAft>
              <a:buSzPts val="1000"/>
              <a:buNone/>
              <a:defRPr sz="1000"/>
            </a:lvl6pPr>
            <a:lvl7pPr marL="3200400" lvl="6" indent="-228600" algn="l">
              <a:lnSpc>
                <a:spcPct val="90000"/>
              </a:lnSpc>
              <a:spcBef>
                <a:spcPts val="400"/>
              </a:spcBef>
              <a:spcAft>
                <a:spcPts val="0"/>
              </a:spcAft>
              <a:buSzPts val="1000"/>
              <a:buNone/>
              <a:defRPr sz="1000"/>
            </a:lvl7pPr>
            <a:lvl8pPr marL="3657600" lvl="7" indent="-228600" algn="l">
              <a:lnSpc>
                <a:spcPct val="90000"/>
              </a:lnSpc>
              <a:spcBef>
                <a:spcPts val="400"/>
              </a:spcBef>
              <a:spcAft>
                <a:spcPts val="0"/>
              </a:spcAft>
              <a:buSzPts val="1000"/>
              <a:buNone/>
              <a:defRPr sz="1000"/>
            </a:lvl8pPr>
            <a:lvl9pPr marL="4114800" lvl="8" indent="-228600" algn="l">
              <a:lnSpc>
                <a:spcPct val="90000"/>
              </a:lnSpc>
              <a:spcBef>
                <a:spcPts val="400"/>
              </a:spcBef>
              <a:spcAft>
                <a:spcPts val="400"/>
              </a:spcAft>
              <a:buSzPts val="1000"/>
              <a:buNone/>
              <a:defRPr sz="1000"/>
            </a:lvl9pPr>
          </a:lstStyle>
          <a:p>
            <a:endParaRPr/>
          </a:p>
        </p:txBody>
      </p:sp>
      <p:sp>
        <p:nvSpPr>
          <p:cNvPr id="34" name="Google Shape;34;p61"/>
          <p:cNvSpPr txBox="1">
            <a:spLocks noGrp="1"/>
          </p:cNvSpPr>
          <p:nvPr>
            <p:ph type="subTitle" idx="7"/>
          </p:nvPr>
        </p:nvSpPr>
        <p:spPr>
          <a:xfrm>
            <a:off x="198120" y="805901"/>
            <a:ext cx="9144000" cy="375199"/>
          </a:xfrm>
          <a:prstGeom prst="rect">
            <a:avLst/>
          </a:prstGeom>
          <a:noFill/>
          <a:ln>
            <a:noFill/>
          </a:ln>
        </p:spPr>
        <p:txBody>
          <a:bodyPr spcFirstLastPara="1" wrap="square" lIns="0" tIns="45700" rIns="0" bIns="45700" anchor="t" anchorCtr="0">
            <a:normAutofit/>
          </a:bodyPr>
          <a:lstStyle>
            <a:lvl1pPr lvl="0" algn="l">
              <a:lnSpc>
                <a:spcPct val="90000"/>
              </a:lnSpc>
              <a:spcBef>
                <a:spcPts val="1200"/>
              </a:spcBef>
              <a:spcAft>
                <a:spcPts val="0"/>
              </a:spcAft>
              <a:buSzPts val="1600"/>
              <a:buNone/>
              <a:defRPr sz="1600" i="1">
                <a:solidFill>
                  <a:schemeClr val="lt1"/>
                </a:solidFill>
                <a:latin typeface="Calibri"/>
                <a:ea typeface="Calibri"/>
                <a:cs typeface="Calibri"/>
                <a:sym typeface="Calibri"/>
              </a:defRPr>
            </a:lvl1pPr>
            <a:lvl2pPr lvl="1" algn="ctr">
              <a:lnSpc>
                <a:spcPct val="90000"/>
              </a:lnSpc>
              <a:spcBef>
                <a:spcPts val="200"/>
              </a:spcBef>
              <a:spcAft>
                <a:spcPts val="0"/>
              </a:spcAft>
              <a:buSzPts val="2000"/>
              <a:buNone/>
              <a:defRPr sz="2000"/>
            </a:lvl2pPr>
            <a:lvl3pPr lvl="2" algn="ctr">
              <a:lnSpc>
                <a:spcPct val="90000"/>
              </a:lnSpc>
              <a:spcBef>
                <a:spcPts val="400"/>
              </a:spcBef>
              <a:spcAft>
                <a:spcPts val="0"/>
              </a:spcAft>
              <a:buSzPts val="1800"/>
              <a:buNone/>
              <a:defRPr sz="1800"/>
            </a:lvl3pPr>
            <a:lvl4pPr lvl="3" algn="ctr">
              <a:lnSpc>
                <a:spcPct val="90000"/>
              </a:lnSpc>
              <a:spcBef>
                <a:spcPts val="400"/>
              </a:spcBef>
              <a:spcAft>
                <a:spcPts val="0"/>
              </a:spcAft>
              <a:buSzPts val="1600"/>
              <a:buNone/>
              <a:defRPr sz="1600"/>
            </a:lvl4pPr>
            <a:lvl5pPr lvl="4" algn="ctr">
              <a:lnSpc>
                <a:spcPct val="90000"/>
              </a:lnSpc>
              <a:spcBef>
                <a:spcPts val="400"/>
              </a:spcBef>
              <a:spcAft>
                <a:spcPts val="0"/>
              </a:spcAft>
              <a:buSzPts val="1600"/>
              <a:buNone/>
              <a:defRPr sz="1600"/>
            </a:lvl5pPr>
            <a:lvl6pPr lvl="5" algn="ctr">
              <a:lnSpc>
                <a:spcPct val="90000"/>
              </a:lnSpc>
              <a:spcBef>
                <a:spcPts val="400"/>
              </a:spcBef>
              <a:spcAft>
                <a:spcPts val="0"/>
              </a:spcAft>
              <a:buSzPts val="1600"/>
              <a:buNone/>
              <a:defRPr sz="1600"/>
            </a:lvl6pPr>
            <a:lvl7pPr lvl="6" algn="ctr">
              <a:lnSpc>
                <a:spcPct val="90000"/>
              </a:lnSpc>
              <a:spcBef>
                <a:spcPts val="400"/>
              </a:spcBef>
              <a:spcAft>
                <a:spcPts val="0"/>
              </a:spcAft>
              <a:buSzPts val="1600"/>
              <a:buNone/>
              <a:defRPr sz="1600"/>
            </a:lvl7pPr>
            <a:lvl8pPr lvl="7" algn="ctr">
              <a:lnSpc>
                <a:spcPct val="90000"/>
              </a:lnSpc>
              <a:spcBef>
                <a:spcPts val="400"/>
              </a:spcBef>
              <a:spcAft>
                <a:spcPts val="0"/>
              </a:spcAft>
              <a:buSzPts val="1600"/>
              <a:buNone/>
              <a:defRPr sz="1600"/>
            </a:lvl8pPr>
            <a:lvl9pPr lvl="8" algn="ctr">
              <a:lnSpc>
                <a:spcPct val="90000"/>
              </a:lnSpc>
              <a:spcBef>
                <a:spcPts val="400"/>
              </a:spcBef>
              <a:spcAft>
                <a:spcPts val="400"/>
              </a:spcAft>
              <a:buSzPts val="1600"/>
              <a:buNone/>
              <a:defRPr sz="1600"/>
            </a:lvl9pPr>
          </a:lstStyle>
          <a:p>
            <a:endParaRPr/>
          </a:p>
        </p:txBody>
      </p:sp>
      <p:sp>
        <p:nvSpPr>
          <p:cNvPr id="35" name="Google Shape;35;p61"/>
          <p:cNvSpPr txBox="1">
            <a:spLocks noGrp="1"/>
          </p:cNvSpPr>
          <p:nvPr>
            <p:ph type="title"/>
          </p:nvPr>
        </p:nvSpPr>
        <p:spPr>
          <a:xfrm>
            <a:off x="213360" y="117834"/>
            <a:ext cx="11724400" cy="634092"/>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chemeClr val="lt1"/>
              </a:buClr>
              <a:buSzPts val="3600"/>
              <a:buFont typeface="Trebuchet MS"/>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61"/>
          <p:cNvSpPr txBox="1">
            <a:spLocks noGrp="1"/>
          </p:cNvSpPr>
          <p:nvPr>
            <p:ph type="body" idx="8"/>
          </p:nvPr>
        </p:nvSpPr>
        <p:spPr>
          <a:xfrm>
            <a:off x="9575460" y="4992427"/>
            <a:ext cx="1944124" cy="1020891"/>
          </a:xfrm>
          <a:prstGeom prst="rect">
            <a:avLst/>
          </a:prstGeom>
          <a:solidFill>
            <a:srgbClr val="B3FFD9"/>
          </a:solidFill>
          <a:ln>
            <a:noFill/>
          </a:ln>
        </p:spPr>
        <p:txBody>
          <a:bodyPr spcFirstLastPara="1" wrap="square" lIns="0" tIns="91425" rIns="0" bIns="91425" anchor="ctr" anchorCtr="0">
            <a:normAutofit/>
          </a:bodyPr>
          <a:lstStyle>
            <a:lvl1pPr marL="457200" lvl="0" indent="-228600" algn="ctr">
              <a:lnSpc>
                <a:spcPct val="100000"/>
              </a:lnSpc>
              <a:spcBef>
                <a:spcPts val="0"/>
              </a:spcBef>
              <a:spcAft>
                <a:spcPts val="0"/>
              </a:spcAft>
              <a:buSzPts val="1200"/>
              <a:buNone/>
              <a:defRPr sz="1200" i="1">
                <a:solidFill>
                  <a:srgbClr val="004121"/>
                </a:solidFill>
                <a:latin typeface="Calibri"/>
                <a:ea typeface="Calibri"/>
                <a:cs typeface="Calibri"/>
                <a:sym typeface="Calibri"/>
              </a:defRPr>
            </a:lvl1pPr>
            <a:lvl2pPr marL="914400" lvl="1" indent="-228600" algn="l">
              <a:lnSpc>
                <a:spcPct val="90000"/>
              </a:lnSpc>
              <a:spcBef>
                <a:spcPts val="200"/>
              </a:spcBef>
              <a:spcAft>
                <a:spcPts val="0"/>
              </a:spcAft>
              <a:buSzPts val="1800"/>
              <a:buNone/>
              <a:defRPr/>
            </a:lvl2pPr>
            <a:lvl3pPr marL="1371600" lvl="2" indent="-228600" algn="l">
              <a:lnSpc>
                <a:spcPct val="90000"/>
              </a:lnSpc>
              <a:spcBef>
                <a:spcPts val="400"/>
              </a:spcBef>
              <a:spcAft>
                <a:spcPts val="0"/>
              </a:spcAft>
              <a:buSzPts val="1400"/>
              <a:buNone/>
              <a:defRPr/>
            </a:lvl3pPr>
            <a:lvl4pPr marL="1828800" lvl="3" indent="-228600" algn="l">
              <a:lnSpc>
                <a:spcPct val="90000"/>
              </a:lnSpc>
              <a:spcBef>
                <a:spcPts val="400"/>
              </a:spcBef>
              <a:spcAft>
                <a:spcPts val="0"/>
              </a:spcAft>
              <a:buSzPts val="1400"/>
              <a:buNone/>
              <a:defRPr/>
            </a:lvl4pPr>
            <a:lvl5pPr marL="2286000" lvl="4" indent="-228600" algn="l">
              <a:lnSpc>
                <a:spcPct val="90000"/>
              </a:lnSpc>
              <a:spcBef>
                <a:spcPts val="400"/>
              </a:spcBef>
              <a:spcAft>
                <a:spcPts val="0"/>
              </a:spcAft>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7" name="Google Shape;37;p61"/>
          <p:cNvSpPr txBox="1">
            <a:spLocks noGrp="1"/>
          </p:cNvSpPr>
          <p:nvPr>
            <p:ph type="body" idx="9"/>
          </p:nvPr>
        </p:nvSpPr>
        <p:spPr>
          <a:xfrm>
            <a:off x="6018265" y="6291373"/>
            <a:ext cx="5919495" cy="352803"/>
          </a:xfrm>
          <a:prstGeom prst="rect">
            <a:avLst/>
          </a:prstGeom>
          <a:noFill/>
          <a:ln>
            <a:noFill/>
          </a:ln>
        </p:spPr>
        <p:txBody>
          <a:bodyPr spcFirstLastPara="1" wrap="square" lIns="0" tIns="45700" rIns="0" bIns="45700" anchor="t" anchorCtr="0">
            <a:normAutofit/>
          </a:bodyPr>
          <a:lstStyle>
            <a:lvl1pPr marL="457200" lvl="0" indent="-228600" algn="l">
              <a:lnSpc>
                <a:spcPct val="90000"/>
              </a:lnSpc>
              <a:spcBef>
                <a:spcPts val="1200"/>
              </a:spcBef>
              <a:spcAft>
                <a:spcPts val="0"/>
              </a:spcAft>
              <a:buSzPts val="1000"/>
              <a:buNone/>
              <a:defRPr sz="1000">
                <a:solidFill>
                  <a:schemeClr val="dk1"/>
                </a:solidFill>
              </a:defRPr>
            </a:lvl1pPr>
            <a:lvl2pPr marL="914400" lvl="1" indent="-228600" algn="l">
              <a:lnSpc>
                <a:spcPct val="90000"/>
              </a:lnSpc>
              <a:spcBef>
                <a:spcPts val="200"/>
              </a:spcBef>
              <a:spcAft>
                <a:spcPts val="0"/>
              </a:spcAft>
              <a:buSzPts val="1400"/>
              <a:buNone/>
              <a:defRPr sz="1400"/>
            </a:lvl2pPr>
            <a:lvl3pPr marL="1371600" lvl="2" indent="-228600" algn="l">
              <a:lnSpc>
                <a:spcPct val="90000"/>
              </a:lnSpc>
              <a:spcBef>
                <a:spcPts val="400"/>
              </a:spcBef>
              <a:spcAft>
                <a:spcPts val="0"/>
              </a:spcAft>
              <a:buSzPts val="1200"/>
              <a:buNone/>
              <a:defRPr sz="1200"/>
            </a:lvl3pPr>
            <a:lvl4pPr marL="1828800" lvl="3" indent="-228600" algn="l">
              <a:lnSpc>
                <a:spcPct val="90000"/>
              </a:lnSpc>
              <a:spcBef>
                <a:spcPts val="400"/>
              </a:spcBef>
              <a:spcAft>
                <a:spcPts val="0"/>
              </a:spcAft>
              <a:buSzPts val="1000"/>
              <a:buNone/>
              <a:defRPr sz="1000"/>
            </a:lvl4pPr>
            <a:lvl5pPr marL="2286000" lvl="4" indent="-228600" algn="l">
              <a:lnSpc>
                <a:spcPct val="90000"/>
              </a:lnSpc>
              <a:spcBef>
                <a:spcPts val="400"/>
              </a:spcBef>
              <a:spcAft>
                <a:spcPts val="0"/>
              </a:spcAft>
              <a:buSzPts val="1000"/>
              <a:buNone/>
              <a:defRPr sz="1000"/>
            </a:lvl5pPr>
            <a:lvl6pPr marL="2743200" lvl="5" indent="-228600" algn="l">
              <a:lnSpc>
                <a:spcPct val="90000"/>
              </a:lnSpc>
              <a:spcBef>
                <a:spcPts val="400"/>
              </a:spcBef>
              <a:spcAft>
                <a:spcPts val="0"/>
              </a:spcAft>
              <a:buSzPts val="1000"/>
              <a:buNone/>
              <a:defRPr sz="1000"/>
            </a:lvl6pPr>
            <a:lvl7pPr marL="3200400" lvl="6" indent="-228600" algn="l">
              <a:lnSpc>
                <a:spcPct val="90000"/>
              </a:lnSpc>
              <a:spcBef>
                <a:spcPts val="400"/>
              </a:spcBef>
              <a:spcAft>
                <a:spcPts val="0"/>
              </a:spcAft>
              <a:buSzPts val="1000"/>
              <a:buNone/>
              <a:defRPr sz="1000"/>
            </a:lvl7pPr>
            <a:lvl8pPr marL="3657600" lvl="7" indent="-228600" algn="l">
              <a:lnSpc>
                <a:spcPct val="90000"/>
              </a:lnSpc>
              <a:spcBef>
                <a:spcPts val="400"/>
              </a:spcBef>
              <a:spcAft>
                <a:spcPts val="0"/>
              </a:spcAft>
              <a:buSzPts val="1000"/>
              <a:buNone/>
              <a:defRPr sz="1000"/>
            </a:lvl8pPr>
            <a:lvl9pPr marL="4114800" lvl="8" indent="-228600" algn="l">
              <a:lnSpc>
                <a:spcPct val="90000"/>
              </a:lnSpc>
              <a:spcBef>
                <a:spcPts val="400"/>
              </a:spcBef>
              <a:spcAft>
                <a:spcPts val="400"/>
              </a:spcAft>
              <a:buSzPts val="1000"/>
              <a:buNone/>
              <a:defRPr sz="10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Recipe Book Section Header">
  <p:cSld name="2_Recipe Book Section Header">
    <p:bg>
      <p:bgPr>
        <a:solidFill>
          <a:srgbClr val="385623"/>
        </a:solidFill>
        <a:effectLst/>
      </p:bgPr>
    </p:bg>
    <p:spTree>
      <p:nvGrpSpPr>
        <p:cNvPr id="1" name="Shape 38"/>
        <p:cNvGrpSpPr/>
        <p:nvPr/>
      </p:nvGrpSpPr>
      <p:grpSpPr>
        <a:xfrm>
          <a:off x="0" y="0"/>
          <a:ext cx="0" cy="0"/>
          <a:chOff x="0" y="0"/>
          <a:chExt cx="0" cy="0"/>
        </a:xfrm>
      </p:grpSpPr>
      <p:sp>
        <p:nvSpPr>
          <p:cNvPr id="39" name="Google Shape;39;p62"/>
          <p:cNvSpPr txBox="1">
            <a:spLocks noGrp="1"/>
          </p:cNvSpPr>
          <p:nvPr>
            <p:ph type="title"/>
          </p:nvPr>
        </p:nvSpPr>
        <p:spPr>
          <a:xfrm>
            <a:off x="5981701" y="83820"/>
            <a:ext cx="6050280" cy="1325563"/>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4800"/>
              <a:buFont typeface="Trebuchet MS"/>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62"/>
          <p:cNvSpPr>
            <a:spLocks noGrp="1"/>
          </p:cNvSpPr>
          <p:nvPr>
            <p:ph type="pic" idx="2"/>
          </p:nvPr>
        </p:nvSpPr>
        <p:spPr>
          <a:xfrm>
            <a:off x="0" y="0"/>
            <a:ext cx="5782330" cy="6858000"/>
          </a:xfrm>
          <a:prstGeom prst="rect">
            <a:avLst/>
          </a:prstGeom>
          <a:solidFill>
            <a:srgbClr val="ACF6CD"/>
          </a:solid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41"/>
        <p:cNvGrpSpPr/>
        <p:nvPr/>
      </p:nvGrpSpPr>
      <p:grpSpPr>
        <a:xfrm>
          <a:off x="0" y="0"/>
          <a:ext cx="0" cy="0"/>
          <a:chOff x="0" y="0"/>
          <a:chExt cx="0" cy="0"/>
        </a:xfrm>
      </p:grpSpPr>
      <p:sp>
        <p:nvSpPr>
          <p:cNvPr id="42" name="Google Shape;42;p63"/>
          <p:cNvSpPr/>
          <p:nvPr/>
        </p:nvSpPr>
        <p:spPr>
          <a:xfrm>
            <a:off x="16" y="0"/>
            <a:ext cx="4050791"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63"/>
          <p:cNvSpPr txBox="1">
            <a:spLocks noGrp="1"/>
          </p:cNvSpPr>
          <p:nvPr>
            <p:ph type="title"/>
          </p:nvPr>
        </p:nvSpPr>
        <p:spPr>
          <a:xfrm>
            <a:off x="457200" y="594359"/>
            <a:ext cx="3200400" cy="22860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FFFFFF"/>
              </a:buClr>
              <a:buSzPts val="3600"/>
              <a:buFont typeface="Trebuchet MS"/>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63"/>
          <p:cNvSpPr txBox="1">
            <a:spLocks noGrp="1"/>
          </p:cNvSpPr>
          <p:nvPr>
            <p:ph type="body" idx="1"/>
          </p:nvPr>
        </p:nvSpPr>
        <p:spPr>
          <a:xfrm>
            <a:off x="4800600" y="731520"/>
            <a:ext cx="6492240" cy="52578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5" name="Google Shape;45;p63"/>
          <p:cNvSpPr txBox="1">
            <a:spLocks noGrp="1"/>
          </p:cNvSpPr>
          <p:nvPr>
            <p:ph type="body" idx="2"/>
          </p:nvPr>
        </p:nvSpPr>
        <p:spPr>
          <a:xfrm>
            <a:off x="457200" y="2926080"/>
            <a:ext cx="3200400" cy="33791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1500"/>
              <a:buNone/>
              <a:defRPr sz="1500">
                <a:solidFill>
                  <a:srgbClr val="FFFFFF"/>
                </a:solidFill>
              </a:defRPr>
            </a:lvl1pPr>
            <a:lvl2pPr marL="914400" lvl="1" indent="-228600" algn="l">
              <a:lnSpc>
                <a:spcPct val="90000"/>
              </a:lnSpc>
              <a:spcBef>
                <a:spcPts val="2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46" name="Google Shape;46;p63"/>
          <p:cNvSpPr txBox="1">
            <a:spLocks noGrp="1"/>
          </p:cNvSpPr>
          <p:nvPr>
            <p:ph type="dt" idx="10"/>
          </p:nvPr>
        </p:nvSpPr>
        <p:spPr>
          <a:xfrm>
            <a:off x="465512" y="6459785"/>
            <a:ext cx="261851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3"/>
          <p:cNvSpPr txBox="1">
            <a:spLocks noGrp="1"/>
          </p:cNvSpPr>
          <p:nvPr>
            <p:ph type="ftr" idx="11"/>
          </p:nvPr>
        </p:nvSpPr>
        <p:spPr>
          <a:xfrm>
            <a:off x="4800600" y="6459785"/>
            <a:ext cx="4648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3"/>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50">
                <a:solidFill>
                  <a:schemeClr val="dk2"/>
                </a:solidFill>
                <a:latin typeface="Calibri"/>
                <a:ea typeface="Calibri"/>
                <a:cs typeface="Calibri"/>
                <a:sym typeface="Calibri"/>
              </a:defRPr>
            </a:lvl1pPr>
            <a:lvl2pPr marL="0" lvl="1" indent="0" algn="r">
              <a:spcBef>
                <a:spcPts val="0"/>
              </a:spcBef>
              <a:buNone/>
              <a:defRPr sz="1050">
                <a:solidFill>
                  <a:schemeClr val="dk2"/>
                </a:solidFill>
                <a:latin typeface="Calibri"/>
                <a:ea typeface="Calibri"/>
                <a:cs typeface="Calibri"/>
                <a:sym typeface="Calibri"/>
              </a:defRPr>
            </a:lvl2pPr>
            <a:lvl3pPr marL="0" lvl="2" indent="0" algn="r">
              <a:spcBef>
                <a:spcPts val="0"/>
              </a:spcBef>
              <a:buNone/>
              <a:defRPr sz="1050">
                <a:solidFill>
                  <a:schemeClr val="dk2"/>
                </a:solidFill>
                <a:latin typeface="Calibri"/>
                <a:ea typeface="Calibri"/>
                <a:cs typeface="Calibri"/>
                <a:sym typeface="Calibri"/>
              </a:defRPr>
            </a:lvl3pPr>
            <a:lvl4pPr marL="0" lvl="3" indent="0" algn="r">
              <a:spcBef>
                <a:spcPts val="0"/>
              </a:spcBef>
              <a:buNone/>
              <a:defRPr sz="1050">
                <a:solidFill>
                  <a:schemeClr val="dk2"/>
                </a:solidFill>
                <a:latin typeface="Calibri"/>
                <a:ea typeface="Calibri"/>
                <a:cs typeface="Calibri"/>
                <a:sym typeface="Calibri"/>
              </a:defRPr>
            </a:lvl4pPr>
            <a:lvl5pPr marL="0" lvl="4" indent="0" algn="r">
              <a:spcBef>
                <a:spcPts val="0"/>
              </a:spcBef>
              <a:buNone/>
              <a:defRPr sz="1050">
                <a:solidFill>
                  <a:schemeClr val="dk2"/>
                </a:solidFill>
                <a:latin typeface="Calibri"/>
                <a:ea typeface="Calibri"/>
                <a:cs typeface="Calibri"/>
                <a:sym typeface="Calibri"/>
              </a:defRPr>
            </a:lvl5pPr>
            <a:lvl6pPr marL="0" lvl="5" indent="0" algn="r">
              <a:spcBef>
                <a:spcPts val="0"/>
              </a:spcBef>
              <a:buNone/>
              <a:defRPr sz="1050">
                <a:solidFill>
                  <a:schemeClr val="dk2"/>
                </a:solidFill>
                <a:latin typeface="Calibri"/>
                <a:ea typeface="Calibri"/>
                <a:cs typeface="Calibri"/>
                <a:sym typeface="Calibri"/>
              </a:defRPr>
            </a:lvl6pPr>
            <a:lvl7pPr marL="0" lvl="6" indent="0" algn="r">
              <a:spcBef>
                <a:spcPts val="0"/>
              </a:spcBef>
              <a:buNone/>
              <a:defRPr sz="1050">
                <a:solidFill>
                  <a:schemeClr val="dk2"/>
                </a:solidFill>
                <a:latin typeface="Calibri"/>
                <a:ea typeface="Calibri"/>
                <a:cs typeface="Calibri"/>
                <a:sym typeface="Calibri"/>
              </a:defRPr>
            </a:lvl7pPr>
            <a:lvl8pPr marL="0" lvl="7" indent="0" algn="r">
              <a:spcBef>
                <a:spcPts val="0"/>
              </a:spcBef>
              <a:buNone/>
              <a:defRPr sz="1050">
                <a:solidFill>
                  <a:schemeClr val="dk2"/>
                </a:solidFill>
                <a:latin typeface="Calibri"/>
                <a:ea typeface="Calibri"/>
                <a:cs typeface="Calibri"/>
                <a:sym typeface="Calibri"/>
              </a:defRPr>
            </a:lvl8pPr>
            <a:lvl9pPr marL="0" lvl="8" indent="0" algn="r">
              <a:spcBef>
                <a:spcPts val="0"/>
              </a:spcBef>
              <a:buNone/>
              <a:defRPr sz="1050">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49"/>
        <p:cNvGrpSpPr/>
        <p:nvPr/>
      </p:nvGrpSpPr>
      <p:grpSpPr>
        <a:xfrm>
          <a:off x="0" y="0"/>
          <a:ext cx="0" cy="0"/>
          <a:chOff x="0" y="0"/>
          <a:chExt cx="0" cy="0"/>
        </a:xfrm>
      </p:grpSpPr>
      <p:sp>
        <p:nvSpPr>
          <p:cNvPr id="50" name="Google Shape;50;p64"/>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64"/>
          <p:cNvSpPr txBox="1">
            <a:spLocks noGrp="1"/>
          </p:cNvSpPr>
          <p:nvPr>
            <p:ph type="ctr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03030"/>
              </a:buClr>
              <a:buSzPts val="8000"/>
              <a:buFont typeface="Trebuchet MS"/>
              <a:buNone/>
              <a:defRPr sz="8000">
                <a:solidFill>
                  <a:srgbClr val="30303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64"/>
          <p:cNvSpPr txBox="1">
            <a:spLocks noGrp="1"/>
          </p:cNvSpPr>
          <p:nvPr>
            <p:ph type="subTitle" idx="1"/>
          </p:nvPr>
        </p:nvSpPr>
        <p:spPr>
          <a:xfrm>
            <a:off x="1100051" y="4455621"/>
            <a:ext cx="10058400" cy="1143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53" name="Google Shape;53;p64"/>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64"/>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64"/>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56" name="Google Shape;56;p64"/>
          <p:cNvCxnSpPr/>
          <p:nvPr/>
        </p:nvCxnSpPr>
        <p:spPr>
          <a:xfrm>
            <a:off x="1207658" y="4343400"/>
            <a:ext cx="9875520" cy="0"/>
          </a:xfrm>
          <a:prstGeom prst="straightConnector1">
            <a:avLst/>
          </a:prstGeom>
          <a:noFill/>
          <a:ln w="9525" cap="flat" cmpd="sng">
            <a:solidFill>
              <a:srgbClr val="858585"/>
            </a:solidFill>
            <a:prstDash val="solid"/>
            <a:round/>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57"/>
        <p:cNvGrpSpPr/>
        <p:nvPr/>
      </p:nvGrpSpPr>
      <p:grpSpPr>
        <a:xfrm>
          <a:off x="0" y="0"/>
          <a:ext cx="0" cy="0"/>
          <a:chOff x="0" y="0"/>
          <a:chExt cx="0" cy="0"/>
        </a:xfrm>
      </p:grpSpPr>
      <p:sp>
        <p:nvSpPr>
          <p:cNvPr id="58" name="Google Shape;58;p65"/>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65"/>
          <p:cNvSpPr txBox="1">
            <a:spLocks noGrp="1"/>
          </p:cNvSpPr>
          <p:nvPr>
            <p:ph type="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03030"/>
              </a:buClr>
              <a:buSzPts val="8000"/>
              <a:buFont typeface="Trebuchet MS"/>
              <a:buNone/>
              <a:defRPr sz="8000" b="0">
                <a:solidFill>
                  <a:srgbClr val="30303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65"/>
          <p:cNvSpPr txBox="1">
            <a:spLocks noGrp="1"/>
          </p:cNvSpPr>
          <p:nvPr>
            <p:ph type="body" idx="1"/>
          </p:nvPr>
        </p:nvSpPr>
        <p:spPr>
          <a:xfrm>
            <a:off x="1097280" y="4453128"/>
            <a:ext cx="10058400" cy="1143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marL="914400" lvl="1" indent="-228600" algn="l">
              <a:lnSpc>
                <a:spcPct val="90000"/>
              </a:lnSpc>
              <a:spcBef>
                <a:spcPts val="200"/>
              </a:spcBef>
              <a:spcAft>
                <a:spcPts val="0"/>
              </a:spcAft>
              <a:buSzPts val="1800"/>
              <a:buNone/>
              <a:defRPr sz="1800">
                <a:solidFill>
                  <a:srgbClr val="888888"/>
                </a:solidFill>
              </a:defRPr>
            </a:lvl2pPr>
            <a:lvl3pPr marL="1371600" lvl="2" indent="-228600" algn="l">
              <a:lnSpc>
                <a:spcPct val="90000"/>
              </a:lnSpc>
              <a:spcBef>
                <a:spcPts val="400"/>
              </a:spcBef>
              <a:spcAft>
                <a:spcPts val="0"/>
              </a:spcAft>
              <a:buSzPts val="1600"/>
              <a:buNone/>
              <a:defRPr sz="1600">
                <a:solidFill>
                  <a:srgbClr val="888888"/>
                </a:solidFill>
              </a:defRPr>
            </a:lvl3pPr>
            <a:lvl4pPr marL="1828800" lvl="3" indent="-228600" algn="l">
              <a:lnSpc>
                <a:spcPct val="90000"/>
              </a:lnSpc>
              <a:spcBef>
                <a:spcPts val="400"/>
              </a:spcBef>
              <a:spcAft>
                <a:spcPts val="0"/>
              </a:spcAft>
              <a:buSzPts val="1400"/>
              <a:buNone/>
              <a:defRPr sz="1400">
                <a:solidFill>
                  <a:srgbClr val="888888"/>
                </a:solidFill>
              </a:defRPr>
            </a:lvl4pPr>
            <a:lvl5pPr marL="2286000" lvl="4" indent="-228600" algn="l">
              <a:lnSpc>
                <a:spcPct val="90000"/>
              </a:lnSpc>
              <a:spcBef>
                <a:spcPts val="400"/>
              </a:spcBef>
              <a:spcAft>
                <a:spcPts val="0"/>
              </a:spcAft>
              <a:buSzPts val="1400"/>
              <a:buNone/>
              <a:defRPr sz="1400">
                <a:solidFill>
                  <a:srgbClr val="888888"/>
                </a:solidFill>
              </a:defRPr>
            </a:lvl5pPr>
            <a:lvl6pPr marL="2743200" lvl="5" indent="-228600" algn="l">
              <a:lnSpc>
                <a:spcPct val="90000"/>
              </a:lnSpc>
              <a:spcBef>
                <a:spcPts val="400"/>
              </a:spcBef>
              <a:spcAft>
                <a:spcPts val="0"/>
              </a:spcAft>
              <a:buSzPts val="1400"/>
              <a:buNone/>
              <a:defRPr sz="1400">
                <a:solidFill>
                  <a:srgbClr val="888888"/>
                </a:solidFill>
              </a:defRPr>
            </a:lvl6pPr>
            <a:lvl7pPr marL="3200400" lvl="6" indent="-228600" algn="l">
              <a:lnSpc>
                <a:spcPct val="90000"/>
              </a:lnSpc>
              <a:spcBef>
                <a:spcPts val="400"/>
              </a:spcBef>
              <a:spcAft>
                <a:spcPts val="0"/>
              </a:spcAft>
              <a:buSzPts val="1400"/>
              <a:buNone/>
              <a:defRPr sz="1400">
                <a:solidFill>
                  <a:srgbClr val="888888"/>
                </a:solidFill>
              </a:defRPr>
            </a:lvl7pPr>
            <a:lvl8pPr marL="3657600" lvl="7" indent="-228600" algn="l">
              <a:lnSpc>
                <a:spcPct val="90000"/>
              </a:lnSpc>
              <a:spcBef>
                <a:spcPts val="400"/>
              </a:spcBef>
              <a:spcAft>
                <a:spcPts val="0"/>
              </a:spcAft>
              <a:buSzPts val="1400"/>
              <a:buNone/>
              <a:defRPr sz="1400">
                <a:solidFill>
                  <a:srgbClr val="888888"/>
                </a:solidFill>
              </a:defRPr>
            </a:lvl8pPr>
            <a:lvl9pPr marL="4114800" lvl="8" indent="-228600" algn="l">
              <a:lnSpc>
                <a:spcPct val="90000"/>
              </a:lnSpc>
              <a:spcBef>
                <a:spcPts val="400"/>
              </a:spcBef>
              <a:spcAft>
                <a:spcPts val="400"/>
              </a:spcAft>
              <a:buSzPts val="1400"/>
              <a:buNone/>
              <a:defRPr sz="1400">
                <a:solidFill>
                  <a:srgbClr val="888888"/>
                </a:solidFill>
              </a:defRPr>
            </a:lvl9pPr>
          </a:lstStyle>
          <a:p>
            <a:endParaRPr/>
          </a:p>
        </p:txBody>
      </p:sp>
      <p:sp>
        <p:nvSpPr>
          <p:cNvPr id="61" name="Google Shape;61;p65"/>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65"/>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65"/>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64" name="Google Shape;64;p65"/>
          <p:cNvCxnSpPr/>
          <p:nvPr/>
        </p:nvCxnSpPr>
        <p:spPr>
          <a:xfrm>
            <a:off x="1207658" y="4343400"/>
            <a:ext cx="9875520" cy="0"/>
          </a:xfrm>
          <a:prstGeom prst="straightConnector1">
            <a:avLst/>
          </a:prstGeom>
          <a:noFill/>
          <a:ln w="9525" cap="flat" cmpd="sng">
            <a:solidFill>
              <a:srgbClr val="858585"/>
            </a:solidFill>
            <a:prstDash val="solid"/>
            <a:round/>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5"/>
        <p:cNvGrpSpPr/>
        <p:nvPr/>
      </p:nvGrpSpPr>
      <p:grpSpPr>
        <a:xfrm>
          <a:off x="0" y="0"/>
          <a:ext cx="0" cy="0"/>
          <a:chOff x="0" y="0"/>
          <a:chExt cx="0" cy="0"/>
        </a:xfrm>
      </p:grpSpPr>
      <p:sp>
        <p:nvSpPr>
          <p:cNvPr id="66" name="Google Shape;66;p66"/>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484848"/>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66"/>
          <p:cNvSpPr txBox="1">
            <a:spLocks noGrp="1"/>
          </p:cNvSpPr>
          <p:nvPr>
            <p:ph type="body" idx="1"/>
          </p:nvPr>
        </p:nvSpPr>
        <p:spPr>
          <a:xfrm>
            <a:off x="1097278" y="1845734"/>
            <a:ext cx="4937760"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8" name="Google Shape;68;p66"/>
          <p:cNvSpPr txBox="1">
            <a:spLocks noGrp="1"/>
          </p:cNvSpPr>
          <p:nvPr>
            <p:ph type="body" idx="2"/>
          </p:nvPr>
        </p:nvSpPr>
        <p:spPr>
          <a:xfrm>
            <a:off x="6217920" y="1845735"/>
            <a:ext cx="4937760"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9" name="Google Shape;69;p66"/>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66"/>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66"/>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2"/>
        <p:cNvGrpSpPr/>
        <p:nvPr/>
      </p:nvGrpSpPr>
      <p:grpSpPr>
        <a:xfrm>
          <a:off x="0" y="0"/>
          <a:ext cx="0" cy="0"/>
          <a:chOff x="0" y="0"/>
          <a:chExt cx="0" cy="0"/>
        </a:xfrm>
      </p:grpSpPr>
      <p:sp>
        <p:nvSpPr>
          <p:cNvPr id="73" name="Google Shape;73;p67"/>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484848"/>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67"/>
          <p:cNvSpPr txBox="1">
            <a:spLocks noGrp="1"/>
          </p:cNvSpPr>
          <p:nvPr>
            <p:ph type="body" idx="1"/>
          </p:nvPr>
        </p:nvSpPr>
        <p:spPr>
          <a:xfrm>
            <a:off x="1097280" y="1846052"/>
            <a:ext cx="4937760"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000"/>
              <a:buNone/>
              <a:defRPr sz="2000" b="0" cap="none">
                <a:solidFill>
                  <a:schemeClr val="dk2"/>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75" name="Google Shape;75;p67"/>
          <p:cNvSpPr txBox="1">
            <a:spLocks noGrp="1"/>
          </p:cNvSpPr>
          <p:nvPr>
            <p:ph type="body" idx="2"/>
          </p:nvPr>
        </p:nvSpPr>
        <p:spPr>
          <a:xfrm>
            <a:off x="1097280" y="2582334"/>
            <a:ext cx="4937760" cy="33782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76" name="Google Shape;76;p67"/>
          <p:cNvSpPr txBox="1">
            <a:spLocks noGrp="1"/>
          </p:cNvSpPr>
          <p:nvPr>
            <p:ph type="body" idx="3"/>
          </p:nvPr>
        </p:nvSpPr>
        <p:spPr>
          <a:xfrm>
            <a:off x="6217920" y="1846052"/>
            <a:ext cx="4937760"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000"/>
              <a:buNone/>
              <a:defRPr sz="2000" b="0" cap="none">
                <a:solidFill>
                  <a:schemeClr val="dk2"/>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77" name="Google Shape;77;p67"/>
          <p:cNvSpPr txBox="1">
            <a:spLocks noGrp="1"/>
          </p:cNvSpPr>
          <p:nvPr>
            <p:ph type="body" idx="4"/>
          </p:nvPr>
        </p:nvSpPr>
        <p:spPr>
          <a:xfrm>
            <a:off x="6217920" y="2582334"/>
            <a:ext cx="4937760" cy="33782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78" name="Google Shape;78;p67"/>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67"/>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67"/>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8"/>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58"/>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marR="0" lvl="0" algn="l" rtl="0">
              <a:lnSpc>
                <a:spcPct val="85000"/>
              </a:lnSpc>
              <a:spcBef>
                <a:spcPts val="0"/>
              </a:spcBef>
              <a:spcAft>
                <a:spcPts val="0"/>
              </a:spcAft>
              <a:buClr>
                <a:srgbClr val="484848"/>
              </a:buClr>
              <a:buSzPts val="4800"/>
              <a:buFont typeface="Trebuchet MS"/>
              <a:buNone/>
              <a:defRPr sz="4800" b="0" i="0" u="none" strike="noStrike" cap="none">
                <a:solidFill>
                  <a:srgbClr val="484848"/>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58"/>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484848"/>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484848"/>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484848"/>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484848"/>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484848"/>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484848"/>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484848"/>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484848"/>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484848"/>
                </a:solidFill>
                <a:latin typeface="Calibri"/>
                <a:ea typeface="Calibri"/>
                <a:cs typeface="Calibri"/>
                <a:sym typeface="Calibri"/>
              </a:defRPr>
            </a:lvl9pPr>
          </a:lstStyle>
          <a:p>
            <a:endParaRPr/>
          </a:p>
        </p:txBody>
      </p:sp>
      <p:sp>
        <p:nvSpPr>
          <p:cNvPr id="13" name="Google Shape;13;p58"/>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8"/>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58"/>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FFFFFF"/>
                </a:solidFill>
                <a:latin typeface="Calibri"/>
                <a:ea typeface="Calibri"/>
                <a:cs typeface="Calibri"/>
                <a:sym typeface="Calibri"/>
              </a:defRPr>
            </a:lvl1pPr>
            <a:lvl2pPr marL="0" marR="0" lvl="1" indent="0" algn="r" rtl="0">
              <a:spcBef>
                <a:spcPts val="0"/>
              </a:spcBef>
              <a:buNone/>
              <a:defRPr sz="1050" b="0" i="0" u="none" strike="noStrike" cap="none">
                <a:solidFill>
                  <a:srgbClr val="FFFFFF"/>
                </a:solidFill>
                <a:latin typeface="Calibri"/>
                <a:ea typeface="Calibri"/>
                <a:cs typeface="Calibri"/>
                <a:sym typeface="Calibri"/>
              </a:defRPr>
            </a:lvl2pPr>
            <a:lvl3pPr marL="0" marR="0" lvl="2" indent="0" algn="r" rtl="0">
              <a:spcBef>
                <a:spcPts val="0"/>
              </a:spcBef>
              <a:buNone/>
              <a:defRPr sz="1050" b="0" i="0" u="none" strike="noStrike" cap="none">
                <a:solidFill>
                  <a:srgbClr val="FFFFFF"/>
                </a:solidFill>
                <a:latin typeface="Calibri"/>
                <a:ea typeface="Calibri"/>
                <a:cs typeface="Calibri"/>
                <a:sym typeface="Calibri"/>
              </a:defRPr>
            </a:lvl3pPr>
            <a:lvl4pPr marL="0" marR="0" lvl="3" indent="0" algn="r" rtl="0">
              <a:spcBef>
                <a:spcPts val="0"/>
              </a:spcBef>
              <a:buNone/>
              <a:defRPr sz="1050" b="0" i="0" u="none" strike="noStrike" cap="none">
                <a:solidFill>
                  <a:srgbClr val="FFFFFF"/>
                </a:solidFill>
                <a:latin typeface="Calibri"/>
                <a:ea typeface="Calibri"/>
                <a:cs typeface="Calibri"/>
                <a:sym typeface="Calibri"/>
              </a:defRPr>
            </a:lvl4pPr>
            <a:lvl5pPr marL="0" marR="0" lvl="4" indent="0" algn="r" rtl="0">
              <a:spcBef>
                <a:spcPts val="0"/>
              </a:spcBef>
              <a:buNone/>
              <a:defRPr sz="1050" b="0" i="0" u="none" strike="noStrike" cap="none">
                <a:solidFill>
                  <a:srgbClr val="FFFFFF"/>
                </a:solidFill>
                <a:latin typeface="Calibri"/>
                <a:ea typeface="Calibri"/>
                <a:cs typeface="Calibri"/>
                <a:sym typeface="Calibri"/>
              </a:defRPr>
            </a:lvl5pPr>
            <a:lvl6pPr marL="0" marR="0" lvl="5" indent="0" algn="r" rtl="0">
              <a:spcBef>
                <a:spcPts val="0"/>
              </a:spcBef>
              <a:buNone/>
              <a:defRPr sz="1050" b="0" i="0" u="none" strike="noStrike" cap="none">
                <a:solidFill>
                  <a:srgbClr val="FFFFFF"/>
                </a:solidFill>
                <a:latin typeface="Calibri"/>
                <a:ea typeface="Calibri"/>
                <a:cs typeface="Calibri"/>
                <a:sym typeface="Calibri"/>
              </a:defRPr>
            </a:lvl6pPr>
            <a:lvl7pPr marL="0" marR="0" lvl="6" indent="0" algn="r" rtl="0">
              <a:spcBef>
                <a:spcPts val="0"/>
              </a:spcBef>
              <a:buNone/>
              <a:defRPr sz="1050" b="0" i="0" u="none" strike="noStrike" cap="none">
                <a:solidFill>
                  <a:srgbClr val="FFFFFF"/>
                </a:solidFill>
                <a:latin typeface="Calibri"/>
                <a:ea typeface="Calibri"/>
                <a:cs typeface="Calibri"/>
                <a:sym typeface="Calibri"/>
              </a:defRPr>
            </a:lvl7pPr>
            <a:lvl8pPr marL="0" marR="0" lvl="7" indent="0" algn="r" rtl="0">
              <a:spcBef>
                <a:spcPts val="0"/>
              </a:spcBef>
              <a:buNone/>
              <a:defRPr sz="1050" b="0" i="0" u="none" strike="noStrike" cap="none">
                <a:solidFill>
                  <a:srgbClr val="FFFFFF"/>
                </a:solidFill>
                <a:latin typeface="Calibri"/>
                <a:ea typeface="Calibri"/>
                <a:cs typeface="Calibri"/>
                <a:sym typeface="Calibri"/>
              </a:defRPr>
            </a:lvl8pPr>
            <a:lvl9pPr marL="0" marR="0" lvl="8" indent="0" algn="r" rtl="0">
              <a:spcBef>
                <a:spcPts val="0"/>
              </a:spcBef>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6" name="Google Shape;16;p58"/>
          <p:cNvCxnSpPr/>
          <p:nvPr/>
        </p:nvCxnSpPr>
        <p:spPr>
          <a:xfrm>
            <a:off x="1193532" y="1737845"/>
            <a:ext cx="9966960" cy="0"/>
          </a:xfrm>
          <a:prstGeom prst="straightConnector1">
            <a:avLst/>
          </a:prstGeom>
          <a:noFill/>
          <a:ln w="9525" cap="flat" cmpd="sng">
            <a:solidFill>
              <a:srgbClr val="858585"/>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8" Type="http://schemas.openxmlformats.org/officeDocument/2006/relationships/image" Target="../media/image28.jpg"/><Relationship Id="rId13" Type="http://schemas.openxmlformats.org/officeDocument/2006/relationships/image" Target="../media/image33.jp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jpg"/><Relationship Id="rId2" Type="http://schemas.openxmlformats.org/officeDocument/2006/relationships/notesSlide" Target="../notesSlides/notesSlide29.xml"/><Relationship Id="rId16" Type="http://schemas.openxmlformats.org/officeDocument/2006/relationships/image" Target="../media/image36.png"/><Relationship Id="rId1" Type="http://schemas.openxmlformats.org/officeDocument/2006/relationships/slideLayout" Target="../slideLayouts/slideLayout3.xml"/><Relationship Id="rId6" Type="http://schemas.openxmlformats.org/officeDocument/2006/relationships/image" Target="../media/image26.png"/><Relationship Id="rId11" Type="http://schemas.openxmlformats.org/officeDocument/2006/relationships/image" Target="../media/image31.jp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jpg"/><Relationship Id="rId4" Type="http://schemas.openxmlformats.org/officeDocument/2006/relationships/image" Target="../media/image24.png"/><Relationship Id="rId9" Type="http://schemas.openxmlformats.org/officeDocument/2006/relationships/image" Target="../media/image29.jpg"/><Relationship Id="rId14" Type="http://schemas.openxmlformats.org/officeDocument/2006/relationships/image" Target="../media/image34.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chart" Target="../charts/chart5.xml"/></Relationships>
</file>

<file path=ppt/slides/_rels/slide3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chart" Target="../charts/char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jpg"/><Relationship Id="rId4" Type="http://schemas.openxmlformats.org/officeDocument/2006/relationships/image" Target="../media/image44.jpg"/></Relationships>
</file>

<file path=ppt/slides/_rels/slide4.xml.rels><?xml version="1.0" encoding="UTF-8" standalone="yes"?>
<Relationships xmlns="http://schemas.openxmlformats.org/package/2006/relationships"><Relationship Id="rId3" Type="http://schemas.openxmlformats.org/officeDocument/2006/relationships/hyperlink" Target="https://nopren.ucsf.edu/her-nopren-summer%C2%A0speaker-series-students-2025"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chart" Target="../charts/chart8.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hyperlink" Target="http://www.marylandschoolwellness.org/" TargetMode="External"/><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hyperlink" Target="https://www.childnourishlab.org/healthy-school-meals-for-all"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
            <a:extLst>
              <a:ext uri="{C183D7F6-B498-43B3-948B-1728B52AA6E4}">
                <adec:decorative xmlns:adec="http://schemas.microsoft.com/office/drawing/2017/decorative" val="1"/>
              </a:ext>
            </a:extLst>
          </p:cNvPr>
          <p:cNvSpPr/>
          <p:nvPr/>
        </p:nvSpPr>
        <p:spPr>
          <a:xfrm>
            <a:off x="289932" y="1126273"/>
            <a:ext cx="11363092" cy="90324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9" name="Google Shape;119;p1"/>
          <p:cNvSpPr>
            <a:spLocks noGrp="1"/>
          </p:cNvSpPr>
          <p:nvPr>
            <p:ph type="title" idx="4294967295"/>
          </p:nvPr>
        </p:nvSpPr>
        <p:spPr>
          <a:xfrm>
            <a:off x="0" y="3891280"/>
            <a:ext cx="12192000" cy="2966700"/>
          </a:xfrm>
          <a:prstGeom prst="rect">
            <a:avLst/>
          </a:prstGeom>
          <a:solidFill>
            <a:schemeClr val="accent2"/>
          </a:solid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FFFFFF"/>
              </a:buClr>
              <a:buSzPts val="6000"/>
              <a:buFont typeface="Calibri"/>
              <a:buNone/>
              <a:tabLst/>
              <a:defRPr/>
            </a:pPr>
            <a:r>
              <a:rPr kumimoji="0" lang="en-US" sz="6000" b="0" i="0" u="none" strike="noStrike" kern="0" cap="none" spc="0" normalizeH="0" baseline="0" noProof="0" dirty="0">
                <a:ln>
                  <a:noFill/>
                </a:ln>
                <a:solidFill>
                  <a:srgbClr val="FFFFFF"/>
                </a:solidFill>
                <a:effectLst/>
                <a:uLnTx/>
                <a:uFillTx/>
                <a:latin typeface="Calibri"/>
                <a:ea typeface="Calibri"/>
                <a:cs typeface="Calibri"/>
                <a:sym typeface="Calibri"/>
              </a:rPr>
              <a:t>Summer Speaker Series for Students</a:t>
            </a:r>
            <a:endParaRPr kumimoji="0" lang="en-US" sz="15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6000"/>
              <a:buFont typeface="Calibri"/>
              <a:buNone/>
              <a:tabLst/>
              <a:defRPr/>
            </a:pPr>
            <a:r>
              <a:rPr kumimoji="0" lang="en-US" sz="6000" b="0" i="0" u="none" strike="noStrike" kern="0" cap="none" spc="0" normalizeH="0" baseline="0" noProof="0" dirty="0">
                <a:ln>
                  <a:noFill/>
                </a:ln>
                <a:solidFill>
                  <a:srgbClr val="FFFFFF"/>
                </a:solidFill>
                <a:effectLst/>
                <a:uLnTx/>
                <a:uFillTx/>
                <a:latin typeface="Calibri"/>
                <a:ea typeface="Calibri"/>
                <a:cs typeface="Calibri"/>
                <a:sym typeface="Calibri"/>
              </a:rPr>
              <a:t>2025</a:t>
            </a:r>
          </a:p>
          <a:p>
            <a:pPr marL="0" marR="0" lvl="0" indent="0" algn="ctr" defTabSz="914400" rtl="0" eaLnBrk="1" fontAlgn="auto" latinLnBrk="0" hangingPunct="1">
              <a:lnSpc>
                <a:spcPct val="100000"/>
              </a:lnSpc>
              <a:spcBef>
                <a:spcPts val="0"/>
              </a:spcBef>
              <a:spcAft>
                <a:spcPts val="0"/>
              </a:spcAft>
              <a:buClr>
                <a:srgbClr val="FFFFFF"/>
              </a:buClr>
              <a:buSzPts val="6000"/>
              <a:buFont typeface="Calibri"/>
              <a:buNone/>
              <a:tabLst/>
              <a:defRPr/>
            </a:pPr>
            <a:endParaRPr kumimoji="0" lang="en-US" sz="19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15000"/>
              </a:lnSpc>
              <a:spcBef>
                <a:spcPts val="0"/>
              </a:spcBef>
              <a:spcAft>
                <a:spcPts val="0"/>
              </a:spcAft>
              <a:buClr>
                <a:schemeClr val="dk1"/>
              </a:buClr>
              <a:buSzPts val="1500"/>
              <a:buFont typeface="Arial"/>
              <a:buNone/>
              <a:tabLst/>
              <a:defRPr/>
            </a:pPr>
            <a:r>
              <a:rPr kumimoji="0" lang="en-US" sz="1700" b="0" i="1" u="none" strike="noStrike" kern="0" cap="none" spc="0" normalizeH="0" baseline="0" noProof="0" dirty="0">
                <a:ln>
                  <a:noFill/>
                </a:ln>
                <a:solidFill>
                  <a:srgbClr val="FFFFFF"/>
                </a:solidFill>
                <a:effectLst/>
                <a:uLnTx/>
                <a:uFillTx/>
                <a:latin typeface="Calibri"/>
                <a:ea typeface="Calibri"/>
                <a:cs typeface="Calibri"/>
                <a:sym typeface="Calibri"/>
              </a:rPr>
              <a:t>(The contents and findings of this presentation are those of the speakers and do not represent the official views of the Centers for Disease Control &amp; Prevention or Department of Health and Human Services.)</a:t>
            </a:r>
            <a:endParaRPr kumimoji="0" lang="en-US" sz="5600" b="0" i="1"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20" name="Google Shape;120;p1">
            <a:extLst>
              <a:ext uri="{C183D7F6-B498-43B3-948B-1728B52AA6E4}">
                <adec:decorative xmlns:adec="http://schemas.microsoft.com/office/drawing/2017/decorative" val="1"/>
              </a:ext>
            </a:extLst>
          </p:cNvPr>
          <p:cNvSpPr txBox="1"/>
          <p:nvPr/>
        </p:nvSpPr>
        <p:spPr>
          <a:xfrm>
            <a:off x="1527544" y="4269562"/>
            <a:ext cx="86868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37500"/>
              </a:lnSpc>
              <a:spcBef>
                <a:spcPts val="0"/>
              </a:spcBef>
              <a:spcAft>
                <a:spcPts val="0"/>
              </a:spcAft>
              <a:buClr>
                <a:schemeClr val="dk1"/>
              </a:buClr>
              <a:buSzPts val="3200"/>
              <a:buFont typeface="Calibri"/>
              <a:buNone/>
            </a:pPr>
            <a:endParaRPr sz="3200" b="1" i="0" u="none" strike="noStrike" cap="none">
              <a:solidFill>
                <a:srgbClr val="000000"/>
              </a:solidFill>
              <a:latin typeface="Arial"/>
              <a:ea typeface="Arial"/>
              <a:cs typeface="Arial"/>
              <a:sym typeface="Arial"/>
            </a:endParaRPr>
          </a:p>
          <a:p>
            <a:pPr marL="0" marR="0" lvl="0" indent="0" algn="ctr" rtl="0">
              <a:lnSpc>
                <a:spcPct val="25000"/>
              </a:lnSpc>
              <a:spcBef>
                <a:spcPts val="0"/>
              </a:spcBef>
              <a:spcAft>
                <a:spcPts val="0"/>
              </a:spcAft>
              <a:buClr>
                <a:schemeClr val="dk1"/>
              </a:buClr>
              <a:buSzPts val="4800"/>
              <a:buFont typeface="Calibri"/>
              <a:buNone/>
            </a:pPr>
            <a:endParaRPr sz="4800" b="1" i="0" u="none" strike="noStrike" cap="none">
              <a:solidFill>
                <a:srgbClr val="000000"/>
              </a:solidFill>
              <a:latin typeface="Arial"/>
              <a:ea typeface="Arial"/>
              <a:cs typeface="Arial"/>
              <a:sym typeface="Arial"/>
            </a:endParaRPr>
          </a:p>
        </p:txBody>
      </p:sp>
      <p:sp>
        <p:nvSpPr>
          <p:cNvPr id="121" name="Google Shape;121;p1">
            <a:extLst>
              <a:ext uri="{C183D7F6-B498-43B3-948B-1728B52AA6E4}">
                <adec:decorative xmlns:adec="http://schemas.microsoft.com/office/drawing/2017/decorative" val="1"/>
              </a:ext>
            </a:extLst>
          </p:cNvPr>
          <p:cNvSpPr/>
          <p:nvPr/>
        </p:nvSpPr>
        <p:spPr>
          <a:xfrm>
            <a:off x="0" y="3717270"/>
            <a:ext cx="12192000" cy="174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900"/>
              <a:buFont typeface="Calibri"/>
              <a:buNone/>
            </a:pPr>
            <a:endParaRPr sz="1900" b="0" i="0" u="none" strike="noStrike" cap="none">
              <a:solidFill>
                <a:srgbClr val="FFFFFF"/>
              </a:solidFill>
              <a:latin typeface="Calibri"/>
              <a:ea typeface="Calibri"/>
              <a:cs typeface="Calibri"/>
              <a:sym typeface="Calibri"/>
            </a:endParaRPr>
          </a:p>
        </p:txBody>
      </p:sp>
      <p:pic>
        <p:nvPicPr>
          <p:cNvPr id="122" name="Google Shape;122;p1" descr="A picture containing icon"/>
          <p:cNvPicPr preferRelativeResize="0"/>
          <p:nvPr/>
        </p:nvPicPr>
        <p:blipFill rotWithShape="1">
          <a:blip r:embed="rId3">
            <a:alphaModFix/>
          </a:blip>
          <a:srcRect/>
          <a:stretch/>
        </p:blipFill>
        <p:spPr>
          <a:xfrm>
            <a:off x="1184644" y="277465"/>
            <a:ext cx="9372600" cy="3352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0"/>
          <p:cNvSpPr txBox="1">
            <a:spLocks noGrp="1"/>
          </p:cNvSpPr>
          <p:nvPr>
            <p:ph type="title"/>
          </p:nvPr>
        </p:nvSpPr>
        <p:spPr>
          <a:xfrm>
            <a:off x="213360" y="117834"/>
            <a:ext cx="11724400" cy="634092"/>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chemeClr val="lt1"/>
              </a:buClr>
              <a:buSzPts val="3600"/>
              <a:buFont typeface="Trebuchet MS"/>
              <a:buNone/>
            </a:pPr>
            <a:r>
              <a:rPr lang="en-US"/>
              <a:t>Outline for Today</a:t>
            </a:r>
            <a:endParaRPr/>
          </a:p>
        </p:txBody>
      </p:sp>
      <p:sp>
        <p:nvSpPr>
          <p:cNvPr id="218" name="Google Shape;218;p10"/>
          <p:cNvSpPr txBox="1"/>
          <p:nvPr/>
        </p:nvSpPr>
        <p:spPr>
          <a:xfrm>
            <a:off x="213360" y="1935670"/>
            <a:ext cx="11386457" cy="4804496"/>
          </a:xfrm>
          <a:prstGeom prst="rect">
            <a:avLst/>
          </a:prstGeom>
          <a:noFill/>
          <a:ln>
            <a:noFill/>
          </a:ln>
        </p:spPr>
        <p:txBody>
          <a:bodyPr spcFirstLastPara="1" wrap="square" lIns="91425" tIns="45700" rIns="91425" bIns="45700" anchor="t" anchorCtr="0">
            <a:normAutofit/>
          </a:bodyPr>
          <a:lstStyle/>
          <a:p>
            <a:pPr marL="514350" marR="0" lvl="0" indent="-514350" algn="l" rtl="0">
              <a:lnSpc>
                <a:spcPct val="90000"/>
              </a:lnSpc>
              <a:spcBef>
                <a:spcPts val="0"/>
              </a:spcBef>
              <a:spcAft>
                <a:spcPts val="0"/>
              </a:spcAft>
              <a:buClr>
                <a:schemeClr val="dk1"/>
              </a:buClr>
              <a:buSzPts val="3500"/>
              <a:buFont typeface="Calibri"/>
              <a:buAutoNum type="arabicParenR"/>
            </a:pPr>
            <a:r>
              <a:rPr lang="en-US" sz="3500">
                <a:solidFill>
                  <a:schemeClr val="dk1"/>
                </a:solidFill>
                <a:latin typeface="Calibri"/>
                <a:ea typeface="Calibri"/>
                <a:cs typeface="Calibri"/>
                <a:sym typeface="Calibri"/>
              </a:rPr>
              <a:t>Background of School Meals </a:t>
            </a:r>
            <a:endParaRPr/>
          </a:p>
          <a:p>
            <a:pPr marL="514350" marR="0" lvl="0" indent="-514350" algn="l" rtl="0">
              <a:lnSpc>
                <a:spcPct val="90000"/>
              </a:lnSpc>
              <a:spcBef>
                <a:spcPts val="1000"/>
              </a:spcBef>
              <a:spcAft>
                <a:spcPts val="0"/>
              </a:spcAft>
              <a:buClr>
                <a:schemeClr val="dk1"/>
              </a:buClr>
              <a:buSzPts val="3500"/>
              <a:buFont typeface="Calibri"/>
              <a:buAutoNum type="arabicParenR"/>
            </a:pPr>
            <a:r>
              <a:rPr lang="en-US" sz="3500">
                <a:solidFill>
                  <a:schemeClr val="dk1"/>
                </a:solidFill>
                <a:latin typeface="Calibri"/>
                <a:ea typeface="Calibri"/>
                <a:cs typeface="Calibri"/>
                <a:sym typeface="Calibri"/>
              </a:rPr>
              <a:t>School Meal Policies</a:t>
            </a:r>
            <a:endParaRPr/>
          </a:p>
          <a:p>
            <a:pPr marL="971550" marR="0" lvl="1" indent="-514350" algn="l" rtl="0">
              <a:lnSpc>
                <a:spcPct val="90000"/>
              </a:lnSpc>
              <a:spcBef>
                <a:spcPts val="500"/>
              </a:spcBef>
              <a:spcAft>
                <a:spcPts val="0"/>
              </a:spcAft>
              <a:buClr>
                <a:schemeClr val="dk1"/>
              </a:buClr>
              <a:buSzPts val="3100"/>
              <a:buFont typeface="Calibri"/>
              <a:buAutoNum type="arabicParenR"/>
            </a:pPr>
            <a:r>
              <a:rPr lang="en-US" sz="3100" b="0" i="0" u="none" strike="noStrike" cap="none">
                <a:solidFill>
                  <a:schemeClr val="dk1"/>
                </a:solidFill>
                <a:latin typeface="Calibri"/>
                <a:ea typeface="Calibri"/>
                <a:cs typeface="Calibri"/>
                <a:sym typeface="Calibri"/>
              </a:rPr>
              <a:t>HHFKA</a:t>
            </a:r>
            <a:endParaRPr/>
          </a:p>
          <a:p>
            <a:pPr marL="971550" marR="0" lvl="1" indent="-514350" algn="l" rtl="0">
              <a:lnSpc>
                <a:spcPct val="90000"/>
              </a:lnSpc>
              <a:spcBef>
                <a:spcPts val="500"/>
              </a:spcBef>
              <a:spcAft>
                <a:spcPts val="0"/>
              </a:spcAft>
              <a:buClr>
                <a:schemeClr val="dk1"/>
              </a:buClr>
              <a:buSzPts val="3100"/>
              <a:buFont typeface="Calibri"/>
              <a:buAutoNum type="arabicParenR"/>
            </a:pPr>
            <a:r>
              <a:rPr lang="en-US" sz="3100" b="0" i="0" u="none" strike="noStrike" cap="none">
                <a:solidFill>
                  <a:schemeClr val="dk1"/>
                </a:solidFill>
                <a:latin typeface="Calibri"/>
                <a:ea typeface="Calibri"/>
                <a:cs typeface="Calibri"/>
                <a:sym typeface="Calibri"/>
              </a:rPr>
              <a:t>Universal Free School Meals</a:t>
            </a:r>
            <a:endParaRPr/>
          </a:p>
          <a:p>
            <a:pPr marL="971550" marR="0" lvl="1" indent="-514350" algn="l" rtl="0">
              <a:lnSpc>
                <a:spcPct val="90000"/>
              </a:lnSpc>
              <a:spcBef>
                <a:spcPts val="500"/>
              </a:spcBef>
              <a:spcAft>
                <a:spcPts val="0"/>
              </a:spcAft>
              <a:buClr>
                <a:schemeClr val="dk1"/>
              </a:buClr>
              <a:buSzPts val="3100"/>
              <a:buFont typeface="Calibri"/>
              <a:buAutoNum type="arabicParenR"/>
            </a:pPr>
            <a:r>
              <a:rPr lang="en-US" sz="3100" b="0" i="0" u="none" strike="noStrike" cap="none">
                <a:solidFill>
                  <a:schemeClr val="dk1"/>
                </a:solidFill>
                <a:latin typeface="Calibri"/>
                <a:ea typeface="Calibri"/>
                <a:cs typeface="Calibri"/>
                <a:sym typeface="Calibri"/>
              </a:rPr>
              <a:t>Updated standards</a:t>
            </a:r>
            <a:endParaRPr/>
          </a:p>
          <a:p>
            <a:pPr marL="514350" marR="0" lvl="0" indent="-514350" algn="l" rtl="0">
              <a:lnSpc>
                <a:spcPct val="90000"/>
              </a:lnSpc>
              <a:spcBef>
                <a:spcPts val="1000"/>
              </a:spcBef>
              <a:spcAft>
                <a:spcPts val="0"/>
              </a:spcAft>
              <a:buClr>
                <a:schemeClr val="dk1"/>
              </a:buClr>
              <a:buSzPts val="3500"/>
              <a:buFont typeface="Calibri"/>
              <a:buAutoNum type="arabicParenR"/>
            </a:pPr>
            <a:r>
              <a:rPr lang="en-US" sz="3500">
                <a:solidFill>
                  <a:schemeClr val="dk1"/>
                </a:solidFill>
                <a:latin typeface="Calibri"/>
                <a:ea typeface="Calibri"/>
                <a:cs typeface="Calibri"/>
                <a:sym typeface="Calibri"/>
              </a:rPr>
              <a:t>Competitive Food Policies</a:t>
            </a:r>
            <a:endParaRPr/>
          </a:p>
          <a:p>
            <a:pPr marL="514350" marR="0" lvl="0" indent="-514350" algn="l" rtl="0">
              <a:lnSpc>
                <a:spcPct val="90000"/>
              </a:lnSpc>
              <a:spcBef>
                <a:spcPts val="1000"/>
              </a:spcBef>
              <a:spcAft>
                <a:spcPts val="0"/>
              </a:spcAft>
              <a:buClr>
                <a:schemeClr val="dk1"/>
              </a:buClr>
              <a:buSzPts val="3500"/>
              <a:buFont typeface="Calibri"/>
              <a:buAutoNum type="arabicParenR"/>
            </a:pPr>
            <a:r>
              <a:rPr lang="en-US" sz="3500">
                <a:solidFill>
                  <a:schemeClr val="dk1"/>
                </a:solidFill>
                <a:latin typeface="Calibri"/>
                <a:ea typeface="Calibri"/>
                <a:cs typeface="Calibri"/>
                <a:sym typeface="Calibri"/>
              </a:rPr>
              <a:t>Wellness Policies</a:t>
            </a:r>
            <a:endParaRPr/>
          </a:p>
          <a:p>
            <a:pPr marL="514350" marR="0" lvl="0" indent="-374650" algn="l" rtl="0">
              <a:lnSpc>
                <a:spcPct val="90000"/>
              </a:lnSpc>
              <a:spcBef>
                <a:spcPts val="1000"/>
              </a:spcBef>
              <a:spcAft>
                <a:spcPts val="0"/>
              </a:spcAft>
              <a:buClr>
                <a:schemeClr val="dk1"/>
              </a:buClr>
              <a:buSzPts val="2200"/>
              <a:buFont typeface="Calibri"/>
              <a:buNone/>
            </a:pPr>
            <a:endParaRPr sz="2200">
              <a:solidFill>
                <a:schemeClr val="dk1"/>
              </a:solidFill>
              <a:latin typeface="Calibri"/>
              <a:ea typeface="Calibri"/>
              <a:cs typeface="Calibri"/>
              <a:sym typeface="Calibri"/>
            </a:endParaRPr>
          </a:p>
          <a:p>
            <a:pPr marL="228600" marR="0" lvl="0" indent="-6350" algn="l" rtl="0">
              <a:lnSpc>
                <a:spcPct val="90000"/>
              </a:lnSpc>
              <a:spcBef>
                <a:spcPts val="1000"/>
              </a:spcBef>
              <a:spcAft>
                <a:spcPts val="0"/>
              </a:spcAft>
              <a:buClr>
                <a:schemeClr val="dk1"/>
              </a:buClr>
              <a:buSzPts val="3500"/>
              <a:buFont typeface="Arial"/>
              <a:buNone/>
            </a:pPr>
            <a:endParaRPr sz="3500">
              <a:solidFill>
                <a:schemeClr val="dk1"/>
              </a:solidFill>
              <a:latin typeface="Calibri"/>
              <a:ea typeface="Calibri"/>
              <a:cs typeface="Calibri"/>
              <a:sym typeface="Calibri"/>
            </a:endParaRPr>
          </a:p>
          <a:p>
            <a:pPr marL="228600" marR="0" lvl="0" indent="-6350" algn="l" rtl="0">
              <a:lnSpc>
                <a:spcPct val="90000"/>
              </a:lnSpc>
              <a:spcBef>
                <a:spcPts val="1000"/>
              </a:spcBef>
              <a:spcAft>
                <a:spcPts val="0"/>
              </a:spcAft>
              <a:buClr>
                <a:schemeClr val="dk1"/>
              </a:buClr>
              <a:buSzPts val="3500"/>
              <a:buFont typeface="Arial"/>
              <a:buNone/>
            </a:pPr>
            <a:endParaRPr sz="3500">
              <a:solidFill>
                <a:schemeClr val="dk1"/>
              </a:solidFill>
              <a:latin typeface="Calibri"/>
              <a:ea typeface="Calibri"/>
              <a:cs typeface="Calibri"/>
              <a:sym typeface="Calibri"/>
            </a:endParaRPr>
          </a:p>
          <a:p>
            <a:pPr marL="228600" marR="0" lvl="0" indent="-6350" algn="l" rtl="0">
              <a:lnSpc>
                <a:spcPct val="90000"/>
              </a:lnSpc>
              <a:spcBef>
                <a:spcPts val="1000"/>
              </a:spcBef>
              <a:spcAft>
                <a:spcPts val="0"/>
              </a:spcAft>
              <a:buClr>
                <a:schemeClr val="dk1"/>
              </a:buClr>
              <a:buSzPts val="3500"/>
              <a:buFont typeface="Arial"/>
              <a:buNone/>
            </a:pPr>
            <a:endParaRPr sz="350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p:txBody>
      </p:sp>
      <p:sp>
        <p:nvSpPr>
          <p:cNvPr id="219" name="Google Shape;219;p10">
            <a:extLst>
              <a:ext uri="{C183D7F6-B498-43B3-948B-1728B52AA6E4}">
                <adec:decorative xmlns:adec="http://schemas.microsoft.com/office/drawing/2017/decorative" val="1"/>
              </a:ext>
            </a:extLst>
          </p:cNvPr>
          <p:cNvSpPr/>
          <p:nvPr/>
        </p:nvSpPr>
        <p:spPr>
          <a:xfrm>
            <a:off x="289932" y="1304692"/>
            <a:ext cx="11363092" cy="4556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cxnSp>
        <p:nvCxnSpPr>
          <p:cNvPr id="225" name="Google Shape;225;p11">
            <a:extLst>
              <a:ext uri="{C183D7F6-B498-43B3-948B-1728B52AA6E4}">
                <adec:decorative xmlns:adec="http://schemas.microsoft.com/office/drawing/2017/decorative" val="1"/>
              </a:ext>
            </a:extLst>
          </p:cNvPr>
          <p:cNvCxnSpPr/>
          <p:nvPr/>
        </p:nvCxnSpPr>
        <p:spPr>
          <a:xfrm flipH="1">
            <a:off x="9643051" y="2223345"/>
            <a:ext cx="29993" cy="1952138"/>
          </a:xfrm>
          <a:prstGeom prst="straightConnector1">
            <a:avLst/>
          </a:prstGeom>
          <a:noFill/>
          <a:ln w="12700" cap="flat" cmpd="sng">
            <a:solidFill>
              <a:schemeClr val="accent2"/>
            </a:solidFill>
            <a:prstDash val="solid"/>
            <a:round/>
            <a:headEnd type="none" w="sm" len="sm"/>
            <a:tailEnd type="none" w="sm" len="sm"/>
          </a:ln>
        </p:spPr>
      </p:cxnSp>
      <p:cxnSp>
        <p:nvCxnSpPr>
          <p:cNvPr id="226" name="Google Shape;226;p11">
            <a:extLst>
              <a:ext uri="{C183D7F6-B498-43B3-948B-1728B52AA6E4}">
                <adec:decorative xmlns:adec="http://schemas.microsoft.com/office/drawing/2017/decorative" val="1"/>
              </a:ext>
            </a:extLst>
          </p:cNvPr>
          <p:cNvCxnSpPr/>
          <p:nvPr/>
        </p:nvCxnSpPr>
        <p:spPr>
          <a:xfrm flipH="1">
            <a:off x="8075471" y="4078169"/>
            <a:ext cx="15666" cy="2045905"/>
          </a:xfrm>
          <a:prstGeom prst="straightConnector1">
            <a:avLst/>
          </a:prstGeom>
          <a:noFill/>
          <a:ln w="12700" cap="flat" cmpd="sng">
            <a:solidFill>
              <a:schemeClr val="accent2"/>
            </a:solidFill>
            <a:prstDash val="solid"/>
            <a:round/>
            <a:headEnd type="none" w="sm" len="sm"/>
            <a:tailEnd type="none" w="sm" len="sm"/>
          </a:ln>
        </p:spPr>
      </p:cxnSp>
      <p:cxnSp>
        <p:nvCxnSpPr>
          <p:cNvPr id="227" name="Google Shape;227;p11">
            <a:extLst>
              <a:ext uri="{C183D7F6-B498-43B3-948B-1728B52AA6E4}">
                <adec:decorative xmlns:adec="http://schemas.microsoft.com/office/drawing/2017/decorative" val="1"/>
              </a:ext>
            </a:extLst>
          </p:cNvPr>
          <p:cNvCxnSpPr/>
          <p:nvPr/>
        </p:nvCxnSpPr>
        <p:spPr>
          <a:xfrm>
            <a:off x="5846467" y="2241187"/>
            <a:ext cx="1" cy="1803940"/>
          </a:xfrm>
          <a:prstGeom prst="straightConnector1">
            <a:avLst/>
          </a:prstGeom>
          <a:noFill/>
          <a:ln w="12700" cap="flat" cmpd="sng">
            <a:solidFill>
              <a:schemeClr val="accent2"/>
            </a:solidFill>
            <a:prstDash val="solid"/>
            <a:round/>
            <a:headEnd type="none" w="sm" len="sm"/>
            <a:tailEnd type="none" w="sm" len="sm"/>
          </a:ln>
        </p:spPr>
      </p:cxnSp>
      <p:sp>
        <p:nvSpPr>
          <p:cNvPr id="228" name="Google Shape;228;p11"/>
          <p:cNvSpPr txBox="1">
            <a:spLocks noGrp="1"/>
          </p:cNvSpPr>
          <p:nvPr>
            <p:ph type="title"/>
          </p:nvPr>
        </p:nvSpPr>
        <p:spPr>
          <a:xfrm>
            <a:off x="213360" y="294782"/>
            <a:ext cx="11724400" cy="634092"/>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chemeClr val="lt1"/>
              </a:buClr>
              <a:buSzPts val="3600"/>
              <a:buFont typeface="Trebuchet MS"/>
              <a:buNone/>
            </a:pPr>
            <a:r>
              <a:rPr lang="en-US"/>
              <a:t>Background: School Meal Milestones</a:t>
            </a:r>
            <a:endParaRPr/>
          </a:p>
        </p:txBody>
      </p:sp>
      <p:cxnSp>
        <p:nvCxnSpPr>
          <p:cNvPr id="229" name="Google Shape;229;p11">
            <a:extLst>
              <a:ext uri="{C183D7F6-B498-43B3-948B-1728B52AA6E4}">
                <adec:decorative xmlns:adec="http://schemas.microsoft.com/office/drawing/2017/decorative" val="1"/>
              </a:ext>
            </a:extLst>
          </p:cNvPr>
          <p:cNvCxnSpPr/>
          <p:nvPr/>
        </p:nvCxnSpPr>
        <p:spPr>
          <a:xfrm>
            <a:off x="0" y="4069976"/>
            <a:ext cx="12192000" cy="35859"/>
          </a:xfrm>
          <a:prstGeom prst="straightConnector1">
            <a:avLst/>
          </a:prstGeom>
          <a:noFill/>
          <a:ln w="76200" cap="flat" cmpd="sng">
            <a:solidFill>
              <a:srgbClr val="535C13"/>
            </a:solidFill>
            <a:prstDash val="solid"/>
            <a:round/>
            <a:headEnd type="none" w="sm" len="sm"/>
            <a:tailEnd type="none" w="sm" len="sm"/>
          </a:ln>
          <a:effectLst>
            <a:outerShdw blurRad="38100" dist="25400" dir="2700000" algn="br" rotWithShape="0">
              <a:srgbClr val="000000">
                <a:alpha val="60000"/>
              </a:srgbClr>
            </a:outerShdw>
          </a:effectLst>
        </p:spPr>
      </p:cxnSp>
      <p:cxnSp>
        <p:nvCxnSpPr>
          <p:cNvPr id="230" name="Google Shape;230;p11">
            <a:extLst>
              <a:ext uri="{C183D7F6-B498-43B3-948B-1728B52AA6E4}">
                <adec:decorative xmlns:adec="http://schemas.microsoft.com/office/drawing/2017/decorative" val="1"/>
              </a:ext>
            </a:extLst>
          </p:cNvPr>
          <p:cNvCxnSpPr/>
          <p:nvPr/>
        </p:nvCxnSpPr>
        <p:spPr>
          <a:xfrm>
            <a:off x="213360" y="2522821"/>
            <a:ext cx="0" cy="1529226"/>
          </a:xfrm>
          <a:prstGeom prst="straightConnector1">
            <a:avLst/>
          </a:prstGeom>
          <a:noFill/>
          <a:ln w="12700" cap="flat" cmpd="sng">
            <a:solidFill>
              <a:schemeClr val="accent2"/>
            </a:solidFill>
            <a:prstDash val="solid"/>
            <a:round/>
            <a:headEnd type="none" w="sm" len="sm"/>
            <a:tailEnd type="none" w="sm" len="sm"/>
          </a:ln>
        </p:spPr>
      </p:cxnSp>
      <p:cxnSp>
        <p:nvCxnSpPr>
          <p:cNvPr id="231" name="Google Shape;231;p11">
            <a:extLst>
              <a:ext uri="{C183D7F6-B498-43B3-948B-1728B52AA6E4}">
                <adec:decorative xmlns:adec="http://schemas.microsoft.com/office/drawing/2017/decorative" val="1"/>
              </a:ext>
            </a:extLst>
          </p:cNvPr>
          <p:cNvCxnSpPr/>
          <p:nvPr/>
        </p:nvCxnSpPr>
        <p:spPr>
          <a:xfrm>
            <a:off x="1389323" y="4105835"/>
            <a:ext cx="0" cy="1488141"/>
          </a:xfrm>
          <a:prstGeom prst="straightConnector1">
            <a:avLst/>
          </a:prstGeom>
          <a:noFill/>
          <a:ln w="12700" cap="flat" cmpd="sng">
            <a:solidFill>
              <a:schemeClr val="accent2"/>
            </a:solidFill>
            <a:prstDash val="solid"/>
            <a:round/>
            <a:headEnd type="none" w="sm" len="sm"/>
            <a:tailEnd type="none" w="sm" len="sm"/>
          </a:ln>
        </p:spPr>
      </p:cxnSp>
      <p:sp>
        <p:nvSpPr>
          <p:cNvPr id="232" name="Google Shape;232;p11">
            <a:extLst>
              <a:ext uri="{C183D7F6-B498-43B3-948B-1728B52AA6E4}">
                <adec:decorative xmlns:adec="http://schemas.microsoft.com/office/drawing/2017/decorative" val="1"/>
              </a:ext>
            </a:extLst>
          </p:cNvPr>
          <p:cNvSpPr/>
          <p:nvPr/>
        </p:nvSpPr>
        <p:spPr>
          <a:xfrm>
            <a:off x="96819" y="3935506"/>
            <a:ext cx="233082" cy="233082"/>
          </a:xfrm>
          <a:prstGeom prst="ellipse">
            <a:avLst/>
          </a:prstGeom>
          <a:solidFill>
            <a:srgbClr val="535C13"/>
          </a:solidFill>
          <a:ln w="15875" cap="flat" cmpd="sng">
            <a:solidFill>
              <a:srgbClr val="535C1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3" name="Google Shape;233;p11">
            <a:extLst>
              <a:ext uri="{C183D7F6-B498-43B3-948B-1728B52AA6E4}">
                <adec:decorative xmlns:adec="http://schemas.microsoft.com/office/drawing/2017/decorative" val="1"/>
              </a:ext>
            </a:extLst>
          </p:cNvPr>
          <p:cNvSpPr/>
          <p:nvPr/>
        </p:nvSpPr>
        <p:spPr>
          <a:xfrm>
            <a:off x="1272041" y="3953435"/>
            <a:ext cx="233082" cy="233082"/>
          </a:xfrm>
          <a:prstGeom prst="ellipse">
            <a:avLst/>
          </a:prstGeom>
          <a:solidFill>
            <a:srgbClr val="535C13"/>
          </a:solidFill>
          <a:ln w="15875" cap="flat" cmpd="sng">
            <a:solidFill>
              <a:srgbClr val="535C1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7" name="Google Shape;247;p11"/>
          <p:cNvSpPr txBox="1"/>
          <p:nvPr/>
        </p:nvSpPr>
        <p:spPr>
          <a:xfrm>
            <a:off x="301363" y="2460063"/>
            <a:ext cx="2076209" cy="12618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Calibri"/>
                <a:ea typeface="Calibri"/>
                <a:cs typeface="Calibri"/>
                <a:sym typeface="Calibri"/>
              </a:rPr>
              <a:t>1930s</a:t>
            </a:r>
            <a:endParaRPr dirty="0"/>
          </a:p>
          <a:p>
            <a:pPr marL="0" marR="0" lvl="0" indent="0" algn="l" rtl="0">
              <a:spcBef>
                <a:spcPts val="600"/>
              </a:spcBef>
              <a:spcAft>
                <a:spcPts val="0"/>
              </a:spcAft>
              <a:buNone/>
            </a:pPr>
            <a:r>
              <a:rPr lang="en-US" sz="1600" dirty="0">
                <a:solidFill>
                  <a:schemeClr val="dk1"/>
                </a:solidFill>
                <a:latin typeface="Calibri"/>
                <a:ea typeface="Calibri"/>
                <a:cs typeface="Calibri"/>
                <a:sym typeface="Calibri"/>
              </a:rPr>
              <a:t>Great Depression</a:t>
            </a:r>
            <a:endParaRPr dirty="0"/>
          </a:p>
          <a:p>
            <a:pPr marL="0" marR="0" lvl="0" indent="0" algn="l" rtl="0">
              <a:spcBef>
                <a:spcPts val="0"/>
              </a:spcBef>
              <a:spcAft>
                <a:spcPts val="0"/>
              </a:spcAft>
              <a:buNone/>
            </a:pPr>
            <a:r>
              <a:rPr lang="en-US" sz="1600" dirty="0">
                <a:solidFill>
                  <a:schemeClr val="dk1"/>
                </a:solidFill>
                <a:latin typeface="Calibri"/>
                <a:ea typeface="Calibri"/>
                <a:cs typeface="Calibri"/>
                <a:sym typeface="Calibri"/>
              </a:rPr>
              <a:t>Farm sustainability</a:t>
            </a:r>
            <a:endParaRPr dirty="0"/>
          </a:p>
          <a:p>
            <a:pPr marL="0" marR="0" lvl="0" indent="0" algn="l" rtl="0">
              <a:spcBef>
                <a:spcPts val="600"/>
              </a:spcBef>
              <a:spcAft>
                <a:spcPts val="0"/>
              </a:spcAft>
              <a:buNone/>
            </a:pPr>
            <a:r>
              <a:rPr lang="en-US" sz="1600" b="1" dirty="0">
                <a:solidFill>
                  <a:schemeClr val="dk1"/>
                </a:solidFill>
                <a:latin typeface="Calibri"/>
                <a:ea typeface="Calibri"/>
                <a:cs typeface="Calibri"/>
                <a:sym typeface="Calibri"/>
              </a:rPr>
              <a:t>Local meal programs</a:t>
            </a:r>
            <a:endParaRPr dirty="0"/>
          </a:p>
        </p:txBody>
      </p:sp>
      <p:sp>
        <p:nvSpPr>
          <p:cNvPr id="234" name="Google Shape;234;p11"/>
          <p:cNvSpPr/>
          <p:nvPr/>
        </p:nvSpPr>
        <p:spPr>
          <a:xfrm>
            <a:off x="1408628" y="4319444"/>
            <a:ext cx="326336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1946</a:t>
            </a:r>
            <a:endParaRPr/>
          </a:p>
          <a:p>
            <a:pPr marL="0" marR="0" lvl="0" indent="0" algn="l" rtl="0">
              <a:spcBef>
                <a:spcPts val="600"/>
              </a:spcBef>
              <a:spcAft>
                <a:spcPts val="0"/>
              </a:spcAft>
              <a:buNone/>
            </a:pPr>
            <a:r>
              <a:rPr lang="en-US" sz="1600">
                <a:solidFill>
                  <a:schemeClr val="dk1"/>
                </a:solidFill>
                <a:latin typeface="Calibri"/>
                <a:ea typeface="Calibri"/>
                <a:cs typeface="Calibri"/>
                <a:sym typeface="Calibri"/>
              </a:rPr>
              <a:t>Surplus commodities</a:t>
            </a:r>
            <a:endParaRPr/>
          </a:p>
          <a:p>
            <a:pPr marL="0" marR="0" lvl="0" indent="0" algn="l" rtl="0">
              <a:spcBef>
                <a:spcPts val="600"/>
              </a:spcBef>
              <a:spcAft>
                <a:spcPts val="0"/>
              </a:spcAft>
              <a:buNone/>
            </a:pPr>
            <a:r>
              <a:rPr lang="en-US" sz="1600" b="1">
                <a:solidFill>
                  <a:schemeClr val="dk1"/>
                </a:solidFill>
                <a:latin typeface="Calibri"/>
                <a:ea typeface="Calibri"/>
                <a:cs typeface="Calibri"/>
                <a:sym typeface="Calibri"/>
              </a:rPr>
              <a:t>National School Lunch Program</a:t>
            </a:r>
            <a:endParaRPr/>
          </a:p>
        </p:txBody>
      </p:sp>
      <p:cxnSp>
        <p:nvCxnSpPr>
          <p:cNvPr id="235" name="Google Shape;235;p11">
            <a:extLst>
              <a:ext uri="{C183D7F6-B498-43B3-948B-1728B52AA6E4}">
                <adec:decorative xmlns:adec="http://schemas.microsoft.com/office/drawing/2017/decorative" val="1"/>
              </a:ext>
            </a:extLst>
          </p:cNvPr>
          <p:cNvCxnSpPr/>
          <p:nvPr/>
        </p:nvCxnSpPr>
        <p:spPr>
          <a:xfrm>
            <a:off x="2796885" y="2294965"/>
            <a:ext cx="0" cy="1775011"/>
          </a:xfrm>
          <a:prstGeom prst="straightConnector1">
            <a:avLst/>
          </a:prstGeom>
          <a:noFill/>
          <a:ln w="12700" cap="flat" cmpd="sng">
            <a:solidFill>
              <a:schemeClr val="accent2"/>
            </a:solidFill>
            <a:prstDash val="solid"/>
            <a:round/>
            <a:headEnd type="none" w="sm" len="sm"/>
            <a:tailEnd type="none" w="sm" len="sm"/>
          </a:ln>
        </p:spPr>
      </p:cxnSp>
      <p:sp>
        <p:nvSpPr>
          <p:cNvPr id="236" name="Google Shape;236;p11"/>
          <p:cNvSpPr/>
          <p:nvPr/>
        </p:nvSpPr>
        <p:spPr>
          <a:xfrm>
            <a:off x="2884889" y="2275245"/>
            <a:ext cx="3101891" cy="93871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1960s</a:t>
            </a:r>
            <a:endParaRPr/>
          </a:p>
          <a:p>
            <a:pPr marL="0" marR="0" lvl="0" indent="0" algn="l" rtl="0">
              <a:spcBef>
                <a:spcPts val="600"/>
              </a:spcBef>
              <a:spcAft>
                <a:spcPts val="0"/>
              </a:spcAft>
              <a:buNone/>
            </a:pPr>
            <a:r>
              <a:rPr lang="en-US" sz="1600" b="1">
                <a:solidFill>
                  <a:schemeClr val="dk1"/>
                </a:solidFill>
                <a:latin typeface="Calibri"/>
                <a:ea typeface="Calibri"/>
                <a:cs typeface="Calibri"/>
                <a:sym typeface="Calibri"/>
              </a:rPr>
              <a:t>School Breakfast Program</a:t>
            </a:r>
            <a:endParaRPr/>
          </a:p>
          <a:p>
            <a:pPr marL="0" marR="0" lvl="0" indent="0" algn="l" rtl="0">
              <a:spcBef>
                <a:spcPts val="0"/>
              </a:spcBef>
              <a:spcAft>
                <a:spcPts val="0"/>
              </a:spcAft>
              <a:buNone/>
            </a:pPr>
            <a:r>
              <a:rPr lang="en-US" sz="1600" b="1">
                <a:solidFill>
                  <a:schemeClr val="dk1"/>
                </a:solidFill>
                <a:latin typeface="Calibri"/>
                <a:ea typeface="Calibri"/>
                <a:cs typeface="Calibri"/>
                <a:sym typeface="Calibri"/>
              </a:rPr>
              <a:t>Summer Food Service Program</a:t>
            </a:r>
            <a:endParaRPr/>
          </a:p>
        </p:txBody>
      </p:sp>
      <p:cxnSp>
        <p:nvCxnSpPr>
          <p:cNvPr id="237" name="Google Shape;237;p11">
            <a:extLst>
              <a:ext uri="{C183D7F6-B498-43B3-948B-1728B52AA6E4}">
                <adec:decorative xmlns:adec="http://schemas.microsoft.com/office/drawing/2017/decorative" val="1"/>
              </a:ext>
            </a:extLst>
          </p:cNvPr>
          <p:cNvCxnSpPr/>
          <p:nvPr/>
        </p:nvCxnSpPr>
        <p:spPr>
          <a:xfrm>
            <a:off x="4555447" y="4105835"/>
            <a:ext cx="0" cy="1775011"/>
          </a:xfrm>
          <a:prstGeom prst="straightConnector1">
            <a:avLst/>
          </a:prstGeom>
          <a:noFill/>
          <a:ln w="12700" cap="flat" cmpd="sng">
            <a:solidFill>
              <a:schemeClr val="accent2"/>
            </a:solidFill>
            <a:prstDash val="solid"/>
            <a:round/>
            <a:headEnd type="none" w="sm" len="sm"/>
            <a:tailEnd type="none" w="sm" len="sm"/>
          </a:ln>
        </p:spPr>
      </p:cxnSp>
      <p:sp>
        <p:nvSpPr>
          <p:cNvPr id="238" name="Google Shape;238;p11"/>
          <p:cNvSpPr/>
          <p:nvPr/>
        </p:nvSpPr>
        <p:spPr>
          <a:xfrm>
            <a:off x="4620895" y="4319444"/>
            <a:ext cx="3539787" cy="12618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1970-1980s</a:t>
            </a:r>
            <a:endParaRPr/>
          </a:p>
          <a:p>
            <a:pPr marL="0" marR="0" lvl="0" indent="0" algn="l" rtl="0">
              <a:spcBef>
                <a:spcPts val="600"/>
              </a:spcBef>
              <a:spcAft>
                <a:spcPts val="0"/>
              </a:spcAft>
              <a:buNone/>
            </a:pPr>
            <a:r>
              <a:rPr lang="en-US" sz="1600">
                <a:solidFill>
                  <a:schemeClr val="dk1"/>
                </a:solidFill>
                <a:latin typeface="Calibri"/>
                <a:ea typeface="Calibri"/>
                <a:cs typeface="Calibri"/>
                <a:sym typeface="Calibri"/>
              </a:rPr>
              <a:t>Calls for privatization to fund </a:t>
            </a:r>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Private companies provide fast food</a:t>
            </a:r>
            <a:endParaRPr/>
          </a:p>
          <a:p>
            <a:pPr marL="0" marR="0" lvl="0" indent="0" algn="l" rtl="0">
              <a:spcBef>
                <a:spcPts val="600"/>
              </a:spcBef>
              <a:spcAft>
                <a:spcPts val="0"/>
              </a:spcAft>
              <a:buNone/>
            </a:pPr>
            <a:r>
              <a:rPr lang="en-US" sz="1600" b="1">
                <a:solidFill>
                  <a:schemeClr val="dk1"/>
                </a:solidFill>
                <a:latin typeface="Calibri"/>
                <a:ea typeface="Calibri"/>
                <a:cs typeface="Calibri"/>
                <a:sym typeface="Calibri"/>
              </a:rPr>
              <a:t>Program funding cut </a:t>
            </a:r>
            <a:endParaRPr/>
          </a:p>
        </p:txBody>
      </p:sp>
      <p:sp>
        <p:nvSpPr>
          <p:cNvPr id="239" name="Google Shape;239;p11">
            <a:extLst>
              <a:ext uri="{C183D7F6-B498-43B3-948B-1728B52AA6E4}">
                <adec:decorative xmlns:adec="http://schemas.microsoft.com/office/drawing/2017/decorative" val="1"/>
              </a:ext>
            </a:extLst>
          </p:cNvPr>
          <p:cNvSpPr/>
          <p:nvPr/>
        </p:nvSpPr>
        <p:spPr>
          <a:xfrm>
            <a:off x="2680344" y="3937049"/>
            <a:ext cx="233082" cy="233082"/>
          </a:xfrm>
          <a:prstGeom prst="ellipse">
            <a:avLst/>
          </a:prstGeom>
          <a:solidFill>
            <a:srgbClr val="535C13"/>
          </a:solidFill>
          <a:ln w="15875" cap="flat" cmpd="sng">
            <a:solidFill>
              <a:srgbClr val="535C1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0" name="Google Shape;240;p11">
            <a:extLst>
              <a:ext uri="{C183D7F6-B498-43B3-948B-1728B52AA6E4}">
                <adec:decorative xmlns:adec="http://schemas.microsoft.com/office/drawing/2017/decorative" val="1"/>
              </a:ext>
            </a:extLst>
          </p:cNvPr>
          <p:cNvSpPr/>
          <p:nvPr/>
        </p:nvSpPr>
        <p:spPr>
          <a:xfrm>
            <a:off x="5762743" y="3971364"/>
            <a:ext cx="233082" cy="233082"/>
          </a:xfrm>
          <a:prstGeom prst="ellipse">
            <a:avLst/>
          </a:prstGeom>
          <a:solidFill>
            <a:srgbClr val="535C13"/>
          </a:solidFill>
          <a:ln w="15875" cap="flat" cmpd="sng">
            <a:solidFill>
              <a:srgbClr val="535C1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1" name="Google Shape;241;p11">
            <a:extLst>
              <a:ext uri="{C183D7F6-B498-43B3-948B-1728B52AA6E4}">
                <adec:decorative xmlns:adec="http://schemas.microsoft.com/office/drawing/2017/decorative" val="1"/>
              </a:ext>
            </a:extLst>
          </p:cNvPr>
          <p:cNvSpPr/>
          <p:nvPr/>
        </p:nvSpPr>
        <p:spPr>
          <a:xfrm>
            <a:off x="4438906" y="3971855"/>
            <a:ext cx="233082" cy="233082"/>
          </a:xfrm>
          <a:prstGeom prst="ellipse">
            <a:avLst/>
          </a:prstGeom>
          <a:solidFill>
            <a:srgbClr val="535C13"/>
          </a:solidFill>
          <a:ln w="15875" cap="flat" cmpd="sng">
            <a:solidFill>
              <a:srgbClr val="535C1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2" name="Google Shape;242;p11">
            <a:extLst>
              <a:ext uri="{C183D7F6-B498-43B3-948B-1728B52AA6E4}">
                <adec:decorative xmlns:adec="http://schemas.microsoft.com/office/drawing/2017/decorative" val="1"/>
              </a:ext>
            </a:extLst>
          </p:cNvPr>
          <p:cNvSpPr/>
          <p:nvPr/>
        </p:nvSpPr>
        <p:spPr>
          <a:xfrm>
            <a:off x="9556503" y="3942401"/>
            <a:ext cx="233082" cy="233082"/>
          </a:xfrm>
          <a:prstGeom prst="ellipse">
            <a:avLst/>
          </a:prstGeom>
          <a:solidFill>
            <a:srgbClr val="535C13"/>
          </a:solidFill>
          <a:ln w="15875" cap="flat" cmpd="sng">
            <a:solidFill>
              <a:srgbClr val="535C1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3" name="Google Shape;243;p11"/>
          <p:cNvSpPr/>
          <p:nvPr/>
        </p:nvSpPr>
        <p:spPr>
          <a:xfrm>
            <a:off x="5892651" y="2294965"/>
            <a:ext cx="3671839" cy="15081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1990-2000s</a:t>
            </a:r>
            <a:endParaRPr/>
          </a:p>
          <a:p>
            <a:pPr marL="0" marR="0" lvl="0" indent="0" algn="l" rtl="0">
              <a:spcBef>
                <a:spcPts val="600"/>
              </a:spcBef>
              <a:spcAft>
                <a:spcPts val="0"/>
              </a:spcAft>
              <a:buNone/>
            </a:pPr>
            <a:r>
              <a:rPr lang="en-US" sz="1600">
                <a:solidFill>
                  <a:schemeClr val="dk1"/>
                </a:solidFill>
                <a:latin typeface="Calibri"/>
                <a:ea typeface="Calibri"/>
                <a:cs typeface="Calibri"/>
                <a:sym typeface="Calibri"/>
              </a:rPr>
              <a:t>Dietary Guidelines for Americans identifies inadequate intakes</a:t>
            </a:r>
            <a:endParaRPr/>
          </a:p>
          <a:p>
            <a:pPr marL="0" marR="0" lvl="0" indent="0" algn="l" rtl="0">
              <a:spcBef>
                <a:spcPts val="600"/>
              </a:spcBef>
              <a:spcAft>
                <a:spcPts val="0"/>
              </a:spcAft>
              <a:buNone/>
            </a:pPr>
            <a:r>
              <a:rPr lang="en-US" sz="1600" b="1">
                <a:solidFill>
                  <a:schemeClr val="dk1"/>
                </a:solidFill>
                <a:latin typeface="Calibri"/>
                <a:ea typeface="Calibri"/>
                <a:cs typeface="Calibri"/>
                <a:sym typeface="Calibri"/>
              </a:rPr>
              <a:t>Afterschool Snack and Supper Programs</a:t>
            </a:r>
            <a:endParaRPr/>
          </a:p>
          <a:p>
            <a:pPr marL="0" marR="0" lvl="0" indent="0" algn="l" rtl="0">
              <a:spcBef>
                <a:spcPts val="0"/>
              </a:spcBef>
              <a:spcAft>
                <a:spcPts val="0"/>
              </a:spcAft>
              <a:buNone/>
            </a:pPr>
            <a:r>
              <a:rPr lang="en-US" sz="1600" b="1">
                <a:solidFill>
                  <a:schemeClr val="dk1"/>
                </a:solidFill>
                <a:latin typeface="Calibri"/>
                <a:ea typeface="Calibri"/>
                <a:cs typeface="Calibri"/>
                <a:sym typeface="Calibri"/>
              </a:rPr>
              <a:t>Fresh Fruit and Vegetable Program</a:t>
            </a:r>
            <a:endParaRPr/>
          </a:p>
        </p:txBody>
      </p:sp>
      <p:sp>
        <p:nvSpPr>
          <p:cNvPr id="244" name="Google Shape;244;p11"/>
          <p:cNvSpPr/>
          <p:nvPr/>
        </p:nvSpPr>
        <p:spPr>
          <a:xfrm>
            <a:off x="8160682" y="4334538"/>
            <a:ext cx="3659831" cy="1754326"/>
          </a:xfrm>
          <a:prstGeom prst="rect">
            <a:avLst/>
          </a:prstGeom>
          <a:solidFill>
            <a:srgbClr val="E1EFD8"/>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2010s</a:t>
            </a:r>
            <a:endParaRPr/>
          </a:p>
          <a:p>
            <a:pPr marL="0" marR="0" lvl="0" indent="0" algn="l" rtl="0">
              <a:spcBef>
                <a:spcPts val="600"/>
              </a:spcBef>
              <a:spcAft>
                <a:spcPts val="0"/>
              </a:spcAft>
              <a:buNone/>
            </a:pPr>
            <a:r>
              <a:rPr lang="en-US" sz="1600">
                <a:solidFill>
                  <a:schemeClr val="dk1"/>
                </a:solidFill>
                <a:latin typeface="Calibri"/>
                <a:ea typeface="Calibri"/>
                <a:cs typeface="Calibri"/>
                <a:sym typeface="Calibri"/>
              </a:rPr>
              <a:t>Focus on child obesity and nutrition </a:t>
            </a:r>
            <a:endParaRPr/>
          </a:p>
          <a:p>
            <a:pPr marL="0" marR="0" lvl="0" indent="0" algn="l" rtl="0">
              <a:spcBef>
                <a:spcPts val="600"/>
              </a:spcBef>
              <a:spcAft>
                <a:spcPts val="0"/>
              </a:spcAft>
              <a:buNone/>
            </a:pPr>
            <a:r>
              <a:rPr lang="en-US" sz="1600" b="1">
                <a:solidFill>
                  <a:schemeClr val="dk1"/>
                </a:solidFill>
                <a:latin typeface="Calibri"/>
                <a:ea typeface="Calibri"/>
                <a:cs typeface="Calibri"/>
                <a:sym typeface="Calibri"/>
              </a:rPr>
              <a:t>Healthy, Hunger-Free Kids Act Nutrition standards for meals &amp; competitive foods</a:t>
            </a:r>
            <a:endParaRPr/>
          </a:p>
          <a:p>
            <a:pPr marL="0" marR="0" lvl="0" indent="0" algn="l" rtl="0">
              <a:spcBef>
                <a:spcPts val="0"/>
              </a:spcBef>
              <a:spcAft>
                <a:spcPts val="0"/>
              </a:spcAft>
              <a:buNone/>
            </a:pPr>
            <a:r>
              <a:rPr lang="en-US" sz="1600" b="1">
                <a:solidFill>
                  <a:schemeClr val="dk1"/>
                </a:solidFill>
                <a:latin typeface="Calibri"/>
                <a:ea typeface="Calibri"/>
                <a:cs typeface="Calibri"/>
                <a:sym typeface="Calibri"/>
              </a:rPr>
              <a:t>Community Eligibility Provision</a:t>
            </a:r>
            <a:endParaRPr/>
          </a:p>
          <a:p>
            <a:pPr marL="0" marR="0" lvl="0" indent="0" algn="l" rtl="0">
              <a:spcBef>
                <a:spcPts val="0"/>
              </a:spcBef>
              <a:spcAft>
                <a:spcPts val="0"/>
              </a:spcAft>
              <a:buNone/>
            </a:pPr>
            <a:endParaRPr sz="1600" b="1">
              <a:solidFill>
                <a:schemeClr val="dk1"/>
              </a:solidFill>
              <a:latin typeface="Calibri"/>
              <a:ea typeface="Calibri"/>
              <a:cs typeface="Calibri"/>
              <a:sym typeface="Calibri"/>
            </a:endParaRPr>
          </a:p>
        </p:txBody>
      </p:sp>
      <p:sp>
        <p:nvSpPr>
          <p:cNvPr id="245" name="Google Shape;245;p11"/>
          <p:cNvSpPr/>
          <p:nvPr/>
        </p:nvSpPr>
        <p:spPr>
          <a:xfrm>
            <a:off x="9697601" y="2290983"/>
            <a:ext cx="2508080" cy="1508105"/>
          </a:xfrm>
          <a:prstGeom prst="rect">
            <a:avLst/>
          </a:prstGeom>
          <a:solidFill>
            <a:schemeClr val="accent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bg1"/>
                </a:solidFill>
                <a:latin typeface="Calibri"/>
                <a:ea typeface="Calibri"/>
                <a:cs typeface="Calibri"/>
                <a:sym typeface="Calibri"/>
              </a:rPr>
              <a:t>2020s</a:t>
            </a:r>
            <a:endParaRPr dirty="0">
              <a:solidFill>
                <a:schemeClr val="bg1"/>
              </a:solidFill>
            </a:endParaRPr>
          </a:p>
          <a:p>
            <a:pPr marL="0" marR="0" lvl="0" indent="0" algn="l" rtl="0">
              <a:spcBef>
                <a:spcPts val="600"/>
              </a:spcBef>
              <a:spcAft>
                <a:spcPts val="0"/>
              </a:spcAft>
              <a:buNone/>
            </a:pPr>
            <a:r>
              <a:rPr lang="en-US" sz="1600" dirty="0">
                <a:solidFill>
                  <a:schemeClr val="bg1"/>
                </a:solidFill>
                <a:latin typeface="Calibri"/>
                <a:ea typeface="Calibri"/>
                <a:cs typeface="Calibri"/>
                <a:sym typeface="Calibri"/>
              </a:rPr>
              <a:t>COVID-19 highlights school role in food security</a:t>
            </a:r>
            <a:endParaRPr dirty="0">
              <a:solidFill>
                <a:schemeClr val="bg1"/>
              </a:solidFill>
            </a:endParaRPr>
          </a:p>
          <a:p>
            <a:pPr marL="0" marR="0" lvl="0" indent="0" algn="l" rtl="0">
              <a:spcBef>
                <a:spcPts val="600"/>
              </a:spcBef>
              <a:spcAft>
                <a:spcPts val="0"/>
              </a:spcAft>
              <a:buNone/>
            </a:pPr>
            <a:r>
              <a:rPr lang="en-US" sz="1600" b="1" dirty="0">
                <a:solidFill>
                  <a:schemeClr val="bg1"/>
                </a:solidFill>
                <a:latin typeface="Calibri"/>
                <a:ea typeface="Calibri"/>
                <a:cs typeface="Calibri"/>
                <a:sym typeface="Calibri"/>
              </a:rPr>
              <a:t>Universal meals</a:t>
            </a:r>
            <a:endParaRPr dirty="0">
              <a:solidFill>
                <a:schemeClr val="bg1"/>
              </a:solidFill>
            </a:endParaRPr>
          </a:p>
          <a:p>
            <a:pPr marL="0" marR="0" lvl="0" indent="0" algn="l" rtl="0">
              <a:spcBef>
                <a:spcPts val="0"/>
              </a:spcBef>
              <a:spcAft>
                <a:spcPts val="0"/>
              </a:spcAft>
              <a:buNone/>
            </a:pPr>
            <a:r>
              <a:rPr lang="en-US" sz="1600" b="1" dirty="0">
                <a:solidFill>
                  <a:schemeClr val="bg1"/>
                </a:solidFill>
                <a:latin typeface="Calibri"/>
                <a:ea typeface="Calibri"/>
                <a:cs typeface="Calibri"/>
                <a:sym typeface="Calibri"/>
              </a:rPr>
              <a:t>Updated standards</a:t>
            </a:r>
            <a:endParaRPr dirty="0">
              <a:solidFill>
                <a:schemeClr val="bg1"/>
              </a:solidFill>
            </a:endParaRPr>
          </a:p>
        </p:txBody>
      </p:sp>
      <p:sp>
        <p:nvSpPr>
          <p:cNvPr id="246" name="Google Shape;246;p11">
            <a:extLst>
              <a:ext uri="{C183D7F6-B498-43B3-948B-1728B52AA6E4}">
                <adec:decorative xmlns:adec="http://schemas.microsoft.com/office/drawing/2017/decorative" val="1"/>
              </a:ext>
            </a:extLst>
          </p:cNvPr>
          <p:cNvSpPr/>
          <p:nvPr/>
        </p:nvSpPr>
        <p:spPr>
          <a:xfrm>
            <a:off x="7958931" y="3979558"/>
            <a:ext cx="233082" cy="233082"/>
          </a:xfrm>
          <a:prstGeom prst="ellipse">
            <a:avLst/>
          </a:prstGeom>
          <a:solidFill>
            <a:srgbClr val="535C13"/>
          </a:solidFill>
          <a:ln w="15875" cap="flat" cmpd="sng">
            <a:solidFill>
              <a:srgbClr val="535C1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12">
            <a:extLst>
              <a:ext uri="{C183D7F6-B498-43B3-948B-1728B52AA6E4}">
                <adec:decorative xmlns:adec="http://schemas.microsoft.com/office/drawing/2017/decorative" val="1"/>
              </a:ext>
            </a:extLst>
          </p:cNvPr>
          <p:cNvSpPr/>
          <p:nvPr/>
        </p:nvSpPr>
        <p:spPr>
          <a:xfrm>
            <a:off x="289932" y="1271239"/>
            <a:ext cx="11363092" cy="75828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4" name="Google Shape;254;p12"/>
          <p:cNvSpPr txBox="1">
            <a:spLocks noGrp="1"/>
          </p:cNvSpPr>
          <p:nvPr>
            <p:ph type="title"/>
          </p:nvPr>
        </p:nvSpPr>
        <p:spPr>
          <a:xfrm>
            <a:off x="213360" y="117834"/>
            <a:ext cx="11724400" cy="634092"/>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chemeClr val="lt1"/>
              </a:buClr>
              <a:buSzPts val="3600"/>
              <a:buFont typeface="Trebuchet MS"/>
              <a:buNone/>
            </a:pPr>
            <a:r>
              <a:rPr lang="en-US"/>
              <a:t>HHFKA: Updated Standards</a:t>
            </a:r>
            <a:endParaRPr/>
          </a:p>
        </p:txBody>
      </p:sp>
      <p:sp>
        <p:nvSpPr>
          <p:cNvPr id="255" name="Google Shape;255;p12"/>
          <p:cNvSpPr txBox="1"/>
          <p:nvPr/>
        </p:nvSpPr>
        <p:spPr>
          <a:xfrm>
            <a:off x="213360" y="1687744"/>
            <a:ext cx="5882640" cy="4804496"/>
          </a:xfrm>
          <a:prstGeom prst="rect">
            <a:avLst/>
          </a:prstGeom>
          <a:noFill/>
          <a:ln>
            <a:noFill/>
          </a:ln>
        </p:spPr>
        <p:txBody>
          <a:bodyPr spcFirstLastPara="1" wrap="square" lIns="91425" tIns="45700" rIns="91425" bIns="45700" anchor="t" anchorCtr="0">
            <a:normAutofit lnSpcReduction="10000"/>
          </a:bodyPr>
          <a:lstStyle/>
          <a:p>
            <a:pPr marL="228600" marR="0" lvl="0" indent="-228600" algn="l" rtl="0">
              <a:lnSpc>
                <a:spcPct val="90000"/>
              </a:lnSpc>
              <a:spcBef>
                <a:spcPts val="0"/>
              </a:spcBef>
              <a:spcAft>
                <a:spcPts val="0"/>
              </a:spcAft>
              <a:buClr>
                <a:schemeClr val="dk1"/>
              </a:buClr>
              <a:buSzPts val="3500"/>
              <a:buFont typeface="Arial"/>
              <a:buChar char="•"/>
            </a:pPr>
            <a:r>
              <a:rPr lang="en-US" sz="3500">
                <a:solidFill>
                  <a:schemeClr val="dk1"/>
                </a:solidFill>
                <a:latin typeface="Calibri"/>
                <a:ea typeface="Calibri"/>
                <a:cs typeface="Calibri"/>
                <a:sym typeface="Calibri"/>
              </a:rPr>
              <a:t>Must </a:t>
            </a:r>
            <a:r>
              <a:rPr lang="en-US" sz="3500" u="sng">
                <a:solidFill>
                  <a:schemeClr val="dk1"/>
                </a:solidFill>
                <a:latin typeface="Calibri"/>
                <a:ea typeface="Calibri"/>
                <a:cs typeface="Calibri"/>
                <a:sym typeface="Calibri"/>
              </a:rPr>
              <a:t>Offer</a:t>
            </a:r>
            <a:r>
              <a:rPr lang="en-US" sz="3500">
                <a:solidFill>
                  <a:schemeClr val="dk1"/>
                </a:solidFill>
                <a:latin typeface="Calibri"/>
                <a:ea typeface="Calibri"/>
                <a:cs typeface="Calibri"/>
                <a:sym typeface="Calibri"/>
              </a:rPr>
              <a:t>:</a:t>
            </a:r>
            <a:endParaRPr/>
          </a:p>
          <a:p>
            <a:pPr marL="685800" marR="0" lvl="1" indent="-228600" algn="l" rtl="0">
              <a:lnSpc>
                <a:spcPct val="90000"/>
              </a:lnSpc>
              <a:spcBef>
                <a:spcPts val="500"/>
              </a:spcBef>
              <a:spcAft>
                <a:spcPts val="0"/>
              </a:spcAft>
              <a:buClr>
                <a:schemeClr val="dk1"/>
              </a:buClr>
              <a:buSzPts val="2200"/>
              <a:buFont typeface="Arial"/>
              <a:buChar char="•"/>
            </a:pPr>
            <a:r>
              <a:rPr lang="en-US" sz="2200" b="0" i="0" u="none" strike="noStrike" cap="none">
                <a:solidFill>
                  <a:schemeClr val="dk1"/>
                </a:solidFill>
                <a:latin typeface="Calibri"/>
                <a:ea typeface="Calibri"/>
                <a:cs typeface="Calibri"/>
                <a:sym typeface="Calibri"/>
              </a:rPr>
              <a:t>Fruit</a:t>
            </a:r>
            <a:r>
              <a:rPr lang="en-US" sz="2200" b="0" i="0" u="none" strike="noStrike" cap="none">
                <a:solidFill>
                  <a:srgbClr val="00B050"/>
                </a:solidFill>
                <a:latin typeface="Calibri"/>
                <a:ea typeface="Calibri"/>
                <a:cs typeface="Calibri"/>
                <a:sym typeface="Calibri"/>
              </a:rPr>
              <a:t> (↑ portion size)</a:t>
            </a:r>
            <a:endParaRPr/>
          </a:p>
          <a:p>
            <a:pPr marL="685800" marR="0" lvl="1" indent="-228600" algn="l" rtl="0">
              <a:lnSpc>
                <a:spcPct val="90000"/>
              </a:lnSpc>
              <a:spcBef>
                <a:spcPts val="500"/>
              </a:spcBef>
              <a:spcAft>
                <a:spcPts val="0"/>
              </a:spcAft>
              <a:buClr>
                <a:schemeClr val="dk1"/>
              </a:buClr>
              <a:buSzPts val="2200"/>
              <a:buFont typeface="Arial"/>
              <a:buChar char="•"/>
            </a:pPr>
            <a:r>
              <a:rPr lang="en-US" sz="2200" b="0" i="0" u="none" strike="noStrike" cap="none">
                <a:solidFill>
                  <a:schemeClr val="dk1"/>
                </a:solidFill>
                <a:latin typeface="Calibri"/>
                <a:ea typeface="Calibri"/>
                <a:cs typeface="Calibri"/>
                <a:sym typeface="Calibri"/>
              </a:rPr>
              <a:t>Vegetable </a:t>
            </a:r>
            <a:r>
              <a:rPr lang="en-US" sz="2200" b="0" i="0" u="none" strike="noStrike" cap="none">
                <a:solidFill>
                  <a:srgbClr val="139855"/>
                </a:solidFill>
                <a:latin typeface="Calibri"/>
                <a:ea typeface="Calibri"/>
                <a:cs typeface="Calibri"/>
                <a:sym typeface="Calibri"/>
              </a:rPr>
              <a:t>(variety /</a:t>
            </a:r>
            <a:r>
              <a:rPr lang="en-US" sz="2200" b="0" i="0" u="none" strike="noStrike" cap="none">
                <a:solidFill>
                  <a:srgbClr val="00B050"/>
                </a:solidFill>
                <a:latin typeface="Calibri"/>
                <a:ea typeface="Calibri"/>
                <a:cs typeface="Calibri"/>
                <a:sym typeface="Calibri"/>
              </a:rPr>
              <a:t> ↑ portion size</a:t>
            </a:r>
            <a:r>
              <a:rPr lang="en-US" sz="2200" b="0" i="0" u="none" strike="noStrike" cap="none">
                <a:solidFill>
                  <a:srgbClr val="139855"/>
                </a:solidFill>
                <a:latin typeface="Calibri"/>
                <a:ea typeface="Calibri"/>
                <a:cs typeface="Calibri"/>
                <a:sym typeface="Calibri"/>
              </a:rPr>
              <a:t>)</a:t>
            </a:r>
            <a:endParaRPr/>
          </a:p>
          <a:p>
            <a:pPr marL="685800" marR="0" lvl="1" indent="-228600" algn="l" rtl="0">
              <a:lnSpc>
                <a:spcPct val="90000"/>
              </a:lnSpc>
              <a:spcBef>
                <a:spcPts val="500"/>
              </a:spcBef>
              <a:spcAft>
                <a:spcPts val="0"/>
              </a:spcAft>
              <a:buClr>
                <a:srgbClr val="139855"/>
              </a:buClr>
              <a:buSzPts val="2200"/>
              <a:buFont typeface="Arial"/>
              <a:buChar char="•"/>
            </a:pPr>
            <a:r>
              <a:rPr lang="en-US" sz="2200" b="0" i="0" u="none" strike="noStrike" cap="none">
                <a:solidFill>
                  <a:srgbClr val="139855"/>
                </a:solidFill>
                <a:latin typeface="Calibri"/>
                <a:ea typeface="Calibri"/>
                <a:cs typeface="Calibri"/>
                <a:sym typeface="Calibri"/>
              </a:rPr>
              <a:t>(Whole) </a:t>
            </a:r>
            <a:r>
              <a:rPr lang="en-US" sz="2200" b="0" i="0" u="none" strike="noStrike" cap="none">
                <a:solidFill>
                  <a:schemeClr val="dk1"/>
                </a:solidFill>
                <a:latin typeface="Calibri"/>
                <a:ea typeface="Calibri"/>
                <a:cs typeface="Calibri"/>
                <a:sym typeface="Calibri"/>
              </a:rPr>
              <a:t>Grains</a:t>
            </a:r>
            <a:endParaRPr/>
          </a:p>
          <a:p>
            <a:pPr marL="685800" marR="0" lvl="1" indent="-228600" algn="l" rtl="0">
              <a:lnSpc>
                <a:spcPct val="90000"/>
              </a:lnSpc>
              <a:spcBef>
                <a:spcPts val="500"/>
              </a:spcBef>
              <a:spcAft>
                <a:spcPts val="0"/>
              </a:spcAft>
              <a:buClr>
                <a:schemeClr val="dk1"/>
              </a:buClr>
              <a:buSzPts val="2200"/>
              <a:buFont typeface="Arial"/>
              <a:buChar char="•"/>
            </a:pPr>
            <a:r>
              <a:rPr lang="en-US" sz="2200" b="0" i="0" u="none" strike="noStrike" cap="none">
                <a:solidFill>
                  <a:schemeClr val="dk1"/>
                </a:solidFill>
                <a:latin typeface="Calibri"/>
                <a:ea typeface="Calibri"/>
                <a:cs typeface="Calibri"/>
                <a:sym typeface="Calibri"/>
              </a:rPr>
              <a:t>Milk </a:t>
            </a:r>
            <a:r>
              <a:rPr lang="en-US" sz="2200" b="0" i="0" u="none" strike="noStrike" cap="none">
                <a:solidFill>
                  <a:srgbClr val="139855"/>
                </a:solidFill>
                <a:latin typeface="Calibri"/>
                <a:ea typeface="Calibri"/>
                <a:cs typeface="Calibri"/>
                <a:sym typeface="Calibri"/>
              </a:rPr>
              <a:t>(skim or 1% / limited chocolate milk to skim)</a:t>
            </a:r>
            <a:endParaRPr/>
          </a:p>
          <a:p>
            <a:pPr marL="685800" marR="0" lvl="1" indent="-228600" algn="l" rtl="0">
              <a:lnSpc>
                <a:spcPct val="90000"/>
              </a:lnSpc>
              <a:spcBef>
                <a:spcPts val="500"/>
              </a:spcBef>
              <a:spcAft>
                <a:spcPts val="0"/>
              </a:spcAft>
              <a:buClr>
                <a:schemeClr val="dk1"/>
              </a:buClr>
              <a:buSzPts val="2200"/>
              <a:buFont typeface="Arial"/>
              <a:buChar char="•"/>
            </a:pPr>
            <a:r>
              <a:rPr lang="en-US" sz="2200" b="0" i="0" u="none" strike="noStrike" cap="none">
                <a:solidFill>
                  <a:schemeClr val="dk1"/>
                </a:solidFill>
                <a:latin typeface="Calibri"/>
                <a:ea typeface="Calibri"/>
                <a:cs typeface="Calibri"/>
                <a:sym typeface="Calibri"/>
              </a:rPr>
              <a:t>Meat/meat alternative</a:t>
            </a:r>
            <a:endParaRPr/>
          </a:p>
          <a:p>
            <a:pPr marL="457200" marR="0" lvl="1" indent="0" algn="l" rtl="0">
              <a:lnSpc>
                <a:spcPct val="90000"/>
              </a:lnSpc>
              <a:spcBef>
                <a:spcPts val="500"/>
              </a:spcBef>
              <a:spcAft>
                <a:spcPts val="0"/>
              </a:spcAft>
              <a:buClr>
                <a:schemeClr val="dk1"/>
              </a:buClr>
              <a:buSzPts val="1000"/>
              <a:buFont typeface="Arial"/>
              <a:buNone/>
            </a:pPr>
            <a:endParaRPr sz="1000" b="0" i="0" u="none" strike="noStrike" cap="none">
              <a:solidFill>
                <a:schemeClr val="dk1"/>
              </a:solidFill>
              <a:latin typeface="Calibri"/>
              <a:ea typeface="Calibri"/>
              <a:cs typeface="Calibri"/>
              <a:sym typeface="Calibri"/>
            </a:endParaRPr>
          </a:p>
          <a:p>
            <a:pPr marL="457200" marR="0" lvl="1" indent="0" algn="l" rtl="0">
              <a:lnSpc>
                <a:spcPct val="90000"/>
              </a:lnSpc>
              <a:spcBef>
                <a:spcPts val="500"/>
              </a:spcBef>
              <a:spcAft>
                <a:spcPts val="0"/>
              </a:spcAft>
              <a:buClr>
                <a:schemeClr val="dk1"/>
              </a:buClr>
              <a:buSzPts val="2200"/>
              <a:buFont typeface="Arial"/>
              <a:buNone/>
            </a:pPr>
            <a:r>
              <a:rPr lang="en-US" sz="2200" b="0" i="0" u="none" strike="noStrike" cap="none">
                <a:solidFill>
                  <a:schemeClr val="dk1"/>
                </a:solidFill>
                <a:latin typeface="Calibri"/>
                <a:ea typeface="Calibri"/>
                <a:cs typeface="Calibri"/>
                <a:sym typeface="Calibri"/>
              </a:rPr>
              <a:t>Limits on </a:t>
            </a:r>
            <a:r>
              <a:rPr lang="en-US" sz="2200" b="0" i="0" u="none" strike="noStrike" cap="none">
                <a:solidFill>
                  <a:srgbClr val="139855"/>
                </a:solidFill>
                <a:latin typeface="Calibri"/>
                <a:ea typeface="Calibri"/>
                <a:cs typeface="Calibri"/>
                <a:sym typeface="Calibri"/>
              </a:rPr>
              <a:t>sodium</a:t>
            </a:r>
            <a:r>
              <a:rPr lang="en-US" sz="2200" b="0" i="0" u="none" strike="noStrike" cap="none">
                <a:solidFill>
                  <a:schemeClr val="dk1"/>
                </a:solidFill>
                <a:latin typeface="Calibri"/>
                <a:ea typeface="Calibri"/>
                <a:cs typeface="Calibri"/>
                <a:sym typeface="Calibri"/>
              </a:rPr>
              <a:t>, saturated fat, calories (minimum and </a:t>
            </a:r>
            <a:r>
              <a:rPr lang="en-US" sz="2200" b="0" i="0" u="none" strike="noStrike" cap="none">
                <a:solidFill>
                  <a:srgbClr val="139855"/>
                </a:solidFill>
                <a:latin typeface="Calibri"/>
                <a:ea typeface="Calibri"/>
                <a:cs typeface="Calibri"/>
                <a:sym typeface="Calibri"/>
              </a:rPr>
              <a:t>maximum values</a:t>
            </a:r>
            <a:r>
              <a:rPr lang="en-US" sz="2200" b="0" i="0" u="none" strike="noStrike" cap="none">
                <a:solidFill>
                  <a:schemeClr val="dk1"/>
                </a:solidFill>
                <a:latin typeface="Calibri"/>
                <a:ea typeface="Calibri"/>
                <a:cs typeface="Calibri"/>
                <a:sym typeface="Calibri"/>
              </a:rPr>
              <a:t>)</a:t>
            </a:r>
            <a:endParaRPr/>
          </a:p>
          <a:p>
            <a:pPr marL="457200" marR="0" lvl="1" indent="0" algn="l" rtl="0">
              <a:lnSpc>
                <a:spcPct val="90000"/>
              </a:lnSpc>
              <a:spcBef>
                <a:spcPts val="500"/>
              </a:spcBef>
              <a:spcAft>
                <a:spcPts val="0"/>
              </a:spcAft>
              <a:buClr>
                <a:schemeClr val="dk1"/>
              </a:buClr>
              <a:buSzPts val="2200"/>
              <a:buFont typeface="Arial"/>
              <a:buNone/>
            </a:pPr>
            <a:endParaRPr sz="22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3500"/>
              <a:buFont typeface="Arial"/>
              <a:buChar char="•"/>
            </a:pPr>
            <a:r>
              <a:rPr lang="en-US" sz="3500">
                <a:solidFill>
                  <a:schemeClr val="dk1"/>
                </a:solidFill>
                <a:latin typeface="Calibri"/>
                <a:ea typeface="Calibri"/>
                <a:cs typeface="Calibri"/>
                <a:sym typeface="Calibri"/>
              </a:rPr>
              <a:t>Must </a:t>
            </a:r>
            <a:r>
              <a:rPr lang="en-US" sz="3500" u="sng">
                <a:solidFill>
                  <a:schemeClr val="dk1"/>
                </a:solidFill>
                <a:latin typeface="Calibri"/>
                <a:ea typeface="Calibri"/>
                <a:cs typeface="Calibri"/>
                <a:sym typeface="Calibri"/>
              </a:rPr>
              <a:t>Serve</a:t>
            </a:r>
            <a:r>
              <a:rPr lang="en-US" sz="3500">
                <a:solidFill>
                  <a:schemeClr val="dk1"/>
                </a:solidFill>
                <a:latin typeface="Calibri"/>
                <a:ea typeface="Calibri"/>
                <a:cs typeface="Calibri"/>
                <a:sym typeface="Calibri"/>
              </a:rPr>
              <a:t>:</a:t>
            </a:r>
            <a:endParaRPr/>
          </a:p>
          <a:p>
            <a:pPr marL="685800" marR="0" lvl="1" indent="-228600" algn="l" rtl="0">
              <a:lnSpc>
                <a:spcPct val="90000"/>
              </a:lnSpc>
              <a:spcBef>
                <a:spcPts val="500"/>
              </a:spcBef>
              <a:spcAft>
                <a:spcPts val="0"/>
              </a:spcAft>
              <a:buClr>
                <a:schemeClr val="dk1"/>
              </a:buClr>
              <a:buSzPts val="2200"/>
              <a:buFont typeface="Arial"/>
              <a:buChar char="•"/>
            </a:pPr>
            <a:r>
              <a:rPr lang="en-US" sz="2200" b="0" i="0" u="none" strike="noStrike" cap="none">
                <a:solidFill>
                  <a:schemeClr val="dk1"/>
                </a:solidFill>
                <a:latin typeface="Calibri"/>
                <a:ea typeface="Calibri"/>
                <a:cs typeface="Calibri"/>
                <a:sym typeface="Calibri"/>
              </a:rPr>
              <a:t>3 meal components (</a:t>
            </a:r>
            <a:r>
              <a:rPr lang="en-US" sz="2200" b="0" i="0" u="none" strike="noStrike" cap="none">
                <a:solidFill>
                  <a:srgbClr val="139855"/>
                </a:solidFill>
                <a:latin typeface="Calibri"/>
                <a:ea typeface="Calibri"/>
                <a:cs typeface="Calibri"/>
                <a:sym typeface="Calibri"/>
              </a:rPr>
              <a:t>including a fruit or vegetable</a:t>
            </a:r>
            <a:r>
              <a:rPr lang="en-US" sz="2200" b="0" i="0" u="none" strike="noStrike" cap="none">
                <a:solidFill>
                  <a:schemeClr val="dk1"/>
                </a:solidFill>
                <a:latin typeface="Calibri"/>
                <a:ea typeface="Calibri"/>
                <a:cs typeface="Calibri"/>
                <a:sym typeface="Calibri"/>
              </a:rPr>
              <a:t>)</a:t>
            </a:r>
            <a:endParaRPr sz="26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p:txBody>
      </p:sp>
      <p:pic>
        <p:nvPicPr>
          <p:cNvPr id="256" name="Google Shape;256;p12" descr="NY Times article"/>
          <p:cNvPicPr preferRelativeResize="0"/>
          <p:nvPr/>
        </p:nvPicPr>
        <p:blipFill rotWithShape="1">
          <a:blip r:embed="rId3">
            <a:alphaModFix/>
          </a:blip>
          <a:srcRect/>
          <a:stretch/>
        </p:blipFill>
        <p:spPr>
          <a:xfrm>
            <a:off x="6096000" y="1833632"/>
            <a:ext cx="5408023" cy="4449604"/>
          </a:xfrm>
          <a:prstGeom prst="rect">
            <a:avLst/>
          </a:prstGeom>
          <a:noFill/>
          <a:ln w="9525" cap="flat" cmpd="sng">
            <a:solidFill>
              <a:schemeClr val="dk1"/>
            </a:solidFill>
            <a:prstDash val="solid"/>
            <a:miter lim="800000"/>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0"/>
        <p:cNvGrpSpPr/>
        <p:nvPr/>
      </p:nvGrpSpPr>
      <p:grpSpPr>
        <a:xfrm>
          <a:off x="0" y="0"/>
          <a:ext cx="0" cy="0"/>
          <a:chOff x="0" y="0"/>
          <a:chExt cx="0" cy="0"/>
        </a:xfrm>
      </p:grpSpPr>
      <p:sp>
        <p:nvSpPr>
          <p:cNvPr id="261" name="Google Shape;261;p13">
            <a:extLst>
              <a:ext uri="{C183D7F6-B498-43B3-948B-1728B52AA6E4}">
                <adec:decorative xmlns:adec="http://schemas.microsoft.com/office/drawing/2017/decorative" val="1"/>
              </a:ext>
            </a:extLst>
          </p:cNvPr>
          <p:cNvSpPr/>
          <p:nvPr/>
        </p:nvSpPr>
        <p:spPr>
          <a:xfrm>
            <a:off x="3175" y="6400800"/>
            <a:ext cx="12188825" cy="457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262" name="Google Shape;262;p13">
            <a:extLst>
              <a:ext uri="{C183D7F6-B498-43B3-948B-1728B52AA6E4}">
                <adec:decorative xmlns:adec="http://schemas.microsoft.com/office/drawing/2017/decorative" val="1"/>
              </a:ext>
            </a:extLst>
          </p:cNvPr>
          <p:cNvSpPr/>
          <p:nvPr/>
        </p:nvSpPr>
        <p:spPr>
          <a:xfrm>
            <a:off x="15" y="6334316"/>
            <a:ext cx="12188825" cy="64008"/>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cxnSp>
        <p:nvCxnSpPr>
          <p:cNvPr id="263" name="Google Shape;263;p13">
            <a:extLst>
              <a:ext uri="{C183D7F6-B498-43B3-948B-1728B52AA6E4}">
                <adec:decorative xmlns:adec="http://schemas.microsoft.com/office/drawing/2017/decorative" val="1"/>
              </a:ext>
            </a:extLst>
          </p:cNvPr>
          <p:cNvCxnSpPr/>
          <p:nvPr/>
        </p:nvCxnSpPr>
        <p:spPr>
          <a:xfrm>
            <a:off x="1207658" y="4343400"/>
            <a:ext cx="9875520" cy="0"/>
          </a:xfrm>
          <a:prstGeom prst="straightConnector1">
            <a:avLst/>
          </a:prstGeom>
          <a:noFill/>
          <a:ln w="9525" cap="flat" cmpd="sng">
            <a:solidFill>
              <a:srgbClr val="858585"/>
            </a:solidFill>
            <a:prstDash val="solid"/>
            <a:round/>
            <a:headEnd type="none" w="sm" len="sm"/>
            <a:tailEnd type="none" w="sm" len="sm"/>
          </a:ln>
        </p:spPr>
      </p:cxnSp>
      <p:sp>
        <p:nvSpPr>
          <p:cNvPr id="264" name="Google Shape;264;p13">
            <a:extLs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7" name="Google Shape;267;p13"/>
          <p:cNvSpPr txBox="1">
            <a:spLocks noGrp="1"/>
          </p:cNvSpPr>
          <p:nvPr>
            <p:ph type="title"/>
          </p:nvPr>
        </p:nvSpPr>
        <p:spPr>
          <a:xfrm>
            <a:off x="8096885" y="640080"/>
            <a:ext cx="3659246" cy="292608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FFFFFF"/>
              </a:buClr>
              <a:buSzPts val="4400"/>
              <a:buFont typeface="Calibri"/>
              <a:buNone/>
            </a:pPr>
            <a:r>
              <a:rPr lang="en-US" sz="4400">
                <a:solidFill>
                  <a:srgbClr val="FFFFFF"/>
                </a:solidFill>
                <a:latin typeface="Calibri"/>
                <a:ea typeface="Calibri"/>
                <a:cs typeface="Calibri"/>
                <a:sym typeface="Calibri"/>
              </a:rPr>
              <a:t>Impact of the HHKFA on child obesity</a:t>
            </a:r>
            <a:endParaRPr/>
          </a:p>
        </p:txBody>
      </p:sp>
      <p:pic>
        <p:nvPicPr>
          <p:cNvPr id="265" name="Google Shape;265;p13" descr="A graph with orange and blue lines"/>
          <p:cNvPicPr preferRelativeResize="0"/>
          <p:nvPr/>
        </p:nvPicPr>
        <p:blipFill rotWithShape="1">
          <a:blip r:embed="rId3">
            <a:alphaModFix/>
          </a:blip>
          <a:srcRect/>
          <a:stretch/>
        </p:blipFill>
        <p:spPr>
          <a:xfrm>
            <a:off x="633999" y="1012869"/>
            <a:ext cx="6275667" cy="4832262"/>
          </a:xfrm>
          <a:prstGeom prst="rect">
            <a:avLst/>
          </a:prstGeom>
          <a:noFill/>
          <a:ln>
            <a:noFill/>
          </a:ln>
        </p:spPr>
      </p:pic>
      <p:sp>
        <p:nvSpPr>
          <p:cNvPr id="266" name="Google Shape;266;p13">
            <a:extLst>
              <a:ext uri="{C183D7F6-B498-43B3-948B-1728B52AA6E4}">
                <adec:decorative xmlns:adec="http://schemas.microsoft.com/office/drawing/2017/decorative" val="1"/>
              </a:ext>
            </a:extLst>
          </p:cNvPr>
          <p:cNvSpPr/>
          <p:nvPr/>
        </p:nvSpPr>
        <p:spPr>
          <a:xfrm>
            <a:off x="7613486" y="0"/>
            <a:ext cx="4584734" cy="68580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268" name="Google Shape;268;p13">
            <a:extLst>
              <a:ext uri="{C183D7F6-B498-43B3-948B-1728B52AA6E4}">
                <adec:decorative xmlns:adec="http://schemas.microsoft.com/office/drawing/2017/decorative" val="1"/>
              </a:ext>
            </a:extLst>
          </p:cNvPr>
          <p:cNvSpPr/>
          <p:nvPr/>
        </p:nvSpPr>
        <p:spPr>
          <a:xfrm>
            <a:off x="7556906" y="0"/>
            <a:ext cx="64008" cy="6858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269" name="Google Shape;269;p13">
            <a:extLst>
              <a:ext uri="{C183D7F6-B498-43B3-948B-1728B52AA6E4}">
                <adec:decorative xmlns:adec="http://schemas.microsoft.com/office/drawing/2017/decorative" val="1"/>
              </a:ext>
            </a:extLst>
          </p:cNvPr>
          <p:cNvSpPr/>
          <p:nvPr/>
        </p:nvSpPr>
        <p:spPr>
          <a:xfrm>
            <a:off x="7556906" y="0"/>
            <a:ext cx="4638269" cy="6858000"/>
          </a:xfrm>
          <a:prstGeom prst="rect">
            <a:avLst/>
          </a:prstGeom>
          <a:solidFill>
            <a:srgbClr val="004121"/>
          </a:solidFill>
          <a:ln w="15875" cap="flat" cmpd="sng">
            <a:solidFill>
              <a:srgbClr val="00412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0" name="Google Shape;270;p13"/>
          <p:cNvSpPr txBox="1"/>
          <p:nvPr/>
        </p:nvSpPr>
        <p:spPr>
          <a:xfrm>
            <a:off x="8249285" y="792480"/>
            <a:ext cx="3659246" cy="2926080"/>
          </a:xfrm>
          <a:prstGeom prst="rect">
            <a:avLst/>
          </a:prstGeom>
          <a:noFill/>
          <a:ln>
            <a:noFill/>
          </a:ln>
        </p:spPr>
        <p:txBody>
          <a:bodyPr spcFirstLastPara="1" wrap="square" lIns="91425" tIns="45700" rIns="91425" bIns="45700" anchor="b" anchorCtr="0">
            <a:normAutofit/>
          </a:bodyPr>
          <a:lstStyle/>
          <a:p>
            <a:pPr marL="0" marR="0" lvl="0" indent="0" algn="l" rtl="0">
              <a:lnSpc>
                <a:spcPct val="85000"/>
              </a:lnSpc>
              <a:spcBef>
                <a:spcPts val="0"/>
              </a:spcBef>
              <a:spcAft>
                <a:spcPts val="0"/>
              </a:spcAft>
              <a:buClr>
                <a:srgbClr val="FFFFFF"/>
              </a:buClr>
              <a:buSzPts val="4400"/>
              <a:buFont typeface="Calibri"/>
              <a:buNone/>
            </a:pPr>
            <a:r>
              <a:rPr lang="en-US" sz="4400">
                <a:solidFill>
                  <a:srgbClr val="FFFFFF"/>
                </a:solidFill>
                <a:latin typeface="Calibri"/>
                <a:ea typeface="Calibri"/>
                <a:cs typeface="Calibri"/>
                <a:sym typeface="Calibri"/>
              </a:rPr>
              <a:t>Impact of the HHKFA on child obesity</a:t>
            </a:r>
            <a:endParaRPr sz="4400">
              <a:solidFill>
                <a:srgbClr val="FFFFFF"/>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14"/>
          <p:cNvSpPr txBox="1">
            <a:spLocks noGrp="1"/>
          </p:cNvSpPr>
          <p:nvPr>
            <p:ph type="title"/>
          </p:nvPr>
        </p:nvSpPr>
        <p:spPr>
          <a:xfrm>
            <a:off x="213360" y="117834"/>
            <a:ext cx="11724400" cy="634092"/>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chemeClr val="lt1"/>
              </a:buClr>
              <a:buSzPts val="3600"/>
              <a:buFont typeface="Trebuchet MS"/>
              <a:buNone/>
            </a:pPr>
            <a:r>
              <a:rPr lang="en-US"/>
              <a:t>Universal Free School Meals (UFSM)</a:t>
            </a:r>
            <a:endParaRPr/>
          </a:p>
        </p:txBody>
      </p:sp>
      <p:sp>
        <p:nvSpPr>
          <p:cNvPr id="276" name="Google Shape;276;p14"/>
          <p:cNvSpPr txBox="1"/>
          <p:nvPr/>
        </p:nvSpPr>
        <p:spPr>
          <a:xfrm>
            <a:off x="1066800" y="587783"/>
            <a:ext cx="10058400" cy="1034196"/>
          </a:xfrm>
          <a:prstGeom prst="rect">
            <a:avLst/>
          </a:prstGeom>
          <a:noFill/>
          <a:ln>
            <a:noFill/>
          </a:ln>
        </p:spPr>
        <p:txBody>
          <a:bodyPr spcFirstLastPara="1" wrap="square" lIns="91425" tIns="45700" rIns="91425" bIns="45700" anchor="b" anchorCtr="0">
            <a:normAutofit/>
          </a:bodyPr>
          <a:lstStyle/>
          <a:p>
            <a:pPr marL="0" marR="0" lvl="0" indent="0" algn="l" rtl="0">
              <a:lnSpc>
                <a:spcPct val="85000"/>
              </a:lnSpc>
              <a:spcBef>
                <a:spcPts val="0"/>
              </a:spcBef>
              <a:spcAft>
                <a:spcPts val="0"/>
              </a:spcAft>
              <a:buClr>
                <a:schemeClr val="dk1"/>
              </a:buClr>
              <a:buSzPts val="2500"/>
              <a:buFont typeface="Trebuchet MS"/>
              <a:buNone/>
            </a:pPr>
            <a:r>
              <a:rPr lang="en-US" sz="2500">
                <a:solidFill>
                  <a:schemeClr val="dk1"/>
                </a:solidFill>
                <a:latin typeface="Trebuchet MS"/>
                <a:ea typeface="Trebuchet MS"/>
                <a:cs typeface="Trebuchet MS"/>
                <a:sym typeface="Trebuchet MS"/>
              </a:rPr>
              <a:t>During COVID (2021-22SY): National UFSM</a:t>
            </a:r>
            <a:endParaRPr/>
          </a:p>
        </p:txBody>
      </p:sp>
      <p:pic>
        <p:nvPicPr>
          <p:cNvPr id="277" name="Google Shape;277;p14" descr="US map"/>
          <p:cNvPicPr preferRelativeResize="0"/>
          <p:nvPr/>
        </p:nvPicPr>
        <p:blipFill rotWithShape="1">
          <a:blip r:embed="rId3">
            <a:alphaModFix/>
          </a:blip>
          <a:srcRect/>
          <a:stretch/>
        </p:blipFill>
        <p:spPr>
          <a:xfrm>
            <a:off x="2536639" y="2047249"/>
            <a:ext cx="7259471" cy="4248369"/>
          </a:xfrm>
          <a:prstGeom prst="rect">
            <a:avLst/>
          </a:prstGeom>
          <a:noFill/>
          <a:ln>
            <a:noFill/>
          </a:ln>
        </p:spPr>
      </p:pic>
      <p:sp>
        <p:nvSpPr>
          <p:cNvPr id="278" name="Google Shape;278;p14">
            <a:extLst>
              <a:ext uri="{C183D7F6-B498-43B3-948B-1728B52AA6E4}">
                <adec:decorative xmlns:adec="http://schemas.microsoft.com/office/drawing/2017/decorative" val="1"/>
              </a:ext>
            </a:extLst>
          </p:cNvPr>
          <p:cNvSpPr/>
          <p:nvPr/>
        </p:nvSpPr>
        <p:spPr>
          <a:xfrm>
            <a:off x="289932" y="1621979"/>
            <a:ext cx="11363092" cy="40754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5"/>
          <p:cNvSpPr txBox="1">
            <a:spLocks noGrp="1"/>
          </p:cNvSpPr>
          <p:nvPr>
            <p:ph type="title"/>
          </p:nvPr>
        </p:nvSpPr>
        <p:spPr>
          <a:xfrm>
            <a:off x="213360" y="117834"/>
            <a:ext cx="11724400" cy="634092"/>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chemeClr val="lt1"/>
              </a:buClr>
              <a:buSzPts val="3600"/>
              <a:buFont typeface="Trebuchet MS"/>
              <a:buNone/>
            </a:pPr>
            <a:r>
              <a:rPr lang="en-US" dirty="0"/>
              <a:t>Universal Free School Meals (UFSM) Question</a:t>
            </a:r>
            <a:endParaRPr dirty="0"/>
          </a:p>
        </p:txBody>
      </p:sp>
      <p:sp>
        <p:nvSpPr>
          <p:cNvPr id="284" name="Google Shape;284;p15"/>
          <p:cNvSpPr txBox="1"/>
          <p:nvPr/>
        </p:nvSpPr>
        <p:spPr>
          <a:xfrm>
            <a:off x="1066800" y="587783"/>
            <a:ext cx="10058400" cy="1034196"/>
          </a:xfrm>
          <a:prstGeom prst="rect">
            <a:avLst/>
          </a:prstGeom>
          <a:noFill/>
          <a:ln>
            <a:noFill/>
          </a:ln>
        </p:spPr>
        <p:txBody>
          <a:bodyPr spcFirstLastPara="1" wrap="square" lIns="91425" tIns="45700" rIns="91425" bIns="45700" anchor="b" anchorCtr="0">
            <a:normAutofit/>
          </a:bodyPr>
          <a:lstStyle/>
          <a:p>
            <a:pPr marL="0" marR="0" lvl="0" indent="0" algn="l" rtl="0">
              <a:lnSpc>
                <a:spcPct val="85000"/>
              </a:lnSpc>
              <a:spcBef>
                <a:spcPts val="0"/>
              </a:spcBef>
              <a:spcAft>
                <a:spcPts val="0"/>
              </a:spcAft>
              <a:buClr>
                <a:schemeClr val="dk1"/>
              </a:buClr>
              <a:buSzPts val="2500"/>
              <a:buFont typeface="Trebuchet MS"/>
              <a:buNone/>
            </a:pPr>
            <a:r>
              <a:rPr lang="en-US" sz="2500">
                <a:solidFill>
                  <a:schemeClr val="dk1"/>
                </a:solidFill>
                <a:latin typeface="Trebuchet MS"/>
                <a:ea typeface="Trebuchet MS"/>
                <a:cs typeface="Trebuchet MS"/>
                <a:sym typeface="Trebuchet MS"/>
              </a:rPr>
              <a:t>During COVID (2021-22SY): National UFSM</a:t>
            </a:r>
            <a:endParaRPr/>
          </a:p>
        </p:txBody>
      </p:sp>
      <p:pic>
        <p:nvPicPr>
          <p:cNvPr id="285" name="Google Shape;285;p1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536639" y="2047249"/>
            <a:ext cx="7259471" cy="4248369"/>
          </a:xfrm>
          <a:prstGeom prst="rect">
            <a:avLst/>
          </a:prstGeom>
          <a:noFill/>
          <a:ln>
            <a:noFill/>
          </a:ln>
        </p:spPr>
      </p:pic>
      <p:sp>
        <p:nvSpPr>
          <p:cNvPr id="286" name="Google Shape;286;p15"/>
          <p:cNvSpPr txBox="1"/>
          <p:nvPr/>
        </p:nvSpPr>
        <p:spPr>
          <a:xfrm>
            <a:off x="324614" y="3090446"/>
            <a:ext cx="11683520" cy="677108"/>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3800">
                <a:solidFill>
                  <a:srgbClr val="FF0000"/>
                </a:solidFill>
                <a:latin typeface="Calibri"/>
                <a:ea typeface="Calibri"/>
                <a:cs typeface="Calibri"/>
                <a:sym typeface="Calibri"/>
              </a:rPr>
              <a:t>Question (Chat Box): What states CURRENTLY have UFSM?</a:t>
            </a:r>
            <a:endParaRPr/>
          </a:p>
        </p:txBody>
      </p:sp>
      <p:sp>
        <p:nvSpPr>
          <p:cNvPr id="287" name="Google Shape;287;p15">
            <a:extLst>
              <a:ext uri="{C183D7F6-B498-43B3-948B-1728B52AA6E4}">
                <adec:decorative xmlns:adec="http://schemas.microsoft.com/office/drawing/2017/decorative" val="1"/>
              </a:ext>
            </a:extLst>
          </p:cNvPr>
          <p:cNvSpPr/>
          <p:nvPr/>
        </p:nvSpPr>
        <p:spPr>
          <a:xfrm>
            <a:off x="289932" y="1621979"/>
            <a:ext cx="11363092" cy="40754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16"/>
          <p:cNvSpPr txBox="1">
            <a:spLocks noGrp="1"/>
          </p:cNvSpPr>
          <p:nvPr>
            <p:ph type="title"/>
          </p:nvPr>
        </p:nvSpPr>
        <p:spPr>
          <a:xfrm>
            <a:off x="213360" y="117834"/>
            <a:ext cx="11724400" cy="634092"/>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chemeClr val="lt1"/>
              </a:buClr>
              <a:buSzPts val="3600"/>
              <a:buFont typeface="Trebuchet MS"/>
              <a:buNone/>
            </a:pPr>
            <a:r>
              <a:rPr lang="en-US"/>
              <a:t>Benefits of UFSM</a:t>
            </a:r>
            <a:endParaRPr/>
          </a:p>
        </p:txBody>
      </p:sp>
      <p:pic>
        <p:nvPicPr>
          <p:cNvPr id="293" name="Google Shape;293;p16" descr="A diagram of a flowchart"/>
          <p:cNvPicPr preferRelativeResize="0"/>
          <p:nvPr/>
        </p:nvPicPr>
        <p:blipFill rotWithShape="1">
          <a:blip r:embed="rId3">
            <a:alphaModFix/>
          </a:blip>
          <a:srcRect/>
          <a:stretch/>
        </p:blipFill>
        <p:spPr>
          <a:xfrm>
            <a:off x="2438400" y="1833789"/>
            <a:ext cx="7233359" cy="4431596"/>
          </a:xfrm>
          <a:prstGeom prst="rect">
            <a:avLst/>
          </a:prstGeom>
          <a:noFill/>
          <a:ln>
            <a:noFill/>
          </a:ln>
        </p:spPr>
      </p:pic>
      <p:sp>
        <p:nvSpPr>
          <p:cNvPr id="294" name="Google Shape;294;p16">
            <a:extLst>
              <a:ext uri="{C183D7F6-B498-43B3-948B-1728B52AA6E4}">
                <adec:decorative xmlns:adec="http://schemas.microsoft.com/office/drawing/2017/decorative" val="1"/>
              </a:ext>
            </a:extLst>
          </p:cNvPr>
          <p:cNvSpPr/>
          <p:nvPr/>
        </p:nvSpPr>
        <p:spPr>
          <a:xfrm>
            <a:off x="289932" y="1395430"/>
            <a:ext cx="11363092" cy="43835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17"/>
          <p:cNvSpPr txBox="1">
            <a:spLocks noGrp="1"/>
          </p:cNvSpPr>
          <p:nvPr>
            <p:ph type="title"/>
          </p:nvPr>
        </p:nvSpPr>
        <p:spPr>
          <a:xfrm>
            <a:off x="213360" y="117834"/>
            <a:ext cx="11724400" cy="634092"/>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chemeClr val="lt1"/>
              </a:buClr>
              <a:buSzPts val="3600"/>
              <a:buFont typeface="Trebuchet MS"/>
              <a:buNone/>
            </a:pPr>
            <a:r>
              <a:rPr lang="en-US" dirty="0"/>
              <a:t>Benefits of UFSM cont.</a:t>
            </a:r>
            <a:endParaRPr dirty="0"/>
          </a:p>
        </p:txBody>
      </p:sp>
      <p:pic>
        <p:nvPicPr>
          <p:cNvPr id="300" name="Google Shape;300;p17" descr="A diagram of a flowchart"/>
          <p:cNvPicPr preferRelativeResize="0"/>
          <p:nvPr/>
        </p:nvPicPr>
        <p:blipFill rotWithShape="1">
          <a:blip r:embed="rId3">
            <a:alphaModFix/>
          </a:blip>
          <a:srcRect/>
          <a:stretch/>
        </p:blipFill>
        <p:spPr>
          <a:xfrm>
            <a:off x="2520240" y="1883929"/>
            <a:ext cx="7151519" cy="4381456"/>
          </a:xfrm>
          <a:prstGeom prst="rect">
            <a:avLst/>
          </a:prstGeom>
          <a:noFill/>
          <a:ln>
            <a:noFill/>
          </a:ln>
        </p:spPr>
      </p:pic>
      <p:pic>
        <p:nvPicPr>
          <p:cNvPr id="301" name="Google Shape;301;p17" descr="A diagram of a health care system"/>
          <p:cNvPicPr preferRelativeResize="0"/>
          <p:nvPr/>
        </p:nvPicPr>
        <p:blipFill rotWithShape="1">
          <a:blip r:embed="rId4">
            <a:alphaModFix/>
          </a:blip>
          <a:srcRect/>
          <a:stretch/>
        </p:blipFill>
        <p:spPr>
          <a:xfrm>
            <a:off x="2393952" y="1827214"/>
            <a:ext cx="7277807" cy="4494886"/>
          </a:xfrm>
          <a:prstGeom prst="rect">
            <a:avLst/>
          </a:prstGeom>
          <a:noFill/>
          <a:ln>
            <a:noFill/>
          </a:ln>
        </p:spPr>
      </p:pic>
      <p:sp>
        <p:nvSpPr>
          <p:cNvPr id="302" name="Google Shape;302;p17">
            <a:extLst>
              <a:ext uri="{C183D7F6-B498-43B3-948B-1728B52AA6E4}">
                <adec:decorative xmlns:adec="http://schemas.microsoft.com/office/drawing/2017/decorative" val="1"/>
              </a:ext>
            </a:extLst>
          </p:cNvPr>
          <p:cNvSpPr/>
          <p:nvPr/>
        </p:nvSpPr>
        <p:spPr>
          <a:xfrm>
            <a:off x="289932" y="1416205"/>
            <a:ext cx="11363092" cy="41100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18"/>
          <p:cNvSpPr txBox="1">
            <a:spLocks noGrp="1"/>
          </p:cNvSpPr>
          <p:nvPr>
            <p:ph type="title"/>
          </p:nvPr>
        </p:nvSpPr>
        <p:spPr>
          <a:xfrm>
            <a:off x="213360" y="117834"/>
            <a:ext cx="11724400" cy="634092"/>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chemeClr val="lt1"/>
              </a:buClr>
              <a:buSzPts val="3600"/>
              <a:buFont typeface="Trebuchet MS"/>
              <a:buNone/>
            </a:pPr>
            <a:r>
              <a:rPr lang="en-US" dirty="0"/>
              <a:t>Benefits of UFSM cont..</a:t>
            </a:r>
            <a:endParaRPr dirty="0"/>
          </a:p>
        </p:txBody>
      </p:sp>
      <p:pic>
        <p:nvPicPr>
          <p:cNvPr id="308" name="Google Shape;308;p18" descr="A diagram of a flowchart"/>
          <p:cNvPicPr preferRelativeResize="0"/>
          <p:nvPr/>
        </p:nvPicPr>
        <p:blipFill rotWithShape="1">
          <a:blip r:embed="rId3">
            <a:alphaModFix/>
          </a:blip>
          <a:srcRect/>
          <a:stretch/>
        </p:blipFill>
        <p:spPr>
          <a:xfrm>
            <a:off x="2520240" y="1883929"/>
            <a:ext cx="7151519" cy="4381456"/>
          </a:xfrm>
          <a:prstGeom prst="rect">
            <a:avLst/>
          </a:prstGeom>
          <a:noFill/>
          <a:ln>
            <a:noFill/>
          </a:ln>
        </p:spPr>
      </p:pic>
      <p:pic>
        <p:nvPicPr>
          <p:cNvPr id="309" name="Google Shape;309;p18" descr="A diagram of a health care system"/>
          <p:cNvPicPr preferRelativeResize="0"/>
          <p:nvPr/>
        </p:nvPicPr>
        <p:blipFill rotWithShape="1">
          <a:blip r:embed="rId4">
            <a:alphaModFix/>
          </a:blip>
          <a:srcRect/>
          <a:stretch/>
        </p:blipFill>
        <p:spPr>
          <a:xfrm>
            <a:off x="2393952" y="1827214"/>
            <a:ext cx="7277807" cy="4494886"/>
          </a:xfrm>
          <a:prstGeom prst="rect">
            <a:avLst/>
          </a:prstGeom>
          <a:noFill/>
          <a:ln>
            <a:noFill/>
          </a:ln>
        </p:spPr>
      </p:pic>
      <p:pic>
        <p:nvPicPr>
          <p:cNvPr id="310" name="Google Shape;310;p18" descr="A diagram of a company"/>
          <p:cNvPicPr preferRelativeResize="0"/>
          <p:nvPr/>
        </p:nvPicPr>
        <p:blipFill rotWithShape="1">
          <a:blip r:embed="rId5">
            <a:alphaModFix/>
          </a:blip>
          <a:srcRect/>
          <a:stretch/>
        </p:blipFill>
        <p:spPr>
          <a:xfrm>
            <a:off x="2326320" y="1789140"/>
            <a:ext cx="7345440" cy="4532960"/>
          </a:xfrm>
          <a:prstGeom prst="rect">
            <a:avLst/>
          </a:prstGeom>
          <a:noFill/>
          <a:ln>
            <a:noFill/>
          </a:ln>
        </p:spPr>
      </p:pic>
      <p:sp>
        <p:nvSpPr>
          <p:cNvPr id="311" name="Google Shape;311;p18">
            <a:extLst>
              <a:ext uri="{C183D7F6-B498-43B3-948B-1728B52AA6E4}">
                <adec:decorative xmlns:adec="http://schemas.microsoft.com/office/drawing/2017/decorative" val="1"/>
              </a:ext>
            </a:extLst>
          </p:cNvPr>
          <p:cNvSpPr/>
          <p:nvPr/>
        </p:nvSpPr>
        <p:spPr>
          <a:xfrm>
            <a:off x="289932" y="1360448"/>
            <a:ext cx="11363092" cy="52348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19"/>
          <p:cNvSpPr txBox="1">
            <a:spLocks noGrp="1"/>
          </p:cNvSpPr>
          <p:nvPr>
            <p:ph type="title"/>
          </p:nvPr>
        </p:nvSpPr>
        <p:spPr>
          <a:xfrm>
            <a:off x="6368527" y="2386629"/>
            <a:ext cx="5608320" cy="1325563"/>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1"/>
              </a:buClr>
              <a:buSzPts val="3600"/>
              <a:buFont typeface="Trebuchet MS"/>
              <a:buNone/>
            </a:pPr>
            <a:r>
              <a:rPr lang="en-US" sz="3600"/>
              <a:t>Benefits of UFSM: Evidence from an International Systematic Review</a:t>
            </a:r>
            <a:endParaRPr/>
          </a:p>
        </p:txBody>
      </p:sp>
      <p:pic>
        <p:nvPicPr>
          <p:cNvPr id="321" name="Google Shape;321;p19" descr="A poster of a health care program"/>
          <p:cNvPicPr preferRelativeResize="0">
            <a:picLocks noGrp="1"/>
          </p:cNvPicPr>
          <p:nvPr>
            <p:ph type="pic" idx="2"/>
          </p:nvPr>
        </p:nvPicPr>
        <p:blipFill rotWithShape="1">
          <a:blip r:embed="rId3">
            <a:alphaModFix/>
          </a:blip>
          <a:srcRect/>
          <a:stretch/>
        </p:blipFill>
        <p:spPr>
          <a:xfrm>
            <a:off x="77089" y="91440"/>
            <a:ext cx="5627497" cy="6675120"/>
          </a:xfrm>
          <a:prstGeom prst="rect">
            <a:avLst/>
          </a:prstGeom>
          <a:solidFill>
            <a:srgbClr val="ACF6CD"/>
          </a:solidFill>
          <a:ln>
            <a:noFill/>
          </a:ln>
        </p:spPr>
      </p:pic>
      <p:sp>
        <p:nvSpPr>
          <p:cNvPr id="320" name="Google Shape;320;p19"/>
          <p:cNvSpPr txBox="1"/>
          <p:nvPr/>
        </p:nvSpPr>
        <p:spPr>
          <a:xfrm>
            <a:off x="5827795" y="6367641"/>
            <a:ext cx="6364205"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1">
                <a:solidFill>
                  <a:schemeClr val="lt1"/>
                </a:solidFill>
                <a:latin typeface="Arial"/>
                <a:ea typeface="Arial"/>
                <a:cs typeface="Arial"/>
                <a:sym typeface="Arial"/>
              </a:rPr>
              <a:t>Source: </a:t>
            </a:r>
            <a:r>
              <a:rPr lang="en-US" sz="1000" b="0" i="0">
                <a:solidFill>
                  <a:schemeClr val="lt1"/>
                </a:solidFill>
                <a:latin typeface="Arial"/>
                <a:ea typeface="Arial"/>
                <a:cs typeface="Arial"/>
                <a:sym typeface="Arial"/>
              </a:rPr>
              <a:t>Cohen JF, Hecht AA, McLoughlin GM, Turner L, Schwartz MB. Universal school meals and associations with student participation, attendance, academic performance, diet quality, food security, and body mass index: A systematic review. Nutrients. 2021 Mar 11;13(3):911.</a:t>
            </a:r>
            <a:r>
              <a:rPr lang="en-US" sz="1000" b="1">
                <a:solidFill>
                  <a:schemeClr val="lt1"/>
                </a:solidFill>
                <a:latin typeface="Arial"/>
                <a:ea typeface="Arial"/>
                <a:cs typeface="Arial"/>
                <a:sym typeface="Arial"/>
              </a:rPr>
              <a:t> </a:t>
            </a:r>
            <a:endParaRPr sz="1000">
              <a:solidFill>
                <a:schemeClr val="lt1"/>
              </a:solidFill>
              <a:latin typeface="Lucida Sans"/>
              <a:ea typeface="Lucida Sans"/>
              <a:cs typeface="Lucida Sans"/>
              <a:sym typeface="Lucida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9" name="Google Shape;129;p2">
            <a:extLst>
              <a:ext uri="{C183D7F6-B498-43B3-948B-1728B52AA6E4}">
                <adec:decorative xmlns:adec="http://schemas.microsoft.com/office/drawing/2017/decorative" val="1"/>
              </a:ext>
            </a:extLst>
          </p:cNvPr>
          <p:cNvSpPr/>
          <p:nvPr/>
        </p:nvSpPr>
        <p:spPr>
          <a:xfrm rot="10800000" flipH="1">
            <a:off x="0" y="685741"/>
            <a:ext cx="12192000" cy="1503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900"/>
              <a:buFont typeface="Calibri"/>
              <a:buNone/>
            </a:pPr>
            <a:endParaRPr sz="1900" b="0" i="0" u="none" strike="noStrike" cap="none">
              <a:solidFill>
                <a:srgbClr val="FFFFFF"/>
              </a:solidFill>
              <a:latin typeface="Calibri"/>
              <a:ea typeface="Calibri"/>
              <a:cs typeface="Calibri"/>
              <a:sym typeface="Calibri"/>
            </a:endParaRPr>
          </a:p>
        </p:txBody>
      </p:sp>
      <p:sp>
        <p:nvSpPr>
          <p:cNvPr id="131" name="Google Shape;131;p2"/>
          <p:cNvSpPr>
            <a:spLocks noGrp="1"/>
          </p:cNvSpPr>
          <p:nvPr>
            <p:ph type="title" idx="4294967295"/>
          </p:nvPr>
        </p:nvSpPr>
        <p:spPr>
          <a:xfrm>
            <a:off x="0" y="0"/>
            <a:ext cx="12192000" cy="686100"/>
          </a:xfrm>
          <a:prstGeom prst="rect">
            <a:avLst/>
          </a:prstGeom>
          <a:solidFill>
            <a:schemeClr val="accent2"/>
          </a:solid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FFFFFF"/>
              </a:buClr>
              <a:buSzPts val="3600"/>
              <a:buFont typeface="Roboto"/>
              <a:buNone/>
              <a:tabLst/>
              <a:defRPr/>
            </a:pPr>
            <a:r>
              <a:rPr kumimoji="0" lang="en-US" sz="3900" b="1" i="0" u="none" strike="noStrike" kern="0" cap="none" spc="0" normalizeH="0" baseline="0" noProof="0" dirty="0">
                <a:ln>
                  <a:noFill/>
                </a:ln>
                <a:solidFill>
                  <a:srgbClr val="FFFFFF"/>
                </a:solidFill>
                <a:effectLst/>
                <a:uLnTx/>
                <a:uFillTx/>
                <a:latin typeface="Calibri"/>
                <a:ea typeface="Calibri"/>
                <a:cs typeface="Calibri"/>
                <a:sym typeface="Calibri"/>
              </a:rPr>
              <a:t>Getting Started!</a:t>
            </a:r>
            <a:endParaRPr kumimoji="0" lang="en-US" sz="39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32" name="Google Shape;132;p2">
            <a:extLst>
              <a:ext uri="{C183D7F6-B498-43B3-948B-1728B52AA6E4}">
                <adec:decorative xmlns:adec="http://schemas.microsoft.com/office/drawing/2017/decorative" val="1"/>
              </a:ext>
            </a:extLst>
          </p:cNvPr>
          <p:cNvSpPr/>
          <p:nvPr/>
        </p:nvSpPr>
        <p:spPr>
          <a:xfrm>
            <a:off x="289932" y="1126273"/>
            <a:ext cx="11363092" cy="90324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3" name="Google Shape;133;p2"/>
          <p:cNvSpPr txBox="1"/>
          <p:nvPr/>
        </p:nvSpPr>
        <p:spPr>
          <a:xfrm>
            <a:off x="373668" y="969794"/>
            <a:ext cx="11528400" cy="50796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Calibri"/>
                <a:ea typeface="Calibri"/>
                <a:cs typeface="Calibri"/>
                <a:sym typeface="Calibri"/>
              </a:rPr>
              <a:t>Update your name on Zoom, if needed</a:t>
            </a:r>
            <a:endParaRPr sz="3200" b="0" i="0" u="none" strike="noStrike" cap="none">
              <a:solidFill>
                <a:srgbClr val="000000"/>
              </a:solidFill>
              <a:latin typeface="Calibri"/>
              <a:ea typeface="Calibri"/>
              <a:cs typeface="Calibri"/>
              <a:sym typeface="Calibri"/>
            </a:endParaRPr>
          </a:p>
          <a:p>
            <a:pPr marL="914400" marR="0" lvl="1" indent="-419100" algn="l" rtl="0">
              <a:lnSpc>
                <a:spcPct val="100000"/>
              </a:lnSpc>
              <a:spcBef>
                <a:spcPts val="0"/>
              </a:spcBef>
              <a:spcAft>
                <a:spcPts val="0"/>
              </a:spcAft>
              <a:buClr>
                <a:srgbClr val="000000"/>
              </a:buClr>
              <a:buSzPts val="3200"/>
              <a:buFont typeface="Calibri"/>
              <a:buChar char="•"/>
            </a:pPr>
            <a:r>
              <a:rPr lang="en-US" sz="3200" b="0" i="1" u="none" strike="noStrike" cap="none">
                <a:solidFill>
                  <a:srgbClr val="000000"/>
                </a:solidFill>
                <a:latin typeface="Calibri"/>
                <a:ea typeface="Calibri"/>
                <a:cs typeface="Calibri"/>
                <a:sym typeface="Calibri"/>
              </a:rPr>
              <a:t>Right click on your Zoom box, click “rename”</a:t>
            </a:r>
            <a:endParaRPr sz="3200" b="0" i="1" u="none" strike="noStrike" cap="none">
              <a:solidFill>
                <a:srgbClr val="000000"/>
              </a:solidFill>
              <a:latin typeface="Calibri"/>
              <a:ea typeface="Calibri"/>
              <a:cs typeface="Calibri"/>
              <a:sym typeface="Calibri"/>
            </a:endParaRPr>
          </a:p>
          <a:p>
            <a:pPr marL="91440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Calibri"/>
                <a:ea typeface="Calibri"/>
                <a:cs typeface="Calibri"/>
                <a:sym typeface="Calibri"/>
              </a:rPr>
              <a:t>Type your name and institution into the chat box!</a:t>
            </a:r>
            <a:endParaRPr sz="1500" b="0" i="0" u="none" strike="noStrike" cap="none">
              <a:solidFill>
                <a:srgbClr val="000000"/>
              </a:solidFill>
              <a:latin typeface="Arial"/>
              <a:ea typeface="Arial"/>
              <a:cs typeface="Arial"/>
              <a:sym typeface="Arial"/>
            </a:endParaRPr>
          </a:p>
          <a:p>
            <a:pPr marL="800100" marR="0" lvl="1" indent="-342900" algn="l" rtl="0">
              <a:lnSpc>
                <a:spcPct val="100000"/>
              </a:lnSpc>
              <a:spcBef>
                <a:spcPts val="0"/>
              </a:spcBef>
              <a:spcAft>
                <a:spcPts val="0"/>
              </a:spcAft>
              <a:buClr>
                <a:srgbClr val="000000"/>
              </a:buClr>
              <a:buSzPts val="3200"/>
              <a:buFont typeface="Arial"/>
              <a:buChar char="•"/>
            </a:pPr>
            <a:r>
              <a:rPr lang="en-US" sz="3100" b="0" i="1" u="none" strike="noStrike" cap="none">
                <a:solidFill>
                  <a:srgbClr val="000000"/>
                </a:solidFill>
                <a:latin typeface="Calibri"/>
                <a:ea typeface="Calibri"/>
                <a:cs typeface="Calibri"/>
                <a:sym typeface="Calibri"/>
              </a:rPr>
              <a:t>Question: </a:t>
            </a:r>
            <a:r>
              <a:rPr lang="en-US" sz="3100" b="0" i="1" u="none" strike="noStrike" cap="none">
                <a:solidFill>
                  <a:schemeClr val="dk1"/>
                </a:solidFill>
                <a:highlight>
                  <a:srgbClr val="FFFFFF"/>
                </a:highlight>
                <a:latin typeface="Calibri"/>
                <a:ea typeface="Calibri"/>
                <a:cs typeface="Calibri"/>
                <a:sym typeface="Calibri"/>
              </a:rPr>
              <a:t>Which best describes you?</a:t>
            </a:r>
            <a:endParaRPr sz="3100" b="0" i="1" u="none" strike="noStrike" cap="none">
              <a:solidFill>
                <a:schemeClr val="dk1"/>
              </a:solidFill>
              <a:highlight>
                <a:srgbClr val="FFFFFF"/>
              </a:highlight>
              <a:latin typeface="Calibri"/>
              <a:ea typeface="Calibri"/>
              <a:cs typeface="Calibri"/>
              <a:sym typeface="Calibri"/>
            </a:endParaRPr>
          </a:p>
          <a:p>
            <a:pPr marL="1371600" marR="0" lvl="2" indent="-361950" algn="l" rtl="0">
              <a:lnSpc>
                <a:spcPct val="100000"/>
              </a:lnSpc>
              <a:spcBef>
                <a:spcPts val="0"/>
              </a:spcBef>
              <a:spcAft>
                <a:spcPts val="0"/>
              </a:spcAft>
              <a:buClr>
                <a:schemeClr val="dk1"/>
              </a:buClr>
              <a:buSzPts val="2300"/>
              <a:buFont typeface="Calibri"/>
              <a:buChar char="■"/>
            </a:pPr>
            <a:r>
              <a:rPr lang="en-US" sz="2300" b="0" i="1" u="none" strike="noStrike" cap="none">
                <a:solidFill>
                  <a:schemeClr val="dk1"/>
                </a:solidFill>
                <a:highlight>
                  <a:srgbClr val="FFFFFF"/>
                </a:highlight>
                <a:latin typeface="Calibri"/>
                <a:ea typeface="Calibri"/>
                <a:cs typeface="Calibri"/>
                <a:sym typeface="Calibri"/>
              </a:rPr>
              <a:t>Ex. Undergraduate Student, Dietetic Intern, Masters Student, Doctoral Student, Post Doc, Public Health Practitioner, Researcher/Professor, Other</a:t>
            </a:r>
            <a:endParaRPr sz="2300" b="0" i="1" u="none" strike="noStrike" cap="none">
              <a:solidFill>
                <a:schemeClr val="dk1"/>
              </a:solidFill>
              <a:highlight>
                <a:srgbClr val="FFFFFF"/>
              </a:highlight>
              <a:latin typeface="Calibri"/>
              <a:ea typeface="Calibri"/>
              <a:cs typeface="Calibri"/>
              <a:sym typeface="Calibri"/>
            </a:endParaRPr>
          </a:p>
          <a:p>
            <a:pPr marL="0" marR="0" lvl="0" indent="0" algn="l" rtl="0">
              <a:lnSpc>
                <a:spcPct val="100000"/>
              </a:lnSpc>
              <a:spcBef>
                <a:spcPts val="0"/>
              </a:spcBef>
              <a:spcAft>
                <a:spcPts val="0"/>
              </a:spcAft>
              <a:buClr>
                <a:schemeClr val="dk1"/>
              </a:buClr>
              <a:buSzPts val="3200"/>
              <a:buFont typeface="Calibri"/>
              <a:buNone/>
            </a:pPr>
            <a:endParaRPr sz="1600" b="0" i="0" u="none" strike="noStrike" cap="none">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Calibri"/>
                <a:ea typeface="Calibri"/>
                <a:cs typeface="Calibri"/>
                <a:sym typeface="Calibri"/>
              </a:rPr>
              <a:t>Remember to keep yourself on mute.</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Calibri"/>
              <a:buNone/>
            </a:pPr>
            <a:endParaRPr sz="19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3200"/>
              <a:buFont typeface="Arial"/>
              <a:buChar char="•"/>
            </a:pPr>
            <a:r>
              <a:rPr lang="en-US" sz="3200" b="0" i="0" u="none" strike="noStrike" cap="none">
                <a:solidFill>
                  <a:srgbClr val="000000"/>
                </a:solidFill>
                <a:latin typeface="Calibri"/>
                <a:ea typeface="Calibri"/>
                <a:cs typeface="Calibri"/>
                <a:sym typeface="Calibri"/>
              </a:rPr>
              <a:t>Type your questions into the chat box. </a:t>
            </a:r>
            <a:endParaRPr sz="1500" b="0" i="0" u="none" strike="noStrike" cap="none">
              <a:solidFill>
                <a:srgbClr val="000000"/>
              </a:solidFill>
              <a:latin typeface="Arial"/>
              <a:ea typeface="Arial"/>
              <a:cs typeface="Arial"/>
              <a:sym typeface="Arial"/>
            </a:endParaRPr>
          </a:p>
          <a:p>
            <a:pPr marL="342900" marR="0" lvl="0" indent="-139700" algn="l" rtl="0">
              <a:lnSpc>
                <a:spcPct val="100000"/>
              </a:lnSpc>
              <a:spcBef>
                <a:spcPts val="0"/>
              </a:spcBef>
              <a:spcAft>
                <a:spcPts val="0"/>
              </a:spcAft>
              <a:buClr>
                <a:schemeClr val="dk1"/>
              </a:buClr>
              <a:buSzPts val="3200"/>
              <a:buFont typeface="Arial"/>
              <a:buNone/>
            </a:pPr>
            <a:endParaRPr sz="3200" b="0" i="0" u="none" strike="noStrike" cap="none">
              <a:solidFill>
                <a:srgbClr val="000000"/>
              </a:solidFill>
              <a:latin typeface="Calibri"/>
              <a:ea typeface="Calibri"/>
              <a:cs typeface="Calibri"/>
              <a:sym typeface="Calibri"/>
            </a:endParaRPr>
          </a:p>
        </p:txBody>
      </p:sp>
      <p:pic>
        <p:nvPicPr>
          <p:cNvPr id="134" name="Google Shape;134;p2" descr="A picture containing text, bottle"/>
          <p:cNvPicPr preferRelativeResize="0"/>
          <p:nvPr/>
        </p:nvPicPr>
        <p:blipFill rotWithShape="1">
          <a:blip r:embed="rId3">
            <a:alphaModFix/>
          </a:blip>
          <a:srcRect/>
          <a:stretch/>
        </p:blipFill>
        <p:spPr>
          <a:xfrm>
            <a:off x="148971" y="5497550"/>
            <a:ext cx="1021907" cy="713569"/>
          </a:xfrm>
          <a:prstGeom prst="rect">
            <a:avLst/>
          </a:prstGeom>
          <a:noFill/>
          <a:ln>
            <a:noFill/>
          </a:ln>
        </p:spPr>
      </p:pic>
      <p:pic>
        <p:nvPicPr>
          <p:cNvPr id="130" name="Google Shape;130;p2" descr="NOPREN logo"/>
          <p:cNvPicPr preferRelativeResize="0"/>
          <p:nvPr/>
        </p:nvPicPr>
        <p:blipFill rotWithShape="1">
          <a:blip r:embed="rId4">
            <a:alphaModFix/>
          </a:blip>
          <a:srcRect/>
          <a:stretch/>
        </p:blipFill>
        <p:spPr>
          <a:xfrm>
            <a:off x="9493871" y="5304985"/>
            <a:ext cx="2491933" cy="90088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20"/>
          <p:cNvSpPr txBox="1">
            <a:spLocks noGrp="1"/>
          </p:cNvSpPr>
          <p:nvPr>
            <p:ph type="title"/>
          </p:nvPr>
        </p:nvSpPr>
        <p:spPr>
          <a:xfrm>
            <a:off x="213360" y="117834"/>
            <a:ext cx="11724400" cy="634092"/>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chemeClr val="lt1"/>
              </a:buClr>
              <a:buSzPts val="3600"/>
              <a:buFont typeface="Trebuchet MS"/>
              <a:buNone/>
            </a:pPr>
            <a:r>
              <a:rPr lang="en-US" dirty="0"/>
              <a:t>Universal Free School Meals (UFSM) Map</a:t>
            </a:r>
            <a:endParaRPr dirty="0"/>
          </a:p>
        </p:txBody>
      </p:sp>
      <p:sp>
        <p:nvSpPr>
          <p:cNvPr id="327" name="Google Shape;327;p20"/>
          <p:cNvSpPr txBox="1"/>
          <p:nvPr/>
        </p:nvSpPr>
        <p:spPr>
          <a:xfrm>
            <a:off x="1066800" y="587783"/>
            <a:ext cx="10058400" cy="1034196"/>
          </a:xfrm>
          <a:prstGeom prst="rect">
            <a:avLst/>
          </a:prstGeom>
          <a:noFill/>
          <a:ln>
            <a:noFill/>
          </a:ln>
        </p:spPr>
        <p:txBody>
          <a:bodyPr spcFirstLastPara="1" wrap="square" lIns="91425" tIns="45700" rIns="91425" bIns="45700" anchor="b" anchorCtr="0">
            <a:normAutofit/>
          </a:bodyPr>
          <a:lstStyle/>
          <a:p>
            <a:pPr marL="0" marR="0" lvl="0" indent="0" algn="l" rtl="0">
              <a:lnSpc>
                <a:spcPct val="85000"/>
              </a:lnSpc>
              <a:spcBef>
                <a:spcPts val="0"/>
              </a:spcBef>
              <a:spcAft>
                <a:spcPts val="0"/>
              </a:spcAft>
              <a:buClr>
                <a:schemeClr val="dk1"/>
              </a:buClr>
              <a:buSzPts val="2800"/>
              <a:buFont typeface="Trebuchet MS"/>
              <a:buNone/>
            </a:pPr>
            <a:r>
              <a:rPr lang="en-US" sz="2800">
                <a:solidFill>
                  <a:schemeClr val="dk1"/>
                </a:solidFill>
                <a:latin typeface="Trebuchet MS"/>
                <a:ea typeface="Trebuchet MS"/>
                <a:cs typeface="Trebuchet MS"/>
                <a:sym typeface="Trebuchet MS"/>
              </a:rPr>
              <a:t>State-level UFSM: Current</a:t>
            </a:r>
            <a:endParaRPr/>
          </a:p>
        </p:txBody>
      </p:sp>
      <p:sp>
        <p:nvSpPr>
          <p:cNvPr id="328" name="Google Shape;328;p20">
            <a:extLst>
              <a:ext uri="{C183D7F6-B498-43B3-948B-1728B52AA6E4}">
                <adec:decorative xmlns:adec="http://schemas.microsoft.com/office/drawing/2017/decorative" val="1"/>
              </a:ext>
            </a:extLst>
          </p:cNvPr>
          <p:cNvSpPr txBox="1"/>
          <p:nvPr/>
        </p:nvSpPr>
        <p:spPr>
          <a:xfrm>
            <a:off x="1066800" y="587783"/>
            <a:ext cx="10058400" cy="1034196"/>
          </a:xfrm>
          <a:prstGeom prst="rect">
            <a:avLst/>
          </a:prstGeom>
          <a:noFill/>
          <a:ln>
            <a:noFill/>
          </a:ln>
        </p:spPr>
        <p:txBody>
          <a:bodyPr spcFirstLastPara="1" wrap="square" lIns="91425" tIns="45700" rIns="91425" bIns="45700" anchor="b" anchorCtr="0">
            <a:normAutofit/>
          </a:bodyPr>
          <a:lstStyle/>
          <a:p>
            <a:pPr marL="0" marR="0" lvl="0" indent="0" algn="ctr" rtl="0">
              <a:lnSpc>
                <a:spcPct val="85000"/>
              </a:lnSpc>
              <a:spcBef>
                <a:spcPts val="0"/>
              </a:spcBef>
              <a:spcAft>
                <a:spcPts val="0"/>
              </a:spcAft>
              <a:buClr>
                <a:schemeClr val="lt1"/>
              </a:buClr>
              <a:buSzPts val="3900"/>
              <a:buFont typeface="Trebuchet MS"/>
              <a:buNone/>
            </a:pPr>
            <a:endParaRPr sz="3900">
              <a:solidFill>
                <a:schemeClr val="dk1"/>
              </a:solidFill>
              <a:latin typeface="Trebuchet MS"/>
              <a:ea typeface="Trebuchet MS"/>
              <a:cs typeface="Trebuchet MS"/>
              <a:sym typeface="Trebuchet MS"/>
            </a:endParaRPr>
          </a:p>
        </p:txBody>
      </p:sp>
      <p:pic>
        <p:nvPicPr>
          <p:cNvPr id="329" name="Google Shape;329;p20" descr="A map of the united states"/>
          <p:cNvPicPr preferRelativeResize="0"/>
          <p:nvPr/>
        </p:nvPicPr>
        <p:blipFill rotWithShape="1">
          <a:blip r:embed="rId3">
            <a:alphaModFix/>
          </a:blip>
          <a:srcRect/>
          <a:stretch/>
        </p:blipFill>
        <p:spPr>
          <a:xfrm>
            <a:off x="1066800" y="1822042"/>
            <a:ext cx="9753600" cy="4448175"/>
          </a:xfrm>
          <a:prstGeom prst="rect">
            <a:avLst/>
          </a:prstGeom>
          <a:noFill/>
          <a:ln>
            <a:noFill/>
          </a:ln>
        </p:spPr>
      </p:pic>
      <p:sp>
        <p:nvSpPr>
          <p:cNvPr id="330" name="Google Shape;330;p20">
            <a:extLst>
              <a:ext uri="{C183D7F6-B498-43B3-948B-1728B52AA6E4}">
                <adec:decorative xmlns:adec="http://schemas.microsoft.com/office/drawing/2017/decorative" val="1"/>
              </a:ext>
            </a:extLst>
          </p:cNvPr>
          <p:cNvSpPr/>
          <p:nvPr/>
        </p:nvSpPr>
        <p:spPr>
          <a:xfrm>
            <a:off x="7366000" y="2328341"/>
            <a:ext cx="660400" cy="770459"/>
          </a:xfrm>
          <a:prstGeom prst="ellipse">
            <a:avLst/>
          </a:prstGeom>
          <a:noFill/>
          <a:ln w="15875" cap="flat" cmpd="sng">
            <a:solidFill>
              <a:srgbClr val="61200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1" name="Google Shape;331;p20">
            <a:extLst>
              <a:ext uri="{C183D7F6-B498-43B3-948B-1728B52AA6E4}">
                <adec:decorative xmlns:adec="http://schemas.microsoft.com/office/drawing/2017/decorative" val="1"/>
              </a:ext>
            </a:extLst>
          </p:cNvPr>
          <p:cNvSpPr/>
          <p:nvPr/>
        </p:nvSpPr>
        <p:spPr>
          <a:xfrm>
            <a:off x="7660640" y="1974442"/>
            <a:ext cx="772160" cy="890678"/>
          </a:xfrm>
          <a:prstGeom prst="ellipse">
            <a:avLst/>
          </a:prstGeom>
          <a:noFill/>
          <a:ln w="15875" cap="flat" cmpd="sng">
            <a:solidFill>
              <a:srgbClr val="61200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2" name="Google Shape;332;p20">
            <a:extLst>
              <a:ext uri="{C183D7F6-B498-43B3-948B-1728B52AA6E4}">
                <adec:decorative xmlns:adec="http://schemas.microsoft.com/office/drawing/2017/decorative" val="1"/>
              </a:ext>
            </a:extLst>
          </p:cNvPr>
          <p:cNvSpPr/>
          <p:nvPr/>
        </p:nvSpPr>
        <p:spPr>
          <a:xfrm>
            <a:off x="1493520" y="2631440"/>
            <a:ext cx="914400" cy="2032000"/>
          </a:xfrm>
          <a:prstGeom prst="ellipse">
            <a:avLst/>
          </a:prstGeom>
          <a:noFill/>
          <a:ln w="15875" cap="flat" cmpd="sng">
            <a:solidFill>
              <a:srgbClr val="61200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3" name="Google Shape;333;p20">
            <a:extLst>
              <a:ext uri="{C183D7F6-B498-43B3-948B-1728B52AA6E4}">
                <adec:decorative xmlns:adec="http://schemas.microsoft.com/office/drawing/2017/decorative" val="1"/>
              </a:ext>
            </a:extLst>
          </p:cNvPr>
          <p:cNvSpPr/>
          <p:nvPr/>
        </p:nvSpPr>
        <p:spPr>
          <a:xfrm>
            <a:off x="3139440" y="4046129"/>
            <a:ext cx="914400" cy="995680"/>
          </a:xfrm>
          <a:prstGeom prst="ellipse">
            <a:avLst/>
          </a:prstGeom>
          <a:noFill/>
          <a:ln w="15875" cap="flat" cmpd="sng">
            <a:solidFill>
              <a:srgbClr val="61200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4" name="Google Shape;334;p20">
            <a:extLst>
              <a:ext uri="{C183D7F6-B498-43B3-948B-1728B52AA6E4}">
                <adec:decorative xmlns:adec="http://schemas.microsoft.com/office/drawing/2017/decorative" val="1"/>
              </a:ext>
            </a:extLst>
          </p:cNvPr>
          <p:cNvSpPr/>
          <p:nvPr/>
        </p:nvSpPr>
        <p:spPr>
          <a:xfrm>
            <a:off x="3332480" y="3243489"/>
            <a:ext cx="914400" cy="995680"/>
          </a:xfrm>
          <a:prstGeom prst="ellipse">
            <a:avLst/>
          </a:prstGeom>
          <a:noFill/>
          <a:ln w="15875" cap="flat" cmpd="sng">
            <a:solidFill>
              <a:srgbClr val="61200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5" name="Google Shape;335;p20">
            <a:extLst>
              <a:ext uri="{C183D7F6-B498-43B3-948B-1728B52AA6E4}">
                <adec:decorative xmlns:adec="http://schemas.microsoft.com/office/drawing/2017/decorative" val="1"/>
              </a:ext>
            </a:extLst>
          </p:cNvPr>
          <p:cNvSpPr/>
          <p:nvPr/>
        </p:nvSpPr>
        <p:spPr>
          <a:xfrm>
            <a:off x="4632960" y="2215730"/>
            <a:ext cx="914400" cy="995680"/>
          </a:xfrm>
          <a:prstGeom prst="ellipse">
            <a:avLst/>
          </a:prstGeom>
          <a:noFill/>
          <a:ln w="15875" cap="flat" cmpd="sng">
            <a:solidFill>
              <a:srgbClr val="61200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6" name="Google Shape;336;p20">
            <a:extLst>
              <a:ext uri="{C183D7F6-B498-43B3-948B-1728B52AA6E4}">
                <adec:decorative xmlns:adec="http://schemas.microsoft.com/office/drawing/2017/decorative" val="1"/>
              </a:ext>
            </a:extLst>
          </p:cNvPr>
          <p:cNvSpPr/>
          <p:nvPr/>
        </p:nvSpPr>
        <p:spPr>
          <a:xfrm>
            <a:off x="5826760" y="2511969"/>
            <a:ext cx="914400" cy="995680"/>
          </a:xfrm>
          <a:prstGeom prst="ellipse">
            <a:avLst/>
          </a:prstGeom>
          <a:noFill/>
          <a:ln w="15875" cap="flat" cmpd="sng">
            <a:solidFill>
              <a:srgbClr val="61200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7" name="Google Shape;337;p20">
            <a:extLst>
              <a:ext uri="{C183D7F6-B498-43B3-948B-1728B52AA6E4}">
                <adec:decorative xmlns:adec="http://schemas.microsoft.com/office/drawing/2017/decorative" val="1"/>
              </a:ext>
            </a:extLst>
          </p:cNvPr>
          <p:cNvSpPr/>
          <p:nvPr/>
        </p:nvSpPr>
        <p:spPr>
          <a:xfrm>
            <a:off x="6858000" y="2439647"/>
            <a:ext cx="660400" cy="770459"/>
          </a:xfrm>
          <a:prstGeom prst="ellipse">
            <a:avLst/>
          </a:prstGeom>
          <a:noFill/>
          <a:ln w="15875" cap="flat" cmpd="sng">
            <a:solidFill>
              <a:srgbClr val="61200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8" name="Google Shape;338;p20">
            <a:extLst>
              <a:ext uri="{C183D7F6-B498-43B3-948B-1728B52AA6E4}">
                <adec:decorative xmlns:adec="http://schemas.microsoft.com/office/drawing/2017/decorative" val="1"/>
              </a:ext>
            </a:extLst>
          </p:cNvPr>
          <p:cNvSpPr/>
          <p:nvPr/>
        </p:nvSpPr>
        <p:spPr>
          <a:xfrm>
            <a:off x="289932" y="1525701"/>
            <a:ext cx="11363092" cy="37103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4" name="Google Shape;344;p21"/>
          <p:cNvSpPr txBox="1">
            <a:spLocks noGrp="1"/>
          </p:cNvSpPr>
          <p:nvPr>
            <p:ph type="title"/>
          </p:nvPr>
        </p:nvSpPr>
        <p:spPr>
          <a:xfrm>
            <a:off x="357051" y="274587"/>
            <a:ext cx="11724400" cy="634092"/>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chemeClr val="lt1"/>
              </a:buClr>
              <a:buSzPts val="3600"/>
              <a:buFont typeface="Arial"/>
              <a:buNone/>
            </a:pPr>
            <a:r>
              <a:rPr lang="en-US" sz="3600">
                <a:latin typeface="Arial"/>
                <a:ea typeface="Arial"/>
                <a:cs typeface="Arial"/>
                <a:sym typeface="Arial"/>
              </a:rPr>
              <a:t>Updated School Meal Standards</a:t>
            </a:r>
            <a:endParaRPr/>
          </a:p>
        </p:txBody>
      </p:sp>
      <p:pic>
        <p:nvPicPr>
          <p:cNvPr id="345" name="Google Shape;345;p21" descr="A diagram of different types of milk"/>
          <p:cNvPicPr preferRelativeResize="0"/>
          <p:nvPr/>
        </p:nvPicPr>
        <p:blipFill rotWithShape="1">
          <a:blip r:embed="rId3">
            <a:alphaModFix/>
          </a:blip>
          <a:srcRect/>
          <a:stretch/>
        </p:blipFill>
        <p:spPr>
          <a:xfrm>
            <a:off x="858580" y="1366003"/>
            <a:ext cx="10474840" cy="4954766"/>
          </a:xfrm>
          <a:prstGeom prst="rect">
            <a:avLst/>
          </a:prstGeom>
          <a:noFill/>
          <a:ln>
            <a:noFill/>
          </a:ln>
        </p:spPr>
      </p:pic>
      <p:sp>
        <p:nvSpPr>
          <p:cNvPr id="346" name="Google Shape;346;p21">
            <a:extLst>
              <a:ext uri="{C183D7F6-B498-43B3-948B-1728B52AA6E4}">
                <adec:decorative xmlns:adec="http://schemas.microsoft.com/office/drawing/2017/decorative" val="1"/>
              </a:ext>
            </a:extLst>
          </p:cNvPr>
          <p:cNvSpPr/>
          <p:nvPr/>
        </p:nvSpPr>
        <p:spPr>
          <a:xfrm>
            <a:off x="6219251" y="1463040"/>
            <a:ext cx="625686" cy="979714"/>
          </a:xfrm>
          <a:prstGeom prst="downArrow">
            <a:avLst>
              <a:gd name="adj1" fmla="val 50000"/>
              <a:gd name="adj2" fmla="val 50000"/>
            </a:avLst>
          </a:prstGeom>
          <a:solidFill>
            <a:schemeClr val="accent1"/>
          </a:solidFill>
          <a:ln w="15875" cap="flat" cmpd="sng">
            <a:solidFill>
              <a:srgbClr val="61200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22"/>
          <p:cNvSpPr txBox="1">
            <a:spLocks noGrp="1"/>
          </p:cNvSpPr>
          <p:nvPr>
            <p:ph type="title"/>
          </p:nvPr>
        </p:nvSpPr>
        <p:spPr>
          <a:xfrm>
            <a:off x="357051" y="393267"/>
            <a:ext cx="11724400" cy="634092"/>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85000"/>
              </a:lnSpc>
              <a:spcBef>
                <a:spcPts val="0"/>
              </a:spcBef>
              <a:spcAft>
                <a:spcPts val="0"/>
              </a:spcAft>
              <a:buClr>
                <a:schemeClr val="lt1"/>
              </a:buClr>
              <a:buSzPct val="100000"/>
              <a:buFont typeface="Arial"/>
              <a:buNone/>
            </a:pPr>
            <a:r>
              <a:rPr lang="en-US">
                <a:latin typeface="Arial"/>
                <a:ea typeface="Arial"/>
                <a:cs typeface="Arial"/>
                <a:sym typeface="Arial"/>
              </a:rPr>
              <a:t>What do you think are the biggest contributors of added sugar and sodium?</a:t>
            </a:r>
            <a:endParaRPr/>
          </a:p>
        </p:txBody>
      </p:sp>
      <p:sp>
        <p:nvSpPr>
          <p:cNvPr id="352" name="Google Shape;352;p22"/>
          <p:cNvSpPr txBox="1"/>
          <p:nvPr/>
        </p:nvSpPr>
        <p:spPr>
          <a:xfrm>
            <a:off x="357051" y="1933796"/>
            <a:ext cx="9702286"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b="1">
                <a:solidFill>
                  <a:schemeClr val="dk1"/>
                </a:solidFill>
                <a:latin typeface="Calibri"/>
                <a:ea typeface="Calibri"/>
                <a:cs typeface="Calibri"/>
                <a:sym typeface="Calibri"/>
              </a:rPr>
              <a:t>Biggest Contributors of Added Sugar in School Meals</a:t>
            </a:r>
            <a:endParaRPr/>
          </a:p>
        </p:txBody>
      </p:sp>
      <p:sp>
        <p:nvSpPr>
          <p:cNvPr id="353" name="Google Shape;353;p22"/>
          <p:cNvSpPr txBox="1"/>
          <p:nvPr/>
        </p:nvSpPr>
        <p:spPr>
          <a:xfrm>
            <a:off x="334204" y="4083349"/>
            <a:ext cx="9702286"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b="1">
                <a:solidFill>
                  <a:schemeClr val="dk1"/>
                </a:solidFill>
                <a:latin typeface="Calibri"/>
                <a:ea typeface="Calibri"/>
                <a:cs typeface="Calibri"/>
                <a:sym typeface="Calibri"/>
              </a:rPr>
              <a:t>Biggest Contributors of Sodium in School Meals</a:t>
            </a:r>
            <a:endParaRPr/>
          </a:p>
        </p:txBody>
      </p:sp>
      <p:sp>
        <p:nvSpPr>
          <p:cNvPr id="354" name="Google Shape;354;p22">
            <a:extLst>
              <a:ext uri="{C183D7F6-B498-43B3-948B-1728B52AA6E4}">
                <adec:decorative xmlns:adec="http://schemas.microsoft.com/office/drawing/2017/decorative" val="1"/>
              </a:ext>
            </a:extLst>
          </p:cNvPr>
          <p:cNvSpPr/>
          <p:nvPr/>
        </p:nvSpPr>
        <p:spPr>
          <a:xfrm>
            <a:off x="289932" y="1538868"/>
            <a:ext cx="11363092" cy="39492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23"/>
          <p:cNvSpPr txBox="1">
            <a:spLocks noGrp="1"/>
          </p:cNvSpPr>
          <p:nvPr>
            <p:ph type="title"/>
          </p:nvPr>
        </p:nvSpPr>
        <p:spPr>
          <a:xfrm>
            <a:off x="357051" y="274587"/>
            <a:ext cx="11724400" cy="634092"/>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chemeClr val="lt1"/>
              </a:buClr>
              <a:buSzPts val="3600"/>
              <a:buFont typeface="Arial"/>
              <a:buNone/>
            </a:pPr>
            <a:r>
              <a:rPr lang="en-US">
                <a:latin typeface="Arial"/>
                <a:ea typeface="Arial"/>
                <a:cs typeface="Arial"/>
                <a:sym typeface="Arial"/>
              </a:rPr>
              <a:t>Why the focus on added sugars?</a:t>
            </a:r>
            <a:endParaRPr/>
          </a:p>
        </p:txBody>
      </p:sp>
      <p:pic>
        <p:nvPicPr>
          <p:cNvPr id="360" name="Google Shape;360;p23" descr="American Heart Association Infographic Healthy Kids Are Sweet Enough"/>
          <p:cNvPicPr preferRelativeResize="0"/>
          <p:nvPr/>
        </p:nvPicPr>
        <p:blipFill rotWithShape="1">
          <a:blip r:embed="rId3">
            <a:alphaModFix/>
          </a:blip>
          <a:srcRect/>
          <a:stretch/>
        </p:blipFill>
        <p:spPr>
          <a:xfrm>
            <a:off x="538976" y="1862254"/>
            <a:ext cx="6003140" cy="4174059"/>
          </a:xfrm>
          <a:prstGeom prst="rect">
            <a:avLst/>
          </a:prstGeom>
          <a:noFill/>
          <a:ln>
            <a:noFill/>
          </a:ln>
        </p:spPr>
      </p:pic>
      <p:sp>
        <p:nvSpPr>
          <p:cNvPr id="361" name="Google Shape;361;p23">
            <a:extLst>
              <a:ext uri="{C183D7F6-B498-43B3-948B-1728B52AA6E4}">
                <adec:decorative xmlns:adec="http://schemas.microsoft.com/office/drawing/2017/decorative" val="1"/>
              </a:ext>
            </a:extLst>
          </p:cNvPr>
          <p:cNvSpPr/>
          <p:nvPr/>
        </p:nvSpPr>
        <p:spPr>
          <a:xfrm>
            <a:off x="289932" y="1371600"/>
            <a:ext cx="11363092" cy="49065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24"/>
          <p:cNvSpPr txBox="1">
            <a:spLocks noGrp="1"/>
          </p:cNvSpPr>
          <p:nvPr>
            <p:ph type="title"/>
          </p:nvPr>
        </p:nvSpPr>
        <p:spPr>
          <a:xfrm>
            <a:off x="357051" y="274587"/>
            <a:ext cx="11724400" cy="634092"/>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chemeClr val="lt1"/>
              </a:buClr>
              <a:buSzPts val="3600"/>
              <a:buFont typeface="Arial"/>
              <a:buNone/>
            </a:pPr>
            <a:r>
              <a:rPr lang="en-US" dirty="0">
                <a:latin typeface="Arial"/>
                <a:ea typeface="Arial"/>
                <a:cs typeface="Arial"/>
                <a:sym typeface="Arial"/>
              </a:rPr>
              <a:t>Why the focus on added sugars? (</a:t>
            </a:r>
            <a:r>
              <a:rPr lang="en-US" dirty="0" err="1">
                <a:latin typeface="Arial"/>
                <a:ea typeface="Arial"/>
                <a:cs typeface="Arial"/>
                <a:sym typeface="Arial"/>
              </a:rPr>
              <a:t>cont</a:t>
            </a:r>
            <a:r>
              <a:rPr lang="en-US" dirty="0">
                <a:latin typeface="Arial"/>
                <a:ea typeface="Arial"/>
                <a:cs typeface="Arial"/>
                <a:sym typeface="Arial"/>
              </a:rPr>
              <a:t>)</a:t>
            </a:r>
            <a:endParaRPr dirty="0"/>
          </a:p>
        </p:txBody>
      </p:sp>
      <p:sp>
        <p:nvSpPr>
          <p:cNvPr id="368" name="Google Shape;368;p24"/>
          <p:cNvSpPr txBox="1"/>
          <p:nvPr/>
        </p:nvSpPr>
        <p:spPr>
          <a:xfrm>
            <a:off x="454468" y="1629635"/>
            <a:ext cx="11283063" cy="1037990"/>
          </a:xfrm>
          <a:prstGeom prst="rect">
            <a:avLst/>
          </a:prstGeom>
          <a:solidFill>
            <a:schemeClr val="lt1"/>
          </a:solidFill>
          <a:ln>
            <a:noFill/>
          </a:ln>
        </p:spPr>
        <p:txBody>
          <a:bodyPr spcFirstLastPara="1" wrap="square" lIns="91425" tIns="45700" rIns="91425" bIns="45700" anchor="b" anchorCtr="0">
            <a:noAutofit/>
          </a:bodyPr>
          <a:lstStyle/>
          <a:p>
            <a:pPr marL="457200" marR="0" lvl="0" indent="-457200" algn="l" rtl="0">
              <a:lnSpc>
                <a:spcPct val="120000"/>
              </a:lnSpc>
              <a:spcBef>
                <a:spcPts val="0"/>
              </a:spcBef>
              <a:spcAft>
                <a:spcPts val="0"/>
              </a:spcAft>
              <a:buClr>
                <a:schemeClr val="dk1"/>
              </a:buClr>
              <a:buSzPts val="2400"/>
              <a:buFont typeface="Noto Sans Symbols"/>
              <a:buChar char="▪"/>
            </a:pPr>
            <a:r>
              <a:rPr lang="en-US" sz="2400">
                <a:solidFill>
                  <a:schemeClr val="dk1"/>
                </a:solidFill>
                <a:latin typeface="Arial"/>
                <a:ea typeface="Arial"/>
                <a:cs typeface="Arial"/>
                <a:sym typeface="Arial"/>
              </a:rPr>
              <a:t>Two-thirds of school-aged children currently exceed the Dietary Guidelines for Americans (DGA) recommended daily limits for added sugars (&lt;10% of total energy per day).</a:t>
            </a:r>
            <a:endParaRPr sz="2400">
              <a:solidFill>
                <a:schemeClr val="dk1"/>
              </a:solidFill>
              <a:latin typeface="Trebuchet MS"/>
              <a:ea typeface="Trebuchet MS"/>
              <a:cs typeface="Trebuchet MS"/>
              <a:sym typeface="Trebuchet MS"/>
            </a:endParaRPr>
          </a:p>
        </p:txBody>
      </p:sp>
      <p:pic>
        <p:nvPicPr>
          <p:cNvPr id="367" name="Google Shape;367;p24" descr="American Heart Association Infographic Healthy Kids Are Sweet Enough"/>
          <p:cNvPicPr preferRelativeResize="0"/>
          <p:nvPr/>
        </p:nvPicPr>
        <p:blipFill rotWithShape="1">
          <a:blip r:embed="rId3">
            <a:alphaModFix/>
          </a:blip>
          <a:srcRect/>
          <a:stretch/>
        </p:blipFill>
        <p:spPr>
          <a:xfrm>
            <a:off x="601893" y="2920049"/>
            <a:ext cx="4226910" cy="2939024"/>
          </a:xfrm>
          <a:prstGeom prst="rect">
            <a:avLst/>
          </a:prstGeom>
          <a:noFill/>
          <a:ln>
            <a:noFill/>
          </a:ln>
        </p:spPr>
      </p:pic>
      <p:pic>
        <p:nvPicPr>
          <p:cNvPr id="369" name="Google Shape;369;p24" descr="A graph of a number of sugars"/>
          <p:cNvPicPr preferRelativeResize="0"/>
          <p:nvPr/>
        </p:nvPicPr>
        <p:blipFill rotWithShape="1">
          <a:blip r:embed="rId4">
            <a:alphaModFix/>
          </a:blip>
          <a:srcRect/>
          <a:stretch/>
        </p:blipFill>
        <p:spPr>
          <a:xfrm>
            <a:off x="5378274" y="2890275"/>
            <a:ext cx="5119824" cy="3221223"/>
          </a:xfrm>
          <a:prstGeom prst="rect">
            <a:avLst/>
          </a:prstGeom>
          <a:noFill/>
          <a:ln>
            <a:noFill/>
          </a:ln>
        </p:spPr>
      </p:pic>
      <p:cxnSp>
        <p:nvCxnSpPr>
          <p:cNvPr id="370" name="Google Shape;370;p24">
            <a:extLst>
              <a:ext uri="{C183D7F6-B498-43B3-948B-1728B52AA6E4}">
                <adec:decorative xmlns:adec="http://schemas.microsoft.com/office/drawing/2017/decorative" val="1"/>
              </a:ext>
            </a:extLst>
          </p:cNvPr>
          <p:cNvCxnSpPr/>
          <p:nvPr/>
        </p:nvCxnSpPr>
        <p:spPr>
          <a:xfrm>
            <a:off x="6096000" y="4389561"/>
            <a:ext cx="3852627" cy="0"/>
          </a:xfrm>
          <a:prstGeom prst="straightConnector1">
            <a:avLst/>
          </a:prstGeom>
          <a:noFill/>
          <a:ln w="57150" cap="flat" cmpd="sng">
            <a:solidFill>
              <a:srgbClr val="FF0000"/>
            </a:solidFill>
            <a:prstDash val="solid"/>
            <a:round/>
            <a:headEnd type="none" w="sm" len="sm"/>
            <a:tailEnd type="none" w="sm" len="sm"/>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25"/>
          <p:cNvSpPr txBox="1">
            <a:spLocks noGrp="1"/>
          </p:cNvSpPr>
          <p:nvPr>
            <p:ph type="title"/>
          </p:nvPr>
        </p:nvSpPr>
        <p:spPr>
          <a:xfrm>
            <a:off x="357051" y="274587"/>
            <a:ext cx="11724400" cy="634092"/>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chemeClr val="lt1"/>
              </a:buClr>
              <a:buSzPts val="3600"/>
              <a:buFont typeface="Arial"/>
              <a:buNone/>
            </a:pPr>
            <a:r>
              <a:rPr lang="en-US">
                <a:latin typeface="Arial"/>
                <a:ea typeface="Arial"/>
                <a:cs typeface="Arial"/>
                <a:sym typeface="Arial"/>
              </a:rPr>
              <a:t>Why the focus on sodium?</a:t>
            </a:r>
            <a:endParaRPr/>
          </a:p>
        </p:txBody>
      </p:sp>
      <p:sp>
        <p:nvSpPr>
          <p:cNvPr id="376" name="Google Shape;376;p25">
            <a:extLst>
              <a:ext uri="{C183D7F6-B498-43B3-948B-1728B52AA6E4}">
                <adec:decorative xmlns:adec="http://schemas.microsoft.com/office/drawing/2017/decorative" val="1"/>
              </a:ext>
            </a:extLst>
          </p:cNvPr>
          <p:cNvSpPr/>
          <p:nvPr/>
        </p:nvSpPr>
        <p:spPr>
          <a:xfrm>
            <a:off x="289932" y="1605776"/>
            <a:ext cx="11363092" cy="24686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7" name="Google Shape;377;p25"/>
          <p:cNvSpPr txBox="1"/>
          <p:nvPr/>
        </p:nvSpPr>
        <p:spPr>
          <a:xfrm>
            <a:off x="742637" y="814645"/>
            <a:ext cx="10706725" cy="1037990"/>
          </a:xfrm>
          <a:prstGeom prst="rect">
            <a:avLst/>
          </a:prstGeom>
          <a:noFill/>
          <a:ln>
            <a:noFill/>
          </a:ln>
        </p:spPr>
        <p:txBody>
          <a:bodyPr spcFirstLastPara="1" wrap="square" lIns="91425" tIns="45700" rIns="91425" bIns="45700" anchor="b" anchorCtr="0">
            <a:normAutofit/>
          </a:bodyPr>
          <a:lstStyle/>
          <a:p>
            <a:pPr marL="0" marR="0" lvl="0" indent="0" algn="l" rtl="0">
              <a:lnSpc>
                <a:spcPct val="85000"/>
              </a:lnSpc>
              <a:spcBef>
                <a:spcPts val="0"/>
              </a:spcBef>
              <a:spcAft>
                <a:spcPts val="0"/>
              </a:spcAft>
              <a:buClr>
                <a:schemeClr val="dk1"/>
              </a:buClr>
              <a:buSzPts val="3000"/>
              <a:buFont typeface="Trebuchet MS"/>
              <a:buNone/>
            </a:pPr>
            <a:r>
              <a:rPr lang="en-US" sz="3000">
                <a:solidFill>
                  <a:schemeClr val="dk1"/>
                </a:solidFill>
                <a:latin typeface="Trebuchet MS"/>
                <a:ea typeface="Trebuchet MS"/>
                <a:cs typeface="Trebuchet MS"/>
                <a:sym typeface="Trebuchet MS"/>
              </a:rPr>
              <a:t>What is </a:t>
            </a:r>
            <a:r>
              <a:rPr lang="en-US" sz="3000" i="1">
                <a:solidFill>
                  <a:schemeClr val="dk1"/>
                </a:solidFill>
                <a:latin typeface="Trebuchet MS"/>
                <a:ea typeface="Trebuchet MS"/>
                <a:cs typeface="Trebuchet MS"/>
                <a:sym typeface="Trebuchet MS"/>
              </a:rPr>
              <a:t>recommended</a:t>
            </a:r>
            <a:r>
              <a:rPr lang="en-US" sz="3000">
                <a:solidFill>
                  <a:schemeClr val="dk1"/>
                </a:solidFill>
                <a:latin typeface="Trebuchet MS"/>
                <a:ea typeface="Trebuchet MS"/>
                <a:cs typeface="Trebuchet MS"/>
                <a:sym typeface="Trebuchet MS"/>
              </a:rPr>
              <a:t> for sodium?</a:t>
            </a:r>
            <a:endParaRPr/>
          </a:p>
        </p:txBody>
      </p:sp>
      <p:graphicFrame>
        <p:nvGraphicFramePr>
          <p:cNvPr id="378" name="Google Shape;378;p25" descr="2020-2025 DGA recommended sodium limits for children"/>
          <p:cNvGraphicFramePr/>
          <p:nvPr>
            <p:extLst>
              <p:ext uri="{D42A27DB-BD31-4B8C-83A1-F6EECF244321}">
                <p14:modId xmlns:p14="http://schemas.microsoft.com/office/powerpoint/2010/main" val="880849471"/>
              </p:ext>
            </p:extLst>
          </p:nvPr>
        </p:nvGraphicFramePr>
        <p:xfrm>
          <a:off x="742637" y="2184400"/>
          <a:ext cx="6921709" cy="403521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26"/>
          <p:cNvSpPr txBox="1">
            <a:spLocks noGrp="1"/>
          </p:cNvSpPr>
          <p:nvPr>
            <p:ph type="title"/>
          </p:nvPr>
        </p:nvSpPr>
        <p:spPr>
          <a:xfrm>
            <a:off x="357051" y="274587"/>
            <a:ext cx="11724400" cy="634092"/>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chemeClr val="lt1"/>
              </a:buClr>
              <a:buSzPts val="3600"/>
              <a:buFont typeface="Arial"/>
              <a:buNone/>
            </a:pPr>
            <a:r>
              <a:rPr lang="en-US" dirty="0">
                <a:latin typeface="Arial"/>
                <a:ea typeface="Arial"/>
                <a:cs typeface="Arial"/>
                <a:sym typeface="Arial"/>
              </a:rPr>
              <a:t>Why the focus on sodium? (</a:t>
            </a:r>
            <a:r>
              <a:rPr lang="en-US" dirty="0" err="1">
                <a:latin typeface="Arial"/>
                <a:ea typeface="Arial"/>
                <a:cs typeface="Arial"/>
                <a:sym typeface="Arial"/>
              </a:rPr>
              <a:t>cont</a:t>
            </a:r>
            <a:r>
              <a:rPr lang="en-US" dirty="0">
                <a:latin typeface="Arial"/>
                <a:ea typeface="Arial"/>
                <a:cs typeface="Arial"/>
                <a:sym typeface="Arial"/>
              </a:rPr>
              <a:t>)</a:t>
            </a:r>
            <a:endParaRPr dirty="0"/>
          </a:p>
        </p:txBody>
      </p:sp>
      <p:sp>
        <p:nvSpPr>
          <p:cNvPr id="384" name="Google Shape;384;p26">
            <a:extLst>
              <a:ext uri="{C183D7F6-B498-43B3-948B-1728B52AA6E4}">
                <adec:decorative xmlns:adec="http://schemas.microsoft.com/office/drawing/2017/decorative" val="1"/>
              </a:ext>
            </a:extLst>
          </p:cNvPr>
          <p:cNvSpPr/>
          <p:nvPr/>
        </p:nvSpPr>
        <p:spPr>
          <a:xfrm>
            <a:off x="289932" y="1204332"/>
            <a:ext cx="11363092" cy="82519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5" name="Google Shape;385;p26"/>
          <p:cNvSpPr txBox="1"/>
          <p:nvPr/>
        </p:nvSpPr>
        <p:spPr>
          <a:xfrm>
            <a:off x="742637" y="814645"/>
            <a:ext cx="10706725" cy="1037990"/>
          </a:xfrm>
          <a:prstGeom prst="rect">
            <a:avLst/>
          </a:prstGeom>
          <a:noFill/>
          <a:ln>
            <a:noFill/>
          </a:ln>
        </p:spPr>
        <p:txBody>
          <a:bodyPr spcFirstLastPara="1" wrap="square" lIns="91425" tIns="45700" rIns="91425" bIns="45700" anchor="b" anchorCtr="0">
            <a:normAutofit/>
          </a:bodyPr>
          <a:lstStyle/>
          <a:p>
            <a:pPr marL="0" marR="0" lvl="0" indent="0" algn="l" rtl="0">
              <a:lnSpc>
                <a:spcPct val="85000"/>
              </a:lnSpc>
              <a:spcBef>
                <a:spcPts val="0"/>
              </a:spcBef>
              <a:spcAft>
                <a:spcPts val="0"/>
              </a:spcAft>
              <a:buClr>
                <a:schemeClr val="dk1"/>
              </a:buClr>
              <a:buSzPts val="3000"/>
              <a:buFont typeface="Trebuchet MS"/>
              <a:buNone/>
            </a:pPr>
            <a:r>
              <a:rPr lang="en-US" sz="3000">
                <a:solidFill>
                  <a:schemeClr val="dk1"/>
                </a:solidFill>
                <a:latin typeface="Trebuchet MS"/>
                <a:ea typeface="Trebuchet MS"/>
                <a:cs typeface="Trebuchet MS"/>
                <a:sym typeface="Trebuchet MS"/>
              </a:rPr>
              <a:t>What is </a:t>
            </a:r>
            <a:r>
              <a:rPr lang="en-US" sz="3000" i="1">
                <a:solidFill>
                  <a:schemeClr val="dk1"/>
                </a:solidFill>
                <a:latin typeface="Trebuchet MS"/>
                <a:ea typeface="Trebuchet MS"/>
                <a:cs typeface="Trebuchet MS"/>
                <a:sym typeface="Trebuchet MS"/>
              </a:rPr>
              <a:t>actually consumed</a:t>
            </a:r>
            <a:r>
              <a:rPr lang="en-US" sz="3000">
                <a:solidFill>
                  <a:schemeClr val="dk1"/>
                </a:solidFill>
                <a:latin typeface="Trebuchet MS"/>
                <a:ea typeface="Trebuchet MS"/>
                <a:cs typeface="Trebuchet MS"/>
                <a:sym typeface="Trebuchet MS"/>
              </a:rPr>
              <a:t> by children for sodium?</a:t>
            </a:r>
            <a:endParaRPr/>
          </a:p>
        </p:txBody>
      </p:sp>
      <p:pic>
        <p:nvPicPr>
          <p:cNvPr id="386" name="Google Shape;386;p26" descr="2020-2025 DGA recommended sodium limits for children ages 5-18"/>
          <p:cNvPicPr preferRelativeResize="0"/>
          <p:nvPr/>
        </p:nvPicPr>
        <p:blipFill rotWithShape="1">
          <a:blip r:embed="rId3">
            <a:alphaModFix/>
          </a:blip>
          <a:srcRect/>
          <a:stretch/>
        </p:blipFill>
        <p:spPr>
          <a:xfrm>
            <a:off x="203267" y="2769705"/>
            <a:ext cx="4563387" cy="2676602"/>
          </a:xfrm>
          <a:prstGeom prst="rect">
            <a:avLst/>
          </a:prstGeom>
          <a:noFill/>
          <a:ln>
            <a:noFill/>
          </a:ln>
        </p:spPr>
      </p:pic>
      <p:pic>
        <p:nvPicPr>
          <p:cNvPr id="387" name="Google Shape;387;p26" descr="average sodium intakes among children ages 5-18"/>
          <p:cNvPicPr preferRelativeResize="0"/>
          <p:nvPr/>
        </p:nvPicPr>
        <p:blipFill rotWithShape="1">
          <a:blip r:embed="rId4">
            <a:alphaModFix/>
          </a:blip>
          <a:srcRect/>
          <a:stretch/>
        </p:blipFill>
        <p:spPr>
          <a:xfrm>
            <a:off x="5194852" y="1969096"/>
            <a:ext cx="6570554" cy="432776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27"/>
          <p:cNvSpPr txBox="1">
            <a:spLocks noGrp="1"/>
          </p:cNvSpPr>
          <p:nvPr>
            <p:ph type="title"/>
          </p:nvPr>
        </p:nvSpPr>
        <p:spPr>
          <a:xfrm>
            <a:off x="357051" y="274587"/>
            <a:ext cx="11724400" cy="634092"/>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chemeClr val="lt1"/>
              </a:buClr>
              <a:buSzPts val="3600"/>
              <a:buFont typeface="Arial"/>
              <a:buNone/>
            </a:pPr>
            <a:r>
              <a:rPr lang="en-US" dirty="0">
                <a:latin typeface="Arial"/>
                <a:ea typeface="Arial"/>
                <a:cs typeface="Arial"/>
                <a:sym typeface="Arial"/>
              </a:rPr>
              <a:t>Why the focus on sodium? (cont.)</a:t>
            </a:r>
            <a:endParaRPr dirty="0"/>
          </a:p>
        </p:txBody>
      </p:sp>
      <p:pic>
        <p:nvPicPr>
          <p:cNvPr id="393" name="Google Shape;393;p27" descr="heart"/>
          <p:cNvPicPr preferRelativeResize="0"/>
          <p:nvPr/>
        </p:nvPicPr>
        <p:blipFill rotWithShape="1">
          <a:blip r:embed="rId3">
            <a:alphaModFix/>
          </a:blip>
          <a:srcRect/>
          <a:stretch/>
        </p:blipFill>
        <p:spPr>
          <a:xfrm>
            <a:off x="495293" y="1901812"/>
            <a:ext cx="1283441" cy="1116036"/>
          </a:xfrm>
          <a:prstGeom prst="rect">
            <a:avLst/>
          </a:prstGeom>
          <a:noFill/>
          <a:ln>
            <a:noFill/>
          </a:ln>
        </p:spPr>
      </p:pic>
      <p:sp>
        <p:nvSpPr>
          <p:cNvPr id="394" name="Google Shape;394;p27"/>
          <p:cNvSpPr txBox="1"/>
          <p:nvPr/>
        </p:nvSpPr>
        <p:spPr>
          <a:xfrm>
            <a:off x="1890003" y="1982009"/>
            <a:ext cx="9702286" cy="8925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a:solidFill>
                  <a:schemeClr val="dk1"/>
                </a:solidFill>
                <a:latin typeface="Calibri"/>
                <a:ea typeface="Calibri"/>
                <a:cs typeface="Calibri"/>
                <a:sym typeface="Calibri"/>
              </a:rPr>
              <a:t>15% of US children have high blood pressure, which can be lowered in part by a healthy diet, including less sodium</a:t>
            </a:r>
            <a:endParaRPr/>
          </a:p>
        </p:txBody>
      </p:sp>
      <p:sp>
        <p:nvSpPr>
          <p:cNvPr id="395" name="Google Shape;395;p27">
            <a:extLst>
              <a:ext uri="{C183D7F6-B498-43B3-948B-1728B52AA6E4}">
                <adec:decorative xmlns:adec="http://schemas.microsoft.com/office/drawing/2017/decorative" val="1"/>
              </a:ext>
            </a:extLst>
          </p:cNvPr>
          <p:cNvSpPr/>
          <p:nvPr/>
        </p:nvSpPr>
        <p:spPr>
          <a:xfrm>
            <a:off x="289932" y="1672683"/>
            <a:ext cx="11363092" cy="2291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28"/>
          <p:cNvSpPr txBox="1">
            <a:spLocks noGrp="1"/>
          </p:cNvSpPr>
          <p:nvPr>
            <p:ph type="title"/>
          </p:nvPr>
        </p:nvSpPr>
        <p:spPr>
          <a:xfrm>
            <a:off x="357051" y="274587"/>
            <a:ext cx="11724400" cy="634092"/>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chemeClr val="lt1"/>
              </a:buClr>
              <a:buSzPts val="3600"/>
              <a:buFont typeface="Arial"/>
              <a:buNone/>
            </a:pPr>
            <a:r>
              <a:rPr lang="en-US">
                <a:latin typeface="Arial"/>
                <a:ea typeface="Arial"/>
                <a:cs typeface="Arial"/>
                <a:sym typeface="Arial"/>
              </a:rPr>
              <a:t>Biggest contributors of added sugar and sodium</a:t>
            </a:r>
            <a:endParaRPr/>
          </a:p>
        </p:txBody>
      </p:sp>
      <p:sp>
        <p:nvSpPr>
          <p:cNvPr id="401" name="Google Shape;401;p28"/>
          <p:cNvSpPr txBox="1"/>
          <p:nvPr/>
        </p:nvSpPr>
        <p:spPr>
          <a:xfrm>
            <a:off x="357051" y="1933796"/>
            <a:ext cx="9702286"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b="1">
                <a:solidFill>
                  <a:schemeClr val="dk1"/>
                </a:solidFill>
                <a:latin typeface="Calibri"/>
                <a:ea typeface="Calibri"/>
                <a:cs typeface="Calibri"/>
                <a:sym typeface="Calibri"/>
              </a:rPr>
              <a:t>Biggest Contributors of Added Sugar in School Meals</a:t>
            </a:r>
            <a:endParaRPr/>
          </a:p>
        </p:txBody>
      </p:sp>
      <p:pic>
        <p:nvPicPr>
          <p:cNvPr id="403" name="Google Shape;403;p28" descr="chocolate milk"/>
          <p:cNvPicPr preferRelativeResize="0"/>
          <p:nvPr/>
        </p:nvPicPr>
        <p:blipFill rotWithShape="1">
          <a:blip r:embed="rId3">
            <a:alphaModFix/>
          </a:blip>
          <a:srcRect/>
          <a:stretch/>
        </p:blipFill>
        <p:spPr>
          <a:xfrm>
            <a:off x="468268" y="2543361"/>
            <a:ext cx="937050" cy="1482959"/>
          </a:xfrm>
          <a:prstGeom prst="rect">
            <a:avLst/>
          </a:prstGeom>
          <a:noFill/>
          <a:ln>
            <a:noFill/>
          </a:ln>
        </p:spPr>
      </p:pic>
      <p:pic>
        <p:nvPicPr>
          <p:cNvPr id="407" name="Google Shape;407;p28" descr="yogurt"/>
          <p:cNvPicPr preferRelativeResize="0"/>
          <p:nvPr/>
        </p:nvPicPr>
        <p:blipFill rotWithShape="1">
          <a:blip r:embed="rId4">
            <a:alphaModFix/>
          </a:blip>
          <a:srcRect/>
          <a:stretch/>
        </p:blipFill>
        <p:spPr>
          <a:xfrm>
            <a:off x="1689512" y="2483268"/>
            <a:ext cx="1244590" cy="1530509"/>
          </a:xfrm>
          <a:prstGeom prst="rect">
            <a:avLst/>
          </a:prstGeom>
          <a:noFill/>
          <a:ln>
            <a:noFill/>
          </a:ln>
        </p:spPr>
      </p:pic>
      <p:pic>
        <p:nvPicPr>
          <p:cNvPr id="404" name="Google Shape;404;p28" descr="cereal"/>
          <p:cNvPicPr preferRelativeResize="0"/>
          <p:nvPr/>
        </p:nvPicPr>
        <p:blipFill rotWithShape="1">
          <a:blip r:embed="rId5">
            <a:alphaModFix/>
          </a:blip>
          <a:srcRect/>
          <a:stretch/>
        </p:blipFill>
        <p:spPr>
          <a:xfrm>
            <a:off x="3218296" y="2601170"/>
            <a:ext cx="1517728" cy="1403422"/>
          </a:xfrm>
          <a:prstGeom prst="rect">
            <a:avLst/>
          </a:prstGeom>
          <a:noFill/>
          <a:ln>
            <a:noFill/>
          </a:ln>
        </p:spPr>
      </p:pic>
      <p:pic>
        <p:nvPicPr>
          <p:cNvPr id="405" name="Google Shape;405;p28" descr="muffins"/>
          <p:cNvPicPr preferRelativeResize="0"/>
          <p:nvPr/>
        </p:nvPicPr>
        <p:blipFill rotWithShape="1">
          <a:blip r:embed="rId6">
            <a:alphaModFix/>
          </a:blip>
          <a:srcRect/>
          <a:stretch/>
        </p:blipFill>
        <p:spPr>
          <a:xfrm>
            <a:off x="5020218" y="2772629"/>
            <a:ext cx="1568531" cy="1231963"/>
          </a:xfrm>
          <a:prstGeom prst="rect">
            <a:avLst/>
          </a:prstGeom>
          <a:noFill/>
          <a:ln>
            <a:noFill/>
          </a:ln>
        </p:spPr>
      </p:pic>
      <p:pic>
        <p:nvPicPr>
          <p:cNvPr id="406" name="Google Shape;406;p28" descr="maple syrup"/>
          <p:cNvPicPr preferRelativeResize="0"/>
          <p:nvPr/>
        </p:nvPicPr>
        <p:blipFill rotWithShape="1">
          <a:blip r:embed="rId7">
            <a:alphaModFix/>
          </a:blip>
          <a:srcRect/>
          <a:stretch/>
        </p:blipFill>
        <p:spPr>
          <a:xfrm>
            <a:off x="6872943" y="2535996"/>
            <a:ext cx="1054154" cy="1479626"/>
          </a:xfrm>
          <a:prstGeom prst="rect">
            <a:avLst/>
          </a:prstGeom>
          <a:noFill/>
          <a:ln>
            <a:noFill/>
          </a:ln>
        </p:spPr>
      </p:pic>
      <p:sp>
        <p:nvSpPr>
          <p:cNvPr id="402" name="Google Shape;402;p28"/>
          <p:cNvSpPr txBox="1"/>
          <p:nvPr/>
        </p:nvSpPr>
        <p:spPr>
          <a:xfrm>
            <a:off x="334204" y="4083349"/>
            <a:ext cx="9702286"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b="1" dirty="0">
                <a:solidFill>
                  <a:schemeClr val="dk1"/>
                </a:solidFill>
                <a:latin typeface="Calibri"/>
                <a:ea typeface="Calibri"/>
                <a:cs typeface="Calibri"/>
                <a:sym typeface="Calibri"/>
              </a:rPr>
              <a:t>Biggest Contributors of Sodium in School Meals</a:t>
            </a:r>
            <a:endParaRPr dirty="0"/>
          </a:p>
        </p:txBody>
      </p:sp>
      <p:sp>
        <p:nvSpPr>
          <p:cNvPr id="408" name="Google Shape;408;p28"/>
          <p:cNvSpPr txBox="1"/>
          <p:nvPr/>
        </p:nvSpPr>
        <p:spPr>
          <a:xfrm>
            <a:off x="0" y="6459573"/>
            <a:ext cx="11732455"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Source:  Centers for Disease Control and Prevention: Sodium and Children</a:t>
            </a:r>
            <a:endParaRPr/>
          </a:p>
        </p:txBody>
      </p:sp>
      <p:sp>
        <p:nvSpPr>
          <p:cNvPr id="409" name="Google Shape;409;p28">
            <a:extLst>
              <a:ext uri="{C183D7F6-B498-43B3-948B-1728B52AA6E4}">
                <adec:decorative xmlns:adec="http://schemas.microsoft.com/office/drawing/2017/decorative" val="1"/>
              </a:ext>
            </a:extLst>
          </p:cNvPr>
          <p:cNvSpPr/>
          <p:nvPr/>
        </p:nvSpPr>
        <p:spPr>
          <a:xfrm>
            <a:off x="334204" y="1502550"/>
            <a:ext cx="11363092" cy="3742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29"/>
          <p:cNvSpPr txBox="1">
            <a:spLocks noGrp="1"/>
          </p:cNvSpPr>
          <p:nvPr>
            <p:ph type="title"/>
          </p:nvPr>
        </p:nvSpPr>
        <p:spPr>
          <a:xfrm>
            <a:off x="357051" y="274587"/>
            <a:ext cx="11724400" cy="634092"/>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chemeClr val="lt1"/>
              </a:buClr>
              <a:buSzPts val="3600"/>
              <a:buFont typeface="Arial"/>
              <a:buNone/>
            </a:pPr>
            <a:r>
              <a:rPr lang="en-US" dirty="0">
                <a:latin typeface="Arial"/>
                <a:ea typeface="Arial"/>
                <a:cs typeface="Arial"/>
                <a:sym typeface="Arial"/>
              </a:rPr>
              <a:t>Biggest contributors of added sugar and sodium (</a:t>
            </a:r>
            <a:r>
              <a:rPr lang="en-US" dirty="0" err="1">
                <a:latin typeface="Arial"/>
                <a:ea typeface="Arial"/>
                <a:cs typeface="Arial"/>
                <a:sym typeface="Arial"/>
              </a:rPr>
              <a:t>cont</a:t>
            </a:r>
            <a:r>
              <a:rPr lang="en-US" dirty="0">
                <a:latin typeface="Arial"/>
                <a:ea typeface="Arial"/>
                <a:cs typeface="Arial"/>
                <a:sym typeface="Arial"/>
              </a:rPr>
              <a:t>)</a:t>
            </a:r>
            <a:endParaRPr dirty="0"/>
          </a:p>
        </p:txBody>
      </p:sp>
      <p:sp>
        <p:nvSpPr>
          <p:cNvPr id="415" name="Google Shape;415;p29"/>
          <p:cNvSpPr txBox="1"/>
          <p:nvPr/>
        </p:nvSpPr>
        <p:spPr>
          <a:xfrm>
            <a:off x="357051" y="1933796"/>
            <a:ext cx="9702286"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b="1" dirty="0">
                <a:solidFill>
                  <a:schemeClr val="dk1"/>
                </a:solidFill>
                <a:latin typeface="Calibri"/>
                <a:ea typeface="Calibri"/>
                <a:cs typeface="Calibri"/>
                <a:sym typeface="Calibri"/>
              </a:rPr>
              <a:t>Biggest Contributors of Added Sugar in School Meals</a:t>
            </a:r>
            <a:endParaRPr dirty="0"/>
          </a:p>
        </p:txBody>
      </p:sp>
      <p:pic>
        <p:nvPicPr>
          <p:cNvPr id="417" name="Google Shape;417;p29" descr="chocolate milk"/>
          <p:cNvPicPr preferRelativeResize="0"/>
          <p:nvPr/>
        </p:nvPicPr>
        <p:blipFill rotWithShape="1">
          <a:blip r:embed="rId3">
            <a:alphaModFix/>
          </a:blip>
          <a:srcRect/>
          <a:stretch/>
        </p:blipFill>
        <p:spPr>
          <a:xfrm>
            <a:off x="468268" y="2543361"/>
            <a:ext cx="937050" cy="1482959"/>
          </a:xfrm>
          <a:prstGeom prst="rect">
            <a:avLst/>
          </a:prstGeom>
          <a:noFill/>
          <a:ln>
            <a:noFill/>
          </a:ln>
        </p:spPr>
      </p:pic>
      <p:pic>
        <p:nvPicPr>
          <p:cNvPr id="421" name="Google Shape;421;p29" descr="yogurt"/>
          <p:cNvPicPr preferRelativeResize="0"/>
          <p:nvPr/>
        </p:nvPicPr>
        <p:blipFill rotWithShape="1">
          <a:blip r:embed="rId4">
            <a:alphaModFix/>
          </a:blip>
          <a:srcRect/>
          <a:stretch/>
        </p:blipFill>
        <p:spPr>
          <a:xfrm>
            <a:off x="1689512" y="2483268"/>
            <a:ext cx="1244590" cy="1530509"/>
          </a:xfrm>
          <a:prstGeom prst="rect">
            <a:avLst/>
          </a:prstGeom>
          <a:noFill/>
          <a:ln>
            <a:noFill/>
          </a:ln>
        </p:spPr>
      </p:pic>
      <p:pic>
        <p:nvPicPr>
          <p:cNvPr id="418" name="Google Shape;418;p29" descr="cereal"/>
          <p:cNvPicPr preferRelativeResize="0"/>
          <p:nvPr/>
        </p:nvPicPr>
        <p:blipFill rotWithShape="1">
          <a:blip r:embed="rId5">
            <a:alphaModFix/>
          </a:blip>
          <a:srcRect/>
          <a:stretch/>
        </p:blipFill>
        <p:spPr>
          <a:xfrm>
            <a:off x="3218296" y="2601170"/>
            <a:ext cx="1517728" cy="1403422"/>
          </a:xfrm>
          <a:prstGeom prst="rect">
            <a:avLst/>
          </a:prstGeom>
          <a:noFill/>
          <a:ln>
            <a:noFill/>
          </a:ln>
        </p:spPr>
      </p:pic>
      <p:pic>
        <p:nvPicPr>
          <p:cNvPr id="419" name="Google Shape;419;p29" descr="muffins"/>
          <p:cNvPicPr preferRelativeResize="0"/>
          <p:nvPr/>
        </p:nvPicPr>
        <p:blipFill rotWithShape="1">
          <a:blip r:embed="rId6">
            <a:alphaModFix/>
          </a:blip>
          <a:srcRect/>
          <a:stretch/>
        </p:blipFill>
        <p:spPr>
          <a:xfrm>
            <a:off x="5020218" y="2772629"/>
            <a:ext cx="1568531" cy="1231963"/>
          </a:xfrm>
          <a:prstGeom prst="rect">
            <a:avLst/>
          </a:prstGeom>
          <a:noFill/>
          <a:ln>
            <a:noFill/>
          </a:ln>
        </p:spPr>
      </p:pic>
      <p:pic>
        <p:nvPicPr>
          <p:cNvPr id="420" name="Google Shape;420;p29" descr="maple syrups"/>
          <p:cNvPicPr preferRelativeResize="0"/>
          <p:nvPr/>
        </p:nvPicPr>
        <p:blipFill rotWithShape="1">
          <a:blip r:embed="rId7">
            <a:alphaModFix/>
          </a:blip>
          <a:srcRect/>
          <a:stretch/>
        </p:blipFill>
        <p:spPr>
          <a:xfrm>
            <a:off x="6872943" y="2535996"/>
            <a:ext cx="1054154" cy="1479626"/>
          </a:xfrm>
          <a:prstGeom prst="rect">
            <a:avLst/>
          </a:prstGeom>
          <a:noFill/>
          <a:ln>
            <a:noFill/>
          </a:ln>
        </p:spPr>
      </p:pic>
      <p:sp>
        <p:nvSpPr>
          <p:cNvPr id="416" name="Google Shape;416;p29"/>
          <p:cNvSpPr txBox="1"/>
          <p:nvPr/>
        </p:nvSpPr>
        <p:spPr>
          <a:xfrm>
            <a:off x="334204" y="4083349"/>
            <a:ext cx="9702286"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b="1" dirty="0">
                <a:solidFill>
                  <a:schemeClr val="dk1"/>
                </a:solidFill>
                <a:latin typeface="Calibri"/>
                <a:ea typeface="Calibri"/>
                <a:cs typeface="Calibri"/>
                <a:sym typeface="Calibri"/>
              </a:rPr>
              <a:t>Biggest Contributors of Sodium in School Meals</a:t>
            </a:r>
            <a:endParaRPr dirty="0"/>
          </a:p>
        </p:txBody>
      </p:sp>
      <p:pic>
        <p:nvPicPr>
          <p:cNvPr id="428" name="Google Shape;428;p29" descr="6,175 Pepperoni Pizza Slice Isolated Stock Photos, Pictures &amp; Royalty-Free  Images - iStock"/>
          <p:cNvPicPr preferRelativeResize="0"/>
          <p:nvPr/>
        </p:nvPicPr>
        <p:blipFill rotWithShape="1">
          <a:blip r:embed="rId8">
            <a:alphaModFix/>
          </a:blip>
          <a:srcRect/>
          <a:stretch/>
        </p:blipFill>
        <p:spPr>
          <a:xfrm>
            <a:off x="334204" y="4774052"/>
            <a:ext cx="1089370" cy="1458850"/>
          </a:xfrm>
          <a:prstGeom prst="rect">
            <a:avLst/>
          </a:prstGeom>
          <a:noFill/>
          <a:ln>
            <a:noFill/>
          </a:ln>
        </p:spPr>
      </p:pic>
      <p:pic>
        <p:nvPicPr>
          <p:cNvPr id="427" name="Google Shape;427;p29" descr="Food - Taco Bueno"/>
          <p:cNvPicPr preferRelativeResize="0"/>
          <p:nvPr/>
        </p:nvPicPr>
        <p:blipFill rotWithShape="1">
          <a:blip r:embed="rId9">
            <a:alphaModFix/>
          </a:blip>
          <a:srcRect/>
          <a:stretch/>
        </p:blipFill>
        <p:spPr>
          <a:xfrm>
            <a:off x="1242996" y="5034476"/>
            <a:ext cx="1602869" cy="1173818"/>
          </a:xfrm>
          <a:prstGeom prst="rect">
            <a:avLst/>
          </a:prstGeom>
          <a:noFill/>
          <a:ln>
            <a:noFill/>
          </a:ln>
        </p:spPr>
      </p:pic>
      <p:pic>
        <p:nvPicPr>
          <p:cNvPr id="429" name="Google Shape;429;p29" descr="Hillshire Farm Smoky Ham and Cheddar Wedge Sandwich, 0.381 Pound -- 10 per case"/>
          <p:cNvPicPr preferRelativeResize="0"/>
          <p:nvPr/>
        </p:nvPicPr>
        <p:blipFill rotWithShape="1">
          <a:blip r:embed="rId10">
            <a:alphaModFix/>
          </a:blip>
          <a:srcRect/>
          <a:stretch/>
        </p:blipFill>
        <p:spPr>
          <a:xfrm>
            <a:off x="2829901" y="4984163"/>
            <a:ext cx="1168800" cy="1168800"/>
          </a:xfrm>
          <a:prstGeom prst="rect">
            <a:avLst/>
          </a:prstGeom>
          <a:noFill/>
          <a:ln>
            <a:noFill/>
          </a:ln>
        </p:spPr>
      </p:pic>
      <p:pic>
        <p:nvPicPr>
          <p:cNvPr id="425" name="Google Shape;425;p29" descr="Bread Ambiance Lamps"/>
          <p:cNvPicPr preferRelativeResize="0"/>
          <p:nvPr/>
        </p:nvPicPr>
        <p:blipFill rotWithShape="1">
          <a:blip r:embed="rId11">
            <a:alphaModFix/>
          </a:blip>
          <a:srcRect/>
          <a:stretch/>
        </p:blipFill>
        <p:spPr>
          <a:xfrm>
            <a:off x="3911905" y="4739158"/>
            <a:ext cx="1478587" cy="1478587"/>
          </a:xfrm>
          <a:prstGeom prst="rect">
            <a:avLst/>
          </a:prstGeom>
          <a:noFill/>
          <a:ln>
            <a:noFill/>
          </a:ln>
        </p:spPr>
      </p:pic>
      <p:pic>
        <p:nvPicPr>
          <p:cNvPr id="430" name="Google Shape;430;p29" descr="Premium Photo | Ham sliced sausage isolated on white background."/>
          <p:cNvPicPr preferRelativeResize="0"/>
          <p:nvPr/>
        </p:nvPicPr>
        <p:blipFill rotWithShape="1">
          <a:blip r:embed="rId12">
            <a:alphaModFix/>
          </a:blip>
          <a:srcRect/>
          <a:stretch/>
        </p:blipFill>
        <p:spPr>
          <a:xfrm>
            <a:off x="5087101" y="5065597"/>
            <a:ext cx="1421963" cy="947218"/>
          </a:xfrm>
          <a:prstGeom prst="rect">
            <a:avLst/>
          </a:prstGeom>
          <a:noFill/>
          <a:ln>
            <a:noFill/>
          </a:ln>
        </p:spPr>
      </p:pic>
      <p:pic>
        <p:nvPicPr>
          <p:cNvPr id="426" name="Google Shape;426;p29" descr="Chicken noodle soup isolated on white background. Stock Photo | Adobe Stock"/>
          <p:cNvPicPr preferRelativeResize="0"/>
          <p:nvPr/>
        </p:nvPicPr>
        <p:blipFill rotWithShape="1">
          <a:blip r:embed="rId13">
            <a:alphaModFix/>
          </a:blip>
          <a:srcRect/>
          <a:stretch/>
        </p:blipFill>
        <p:spPr>
          <a:xfrm>
            <a:off x="6165646" y="4977802"/>
            <a:ext cx="1681091" cy="1122807"/>
          </a:xfrm>
          <a:prstGeom prst="rect">
            <a:avLst/>
          </a:prstGeom>
          <a:noFill/>
          <a:ln>
            <a:noFill/>
          </a:ln>
        </p:spPr>
      </p:pic>
      <p:pic>
        <p:nvPicPr>
          <p:cNvPr id="424" name="Google Shape;424;p29" descr="A pile of chicken nuggets"/>
          <p:cNvPicPr preferRelativeResize="0"/>
          <p:nvPr/>
        </p:nvPicPr>
        <p:blipFill rotWithShape="1">
          <a:blip r:embed="rId14">
            <a:alphaModFix/>
          </a:blip>
          <a:srcRect/>
          <a:stretch/>
        </p:blipFill>
        <p:spPr>
          <a:xfrm>
            <a:off x="7846737" y="5093336"/>
            <a:ext cx="1161522" cy="861774"/>
          </a:xfrm>
          <a:prstGeom prst="rect">
            <a:avLst/>
          </a:prstGeom>
          <a:noFill/>
          <a:ln>
            <a:noFill/>
          </a:ln>
        </p:spPr>
      </p:pic>
      <p:pic>
        <p:nvPicPr>
          <p:cNvPr id="422" name="Google Shape;422;p29" descr="cheese"/>
          <p:cNvPicPr preferRelativeResize="0"/>
          <p:nvPr/>
        </p:nvPicPr>
        <p:blipFill rotWithShape="1">
          <a:blip r:embed="rId15">
            <a:alphaModFix/>
          </a:blip>
          <a:srcRect/>
          <a:stretch/>
        </p:blipFill>
        <p:spPr>
          <a:xfrm>
            <a:off x="9048162" y="5135350"/>
            <a:ext cx="1205527" cy="765362"/>
          </a:xfrm>
          <a:prstGeom prst="rect">
            <a:avLst/>
          </a:prstGeom>
          <a:noFill/>
          <a:ln>
            <a:noFill/>
          </a:ln>
        </p:spPr>
      </p:pic>
      <p:pic>
        <p:nvPicPr>
          <p:cNvPr id="423" name="Google Shape;423;p29" descr="A blue and white carton of milk"/>
          <p:cNvPicPr preferRelativeResize="0"/>
          <p:nvPr/>
        </p:nvPicPr>
        <p:blipFill rotWithShape="1">
          <a:blip r:embed="rId16">
            <a:alphaModFix/>
          </a:blip>
          <a:srcRect/>
          <a:stretch/>
        </p:blipFill>
        <p:spPr>
          <a:xfrm>
            <a:off x="10479980" y="4894662"/>
            <a:ext cx="762758" cy="1118153"/>
          </a:xfrm>
          <a:prstGeom prst="rect">
            <a:avLst/>
          </a:prstGeom>
          <a:noFill/>
          <a:ln>
            <a:noFill/>
          </a:ln>
        </p:spPr>
      </p:pic>
      <p:sp>
        <p:nvSpPr>
          <p:cNvPr id="431" name="Google Shape;431;p29"/>
          <p:cNvSpPr txBox="1"/>
          <p:nvPr/>
        </p:nvSpPr>
        <p:spPr>
          <a:xfrm>
            <a:off x="0" y="6459573"/>
            <a:ext cx="11732455"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Source:  Centers for Disease Control and Prevention: Sodium and Children</a:t>
            </a:r>
            <a:endParaRPr/>
          </a:p>
        </p:txBody>
      </p:sp>
      <p:sp>
        <p:nvSpPr>
          <p:cNvPr id="432" name="Google Shape;432;p29">
            <a:extLst>
              <a:ext uri="{C183D7F6-B498-43B3-948B-1728B52AA6E4}">
                <adec:decorative xmlns:adec="http://schemas.microsoft.com/office/drawing/2017/decorative" val="1"/>
              </a:ext>
            </a:extLst>
          </p:cNvPr>
          <p:cNvSpPr/>
          <p:nvPr/>
        </p:nvSpPr>
        <p:spPr>
          <a:xfrm>
            <a:off x="289932" y="1398484"/>
            <a:ext cx="11363092" cy="47828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1" name="Google Shape;141;p3">
            <a:extLst>
              <a:ext uri="{C183D7F6-B498-43B3-948B-1728B52AA6E4}">
                <adec:decorative xmlns:adec="http://schemas.microsoft.com/office/drawing/2017/decorative" val="1"/>
              </a:ext>
            </a:extLst>
          </p:cNvPr>
          <p:cNvSpPr/>
          <p:nvPr/>
        </p:nvSpPr>
        <p:spPr>
          <a:xfrm rot="10800000" flipH="1">
            <a:off x="0" y="685741"/>
            <a:ext cx="12192000" cy="1503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143" name="Google Shape;143;p3"/>
          <p:cNvSpPr>
            <a:spLocks noGrp="1"/>
          </p:cNvSpPr>
          <p:nvPr>
            <p:ph type="title" idx="4294967295"/>
          </p:nvPr>
        </p:nvSpPr>
        <p:spPr>
          <a:xfrm>
            <a:off x="0" y="0"/>
            <a:ext cx="12192000" cy="686100"/>
          </a:xfrm>
          <a:prstGeom prst="rect">
            <a:avLst/>
          </a:prstGeom>
          <a:solidFill>
            <a:schemeClr val="accent2"/>
          </a:solid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3700" b="1" i="0" u="none" strike="noStrike" kern="0" cap="none" spc="0" normalizeH="0" baseline="0" noProof="0" dirty="0">
                <a:ln>
                  <a:noFill/>
                </a:ln>
                <a:solidFill>
                  <a:schemeClr val="lt1"/>
                </a:solidFill>
                <a:effectLst/>
                <a:uLnTx/>
                <a:uFillTx/>
                <a:latin typeface="Calibri"/>
                <a:ea typeface="Calibri"/>
                <a:cs typeface="Calibri"/>
                <a:sym typeface="Calibri"/>
              </a:rPr>
              <a:t>NOPREN HER Summer Series for Students</a:t>
            </a:r>
            <a:endParaRPr kumimoji="0" lang="en-US" sz="15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44" name="Google Shape;144;p3">
            <a:extLst>
              <a:ext uri="{C183D7F6-B498-43B3-948B-1728B52AA6E4}">
                <adec:decorative xmlns:adec="http://schemas.microsoft.com/office/drawing/2017/decorative" val="1"/>
              </a:ext>
            </a:extLst>
          </p:cNvPr>
          <p:cNvSpPr/>
          <p:nvPr/>
        </p:nvSpPr>
        <p:spPr>
          <a:xfrm>
            <a:off x="289932" y="1126273"/>
            <a:ext cx="11363092" cy="90324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5" name="Google Shape;145;p3"/>
          <p:cNvSpPr txBox="1"/>
          <p:nvPr/>
        </p:nvSpPr>
        <p:spPr>
          <a:xfrm>
            <a:off x="331807" y="1365732"/>
            <a:ext cx="11528400" cy="3611100"/>
          </a:xfrm>
          <a:prstGeom prst="rect">
            <a:avLst/>
          </a:prstGeom>
          <a:noFill/>
          <a:ln>
            <a:noFill/>
          </a:ln>
        </p:spPr>
        <p:txBody>
          <a:bodyPr spcFirstLastPara="1" wrap="square" lIns="91425" tIns="45700" rIns="91425" bIns="45700" anchor="t" anchorCtr="0">
            <a:spAutoFit/>
          </a:bodyPr>
          <a:lstStyle/>
          <a:p>
            <a:pPr marL="342900" marR="0" lvl="0" indent="-33020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Explore various public health topics related to:</a:t>
            </a:r>
            <a:endParaRPr sz="2800" b="0" i="0" u="none" strike="noStrike" cap="none">
              <a:solidFill>
                <a:schemeClr val="dk1"/>
              </a:solidFill>
              <a:latin typeface="Calibri"/>
              <a:ea typeface="Calibri"/>
              <a:cs typeface="Calibri"/>
              <a:sym typeface="Calibri"/>
            </a:endParaRPr>
          </a:p>
          <a:p>
            <a:pPr marL="914400" marR="0" lvl="1" indent="-39370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Food and nutrition security</a:t>
            </a:r>
            <a:endParaRPr sz="2800" b="0" i="0" u="none" strike="noStrike" cap="none">
              <a:solidFill>
                <a:schemeClr val="dk1"/>
              </a:solidFill>
              <a:latin typeface="Calibri"/>
              <a:ea typeface="Calibri"/>
              <a:cs typeface="Calibri"/>
              <a:sym typeface="Calibri"/>
            </a:endParaRPr>
          </a:p>
          <a:p>
            <a:pPr marL="914400" marR="0" lvl="1" indent="-393700" algn="l" rtl="0">
              <a:lnSpc>
                <a:spcPct val="115000"/>
              </a:lnSpc>
              <a:spcBef>
                <a:spcPts val="0"/>
              </a:spcBef>
              <a:spcAft>
                <a:spcPts val="0"/>
              </a:spcAft>
              <a:buClr>
                <a:schemeClr val="dk1"/>
              </a:buClr>
              <a:buSzPts val="2800"/>
              <a:buFont typeface="Calibri"/>
              <a:buChar char="○"/>
            </a:pPr>
            <a:r>
              <a:rPr lang="en-US" sz="2800" b="0" i="0" u="none" strike="noStrike" cap="none">
                <a:solidFill>
                  <a:schemeClr val="dk1"/>
                </a:solidFill>
                <a:latin typeface="Calibri"/>
                <a:ea typeface="Calibri"/>
                <a:cs typeface="Calibri"/>
                <a:sym typeface="Calibri"/>
              </a:rPr>
              <a:t>Federal, state, and local policy</a:t>
            </a:r>
            <a:endParaRPr sz="2800" b="0" i="0" u="none" strike="noStrike" cap="none">
              <a:solidFill>
                <a:schemeClr val="dk1"/>
              </a:solidFill>
              <a:latin typeface="Calibri"/>
              <a:ea typeface="Calibri"/>
              <a:cs typeface="Calibri"/>
              <a:sym typeface="Calibri"/>
            </a:endParaRPr>
          </a:p>
          <a:p>
            <a:pPr marL="914400" marR="0" lvl="1" indent="-393700" algn="l" rtl="0">
              <a:lnSpc>
                <a:spcPct val="115000"/>
              </a:lnSpc>
              <a:spcBef>
                <a:spcPts val="0"/>
              </a:spcBef>
              <a:spcAft>
                <a:spcPts val="0"/>
              </a:spcAft>
              <a:buClr>
                <a:schemeClr val="dk1"/>
              </a:buClr>
              <a:buSzPts val="2800"/>
              <a:buFont typeface="Calibri"/>
              <a:buChar char="○"/>
            </a:pPr>
            <a:r>
              <a:rPr lang="en-US" sz="2800" b="0" i="0" u="none" strike="noStrike" cap="none">
                <a:solidFill>
                  <a:schemeClr val="dk1"/>
                </a:solidFill>
                <a:latin typeface="Calibri"/>
                <a:ea typeface="Calibri"/>
                <a:cs typeface="Calibri"/>
                <a:sym typeface="Calibri"/>
              </a:rPr>
              <a:t>Strategies to support young children’s health</a:t>
            </a:r>
            <a:endParaRPr sz="2800" b="0" i="0" u="none" strike="noStrike" cap="none">
              <a:solidFill>
                <a:schemeClr val="dk1"/>
              </a:solidFill>
              <a:latin typeface="Calibri"/>
              <a:ea typeface="Calibri"/>
              <a:cs typeface="Calibri"/>
              <a:sym typeface="Calibri"/>
            </a:endParaRPr>
          </a:p>
          <a:p>
            <a:pPr marL="914400" marR="0" lvl="1" indent="-393700" algn="l" rtl="0">
              <a:lnSpc>
                <a:spcPct val="115000"/>
              </a:lnSpc>
              <a:spcBef>
                <a:spcPts val="0"/>
              </a:spcBef>
              <a:spcAft>
                <a:spcPts val="0"/>
              </a:spcAft>
              <a:buClr>
                <a:schemeClr val="dk1"/>
              </a:buClr>
              <a:buSzPts val="2800"/>
              <a:buFont typeface="Calibri"/>
              <a:buChar char="○"/>
            </a:pPr>
            <a:r>
              <a:rPr lang="en-US" sz="2800" b="1" i="1" u="none" strike="noStrike" cap="none">
                <a:solidFill>
                  <a:schemeClr val="dk1"/>
                </a:solidFill>
                <a:latin typeface="Calibri"/>
                <a:ea typeface="Calibri"/>
                <a:cs typeface="Calibri"/>
                <a:sym typeface="Calibri"/>
              </a:rPr>
              <a:t>And more!</a:t>
            </a:r>
            <a:endParaRPr sz="2800" b="1" i="1" u="none" strike="noStrike" cap="none">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a:p>
            <a:pPr marL="342900" marR="0" lvl="0" indent="-33020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This series is a collaborative effort of Healthy Eating Research (HER) and Nutrition and Obesity Policy Research and Evaluation Network (NOPREN).</a:t>
            </a:r>
            <a:r>
              <a:rPr lang="en-US" sz="2400" b="1" i="0" u="none" strike="noStrike" cap="none">
                <a:solidFill>
                  <a:schemeClr val="dk1"/>
                </a:solidFill>
                <a:latin typeface="Calibri"/>
                <a:ea typeface="Calibri"/>
                <a:cs typeface="Calibri"/>
                <a:sym typeface="Calibri"/>
              </a:rPr>
              <a:t> </a:t>
            </a:r>
            <a:endParaRPr sz="2400" b="0" i="0" u="none" strike="noStrike" cap="none">
              <a:solidFill>
                <a:schemeClr val="dk1"/>
              </a:solidFill>
              <a:latin typeface="Calibri"/>
              <a:ea typeface="Calibri"/>
              <a:cs typeface="Calibri"/>
              <a:sym typeface="Calibri"/>
            </a:endParaRPr>
          </a:p>
        </p:txBody>
      </p:sp>
      <p:pic>
        <p:nvPicPr>
          <p:cNvPr id="146" name="Google Shape;146;p3" descr="A picture containing text, bottle"/>
          <p:cNvPicPr preferRelativeResize="0"/>
          <p:nvPr/>
        </p:nvPicPr>
        <p:blipFill rotWithShape="1">
          <a:blip r:embed="rId3">
            <a:alphaModFix/>
          </a:blip>
          <a:srcRect/>
          <a:stretch/>
        </p:blipFill>
        <p:spPr>
          <a:xfrm>
            <a:off x="98689" y="5316556"/>
            <a:ext cx="1316996" cy="894564"/>
          </a:xfrm>
          <a:prstGeom prst="rect">
            <a:avLst/>
          </a:prstGeom>
          <a:noFill/>
          <a:ln>
            <a:noFill/>
          </a:ln>
        </p:spPr>
      </p:pic>
      <p:pic>
        <p:nvPicPr>
          <p:cNvPr id="142" name="Google Shape;142;p3" descr="NOPREN logo"/>
          <p:cNvPicPr preferRelativeResize="0"/>
          <p:nvPr/>
        </p:nvPicPr>
        <p:blipFill rotWithShape="1">
          <a:blip r:embed="rId4">
            <a:alphaModFix/>
          </a:blip>
          <a:srcRect/>
          <a:stretch/>
        </p:blipFill>
        <p:spPr>
          <a:xfrm>
            <a:off x="9368274" y="5316556"/>
            <a:ext cx="2491933" cy="90088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30"/>
          <p:cNvSpPr txBox="1">
            <a:spLocks noGrp="1"/>
          </p:cNvSpPr>
          <p:nvPr>
            <p:ph type="title"/>
          </p:nvPr>
        </p:nvSpPr>
        <p:spPr>
          <a:xfrm>
            <a:off x="357051" y="274587"/>
            <a:ext cx="11724400" cy="634092"/>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chemeClr val="lt1"/>
              </a:buClr>
              <a:buSzPts val="3600"/>
              <a:buFont typeface="Arial"/>
              <a:buNone/>
            </a:pPr>
            <a:r>
              <a:rPr lang="en-US">
                <a:latin typeface="Arial"/>
                <a:ea typeface="Arial"/>
                <a:cs typeface="Arial"/>
                <a:sym typeface="Arial"/>
              </a:rPr>
              <a:t>Will Kids Eat Healthier Meals?</a:t>
            </a:r>
            <a:endParaRPr/>
          </a:p>
        </p:txBody>
      </p:sp>
      <p:pic>
        <p:nvPicPr>
          <p:cNvPr id="438" name="Google Shape;438;p30" descr="Image result for kids throwing out school lunch?"/>
          <p:cNvPicPr preferRelativeResize="0"/>
          <p:nvPr/>
        </p:nvPicPr>
        <p:blipFill rotWithShape="1">
          <a:blip r:embed="rId3">
            <a:alphaModFix/>
          </a:blip>
          <a:srcRect/>
          <a:stretch/>
        </p:blipFill>
        <p:spPr>
          <a:xfrm>
            <a:off x="3081770" y="2374951"/>
            <a:ext cx="6274962" cy="3869586"/>
          </a:xfrm>
          <a:prstGeom prst="rect">
            <a:avLst/>
          </a:prstGeom>
          <a:noFill/>
          <a:ln>
            <a:noFill/>
          </a:ln>
        </p:spPr>
      </p:pic>
      <p:sp>
        <p:nvSpPr>
          <p:cNvPr id="439" name="Google Shape;439;p30">
            <a:extLst>
              <a:ext uri="{C183D7F6-B498-43B3-948B-1728B52AA6E4}">
                <adec:decorative xmlns:adec="http://schemas.microsoft.com/office/drawing/2017/decorative" val="1"/>
              </a:ext>
            </a:extLst>
          </p:cNvPr>
          <p:cNvSpPr/>
          <p:nvPr/>
        </p:nvSpPr>
        <p:spPr>
          <a:xfrm>
            <a:off x="289932" y="1460810"/>
            <a:ext cx="11363092" cy="39922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0" name="Google Shape;440;p30"/>
          <p:cNvSpPr txBox="1"/>
          <p:nvPr/>
        </p:nvSpPr>
        <p:spPr>
          <a:xfrm>
            <a:off x="2113543" y="1629071"/>
            <a:ext cx="9788525" cy="6309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500">
                <a:solidFill>
                  <a:schemeClr val="dk1"/>
                </a:solidFill>
                <a:latin typeface="Calibri"/>
                <a:ea typeface="Calibri"/>
                <a:cs typeface="Calibri"/>
                <a:sym typeface="Calibri"/>
              </a:rPr>
              <a:t>Food is only “healthy” if kids actually eat it!</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31"/>
          <p:cNvSpPr txBox="1">
            <a:spLocks noGrp="1"/>
          </p:cNvSpPr>
          <p:nvPr>
            <p:ph type="title"/>
          </p:nvPr>
        </p:nvSpPr>
        <p:spPr>
          <a:xfrm>
            <a:off x="357051" y="274587"/>
            <a:ext cx="11724400" cy="634092"/>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chemeClr val="lt1"/>
              </a:buClr>
              <a:buSzPts val="3600"/>
              <a:buFont typeface="Arial"/>
              <a:buNone/>
            </a:pPr>
            <a:r>
              <a:rPr lang="en-US" dirty="0">
                <a:latin typeface="Arial"/>
                <a:ea typeface="Arial"/>
                <a:cs typeface="Arial"/>
                <a:sym typeface="Arial"/>
              </a:rPr>
              <a:t>Will Kids Eat Healthier Meals? (</a:t>
            </a:r>
            <a:r>
              <a:rPr lang="en-US" dirty="0" err="1">
                <a:latin typeface="Arial"/>
                <a:ea typeface="Arial"/>
                <a:cs typeface="Arial"/>
                <a:sym typeface="Arial"/>
              </a:rPr>
              <a:t>cont</a:t>
            </a:r>
            <a:r>
              <a:rPr lang="en-US" dirty="0">
                <a:latin typeface="Arial"/>
                <a:ea typeface="Arial"/>
                <a:cs typeface="Arial"/>
                <a:sym typeface="Arial"/>
              </a:rPr>
              <a:t>)</a:t>
            </a:r>
            <a:endParaRPr dirty="0"/>
          </a:p>
        </p:txBody>
      </p:sp>
      <p:sp>
        <p:nvSpPr>
          <p:cNvPr id="446" name="Google Shape;446;p31"/>
          <p:cNvSpPr txBox="1"/>
          <p:nvPr/>
        </p:nvSpPr>
        <p:spPr>
          <a:xfrm>
            <a:off x="902731" y="1857935"/>
            <a:ext cx="9788525" cy="7848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500">
                <a:solidFill>
                  <a:schemeClr val="dk1"/>
                </a:solidFill>
                <a:latin typeface="Calibri"/>
                <a:ea typeface="Calibri"/>
                <a:cs typeface="Calibri"/>
                <a:sym typeface="Calibri"/>
              </a:rPr>
              <a:t>Some good news…</a:t>
            </a:r>
            <a:endParaRPr/>
          </a:p>
        </p:txBody>
      </p:sp>
      <p:sp>
        <p:nvSpPr>
          <p:cNvPr id="447" name="Google Shape;447;p31"/>
          <p:cNvSpPr txBox="1"/>
          <p:nvPr/>
        </p:nvSpPr>
        <p:spPr>
          <a:xfrm>
            <a:off x="902731" y="2527349"/>
            <a:ext cx="10091880" cy="226834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3500"/>
              <a:buFont typeface="Calibri"/>
              <a:buNone/>
            </a:pPr>
            <a:r>
              <a:rPr lang="en-US" sz="3500" i="1">
                <a:solidFill>
                  <a:schemeClr val="dk1"/>
                </a:solidFill>
                <a:latin typeface="Calibri"/>
                <a:ea typeface="Calibri"/>
                <a:cs typeface="Calibri"/>
                <a:sym typeface="Calibri"/>
              </a:rPr>
              <a:t>The majority of school meals are already in compliance with the updated standards!</a:t>
            </a:r>
            <a:endParaRPr/>
          </a:p>
          <a:p>
            <a:pPr marL="0" marR="0" lvl="0" indent="0" algn="l" rtl="0">
              <a:lnSpc>
                <a:spcPct val="90000"/>
              </a:lnSpc>
              <a:spcBef>
                <a:spcPts val="0"/>
              </a:spcBef>
              <a:spcAft>
                <a:spcPts val="0"/>
              </a:spcAft>
              <a:buClr>
                <a:schemeClr val="dk1"/>
              </a:buClr>
              <a:buSzPts val="3500"/>
              <a:buFont typeface="Calibri"/>
              <a:buNone/>
            </a:pPr>
            <a:endParaRPr sz="3500" i="1">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3500"/>
              <a:buFont typeface="Calibri"/>
              <a:buNone/>
            </a:pPr>
            <a:r>
              <a:rPr lang="en-US" sz="3500" i="1">
                <a:solidFill>
                  <a:schemeClr val="dk1"/>
                </a:solidFill>
                <a:latin typeface="Calibri"/>
                <a:ea typeface="Calibri"/>
                <a:cs typeface="Calibri"/>
                <a:sym typeface="Calibri"/>
              </a:rPr>
              <a:t>And our research has found that kids are eating them!</a:t>
            </a:r>
            <a:endParaRPr/>
          </a:p>
        </p:txBody>
      </p:sp>
      <p:sp>
        <p:nvSpPr>
          <p:cNvPr id="448" name="Google Shape;448;p31"/>
          <p:cNvSpPr txBox="1"/>
          <p:nvPr/>
        </p:nvSpPr>
        <p:spPr>
          <a:xfrm>
            <a:off x="110549" y="5438680"/>
            <a:ext cx="8191500"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i="0">
                <a:solidFill>
                  <a:srgbClr val="222222"/>
                </a:solidFill>
                <a:highlight>
                  <a:srgbClr val="FFFFFF"/>
                </a:highlight>
                <a:latin typeface="Arial"/>
                <a:ea typeface="Arial"/>
                <a:cs typeface="Arial"/>
                <a:sym typeface="Arial"/>
              </a:rPr>
              <a:t>Chapman LE, Richardson S, Harb AA, Fear E, Daly TP, Olarte DA, Hawley M, Zukowski E, Schwartz C, Maroney M, Cohen JF. Nutrient content and compliance with sodium standards in elementary school meals in the United States pre-and post-COVID-19. Nutrients. 2022 Dec 19;14(24):5386.</a:t>
            </a:r>
            <a:endParaRPr sz="1000">
              <a:solidFill>
                <a:schemeClr val="dk1"/>
              </a:solidFill>
              <a:latin typeface="Calibri"/>
              <a:ea typeface="Calibri"/>
              <a:cs typeface="Calibri"/>
              <a:sym typeface="Calibri"/>
            </a:endParaRPr>
          </a:p>
        </p:txBody>
      </p:sp>
      <p:sp>
        <p:nvSpPr>
          <p:cNvPr id="449" name="Google Shape;449;p31"/>
          <p:cNvSpPr txBox="1"/>
          <p:nvPr/>
        </p:nvSpPr>
        <p:spPr>
          <a:xfrm>
            <a:off x="110549" y="5992678"/>
            <a:ext cx="846063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i="0">
                <a:solidFill>
                  <a:srgbClr val="222222"/>
                </a:solidFill>
                <a:highlight>
                  <a:srgbClr val="FFFFFF"/>
                </a:highlight>
                <a:latin typeface="Arial"/>
                <a:ea typeface="Arial"/>
                <a:cs typeface="Arial"/>
                <a:sym typeface="Arial"/>
              </a:rPr>
              <a:t>Cohen JF, Richardson S, Roberto CA, Rimm EB. Availability of Lower-Sodium School Lunches and the association with selection and consumption among Elementary and Middle School Students. Journal of the Academy of Nutrition and Dietetics. 2021 Jan 1;121(1):105-11.</a:t>
            </a:r>
            <a:endParaRPr sz="1000">
              <a:solidFill>
                <a:schemeClr val="dk1"/>
              </a:solidFill>
              <a:latin typeface="Calibri"/>
              <a:ea typeface="Calibri"/>
              <a:cs typeface="Calibri"/>
              <a:sym typeface="Calibri"/>
            </a:endParaRPr>
          </a:p>
        </p:txBody>
      </p:sp>
      <p:sp>
        <p:nvSpPr>
          <p:cNvPr id="450" name="Google Shape;450;p31">
            <a:extLst>
              <a:ext uri="{C183D7F6-B498-43B3-948B-1728B52AA6E4}">
                <adec:decorative xmlns:adec="http://schemas.microsoft.com/office/drawing/2017/decorative" val="1"/>
              </a:ext>
            </a:extLst>
          </p:cNvPr>
          <p:cNvSpPr/>
          <p:nvPr/>
        </p:nvSpPr>
        <p:spPr>
          <a:xfrm>
            <a:off x="289932" y="1551664"/>
            <a:ext cx="11363092" cy="35944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6" name="Google Shape;456;p32"/>
          <p:cNvSpPr txBox="1">
            <a:spLocks noGrp="1"/>
          </p:cNvSpPr>
          <p:nvPr>
            <p:ph type="title"/>
          </p:nvPr>
        </p:nvSpPr>
        <p:spPr>
          <a:xfrm>
            <a:off x="357051" y="274587"/>
            <a:ext cx="11724400" cy="634092"/>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chemeClr val="lt1"/>
              </a:buClr>
              <a:buSzPts val="3600"/>
              <a:buFont typeface="Arial"/>
              <a:buNone/>
            </a:pPr>
            <a:r>
              <a:rPr lang="en-US">
                <a:latin typeface="Arial"/>
                <a:ea typeface="Arial"/>
                <a:cs typeface="Arial"/>
                <a:sym typeface="Arial"/>
              </a:rPr>
              <a:t>Policies to Reduce Food Waste</a:t>
            </a:r>
            <a:endParaRPr/>
          </a:p>
        </p:txBody>
      </p:sp>
      <p:sp>
        <p:nvSpPr>
          <p:cNvPr id="457" name="Google Shape;457;p32">
            <a:extLst>
              <a:ext uri="{C183D7F6-B498-43B3-948B-1728B52AA6E4}">
                <adec:decorative xmlns:adec="http://schemas.microsoft.com/office/drawing/2017/decorative" val="1"/>
              </a:ext>
            </a:extLst>
          </p:cNvPr>
          <p:cNvSpPr/>
          <p:nvPr/>
        </p:nvSpPr>
        <p:spPr>
          <a:xfrm>
            <a:off x="289932" y="1306220"/>
            <a:ext cx="11363092" cy="63409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58" name="Google Shape;458;p32" descr="A group of people eating at a school cafeteria"/>
          <p:cNvPicPr preferRelativeResize="0"/>
          <p:nvPr/>
        </p:nvPicPr>
        <p:blipFill rotWithShape="1">
          <a:blip r:embed="rId3">
            <a:alphaModFix/>
          </a:blip>
          <a:srcRect/>
          <a:stretch/>
        </p:blipFill>
        <p:spPr>
          <a:xfrm>
            <a:off x="1932420" y="1753455"/>
            <a:ext cx="8327159" cy="449884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2"/>
        <p:cNvGrpSpPr/>
        <p:nvPr/>
      </p:nvGrpSpPr>
      <p:grpSpPr>
        <a:xfrm>
          <a:off x="0" y="0"/>
          <a:ext cx="0" cy="0"/>
          <a:chOff x="0" y="0"/>
          <a:chExt cx="0" cy="0"/>
        </a:xfrm>
      </p:grpSpPr>
      <p:sp>
        <p:nvSpPr>
          <p:cNvPr id="463" name="Google Shape;463;p33">
            <a:extLst>
              <a:ext uri="{C183D7F6-B498-43B3-948B-1728B52AA6E4}">
                <adec:decorative xmlns:adec="http://schemas.microsoft.com/office/drawing/2017/decorative" val="1"/>
              </a:ext>
            </a:extLst>
          </p:cNvPr>
          <p:cNvSpPr/>
          <p:nvPr/>
        </p:nvSpPr>
        <p:spPr>
          <a:xfrm>
            <a:off x="1" y="6400800"/>
            <a:ext cx="12192000" cy="457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64" name="Google Shape;464;p33">
            <a:extLst>
              <a:ext uri="{C183D7F6-B498-43B3-948B-1728B52AA6E4}">
                <adec:decorative xmlns:adec="http://schemas.microsoft.com/office/drawing/2017/decorative" val="1"/>
              </a:ext>
            </a:extLst>
          </p:cNvPr>
          <p:cNvSpPr/>
          <p:nvPr/>
        </p:nvSpPr>
        <p:spPr>
          <a:xfrm>
            <a:off x="15" y="6334316"/>
            <a:ext cx="12191985" cy="6648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cxnSp>
        <p:nvCxnSpPr>
          <p:cNvPr id="465" name="Google Shape;465;p33">
            <a:extLst>
              <a:ext uri="{C183D7F6-B498-43B3-948B-1728B52AA6E4}">
                <adec:decorative xmlns:adec="http://schemas.microsoft.com/office/drawing/2017/decorative" val="1"/>
              </a:ext>
            </a:extLst>
          </p:cNvPr>
          <p:cNvCxnSpPr/>
          <p:nvPr/>
        </p:nvCxnSpPr>
        <p:spPr>
          <a:xfrm>
            <a:off x="1193532" y="1737845"/>
            <a:ext cx="9966960" cy="0"/>
          </a:xfrm>
          <a:prstGeom prst="straightConnector1">
            <a:avLst/>
          </a:prstGeom>
          <a:noFill/>
          <a:ln w="9525" cap="flat" cmpd="sng">
            <a:solidFill>
              <a:srgbClr val="858585"/>
            </a:solidFill>
            <a:prstDash val="solid"/>
            <a:round/>
            <a:headEnd type="none" w="sm" len="sm"/>
            <a:tailEnd type="none" w="sm" len="sm"/>
          </a:ln>
        </p:spPr>
      </p:cxnSp>
      <p:sp>
        <p:nvSpPr>
          <p:cNvPr id="466" name="Google Shape;466;p33">
            <a:extLst>
              <a:ext uri="{C183D7F6-B498-43B3-948B-1728B52AA6E4}">
                <adec:decorative xmlns:adec="http://schemas.microsoft.com/office/drawing/2017/decorative" val="1"/>
              </a:ext>
            </a:extLst>
          </p:cNvPr>
          <p:cNvSpPr/>
          <p:nvPr/>
        </p:nvSpPr>
        <p:spPr>
          <a:xfrm>
            <a:off x="0" y="0"/>
            <a:ext cx="1218631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7" name="Google Shape;467;p33">
            <a:extLst>
              <a:ext uri="{C183D7F6-B498-43B3-948B-1728B52AA6E4}">
                <adec:decorative xmlns:adec="http://schemas.microsoft.com/office/drawing/2017/decorative" val="1"/>
              </a:ext>
            </a:extLst>
          </p:cNvPr>
          <p:cNvSpPr/>
          <p:nvPr/>
        </p:nvSpPr>
        <p:spPr>
          <a:xfrm>
            <a:off x="16" y="0"/>
            <a:ext cx="4050791" cy="68580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68" name="Google Shape;468;p33"/>
          <p:cNvSpPr txBox="1">
            <a:spLocks noGrp="1"/>
          </p:cNvSpPr>
          <p:nvPr>
            <p:ph type="title"/>
          </p:nvPr>
        </p:nvSpPr>
        <p:spPr>
          <a:xfrm>
            <a:off x="492370" y="516835"/>
            <a:ext cx="3084844" cy="2103875"/>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FFFFFF"/>
              </a:buClr>
              <a:buSzPts val="3600"/>
              <a:buFont typeface="Calibri"/>
              <a:buNone/>
            </a:pPr>
            <a:r>
              <a:rPr lang="en-US">
                <a:solidFill>
                  <a:srgbClr val="FFFFFF"/>
                </a:solidFill>
                <a:latin typeface="Calibri"/>
                <a:ea typeface="Calibri"/>
                <a:cs typeface="Calibri"/>
                <a:sym typeface="Calibri"/>
              </a:rPr>
              <a:t>HHFKA: Smart Snacks in School</a:t>
            </a:r>
            <a:endParaRPr/>
          </a:p>
        </p:txBody>
      </p:sp>
      <p:sp>
        <p:nvSpPr>
          <p:cNvPr id="469" name="Google Shape;469;p33"/>
          <p:cNvSpPr txBox="1"/>
          <p:nvPr/>
        </p:nvSpPr>
        <p:spPr>
          <a:xfrm>
            <a:off x="492371" y="2653800"/>
            <a:ext cx="3084844" cy="3335519"/>
          </a:xfrm>
          <a:prstGeom prst="rect">
            <a:avLst/>
          </a:prstGeom>
          <a:noFill/>
          <a:ln>
            <a:noFill/>
          </a:ln>
        </p:spPr>
        <p:txBody>
          <a:bodyPr spcFirstLastPara="1" wrap="square" lIns="0" tIns="45700" rIns="0" bIns="45700" anchor="t" anchorCtr="0">
            <a:normAutofit/>
          </a:bodyPr>
          <a:lstStyle/>
          <a:p>
            <a:pPr marL="91440" marR="0" lvl="0" indent="-95250" algn="l" rtl="0">
              <a:lnSpc>
                <a:spcPct val="90000"/>
              </a:lnSpc>
              <a:spcBef>
                <a:spcPts val="0"/>
              </a:spcBef>
              <a:spcAft>
                <a:spcPts val="0"/>
              </a:spcAft>
              <a:buClr>
                <a:schemeClr val="accent1"/>
              </a:buClr>
              <a:buSzPts val="1500"/>
              <a:buFont typeface="Calibri"/>
              <a:buChar char=" "/>
            </a:pPr>
            <a:r>
              <a:rPr lang="en-US" sz="1500">
                <a:solidFill>
                  <a:srgbClr val="FFFFFF"/>
                </a:solidFill>
                <a:latin typeface="Calibri"/>
                <a:ea typeface="Calibri"/>
                <a:cs typeface="Calibri"/>
                <a:sym typeface="Calibri"/>
              </a:rPr>
              <a:t>What happened when Smart Snacks went into effect in 2014?</a:t>
            </a:r>
            <a:endParaRPr/>
          </a:p>
          <a:p>
            <a:pPr marL="0" marR="0" lvl="0" indent="0" algn="l" rtl="0">
              <a:lnSpc>
                <a:spcPct val="90000"/>
              </a:lnSpc>
              <a:spcBef>
                <a:spcPts val="1400"/>
              </a:spcBef>
              <a:spcAft>
                <a:spcPts val="0"/>
              </a:spcAft>
              <a:buClr>
                <a:schemeClr val="accent1"/>
              </a:buClr>
              <a:buSzPts val="1500"/>
              <a:buFont typeface="Calibri"/>
              <a:buNone/>
            </a:pPr>
            <a:r>
              <a:rPr lang="en-US" sz="1500">
                <a:solidFill>
                  <a:srgbClr val="FFFFFF"/>
                </a:solidFill>
                <a:latin typeface="Calibri"/>
                <a:ea typeface="Calibri"/>
                <a:cs typeface="Calibri"/>
                <a:sym typeface="Calibri"/>
              </a:rPr>
              <a:t> </a:t>
            </a:r>
            <a:endParaRPr/>
          </a:p>
        </p:txBody>
      </p:sp>
      <p:sp>
        <p:nvSpPr>
          <p:cNvPr id="470" name="Google Shape;470;p33">
            <a:extLst>
              <a:ext uri="{C183D7F6-B498-43B3-948B-1728B52AA6E4}">
                <adec:decorative xmlns:adec="http://schemas.microsoft.com/office/drawing/2017/decorative" val="1"/>
              </a:ext>
            </a:extLst>
          </p:cNvPr>
          <p:cNvSpPr/>
          <p:nvPr/>
        </p:nvSpPr>
        <p:spPr>
          <a:xfrm>
            <a:off x="4040071" y="0"/>
            <a:ext cx="64008" cy="6858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471" name="Google Shape;471;p33" descr="Image result for smart snacks in school"/>
          <p:cNvPicPr preferRelativeResize="0"/>
          <p:nvPr/>
        </p:nvPicPr>
        <p:blipFill rotWithShape="1">
          <a:blip r:embed="rId3">
            <a:alphaModFix/>
          </a:blip>
          <a:srcRect/>
          <a:stretch/>
        </p:blipFill>
        <p:spPr>
          <a:xfrm>
            <a:off x="4742017" y="2213843"/>
            <a:ext cx="6798082" cy="243031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7" name="Google Shape;477;p34"/>
          <p:cNvSpPr txBox="1">
            <a:spLocks noGrp="1"/>
          </p:cNvSpPr>
          <p:nvPr>
            <p:ph type="title"/>
          </p:nvPr>
        </p:nvSpPr>
        <p:spPr>
          <a:xfrm>
            <a:off x="357051" y="274587"/>
            <a:ext cx="11724400" cy="634092"/>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chemeClr val="lt1"/>
              </a:buClr>
              <a:buSzPts val="3600"/>
              <a:buFont typeface="Arial"/>
              <a:buNone/>
            </a:pPr>
            <a:r>
              <a:rPr lang="en-US">
                <a:latin typeface="Arial"/>
                <a:ea typeface="Arial"/>
                <a:cs typeface="Arial"/>
                <a:sym typeface="Arial"/>
              </a:rPr>
              <a:t>Competitive Foods “Compete” with School Lunch</a:t>
            </a:r>
            <a:endParaRPr/>
          </a:p>
        </p:txBody>
      </p:sp>
      <p:pic>
        <p:nvPicPr>
          <p:cNvPr id="478" name="Google Shape;478;p34" descr="Local schools adjust to new snack food rules"/>
          <p:cNvPicPr preferRelativeResize="0"/>
          <p:nvPr/>
        </p:nvPicPr>
        <p:blipFill rotWithShape="1">
          <a:blip r:embed="rId3">
            <a:alphaModFix/>
          </a:blip>
          <a:srcRect/>
          <a:stretch/>
        </p:blipFill>
        <p:spPr>
          <a:xfrm>
            <a:off x="1259880" y="1589820"/>
            <a:ext cx="2667000" cy="4762500"/>
          </a:xfrm>
          <a:prstGeom prst="rect">
            <a:avLst/>
          </a:prstGeom>
          <a:noFill/>
          <a:ln>
            <a:noFill/>
          </a:ln>
        </p:spPr>
      </p:pic>
      <p:pic>
        <p:nvPicPr>
          <p:cNvPr id="479" name="Google Shape;479;p34" descr="A counter with different types of candy"/>
          <p:cNvPicPr preferRelativeResize="0"/>
          <p:nvPr/>
        </p:nvPicPr>
        <p:blipFill rotWithShape="1">
          <a:blip r:embed="rId4">
            <a:alphaModFix/>
          </a:blip>
          <a:srcRect/>
          <a:stretch/>
        </p:blipFill>
        <p:spPr>
          <a:xfrm>
            <a:off x="4770388" y="1744701"/>
            <a:ext cx="6721114" cy="4452738"/>
          </a:xfrm>
          <a:prstGeom prst="rect">
            <a:avLst/>
          </a:prstGeom>
          <a:noFill/>
          <a:ln>
            <a:noFill/>
          </a:ln>
        </p:spPr>
      </p:pic>
      <p:sp>
        <p:nvSpPr>
          <p:cNvPr id="480" name="Google Shape;480;p34">
            <a:extLst>
              <a:ext uri="{C183D7F6-B498-43B3-948B-1728B52AA6E4}">
                <adec:decorative xmlns:adec="http://schemas.microsoft.com/office/drawing/2017/decorative" val="1"/>
              </a:ext>
            </a:extLst>
          </p:cNvPr>
          <p:cNvSpPr/>
          <p:nvPr/>
        </p:nvSpPr>
        <p:spPr>
          <a:xfrm>
            <a:off x="289932" y="1393902"/>
            <a:ext cx="11363092" cy="39183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35"/>
          <p:cNvSpPr txBox="1">
            <a:spLocks noGrp="1"/>
          </p:cNvSpPr>
          <p:nvPr>
            <p:ph type="title"/>
          </p:nvPr>
        </p:nvSpPr>
        <p:spPr>
          <a:xfrm>
            <a:off x="213360" y="117834"/>
            <a:ext cx="11724400" cy="634092"/>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chemeClr val="lt1"/>
              </a:buClr>
              <a:buSzPts val="3600"/>
              <a:buFont typeface="Trebuchet MS"/>
              <a:buNone/>
            </a:pPr>
            <a:r>
              <a:rPr lang="en-US"/>
              <a:t>HHFKA: Competitive Foods impact on diet</a:t>
            </a:r>
            <a:endParaRPr/>
          </a:p>
        </p:txBody>
      </p:sp>
      <p:sp>
        <p:nvSpPr>
          <p:cNvPr id="491" name="Google Shape;491;p35"/>
          <p:cNvSpPr txBox="1"/>
          <p:nvPr/>
        </p:nvSpPr>
        <p:spPr>
          <a:xfrm>
            <a:off x="1201783" y="1905000"/>
            <a:ext cx="10006148" cy="4325983"/>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3500"/>
              <a:buFont typeface="Arial"/>
              <a:buChar char="•"/>
            </a:pPr>
            <a:r>
              <a:rPr lang="en-US" sz="3500" dirty="0">
                <a:solidFill>
                  <a:schemeClr val="dk1"/>
                </a:solidFill>
                <a:latin typeface="Calibri"/>
                <a:ea typeface="Calibri"/>
                <a:cs typeface="Calibri"/>
                <a:sym typeface="Calibri"/>
              </a:rPr>
              <a:t>Our research has found:</a:t>
            </a:r>
            <a:endParaRPr dirty="0"/>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Students select AND eat more of their healthier school meals when there is limited access to competitive foods</a:t>
            </a:r>
            <a:endParaRPr dirty="0"/>
          </a:p>
          <a:p>
            <a:pPr marL="685800" marR="0" lvl="1" indent="-228600" algn="l" rtl="0">
              <a:lnSpc>
                <a:spcPct val="90000"/>
              </a:lnSpc>
              <a:spcBef>
                <a:spcPts val="500"/>
              </a:spcBef>
              <a:spcAft>
                <a:spcPts val="0"/>
              </a:spcAft>
              <a:buClr>
                <a:srgbClr val="F2F2F2"/>
              </a:buClr>
              <a:buSzPts val="2400"/>
              <a:buFont typeface="Arial"/>
              <a:buChar char="•"/>
            </a:pPr>
            <a:r>
              <a:rPr lang="en-US" sz="2400" b="0" i="0" u="none" strike="noStrike" cap="none" dirty="0">
                <a:solidFill>
                  <a:srgbClr val="F2F2F2"/>
                </a:solidFill>
                <a:latin typeface="Calibri"/>
                <a:ea typeface="Calibri"/>
                <a:cs typeface="Calibri"/>
                <a:sym typeface="Calibri"/>
              </a:rPr>
              <a:t>Student eat less of the unhealthy food </a:t>
            </a:r>
            <a:r>
              <a:rPr lang="en-US" sz="2400" b="0" i="0" u="sng" strike="noStrike" cap="none" dirty="0">
                <a:solidFill>
                  <a:srgbClr val="F2F2F2"/>
                </a:solidFill>
                <a:latin typeface="Calibri"/>
                <a:ea typeface="Calibri"/>
                <a:cs typeface="Calibri"/>
                <a:sym typeface="Calibri"/>
              </a:rPr>
              <a:t>outside of school </a:t>
            </a:r>
            <a:r>
              <a:rPr lang="en-US" sz="2400" b="0" i="0" u="none" strike="noStrike" cap="none" dirty="0">
                <a:solidFill>
                  <a:srgbClr val="F2F2F2"/>
                </a:solidFill>
                <a:latin typeface="Calibri"/>
                <a:ea typeface="Calibri"/>
                <a:cs typeface="Calibri"/>
                <a:sym typeface="Calibri"/>
              </a:rPr>
              <a:t>when they eat a healthy school lunch</a:t>
            </a:r>
            <a:endParaRPr dirty="0"/>
          </a:p>
          <a:p>
            <a:pPr marL="228600" marR="0" lvl="0" indent="0" algn="l" rtl="0">
              <a:lnSpc>
                <a:spcPct val="90000"/>
              </a:lnSpc>
              <a:spcBef>
                <a:spcPts val="1000"/>
              </a:spcBef>
              <a:spcAft>
                <a:spcPts val="0"/>
              </a:spcAft>
              <a:buClr>
                <a:schemeClr val="dk1"/>
              </a:buClr>
              <a:buSzPts val="3600"/>
              <a:buFont typeface="Arial"/>
              <a:buNone/>
            </a:pPr>
            <a:endParaRPr sz="3600"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endParaRPr sz="2800" dirty="0">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dirty="0">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dirty="0">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dirty="0">
              <a:solidFill>
                <a:schemeClr val="dk1"/>
              </a:solidFill>
              <a:latin typeface="Calibri"/>
              <a:ea typeface="Calibri"/>
              <a:cs typeface="Calibri"/>
              <a:sym typeface="Calibri"/>
            </a:endParaRPr>
          </a:p>
        </p:txBody>
      </p:sp>
      <p:graphicFrame>
        <p:nvGraphicFramePr>
          <p:cNvPr id="489" name="Google Shape;489;p35">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28920588"/>
              </p:ext>
            </p:extLst>
          </p:nvPr>
        </p:nvGraphicFramePr>
        <p:xfrm>
          <a:off x="3491841" y="4042117"/>
          <a:ext cx="4073054" cy="2263401"/>
        </p:xfrm>
        <a:graphic>
          <a:graphicData uri="http://schemas.openxmlformats.org/drawingml/2006/chart">
            <c:chart xmlns:c="http://schemas.openxmlformats.org/drawingml/2006/chart" xmlns:r="http://schemas.openxmlformats.org/officeDocument/2006/relationships" r:id="rId3"/>
          </a:graphicData>
        </a:graphic>
      </p:graphicFrame>
      <p:sp>
        <p:nvSpPr>
          <p:cNvPr id="488" name="Google Shape;488;p35">
            <a:extLst>
              <a:ext uri="{C183D7F6-B498-43B3-948B-1728B52AA6E4}">
                <adec:decorative xmlns:adec="http://schemas.microsoft.com/office/drawing/2017/decorative" val="1"/>
              </a:ext>
            </a:extLst>
          </p:cNvPr>
          <p:cNvSpPr txBox="1"/>
          <p:nvPr/>
        </p:nvSpPr>
        <p:spPr>
          <a:xfrm rot="-5400000">
            <a:off x="2538638" y="5032049"/>
            <a:ext cx="143940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 Selection</a:t>
            </a:r>
            <a:endParaRPr/>
          </a:p>
        </p:txBody>
      </p:sp>
      <p:sp>
        <p:nvSpPr>
          <p:cNvPr id="487" name="Google Shape;487;p35">
            <a:extLst>
              <a:ext uri="{C183D7F6-B498-43B3-948B-1728B52AA6E4}">
                <adec:decorative xmlns:adec="http://schemas.microsoft.com/office/drawing/2017/decorative" val="1"/>
              </a:ext>
            </a:extLst>
          </p:cNvPr>
          <p:cNvSpPr txBox="1"/>
          <p:nvPr/>
        </p:nvSpPr>
        <p:spPr>
          <a:xfrm>
            <a:off x="7560614" y="6024286"/>
            <a:ext cx="129051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606060"/>
                </a:solidFill>
                <a:latin typeface="Calibri"/>
                <a:ea typeface="Calibri"/>
                <a:cs typeface="Calibri"/>
                <a:sym typeface="Calibri"/>
              </a:rPr>
              <a:t>* P&lt;0.001</a:t>
            </a:r>
            <a:endParaRPr/>
          </a:p>
        </p:txBody>
      </p:sp>
      <p:pic>
        <p:nvPicPr>
          <p:cNvPr id="490" name="Google Shape;490;p3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672890" y="4714916"/>
            <a:ext cx="1013739" cy="650031"/>
          </a:xfrm>
          <a:prstGeom prst="rect">
            <a:avLst/>
          </a:prstGeom>
          <a:noFill/>
          <a:ln>
            <a:noFill/>
          </a:ln>
        </p:spPr>
      </p:pic>
      <p:sp>
        <p:nvSpPr>
          <p:cNvPr id="486" name="Google Shape;486;p35">
            <a:extLst>
              <a:ext uri="{C183D7F6-B498-43B3-948B-1728B52AA6E4}">
                <adec:decorative xmlns:adec="http://schemas.microsoft.com/office/drawing/2017/decorative" val="1"/>
              </a:ext>
            </a:extLst>
          </p:cNvPr>
          <p:cNvSpPr/>
          <p:nvPr/>
        </p:nvSpPr>
        <p:spPr>
          <a:xfrm>
            <a:off x="338849" y="6383627"/>
            <a:ext cx="912311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Cohen JF, Findling MTG, Rosenfeld L, Smith L, Rimm EB, and Hoffman JA, 2018. The impact of 1 year of healthier school food policies on students’ diets during and outside of the school day. </a:t>
            </a:r>
            <a:r>
              <a:rPr lang="en-US" sz="1200" i="1">
                <a:solidFill>
                  <a:schemeClr val="lt1"/>
                </a:solidFill>
                <a:latin typeface="Calibri"/>
                <a:ea typeface="Calibri"/>
                <a:cs typeface="Calibri"/>
                <a:sym typeface="Calibri"/>
              </a:rPr>
              <a:t>JAND</a:t>
            </a:r>
            <a:r>
              <a:rPr lang="en-US" sz="1200">
                <a:solidFill>
                  <a:schemeClr val="lt1"/>
                </a:solidFill>
                <a:latin typeface="Calibri"/>
                <a:ea typeface="Calibri"/>
                <a:cs typeface="Calibri"/>
                <a:sym typeface="Calibri"/>
              </a:rPr>
              <a:t>, </a:t>
            </a:r>
            <a:r>
              <a:rPr lang="en-US" sz="1200" i="1">
                <a:solidFill>
                  <a:schemeClr val="lt1"/>
                </a:solidFill>
                <a:latin typeface="Calibri"/>
                <a:ea typeface="Calibri"/>
                <a:cs typeface="Calibri"/>
                <a:sym typeface="Calibri"/>
              </a:rPr>
              <a:t>118</a:t>
            </a:r>
            <a:r>
              <a:rPr lang="en-US" sz="1200">
                <a:solidFill>
                  <a:schemeClr val="lt1"/>
                </a:solidFill>
                <a:latin typeface="Calibri"/>
                <a:ea typeface="Calibri"/>
                <a:cs typeface="Calibri"/>
                <a:sym typeface="Calibri"/>
              </a:rPr>
              <a:t>(12), pp.2296-2301.</a:t>
            </a:r>
            <a:endParaRPr/>
          </a:p>
        </p:txBody>
      </p:sp>
      <p:sp>
        <p:nvSpPr>
          <p:cNvPr id="492" name="Google Shape;492;p35">
            <a:extLst>
              <a:ext uri="{C183D7F6-B498-43B3-948B-1728B52AA6E4}">
                <adec:decorative xmlns:adec="http://schemas.microsoft.com/office/drawing/2017/decorative" val="1"/>
              </a:ext>
            </a:extLst>
          </p:cNvPr>
          <p:cNvSpPr/>
          <p:nvPr/>
        </p:nvSpPr>
        <p:spPr>
          <a:xfrm>
            <a:off x="289932" y="1270908"/>
            <a:ext cx="11363092" cy="63409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36"/>
          <p:cNvSpPr txBox="1">
            <a:spLocks noGrp="1"/>
          </p:cNvSpPr>
          <p:nvPr>
            <p:ph type="title"/>
          </p:nvPr>
        </p:nvSpPr>
        <p:spPr>
          <a:xfrm>
            <a:off x="213360" y="117833"/>
            <a:ext cx="11724400" cy="1127827"/>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chemeClr val="lt1"/>
              </a:buClr>
              <a:buSzPts val="3600"/>
              <a:buFont typeface="Trebuchet MS"/>
              <a:buNone/>
            </a:pPr>
            <a:r>
              <a:rPr lang="en-US"/>
              <a:t>HHFKA: Smart Snack Standards impact on Competitive Food Availability</a:t>
            </a:r>
            <a:endParaRPr/>
          </a:p>
        </p:txBody>
      </p:sp>
      <p:sp>
        <p:nvSpPr>
          <p:cNvPr id="500" name="Google Shape;500;p36"/>
          <p:cNvSpPr txBox="1"/>
          <p:nvPr/>
        </p:nvSpPr>
        <p:spPr>
          <a:xfrm>
            <a:off x="1201783" y="1905000"/>
            <a:ext cx="10006148" cy="1685443"/>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3500"/>
              <a:buFont typeface="Arial"/>
              <a:buChar char="•"/>
            </a:pPr>
            <a:r>
              <a:rPr lang="en-US" sz="3500">
                <a:solidFill>
                  <a:schemeClr val="dk1"/>
                </a:solidFill>
                <a:latin typeface="Calibri"/>
                <a:ea typeface="Calibri"/>
                <a:cs typeface="Calibri"/>
                <a:sym typeface="Calibri"/>
              </a:rPr>
              <a:t>Our research has found:</a:t>
            </a:r>
            <a:endParaRPr/>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School offered fewer competitive foods after Smart Snacks Standards Implementation </a:t>
            </a:r>
            <a:endParaRPr sz="36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p:txBody>
      </p:sp>
      <p:graphicFrame>
        <p:nvGraphicFramePr>
          <p:cNvPr id="501" name="Google Shape;501;p36" descr="graph"/>
          <p:cNvGraphicFramePr/>
          <p:nvPr>
            <p:extLst>
              <p:ext uri="{D42A27DB-BD31-4B8C-83A1-F6EECF244321}">
                <p14:modId xmlns:p14="http://schemas.microsoft.com/office/powerpoint/2010/main" val="3116429111"/>
              </p:ext>
            </p:extLst>
          </p:nvPr>
        </p:nvGraphicFramePr>
        <p:xfrm>
          <a:off x="1352550" y="3043452"/>
          <a:ext cx="9486900" cy="3340176"/>
        </p:xfrm>
        <a:graphic>
          <a:graphicData uri="http://schemas.openxmlformats.org/drawingml/2006/chart">
            <c:chart xmlns:c="http://schemas.openxmlformats.org/drawingml/2006/chart" xmlns:r="http://schemas.openxmlformats.org/officeDocument/2006/relationships" r:id="rId3"/>
          </a:graphicData>
        </a:graphic>
      </p:graphicFrame>
      <p:cxnSp>
        <p:nvCxnSpPr>
          <p:cNvPr id="502" name="Google Shape;502;p36">
            <a:extLst>
              <a:ext uri="{C183D7F6-B498-43B3-948B-1728B52AA6E4}">
                <adec:decorative xmlns:adec="http://schemas.microsoft.com/office/drawing/2017/decorative" val="1"/>
              </a:ext>
            </a:extLst>
          </p:cNvPr>
          <p:cNvCxnSpPr/>
          <p:nvPr/>
        </p:nvCxnSpPr>
        <p:spPr>
          <a:xfrm>
            <a:off x="5664982" y="3207224"/>
            <a:ext cx="0" cy="2675403"/>
          </a:xfrm>
          <a:prstGeom prst="straightConnector1">
            <a:avLst/>
          </a:prstGeom>
          <a:noFill/>
          <a:ln w="15875" cap="flat" cmpd="sng">
            <a:solidFill>
              <a:srgbClr val="FF0000"/>
            </a:solidFill>
            <a:prstDash val="dash"/>
            <a:round/>
            <a:headEnd type="none" w="sm" len="sm"/>
            <a:tailEnd type="none" w="sm" len="sm"/>
          </a:ln>
        </p:spPr>
      </p:cxnSp>
      <p:sp>
        <p:nvSpPr>
          <p:cNvPr id="499" name="Google Shape;499;p36"/>
          <p:cNvSpPr/>
          <p:nvPr/>
        </p:nvSpPr>
        <p:spPr>
          <a:xfrm>
            <a:off x="338849" y="6383627"/>
            <a:ext cx="912311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i="0">
                <a:solidFill>
                  <a:schemeClr val="lt1"/>
                </a:solidFill>
                <a:latin typeface="Calibri"/>
                <a:ea typeface="Calibri"/>
                <a:cs typeface="Calibri"/>
                <a:sym typeface="Calibri"/>
              </a:rPr>
              <a:t>Curnutte, Mary E., "Analyzing the association of competitive food policy on competitive food content in U.S. schools." (2025). </a:t>
            </a:r>
            <a:r>
              <a:rPr lang="en-US" sz="1200" b="0" i="1">
                <a:solidFill>
                  <a:schemeClr val="lt1"/>
                </a:solidFill>
                <a:latin typeface="Calibri"/>
                <a:ea typeface="Calibri"/>
                <a:cs typeface="Calibri"/>
                <a:sym typeface="Calibri"/>
              </a:rPr>
              <a:t>Electronic Theses and Dissertations.</a:t>
            </a:r>
            <a:r>
              <a:rPr lang="en-US" sz="1200" b="0" i="0">
                <a:solidFill>
                  <a:schemeClr val="lt1"/>
                </a:solidFill>
                <a:latin typeface="Calibri"/>
                <a:ea typeface="Calibri"/>
                <a:cs typeface="Calibri"/>
                <a:sym typeface="Calibri"/>
              </a:rPr>
              <a:t> Paper 4527. Retrieved from https://ir.library.louisville.edu/etd/4527</a:t>
            </a:r>
            <a:endParaRPr sz="1200">
              <a:solidFill>
                <a:schemeClr val="lt1"/>
              </a:solidFill>
              <a:latin typeface="Calibri"/>
              <a:ea typeface="Calibri"/>
              <a:cs typeface="Calibri"/>
              <a:sym typeface="Calibri"/>
            </a:endParaRPr>
          </a:p>
        </p:txBody>
      </p:sp>
      <p:sp>
        <p:nvSpPr>
          <p:cNvPr id="503" name="Google Shape;503;p36">
            <a:extLst>
              <a:ext uri="{C183D7F6-B498-43B3-948B-1728B52AA6E4}">
                <adec:decorative xmlns:adec="http://schemas.microsoft.com/office/drawing/2017/decorative" val="1"/>
              </a:ext>
            </a:extLst>
          </p:cNvPr>
          <p:cNvSpPr/>
          <p:nvPr/>
        </p:nvSpPr>
        <p:spPr>
          <a:xfrm>
            <a:off x="289932" y="1683834"/>
            <a:ext cx="11363092" cy="22116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37"/>
          <p:cNvSpPr txBox="1">
            <a:spLocks noGrp="1"/>
          </p:cNvSpPr>
          <p:nvPr>
            <p:ph type="title"/>
          </p:nvPr>
        </p:nvSpPr>
        <p:spPr>
          <a:xfrm>
            <a:off x="213360" y="117833"/>
            <a:ext cx="11724400" cy="1127827"/>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chemeClr val="lt1"/>
              </a:buClr>
              <a:buSzPts val="3600"/>
              <a:buFont typeface="Trebuchet MS"/>
              <a:buNone/>
            </a:pPr>
            <a:r>
              <a:rPr lang="en-US" dirty="0"/>
              <a:t>HHFKA: Smart Snack Standards impact on Competitive Food Availability (</a:t>
            </a:r>
            <a:r>
              <a:rPr lang="en-US" dirty="0" err="1"/>
              <a:t>cont</a:t>
            </a:r>
            <a:r>
              <a:rPr lang="en-US" dirty="0"/>
              <a:t>)</a:t>
            </a:r>
            <a:endParaRPr dirty="0"/>
          </a:p>
        </p:txBody>
      </p:sp>
      <p:sp>
        <p:nvSpPr>
          <p:cNvPr id="511" name="Google Shape;511;p37"/>
          <p:cNvSpPr txBox="1"/>
          <p:nvPr/>
        </p:nvSpPr>
        <p:spPr>
          <a:xfrm>
            <a:off x="1201783" y="1905000"/>
            <a:ext cx="10006148" cy="1685443"/>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3500"/>
              <a:buFont typeface="Arial"/>
              <a:buChar char="•"/>
            </a:pPr>
            <a:r>
              <a:rPr lang="en-US" sz="3500" dirty="0">
                <a:solidFill>
                  <a:schemeClr val="dk1"/>
                </a:solidFill>
                <a:latin typeface="Calibri"/>
                <a:ea typeface="Calibri"/>
                <a:cs typeface="Calibri"/>
                <a:sym typeface="Calibri"/>
              </a:rPr>
              <a:t>Our research has found:</a:t>
            </a:r>
            <a:endParaRPr dirty="0"/>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Competitive food offerings in schools decreased, especially items high in added sugar, fat, salt, and calories—aligning with the goals of Smart Snack Standards</a:t>
            </a:r>
            <a:endParaRPr dirty="0"/>
          </a:p>
          <a:p>
            <a:pPr marL="0" marR="0" lvl="0" indent="0" algn="l" rtl="0">
              <a:lnSpc>
                <a:spcPct val="90000"/>
              </a:lnSpc>
              <a:spcBef>
                <a:spcPts val="1000"/>
              </a:spcBef>
              <a:spcAft>
                <a:spcPts val="0"/>
              </a:spcAft>
              <a:buClr>
                <a:schemeClr val="dk1"/>
              </a:buClr>
              <a:buSzPts val="2800"/>
              <a:buFont typeface="Arial"/>
              <a:buNone/>
            </a:pPr>
            <a:endParaRPr sz="2800" dirty="0">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dirty="0">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dirty="0">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dirty="0">
              <a:solidFill>
                <a:schemeClr val="dk1"/>
              </a:solidFill>
              <a:latin typeface="Calibri"/>
              <a:ea typeface="Calibri"/>
              <a:cs typeface="Calibri"/>
              <a:sym typeface="Calibri"/>
            </a:endParaRPr>
          </a:p>
        </p:txBody>
      </p:sp>
      <p:graphicFrame>
        <p:nvGraphicFramePr>
          <p:cNvPr id="512" name="Google Shape;512;p37" descr="graph"/>
          <p:cNvGraphicFramePr/>
          <p:nvPr>
            <p:extLst>
              <p:ext uri="{D42A27DB-BD31-4B8C-83A1-F6EECF244321}">
                <p14:modId xmlns:p14="http://schemas.microsoft.com/office/powerpoint/2010/main" val="4217258041"/>
              </p:ext>
            </p:extLst>
          </p:nvPr>
        </p:nvGraphicFramePr>
        <p:xfrm>
          <a:off x="0" y="3429001"/>
          <a:ext cx="5597927" cy="2848970"/>
        </p:xfrm>
        <a:graphic>
          <a:graphicData uri="http://schemas.openxmlformats.org/drawingml/2006/chart">
            <c:chart xmlns:c="http://schemas.openxmlformats.org/drawingml/2006/chart" xmlns:r="http://schemas.openxmlformats.org/officeDocument/2006/relationships" r:id="rId3"/>
          </a:graphicData>
        </a:graphic>
      </p:graphicFrame>
      <p:cxnSp>
        <p:nvCxnSpPr>
          <p:cNvPr id="513" name="Google Shape;513;p37">
            <a:extLst>
              <a:ext uri="{C183D7F6-B498-43B3-948B-1728B52AA6E4}">
                <adec:decorative xmlns:adec="http://schemas.microsoft.com/office/drawing/2017/decorative" val="1"/>
              </a:ext>
            </a:extLst>
          </p:cNvPr>
          <p:cNvCxnSpPr/>
          <p:nvPr/>
        </p:nvCxnSpPr>
        <p:spPr>
          <a:xfrm>
            <a:off x="3112849" y="3972985"/>
            <a:ext cx="0" cy="1761002"/>
          </a:xfrm>
          <a:prstGeom prst="straightConnector1">
            <a:avLst/>
          </a:prstGeom>
          <a:noFill/>
          <a:ln w="15875" cap="flat" cmpd="sng">
            <a:solidFill>
              <a:srgbClr val="FF0000"/>
            </a:solidFill>
            <a:prstDash val="dash"/>
            <a:round/>
            <a:headEnd type="none" w="sm" len="sm"/>
            <a:tailEnd type="none" w="sm" len="sm"/>
          </a:ln>
        </p:spPr>
      </p:cxnSp>
      <p:graphicFrame>
        <p:nvGraphicFramePr>
          <p:cNvPr id="514" name="Google Shape;514;p37" descr="graph"/>
          <p:cNvGraphicFramePr/>
          <p:nvPr>
            <p:extLst>
              <p:ext uri="{D42A27DB-BD31-4B8C-83A1-F6EECF244321}">
                <p14:modId xmlns:p14="http://schemas.microsoft.com/office/powerpoint/2010/main" val="1055893042"/>
              </p:ext>
            </p:extLst>
          </p:nvPr>
        </p:nvGraphicFramePr>
        <p:xfrm>
          <a:off x="5936776" y="3429000"/>
          <a:ext cx="6255224" cy="3135687"/>
        </p:xfrm>
        <a:graphic>
          <a:graphicData uri="http://schemas.openxmlformats.org/drawingml/2006/chart">
            <c:chart xmlns:c="http://schemas.openxmlformats.org/drawingml/2006/chart" xmlns:r="http://schemas.openxmlformats.org/officeDocument/2006/relationships" r:id="rId4"/>
          </a:graphicData>
        </a:graphic>
      </p:graphicFrame>
      <p:sp>
        <p:nvSpPr>
          <p:cNvPr id="510" name="Google Shape;510;p37"/>
          <p:cNvSpPr/>
          <p:nvPr/>
        </p:nvSpPr>
        <p:spPr>
          <a:xfrm>
            <a:off x="338849" y="6383627"/>
            <a:ext cx="912311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i="0">
                <a:solidFill>
                  <a:schemeClr val="lt1"/>
                </a:solidFill>
                <a:latin typeface="Calibri"/>
                <a:ea typeface="Calibri"/>
                <a:cs typeface="Calibri"/>
                <a:sym typeface="Calibri"/>
              </a:rPr>
              <a:t>Curnutte, Mary E., "Analyzing the association of competitive food policy on competitive food content in U.S. schools." (2025). </a:t>
            </a:r>
            <a:r>
              <a:rPr lang="en-US" sz="1200" b="0" i="1">
                <a:solidFill>
                  <a:schemeClr val="lt1"/>
                </a:solidFill>
                <a:latin typeface="Calibri"/>
                <a:ea typeface="Calibri"/>
                <a:cs typeface="Calibri"/>
                <a:sym typeface="Calibri"/>
              </a:rPr>
              <a:t>Electronic Theses and Dissertations.</a:t>
            </a:r>
            <a:r>
              <a:rPr lang="en-US" sz="1200" b="0" i="0">
                <a:solidFill>
                  <a:schemeClr val="lt1"/>
                </a:solidFill>
                <a:latin typeface="Calibri"/>
                <a:ea typeface="Calibri"/>
                <a:cs typeface="Calibri"/>
                <a:sym typeface="Calibri"/>
              </a:rPr>
              <a:t> Paper 4527. Retrieved from https://ir.library.louisville.edu/etd/4527</a:t>
            </a:r>
            <a:endParaRPr sz="1200">
              <a:solidFill>
                <a:schemeClr val="lt1"/>
              </a:solidFill>
              <a:latin typeface="Calibri"/>
              <a:ea typeface="Calibri"/>
              <a:cs typeface="Calibri"/>
              <a:sym typeface="Calibri"/>
            </a:endParaRPr>
          </a:p>
        </p:txBody>
      </p:sp>
      <p:cxnSp>
        <p:nvCxnSpPr>
          <p:cNvPr id="515" name="Google Shape;515;p37">
            <a:extLst>
              <a:ext uri="{C183D7F6-B498-43B3-948B-1728B52AA6E4}">
                <adec:decorative xmlns:adec="http://schemas.microsoft.com/office/drawing/2017/decorative" val="1"/>
              </a:ext>
            </a:extLst>
          </p:cNvPr>
          <p:cNvCxnSpPr/>
          <p:nvPr/>
        </p:nvCxnSpPr>
        <p:spPr>
          <a:xfrm>
            <a:off x="8599250" y="3863803"/>
            <a:ext cx="0" cy="1761002"/>
          </a:xfrm>
          <a:prstGeom prst="straightConnector1">
            <a:avLst/>
          </a:prstGeom>
          <a:noFill/>
          <a:ln w="15875" cap="flat" cmpd="sng">
            <a:solidFill>
              <a:srgbClr val="FF0000"/>
            </a:solidFill>
            <a:prstDash val="dash"/>
            <a:round/>
            <a:headEnd type="none" w="sm" len="sm"/>
            <a:tailEnd type="none" w="sm" len="sm"/>
          </a:ln>
        </p:spPr>
      </p:cxnSp>
      <p:sp>
        <p:nvSpPr>
          <p:cNvPr id="516" name="Google Shape;516;p37">
            <a:extLst>
              <a:ext uri="{C183D7F6-B498-43B3-948B-1728B52AA6E4}">
                <adec:decorative xmlns:adec="http://schemas.microsoft.com/office/drawing/2017/decorative" val="1"/>
              </a:ext>
            </a:extLst>
          </p:cNvPr>
          <p:cNvSpPr/>
          <p:nvPr/>
        </p:nvSpPr>
        <p:spPr>
          <a:xfrm>
            <a:off x="289932" y="1519020"/>
            <a:ext cx="11363092" cy="28032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38"/>
          <p:cNvSpPr txBox="1">
            <a:spLocks noGrp="1"/>
          </p:cNvSpPr>
          <p:nvPr>
            <p:ph type="title"/>
          </p:nvPr>
        </p:nvSpPr>
        <p:spPr>
          <a:xfrm>
            <a:off x="213360" y="117833"/>
            <a:ext cx="11724400" cy="1127827"/>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chemeClr val="lt1"/>
              </a:buClr>
              <a:buSzPts val="3600"/>
              <a:buFont typeface="Trebuchet MS"/>
              <a:buNone/>
            </a:pPr>
            <a:r>
              <a:rPr lang="en-US" dirty="0"/>
              <a:t>HHFKA: Smart Snack Standards impact on Competitive Food Availability (cont.)</a:t>
            </a:r>
            <a:endParaRPr dirty="0"/>
          </a:p>
        </p:txBody>
      </p:sp>
      <p:sp>
        <p:nvSpPr>
          <p:cNvPr id="526" name="Google Shape;526;p38"/>
          <p:cNvSpPr txBox="1"/>
          <p:nvPr/>
        </p:nvSpPr>
        <p:spPr>
          <a:xfrm>
            <a:off x="1180518" y="1777617"/>
            <a:ext cx="10006148" cy="1685443"/>
          </a:xfrm>
          <a:prstGeom prst="rect">
            <a:avLst/>
          </a:prstGeom>
          <a:noFill/>
          <a:ln>
            <a:noFill/>
          </a:ln>
        </p:spPr>
        <p:txBody>
          <a:bodyPr spcFirstLastPara="1" wrap="square" lIns="91425" tIns="45700" rIns="91425" bIns="45700" anchor="t" anchorCtr="0">
            <a:normAutofit fontScale="85000" lnSpcReduction="10000"/>
          </a:bodyPr>
          <a:lstStyle/>
          <a:p>
            <a:pPr marL="228600" marR="0" lvl="0" indent="-228600" algn="l" rtl="0">
              <a:lnSpc>
                <a:spcPct val="90000"/>
              </a:lnSpc>
              <a:spcBef>
                <a:spcPts val="0"/>
              </a:spcBef>
              <a:spcAft>
                <a:spcPts val="0"/>
              </a:spcAft>
              <a:buClr>
                <a:schemeClr val="dk1"/>
              </a:buClr>
              <a:buSzPct val="100000"/>
              <a:buFont typeface="Arial"/>
              <a:buChar char="•"/>
            </a:pPr>
            <a:r>
              <a:rPr lang="en-US" sz="3500">
                <a:solidFill>
                  <a:schemeClr val="dk1"/>
                </a:solidFill>
                <a:latin typeface="Calibri"/>
                <a:ea typeface="Calibri"/>
                <a:cs typeface="Calibri"/>
                <a:sym typeface="Calibri"/>
              </a:rPr>
              <a:t>Our research has found:</a:t>
            </a:r>
            <a:endParaRPr/>
          </a:p>
          <a:p>
            <a:pPr marL="685800" marR="0" lvl="1" indent="-228600" algn="l" rtl="0">
              <a:lnSpc>
                <a:spcPct val="90000"/>
              </a:lnSpc>
              <a:spcBef>
                <a:spcPts val="500"/>
              </a:spcBef>
              <a:spcAft>
                <a:spcPts val="0"/>
              </a:spcAft>
              <a:buClr>
                <a:schemeClr val="dk1"/>
              </a:buClr>
              <a:buSzPct val="100000"/>
              <a:buFont typeface="Arial"/>
              <a:buChar char="•"/>
            </a:pPr>
            <a:r>
              <a:rPr lang="en-US" sz="2400" b="0" i="0" u="none" strike="noStrike" cap="none">
                <a:solidFill>
                  <a:schemeClr val="dk1"/>
                </a:solidFill>
                <a:latin typeface="Calibri"/>
                <a:ea typeface="Calibri"/>
                <a:cs typeface="Calibri"/>
                <a:sym typeface="Calibri"/>
              </a:rPr>
              <a:t>Smaller decreases were seen in fruits and vegetables</a:t>
            </a:r>
            <a:endParaRPr/>
          </a:p>
          <a:p>
            <a:pPr marL="685800" marR="0" lvl="1" indent="-228600" algn="l" rtl="0">
              <a:lnSpc>
                <a:spcPct val="90000"/>
              </a:lnSpc>
              <a:spcBef>
                <a:spcPts val="500"/>
              </a:spcBef>
              <a:spcAft>
                <a:spcPts val="0"/>
              </a:spcAft>
              <a:buClr>
                <a:schemeClr val="dk1"/>
              </a:buClr>
              <a:buSzPct val="100000"/>
              <a:buFont typeface="Arial"/>
              <a:buChar char="•"/>
            </a:pPr>
            <a:r>
              <a:rPr lang="en-US" sz="2400" b="0" i="0" u="none" strike="noStrike" cap="none">
                <a:solidFill>
                  <a:schemeClr val="dk1"/>
                </a:solidFill>
                <a:latin typeface="Calibri"/>
                <a:ea typeface="Calibri"/>
                <a:cs typeface="Calibri"/>
                <a:sym typeface="Calibri"/>
              </a:rPr>
              <a:t>Schools with existing state-level competitive food policies also saw decreases in unhealthy food availability.</a:t>
            </a:r>
            <a:endParaRPr/>
          </a:p>
          <a:p>
            <a:pPr marL="1143000" marR="0" lvl="2" indent="-228600" algn="l" rtl="0">
              <a:lnSpc>
                <a:spcPct val="90000"/>
              </a:lnSpc>
              <a:spcBef>
                <a:spcPts val="500"/>
              </a:spcBef>
              <a:spcAft>
                <a:spcPts val="0"/>
              </a:spcAft>
              <a:buClr>
                <a:schemeClr val="dk1"/>
              </a:buClr>
              <a:buSzPct val="100000"/>
              <a:buFont typeface="Arial"/>
              <a:buChar char="•"/>
            </a:pPr>
            <a:r>
              <a:rPr lang="en-US" sz="2000" b="0" i="0" u="none" strike="noStrike" cap="none">
                <a:solidFill>
                  <a:schemeClr val="dk1"/>
                </a:solidFill>
                <a:latin typeface="Calibri"/>
                <a:ea typeface="Calibri"/>
                <a:cs typeface="Calibri"/>
                <a:sym typeface="Calibri"/>
              </a:rPr>
              <a:t>Smart Snack Standards enhanced the effects of existing policies rather than replacing them</a:t>
            </a:r>
            <a:endParaRPr/>
          </a:p>
          <a:p>
            <a:pPr marL="0" marR="0" lvl="0" indent="0" algn="l" rtl="0">
              <a:lnSpc>
                <a:spcPct val="90000"/>
              </a:lnSpc>
              <a:spcBef>
                <a:spcPts val="1000"/>
              </a:spcBef>
              <a:spcAft>
                <a:spcPts val="0"/>
              </a:spcAft>
              <a:buClr>
                <a:schemeClr val="dk1"/>
              </a:buClr>
              <a:buSzPct val="100000"/>
              <a:buFont typeface="Arial"/>
              <a:buNone/>
            </a:pPr>
            <a:endParaRPr sz="2800">
              <a:solidFill>
                <a:schemeClr val="dk1"/>
              </a:solidFill>
              <a:latin typeface="Calibri"/>
              <a:ea typeface="Calibri"/>
              <a:cs typeface="Calibri"/>
              <a:sym typeface="Calibri"/>
            </a:endParaRPr>
          </a:p>
          <a:p>
            <a:pPr marL="228600" marR="0" lvl="0" indent="-77470" algn="l" rtl="0">
              <a:lnSpc>
                <a:spcPct val="90000"/>
              </a:lnSpc>
              <a:spcBef>
                <a:spcPts val="1000"/>
              </a:spcBef>
              <a:spcAft>
                <a:spcPts val="0"/>
              </a:spcAft>
              <a:buClr>
                <a:schemeClr val="dk1"/>
              </a:buClr>
              <a:buSzPct val="100000"/>
              <a:buFont typeface="Arial"/>
              <a:buNone/>
            </a:pPr>
            <a:endParaRPr sz="2800">
              <a:solidFill>
                <a:schemeClr val="dk1"/>
              </a:solidFill>
              <a:latin typeface="Calibri"/>
              <a:ea typeface="Calibri"/>
              <a:cs typeface="Calibri"/>
              <a:sym typeface="Calibri"/>
            </a:endParaRPr>
          </a:p>
          <a:p>
            <a:pPr marL="228600" marR="0" lvl="0" indent="-77470" algn="l" rtl="0">
              <a:lnSpc>
                <a:spcPct val="90000"/>
              </a:lnSpc>
              <a:spcBef>
                <a:spcPts val="1000"/>
              </a:spcBef>
              <a:spcAft>
                <a:spcPts val="0"/>
              </a:spcAft>
              <a:buClr>
                <a:schemeClr val="dk1"/>
              </a:buClr>
              <a:buSzPct val="100000"/>
              <a:buFont typeface="Arial"/>
              <a:buNone/>
            </a:pPr>
            <a:endParaRPr sz="2800">
              <a:solidFill>
                <a:schemeClr val="dk1"/>
              </a:solidFill>
              <a:latin typeface="Calibri"/>
              <a:ea typeface="Calibri"/>
              <a:cs typeface="Calibri"/>
              <a:sym typeface="Calibri"/>
            </a:endParaRPr>
          </a:p>
          <a:p>
            <a:pPr marL="228600" marR="0" lvl="0" indent="-77470" algn="l" rtl="0">
              <a:lnSpc>
                <a:spcPct val="90000"/>
              </a:lnSpc>
              <a:spcBef>
                <a:spcPts val="1000"/>
              </a:spcBef>
              <a:spcAft>
                <a:spcPts val="0"/>
              </a:spcAft>
              <a:buClr>
                <a:schemeClr val="dk1"/>
              </a:buClr>
              <a:buSzPct val="100000"/>
              <a:buFont typeface="Arial"/>
              <a:buNone/>
            </a:pPr>
            <a:endParaRPr sz="2800">
              <a:solidFill>
                <a:schemeClr val="dk1"/>
              </a:solidFill>
              <a:latin typeface="Calibri"/>
              <a:ea typeface="Calibri"/>
              <a:cs typeface="Calibri"/>
              <a:sym typeface="Calibri"/>
            </a:endParaRPr>
          </a:p>
        </p:txBody>
      </p:sp>
      <p:graphicFrame>
        <p:nvGraphicFramePr>
          <p:cNvPr id="524" name="Google Shape;524;p38" descr="graph"/>
          <p:cNvGraphicFramePr/>
          <p:nvPr>
            <p:extLst>
              <p:ext uri="{D42A27DB-BD31-4B8C-83A1-F6EECF244321}">
                <p14:modId xmlns:p14="http://schemas.microsoft.com/office/powerpoint/2010/main" val="3190480164"/>
              </p:ext>
            </p:extLst>
          </p:nvPr>
        </p:nvGraphicFramePr>
        <p:xfrm>
          <a:off x="472667" y="3636333"/>
          <a:ext cx="4795368" cy="2701404"/>
        </p:xfrm>
        <a:graphic>
          <a:graphicData uri="http://schemas.openxmlformats.org/drawingml/2006/chart">
            <c:chart xmlns:c="http://schemas.openxmlformats.org/drawingml/2006/chart" xmlns:r="http://schemas.openxmlformats.org/officeDocument/2006/relationships" r:id="rId3"/>
          </a:graphicData>
        </a:graphic>
      </p:graphicFrame>
      <p:cxnSp>
        <p:nvCxnSpPr>
          <p:cNvPr id="525" name="Google Shape;525;p38">
            <a:extLst>
              <a:ext uri="{C183D7F6-B498-43B3-948B-1728B52AA6E4}">
                <adec:decorative xmlns:adec="http://schemas.microsoft.com/office/drawing/2017/decorative" val="1"/>
              </a:ext>
            </a:extLst>
          </p:cNvPr>
          <p:cNvCxnSpPr/>
          <p:nvPr/>
        </p:nvCxnSpPr>
        <p:spPr>
          <a:xfrm>
            <a:off x="3044612" y="3891099"/>
            <a:ext cx="0" cy="1761002"/>
          </a:xfrm>
          <a:prstGeom prst="straightConnector1">
            <a:avLst/>
          </a:prstGeom>
          <a:noFill/>
          <a:ln w="15875" cap="flat" cmpd="sng">
            <a:solidFill>
              <a:srgbClr val="FF0000"/>
            </a:solidFill>
            <a:prstDash val="dash"/>
            <a:round/>
            <a:headEnd type="none" w="sm" len="sm"/>
            <a:tailEnd type="none" w="sm" len="sm"/>
          </a:ln>
        </p:spPr>
      </p:cxnSp>
      <p:graphicFrame>
        <p:nvGraphicFramePr>
          <p:cNvPr id="527" name="Google Shape;527;p38" descr="graph"/>
          <p:cNvGraphicFramePr/>
          <p:nvPr>
            <p:extLst>
              <p:ext uri="{D42A27DB-BD31-4B8C-83A1-F6EECF244321}">
                <p14:modId xmlns:p14="http://schemas.microsoft.com/office/powerpoint/2010/main" val="4231284296"/>
              </p:ext>
            </p:extLst>
          </p:nvPr>
        </p:nvGraphicFramePr>
        <p:xfrm>
          <a:off x="6096000" y="3590443"/>
          <a:ext cx="5841759" cy="2747294"/>
        </p:xfrm>
        <a:graphic>
          <a:graphicData uri="http://schemas.openxmlformats.org/drawingml/2006/chart">
            <c:chart xmlns:c="http://schemas.openxmlformats.org/drawingml/2006/chart" xmlns:r="http://schemas.openxmlformats.org/officeDocument/2006/relationships" r:id="rId4"/>
          </a:graphicData>
        </a:graphic>
      </p:graphicFrame>
      <p:sp>
        <p:nvSpPr>
          <p:cNvPr id="523" name="Google Shape;523;p38"/>
          <p:cNvSpPr/>
          <p:nvPr/>
        </p:nvSpPr>
        <p:spPr>
          <a:xfrm>
            <a:off x="338849" y="6383627"/>
            <a:ext cx="912311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i="0">
                <a:solidFill>
                  <a:schemeClr val="lt1"/>
                </a:solidFill>
                <a:latin typeface="Calibri"/>
                <a:ea typeface="Calibri"/>
                <a:cs typeface="Calibri"/>
                <a:sym typeface="Calibri"/>
              </a:rPr>
              <a:t>Curnutte, Mary E., "Analyzing the association of competitive food policy on competitive food content in U.S. schools." (2025). </a:t>
            </a:r>
            <a:r>
              <a:rPr lang="en-US" sz="1200" b="0" i="1">
                <a:solidFill>
                  <a:schemeClr val="lt1"/>
                </a:solidFill>
                <a:latin typeface="Calibri"/>
                <a:ea typeface="Calibri"/>
                <a:cs typeface="Calibri"/>
                <a:sym typeface="Calibri"/>
              </a:rPr>
              <a:t>Electronic Theses and Dissertations.</a:t>
            </a:r>
            <a:r>
              <a:rPr lang="en-US" sz="1200" b="0" i="0">
                <a:solidFill>
                  <a:schemeClr val="lt1"/>
                </a:solidFill>
                <a:latin typeface="Calibri"/>
                <a:ea typeface="Calibri"/>
                <a:cs typeface="Calibri"/>
                <a:sym typeface="Calibri"/>
              </a:rPr>
              <a:t> Paper 4527. Retrieved from https://ir.library.louisville.edu/etd/4527</a:t>
            </a:r>
            <a:endParaRPr sz="1200">
              <a:solidFill>
                <a:schemeClr val="lt1"/>
              </a:solidFill>
              <a:latin typeface="Calibri"/>
              <a:ea typeface="Calibri"/>
              <a:cs typeface="Calibri"/>
              <a:sym typeface="Calibri"/>
            </a:endParaRPr>
          </a:p>
        </p:txBody>
      </p:sp>
      <p:sp>
        <p:nvSpPr>
          <p:cNvPr id="528" name="Google Shape;528;p38">
            <a:extLst>
              <a:ext uri="{C183D7F6-B498-43B3-948B-1728B52AA6E4}">
                <adec:decorative xmlns:adec="http://schemas.microsoft.com/office/drawing/2017/decorative" val="1"/>
              </a:ext>
            </a:extLst>
          </p:cNvPr>
          <p:cNvSpPr/>
          <p:nvPr/>
        </p:nvSpPr>
        <p:spPr>
          <a:xfrm>
            <a:off x="289932" y="1397445"/>
            <a:ext cx="11363092" cy="4616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39"/>
          <p:cNvSpPr txBox="1">
            <a:spLocks noGrp="1"/>
          </p:cNvSpPr>
          <p:nvPr>
            <p:ph type="title"/>
          </p:nvPr>
        </p:nvSpPr>
        <p:spPr>
          <a:xfrm>
            <a:off x="213360" y="117834"/>
            <a:ext cx="11724400" cy="634092"/>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chemeClr val="lt1"/>
              </a:buClr>
              <a:buSzPts val="3600"/>
              <a:buFont typeface="Trebuchet MS"/>
              <a:buNone/>
            </a:pPr>
            <a:r>
              <a:rPr lang="en-US"/>
              <a:t>Impact of HHFKA on nutrients in competitive foods</a:t>
            </a:r>
            <a:endParaRPr/>
          </a:p>
        </p:txBody>
      </p:sp>
      <p:sp>
        <p:nvSpPr>
          <p:cNvPr id="534" name="Google Shape;534;p39">
            <a:extLst>
              <a:ext uri="{C183D7F6-B498-43B3-948B-1728B52AA6E4}">
                <adec:decorative xmlns:adec="http://schemas.microsoft.com/office/drawing/2017/decorative" val="1"/>
              </a:ext>
            </a:extLst>
          </p:cNvPr>
          <p:cNvSpPr txBox="1"/>
          <p:nvPr/>
        </p:nvSpPr>
        <p:spPr>
          <a:xfrm>
            <a:off x="1227909" y="1778000"/>
            <a:ext cx="10189028" cy="5080000"/>
          </a:xfrm>
          <a:prstGeom prst="rect">
            <a:avLst/>
          </a:prstGeom>
          <a:noFill/>
          <a:ln>
            <a:noFill/>
          </a:ln>
        </p:spPr>
        <p:txBody>
          <a:bodyPr spcFirstLastPara="1" wrap="square" lIns="91425" tIns="45700" rIns="91425" bIns="45700" anchor="t" anchorCtr="0">
            <a:noAutofit/>
          </a:bodyPr>
          <a:lstStyle/>
          <a:p>
            <a:pPr marL="91440" marR="0" lvl="0" indent="0" algn="l" rtl="0">
              <a:lnSpc>
                <a:spcPct val="90000"/>
              </a:lnSpc>
              <a:spcBef>
                <a:spcPts val="0"/>
              </a:spcBef>
              <a:spcAft>
                <a:spcPts val="0"/>
              </a:spcAft>
              <a:buClr>
                <a:schemeClr val="accent1"/>
              </a:buClr>
              <a:buSzPts val="3000"/>
              <a:buFont typeface="Calibri"/>
              <a:buNone/>
            </a:pPr>
            <a:endParaRPr sz="3000">
              <a:solidFill>
                <a:srgbClr val="484848"/>
              </a:solidFill>
              <a:latin typeface="Calibri"/>
              <a:ea typeface="Calibri"/>
              <a:cs typeface="Calibri"/>
              <a:sym typeface="Calibri"/>
            </a:endParaRPr>
          </a:p>
          <a:p>
            <a:pPr marL="91440" marR="0" lvl="0" indent="0" algn="l" rtl="0">
              <a:lnSpc>
                <a:spcPct val="90000"/>
              </a:lnSpc>
              <a:spcBef>
                <a:spcPts val="1400"/>
              </a:spcBef>
              <a:spcAft>
                <a:spcPts val="0"/>
              </a:spcAft>
              <a:buClr>
                <a:schemeClr val="accent1"/>
              </a:buClr>
              <a:buSzPts val="2000"/>
              <a:buFont typeface="Calibri"/>
              <a:buNone/>
            </a:pPr>
            <a:endParaRPr sz="2000">
              <a:solidFill>
                <a:srgbClr val="484848"/>
              </a:solidFill>
              <a:latin typeface="Calibri"/>
              <a:ea typeface="Calibri"/>
              <a:cs typeface="Calibri"/>
              <a:sym typeface="Calibri"/>
            </a:endParaRPr>
          </a:p>
        </p:txBody>
      </p:sp>
      <p:sp>
        <p:nvSpPr>
          <p:cNvPr id="535" name="Google Shape;535;p39"/>
          <p:cNvSpPr txBox="1"/>
          <p:nvPr/>
        </p:nvSpPr>
        <p:spPr>
          <a:xfrm>
            <a:off x="254240" y="2751892"/>
            <a:ext cx="11683520" cy="1261884"/>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3800">
                <a:solidFill>
                  <a:srgbClr val="FF0000"/>
                </a:solidFill>
                <a:latin typeface="Calibri"/>
                <a:ea typeface="Calibri"/>
                <a:cs typeface="Calibri"/>
                <a:sym typeface="Calibri"/>
              </a:rPr>
              <a:t>Question (Chat Box): Which competitive food is Smart Snacks Standards complaint?</a:t>
            </a:r>
            <a:endParaRPr/>
          </a:p>
        </p:txBody>
      </p:sp>
      <p:pic>
        <p:nvPicPr>
          <p:cNvPr id="539" name="Google Shape;539;p39" descr="A blue package of chips"/>
          <p:cNvPicPr preferRelativeResize="0"/>
          <p:nvPr/>
        </p:nvPicPr>
        <p:blipFill rotWithShape="1">
          <a:blip r:embed="rId3">
            <a:alphaModFix/>
          </a:blip>
          <a:srcRect t="13548" b="20363"/>
          <a:stretch/>
        </p:blipFill>
        <p:spPr>
          <a:xfrm>
            <a:off x="517228" y="4248996"/>
            <a:ext cx="2670324" cy="1764746"/>
          </a:xfrm>
          <a:prstGeom prst="rect">
            <a:avLst/>
          </a:prstGeom>
          <a:noFill/>
          <a:ln>
            <a:noFill/>
          </a:ln>
        </p:spPr>
      </p:pic>
      <p:pic>
        <p:nvPicPr>
          <p:cNvPr id="538" name="Google Shape;538;p39" descr="SunChips® Original Whole Grain Snacks ..."/>
          <p:cNvPicPr preferRelativeResize="0"/>
          <p:nvPr/>
        </p:nvPicPr>
        <p:blipFill rotWithShape="1">
          <a:blip r:embed="rId4">
            <a:alphaModFix/>
          </a:blip>
          <a:srcRect/>
          <a:stretch/>
        </p:blipFill>
        <p:spPr>
          <a:xfrm>
            <a:off x="3674386" y="4069842"/>
            <a:ext cx="1990725" cy="2305050"/>
          </a:xfrm>
          <a:prstGeom prst="rect">
            <a:avLst/>
          </a:prstGeom>
          <a:noFill/>
          <a:ln>
            <a:noFill/>
          </a:ln>
        </p:spPr>
      </p:pic>
      <p:pic>
        <p:nvPicPr>
          <p:cNvPr id="537" name="Google Shape;537;p39" descr="Minute Maid Lemonade Soft Drink, 20 fl ..."/>
          <p:cNvPicPr preferRelativeResize="0"/>
          <p:nvPr/>
        </p:nvPicPr>
        <p:blipFill rotWithShape="1">
          <a:blip r:embed="rId5">
            <a:alphaModFix/>
          </a:blip>
          <a:srcRect/>
          <a:stretch/>
        </p:blipFill>
        <p:spPr>
          <a:xfrm>
            <a:off x="5933544" y="4150805"/>
            <a:ext cx="2143125" cy="2143125"/>
          </a:xfrm>
          <a:prstGeom prst="rect">
            <a:avLst/>
          </a:prstGeom>
          <a:noFill/>
          <a:ln>
            <a:noFill/>
          </a:ln>
        </p:spPr>
      </p:pic>
      <p:pic>
        <p:nvPicPr>
          <p:cNvPr id="536" name="Google Shape;536;p39" descr="Question"/>
          <p:cNvPicPr preferRelativeResize="0"/>
          <p:nvPr/>
        </p:nvPicPr>
        <p:blipFill rotWithShape="1">
          <a:blip r:embed="rId6">
            <a:alphaModFix/>
          </a:blip>
          <a:srcRect l="12052" t="28284" r="10754" b="24263"/>
          <a:stretch/>
        </p:blipFill>
        <p:spPr>
          <a:xfrm>
            <a:off x="8345102" y="4150805"/>
            <a:ext cx="3404937" cy="2093151"/>
          </a:xfrm>
          <a:prstGeom prst="rect">
            <a:avLst/>
          </a:prstGeom>
          <a:noFill/>
          <a:ln>
            <a:noFill/>
          </a:ln>
        </p:spPr>
      </p:pic>
      <p:sp>
        <p:nvSpPr>
          <p:cNvPr id="540" name="Google Shape;540;p39">
            <a:extLst>
              <a:ext uri="{C183D7F6-B498-43B3-948B-1728B52AA6E4}">
                <adec:decorative xmlns:adec="http://schemas.microsoft.com/office/drawing/2017/decorative" val="1"/>
              </a:ext>
            </a:extLst>
          </p:cNvPr>
          <p:cNvSpPr/>
          <p:nvPr/>
        </p:nvSpPr>
        <p:spPr>
          <a:xfrm>
            <a:off x="289932" y="1628078"/>
            <a:ext cx="11363092" cy="40144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3" name="Google Shape;153;p4">
            <a:extLst>
              <a:ext uri="{C183D7F6-B498-43B3-948B-1728B52AA6E4}">
                <adec:decorative xmlns:adec="http://schemas.microsoft.com/office/drawing/2017/decorative" val="1"/>
              </a:ext>
            </a:extLst>
          </p:cNvPr>
          <p:cNvSpPr/>
          <p:nvPr/>
        </p:nvSpPr>
        <p:spPr>
          <a:xfrm rot="10800000" flipH="1">
            <a:off x="0" y="685741"/>
            <a:ext cx="12192000" cy="1503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155" name="Google Shape;155;p4"/>
          <p:cNvSpPr>
            <a:spLocks noGrp="1"/>
          </p:cNvSpPr>
          <p:nvPr>
            <p:ph type="title" idx="4294967295"/>
          </p:nvPr>
        </p:nvSpPr>
        <p:spPr>
          <a:xfrm>
            <a:off x="0" y="0"/>
            <a:ext cx="12192000" cy="686100"/>
          </a:xfrm>
          <a:prstGeom prst="rect">
            <a:avLst/>
          </a:prstGeom>
          <a:solidFill>
            <a:schemeClr val="accent2"/>
          </a:solid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3700" b="1" i="0" u="none" strike="noStrike" kern="0" cap="none" spc="0" normalizeH="0" baseline="0" noProof="0" dirty="0">
                <a:ln>
                  <a:noFill/>
                </a:ln>
                <a:solidFill>
                  <a:schemeClr val="lt1"/>
                </a:solidFill>
                <a:effectLst/>
                <a:uLnTx/>
                <a:uFillTx/>
                <a:latin typeface="Calibri"/>
                <a:ea typeface="Calibri"/>
                <a:cs typeface="Calibri"/>
                <a:sym typeface="Calibri"/>
              </a:rPr>
              <a:t>NOPREN HER Summer Series for Students Agenda</a:t>
            </a:r>
            <a:endParaRPr kumimoji="0" lang="en-US" sz="15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6" name="Google Shape;156;p4">
            <a:extLst>
              <a:ext uri="{C183D7F6-B498-43B3-948B-1728B52AA6E4}">
                <adec:decorative xmlns:adec="http://schemas.microsoft.com/office/drawing/2017/decorative" val="1"/>
              </a:ext>
            </a:extLst>
          </p:cNvPr>
          <p:cNvSpPr/>
          <p:nvPr/>
        </p:nvSpPr>
        <p:spPr>
          <a:xfrm>
            <a:off x="289932" y="1126273"/>
            <a:ext cx="11363092" cy="90324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7" name="Google Shape;157;p4"/>
          <p:cNvSpPr txBox="1"/>
          <p:nvPr/>
        </p:nvSpPr>
        <p:spPr>
          <a:xfrm>
            <a:off x="331800" y="1007775"/>
            <a:ext cx="11528400" cy="4587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 Schedule and Topics </a:t>
            </a:r>
            <a:endParaRPr sz="1500" b="0" i="0" u="none" strike="noStrike" cap="none">
              <a:solidFill>
                <a:srgbClr val="000000"/>
              </a:solidFill>
              <a:latin typeface="Arial"/>
              <a:ea typeface="Arial"/>
              <a:cs typeface="Arial"/>
              <a:sym typeface="Arial"/>
            </a:endParaRPr>
          </a:p>
          <a:p>
            <a:pPr marL="457200" marR="0" lvl="0" indent="-393700" algn="l" rtl="0">
              <a:lnSpc>
                <a:spcPct val="100000"/>
              </a:lnSpc>
              <a:spcBef>
                <a:spcPts val="0"/>
              </a:spcBef>
              <a:spcAft>
                <a:spcPts val="0"/>
              </a:spcAft>
              <a:buClr>
                <a:schemeClr val="dk1"/>
              </a:buClr>
              <a:buSzPts val="2800"/>
              <a:buFont typeface="Calibri"/>
              <a:buChar char="●"/>
            </a:pPr>
            <a:r>
              <a:rPr lang="en-US" sz="2700" b="0" i="0" u="none" strike="noStrike" cap="none">
                <a:solidFill>
                  <a:schemeClr val="dk1"/>
                </a:solidFill>
                <a:latin typeface="Calibri"/>
                <a:ea typeface="Calibri"/>
                <a:cs typeface="Calibri"/>
                <a:sym typeface="Calibri"/>
              </a:rPr>
              <a:t>June 11: Policy, Systems, and Environmental (PSE)</a:t>
            </a:r>
            <a:endParaRPr sz="2700" b="0" i="0" u="none" strike="noStrike" cap="none">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Clr>
                <a:schemeClr val="dk1"/>
              </a:buClr>
              <a:buSzPts val="2700"/>
              <a:buFont typeface="Calibri"/>
              <a:buNone/>
            </a:pPr>
            <a:r>
              <a:rPr lang="en-US" sz="2700" b="0" i="0" u="none" strike="noStrike" cap="none">
                <a:solidFill>
                  <a:schemeClr val="dk1"/>
                </a:solidFill>
                <a:latin typeface="Calibri"/>
                <a:ea typeface="Calibri"/>
                <a:cs typeface="Calibri"/>
                <a:sym typeface="Calibri"/>
              </a:rPr>
              <a:t> Strategies to Support Young Children’s Diet and Health</a:t>
            </a:r>
            <a:endParaRPr sz="2500" b="0" i="0" u="none" strike="noStrike" cap="none">
              <a:solidFill>
                <a:schemeClr val="dk1"/>
              </a:solidFill>
              <a:latin typeface="Calibri"/>
              <a:ea typeface="Calibri"/>
              <a:cs typeface="Calibri"/>
              <a:sym typeface="Calibri"/>
            </a:endParaRPr>
          </a:p>
          <a:p>
            <a:pPr marL="457200" marR="0" lvl="0" indent="-393700" algn="l" rtl="0">
              <a:lnSpc>
                <a:spcPct val="100000"/>
              </a:lnSpc>
              <a:spcBef>
                <a:spcPts val="0"/>
              </a:spcBef>
              <a:spcAft>
                <a:spcPts val="0"/>
              </a:spcAft>
              <a:buClr>
                <a:schemeClr val="dk1"/>
              </a:buClr>
              <a:buSzPts val="2800"/>
              <a:buFont typeface="Calibri"/>
              <a:buChar char="●"/>
            </a:pPr>
            <a:r>
              <a:rPr lang="en-US" sz="2700" b="0" i="0" u="none" strike="noStrike" cap="none">
                <a:solidFill>
                  <a:schemeClr val="dk1"/>
                </a:solidFill>
                <a:latin typeface="Calibri"/>
                <a:ea typeface="Calibri"/>
                <a:cs typeface="Calibri"/>
                <a:sym typeface="Calibri"/>
              </a:rPr>
              <a:t>June 25: Federal, State, and Local Nutrition Policy Updates</a:t>
            </a:r>
            <a:endParaRPr sz="2500" b="0" i="0" u="none" strike="noStrike" cap="none">
              <a:solidFill>
                <a:schemeClr val="dk1"/>
              </a:solidFill>
              <a:latin typeface="Calibri"/>
              <a:ea typeface="Calibri"/>
              <a:cs typeface="Calibri"/>
              <a:sym typeface="Calibri"/>
            </a:endParaRPr>
          </a:p>
          <a:p>
            <a:pPr marL="457200" marR="0" lvl="0" indent="-393700" algn="l" rtl="0">
              <a:lnSpc>
                <a:spcPct val="100000"/>
              </a:lnSpc>
              <a:spcBef>
                <a:spcPts val="0"/>
              </a:spcBef>
              <a:spcAft>
                <a:spcPts val="0"/>
              </a:spcAft>
              <a:buClr>
                <a:schemeClr val="dk1"/>
              </a:buClr>
              <a:buSzPts val="2800"/>
              <a:buFont typeface="Calibri"/>
              <a:buChar char="●"/>
            </a:pPr>
            <a:r>
              <a:rPr lang="en-US" sz="2700" b="1" i="1" u="none" strike="noStrike" cap="none">
                <a:solidFill>
                  <a:schemeClr val="dk1"/>
                </a:solidFill>
                <a:latin typeface="Calibri"/>
                <a:ea typeface="Calibri"/>
                <a:cs typeface="Calibri"/>
                <a:sym typeface="Calibri"/>
              </a:rPr>
              <a:t>July 9: Food Policies in Schools</a:t>
            </a:r>
            <a:endParaRPr sz="2500" b="1" i="1" u="none" strike="noStrike" cap="none">
              <a:solidFill>
                <a:schemeClr val="dk1"/>
              </a:solidFill>
              <a:latin typeface="Calibri"/>
              <a:ea typeface="Calibri"/>
              <a:cs typeface="Calibri"/>
              <a:sym typeface="Calibri"/>
            </a:endParaRPr>
          </a:p>
          <a:p>
            <a:pPr marL="457200" marR="0" lvl="0" indent="-393700" algn="l" rtl="0">
              <a:lnSpc>
                <a:spcPct val="100000"/>
              </a:lnSpc>
              <a:spcBef>
                <a:spcPts val="0"/>
              </a:spcBef>
              <a:spcAft>
                <a:spcPts val="0"/>
              </a:spcAft>
              <a:buClr>
                <a:schemeClr val="dk1"/>
              </a:buClr>
              <a:buSzPts val="2800"/>
              <a:buFont typeface="Calibri"/>
              <a:buChar char="●"/>
            </a:pPr>
            <a:r>
              <a:rPr lang="en-US" sz="2700" b="0" i="0" u="none" strike="noStrike" cap="none">
                <a:solidFill>
                  <a:schemeClr val="dk1"/>
                </a:solidFill>
                <a:latin typeface="Calibri"/>
                <a:ea typeface="Calibri"/>
                <a:cs typeface="Calibri"/>
                <a:sym typeface="Calibri"/>
              </a:rPr>
              <a:t>July 23: Building Resilient Food Systems</a:t>
            </a:r>
            <a:endParaRPr sz="2500" b="0" i="0" u="none" strike="noStrike" cap="none">
              <a:solidFill>
                <a:schemeClr val="dk1"/>
              </a:solidFill>
              <a:latin typeface="Calibri"/>
              <a:ea typeface="Calibri"/>
              <a:cs typeface="Calibri"/>
              <a:sym typeface="Calibri"/>
            </a:endParaRPr>
          </a:p>
          <a:p>
            <a:pPr marL="457200" marR="0" lvl="0" indent="-393700" algn="l" rtl="0">
              <a:lnSpc>
                <a:spcPct val="100000"/>
              </a:lnSpc>
              <a:spcBef>
                <a:spcPts val="0"/>
              </a:spcBef>
              <a:spcAft>
                <a:spcPts val="0"/>
              </a:spcAft>
              <a:buClr>
                <a:schemeClr val="dk1"/>
              </a:buClr>
              <a:buSzPts val="2800"/>
              <a:buFont typeface="Calibri"/>
              <a:buChar char="●"/>
            </a:pPr>
            <a:r>
              <a:rPr lang="en-US" sz="2700" b="0" i="0" u="none" strike="noStrike" cap="none">
                <a:solidFill>
                  <a:schemeClr val="dk1"/>
                </a:solidFill>
                <a:latin typeface="Calibri"/>
                <a:ea typeface="Calibri"/>
                <a:cs typeface="Calibri"/>
                <a:sym typeface="Calibri"/>
              </a:rPr>
              <a:t>August 6: Interventions to Improve Food and Nutrition Security</a:t>
            </a:r>
            <a:endParaRPr sz="2500" b="0" i="0" u="none" strike="noStrike" cap="none">
              <a:solidFill>
                <a:schemeClr val="dk1"/>
              </a:solidFill>
              <a:highlight>
                <a:schemeClr val="lt1"/>
              </a:highlight>
              <a:latin typeface="Calibri"/>
              <a:ea typeface="Calibri"/>
              <a:cs typeface="Calibri"/>
              <a:sym typeface="Calibri"/>
            </a:endParaRPr>
          </a:p>
          <a:p>
            <a:pPr marL="457200" marR="0" lvl="0" indent="-387350" algn="l" rtl="0">
              <a:lnSpc>
                <a:spcPct val="100000"/>
              </a:lnSpc>
              <a:spcBef>
                <a:spcPts val="0"/>
              </a:spcBef>
              <a:spcAft>
                <a:spcPts val="0"/>
              </a:spcAft>
              <a:buClr>
                <a:schemeClr val="dk1"/>
              </a:buClr>
              <a:buSzPts val="2700"/>
              <a:buFont typeface="Calibri"/>
              <a:buChar char="●"/>
            </a:pPr>
            <a:r>
              <a:rPr lang="en-US" sz="2700" b="0" i="0" u="none" strike="noStrike" cap="none">
                <a:solidFill>
                  <a:schemeClr val="dk1"/>
                </a:solidFill>
                <a:latin typeface="Calibri"/>
                <a:ea typeface="Calibri"/>
                <a:cs typeface="Calibri"/>
                <a:sym typeface="Calibri"/>
              </a:rPr>
              <a:t>August 13: Student Presentations</a:t>
            </a:r>
            <a:endParaRPr sz="2700" b="0" i="0" u="none" strike="noStrike" cap="none">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Clr>
                <a:schemeClr val="dk1"/>
              </a:buClr>
              <a:buSzPts val="900"/>
              <a:buFont typeface="Calibri"/>
              <a:buNone/>
            </a:pPr>
            <a:endParaRPr sz="900" b="0" i="0" u="none" strike="noStrike" cap="none">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700"/>
              <a:buFont typeface="Arial"/>
              <a:buNone/>
            </a:pPr>
            <a:r>
              <a:rPr lang="en-US" sz="2700" b="1" i="0" u="none" strike="noStrike" cap="none">
                <a:solidFill>
                  <a:schemeClr val="dk1"/>
                </a:solidFill>
                <a:latin typeface="Calibri"/>
                <a:ea typeface="Calibri"/>
                <a:cs typeface="Calibri"/>
                <a:sym typeface="Calibri"/>
              </a:rPr>
              <a:t>For more information or to watch past recordings, visit: </a:t>
            </a:r>
            <a:r>
              <a:rPr lang="en-US" sz="2500" b="1" i="0" u="sng" strike="noStrike" cap="none">
                <a:solidFill>
                  <a:schemeClr val="hlink"/>
                </a:solidFill>
                <a:latin typeface="Calibri"/>
                <a:ea typeface="Calibri"/>
                <a:cs typeface="Calibri"/>
                <a:sym typeface="Calibri"/>
                <a:hlinkClick r:id="rId3"/>
              </a:rPr>
              <a:t>https://nopren.ucsf.edu/her-nopren-summer%C2%A0speaker-series-students-2025</a:t>
            </a:r>
            <a:r>
              <a:rPr lang="en-US" sz="2500" b="1" i="0" u="none" strike="noStrike" cap="none">
                <a:solidFill>
                  <a:schemeClr val="dk1"/>
                </a:solidFill>
                <a:latin typeface="Calibri"/>
                <a:ea typeface="Calibri"/>
                <a:cs typeface="Calibri"/>
                <a:sym typeface="Calibri"/>
              </a:rPr>
              <a:t> </a:t>
            </a:r>
            <a:endParaRPr sz="2500" b="0" i="0" u="none" strike="noStrike" cap="none">
              <a:solidFill>
                <a:schemeClr val="dk1"/>
              </a:solidFill>
              <a:latin typeface="Calibri"/>
              <a:ea typeface="Calibri"/>
              <a:cs typeface="Calibri"/>
              <a:sym typeface="Calibri"/>
            </a:endParaRPr>
          </a:p>
        </p:txBody>
      </p:sp>
      <p:sp>
        <p:nvSpPr>
          <p:cNvPr id="159" name="Google Shape;159;p4"/>
          <p:cNvSpPr txBox="1"/>
          <p:nvPr/>
        </p:nvSpPr>
        <p:spPr>
          <a:xfrm>
            <a:off x="9163133" y="1007767"/>
            <a:ext cx="2696700" cy="17238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300" b="0" i="0" u="none" strike="noStrike" cap="none">
                <a:solidFill>
                  <a:schemeClr val="dk1"/>
                </a:solidFill>
                <a:latin typeface="Calibri"/>
                <a:ea typeface="Calibri"/>
                <a:cs typeface="Calibri"/>
                <a:sym typeface="Calibri"/>
              </a:rPr>
              <a:t>The series will take place on Wednesdays </a:t>
            </a:r>
            <a:r>
              <a:rPr lang="en-US" sz="2300" b="1" i="0" u="none" strike="noStrike" cap="none">
                <a:solidFill>
                  <a:schemeClr val="dk1"/>
                </a:solidFill>
                <a:latin typeface="Calibri"/>
                <a:ea typeface="Calibri"/>
                <a:cs typeface="Calibri"/>
                <a:sym typeface="Calibri"/>
              </a:rPr>
              <a:t>from </a:t>
            </a:r>
            <a:endParaRPr sz="23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800"/>
              <a:buFont typeface="Arial"/>
              <a:buNone/>
            </a:pPr>
            <a:r>
              <a:rPr lang="en-US" sz="2300" b="1" i="0" u="none" strike="noStrike" cap="none">
                <a:solidFill>
                  <a:schemeClr val="dk1"/>
                </a:solidFill>
                <a:latin typeface="Calibri"/>
                <a:ea typeface="Calibri"/>
                <a:cs typeface="Calibri"/>
                <a:sym typeface="Calibri"/>
              </a:rPr>
              <a:t>4:00 - 5:00 pm EST</a:t>
            </a:r>
            <a:endParaRPr sz="23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500"/>
              <a:buFont typeface="Arial"/>
              <a:buNone/>
            </a:pPr>
            <a:endParaRPr sz="800" b="0" i="0" u="none" strike="noStrike" cap="none">
              <a:solidFill>
                <a:srgbClr val="000000"/>
              </a:solidFill>
              <a:latin typeface="Calibri"/>
              <a:ea typeface="Calibri"/>
              <a:cs typeface="Calibri"/>
              <a:sym typeface="Calibri"/>
            </a:endParaRPr>
          </a:p>
        </p:txBody>
      </p:sp>
      <p:pic>
        <p:nvPicPr>
          <p:cNvPr id="158" name="Google Shape;158;p4" descr="A picture containing text, bottle"/>
          <p:cNvPicPr preferRelativeResize="0"/>
          <p:nvPr/>
        </p:nvPicPr>
        <p:blipFill rotWithShape="1">
          <a:blip r:embed="rId4">
            <a:alphaModFix/>
          </a:blip>
          <a:srcRect/>
          <a:stretch/>
        </p:blipFill>
        <p:spPr>
          <a:xfrm>
            <a:off x="331800" y="5594775"/>
            <a:ext cx="1009639" cy="685801"/>
          </a:xfrm>
          <a:prstGeom prst="rect">
            <a:avLst/>
          </a:prstGeom>
          <a:noFill/>
          <a:ln>
            <a:noFill/>
          </a:ln>
        </p:spPr>
      </p:pic>
      <p:pic>
        <p:nvPicPr>
          <p:cNvPr id="154" name="Google Shape;154;p4" descr="NOPREN logo"/>
          <p:cNvPicPr preferRelativeResize="0"/>
          <p:nvPr/>
        </p:nvPicPr>
        <p:blipFill rotWithShape="1">
          <a:blip r:embed="rId5">
            <a:alphaModFix/>
          </a:blip>
          <a:srcRect/>
          <a:stretch/>
        </p:blipFill>
        <p:spPr>
          <a:xfrm>
            <a:off x="9818103" y="5502376"/>
            <a:ext cx="2152553" cy="7782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40"/>
          <p:cNvSpPr txBox="1">
            <a:spLocks noGrp="1"/>
          </p:cNvSpPr>
          <p:nvPr>
            <p:ph type="title"/>
          </p:nvPr>
        </p:nvSpPr>
        <p:spPr>
          <a:xfrm>
            <a:off x="213360" y="117834"/>
            <a:ext cx="11724400" cy="634092"/>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85000"/>
              </a:lnSpc>
              <a:spcBef>
                <a:spcPts val="0"/>
              </a:spcBef>
              <a:spcAft>
                <a:spcPts val="0"/>
              </a:spcAft>
              <a:buClr>
                <a:schemeClr val="lt1"/>
              </a:buClr>
              <a:buSzPts val="3600"/>
              <a:buFont typeface="Trebuchet MS"/>
              <a:buNone/>
            </a:pPr>
            <a:r>
              <a:rPr lang="en-US" dirty="0"/>
              <a:t>Impact of HHFKA on nutrients in competitive foods (</a:t>
            </a:r>
            <a:r>
              <a:rPr lang="en-US" dirty="0" err="1"/>
              <a:t>cont</a:t>
            </a:r>
            <a:r>
              <a:rPr lang="en-US" dirty="0"/>
              <a:t>)</a:t>
            </a:r>
            <a:endParaRPr dirty="0"/>
          </a:p>
        </p:txBody>
      </p:sp>
      <p:sp>
        <p:nvSpPr>
          <p:cNvPr id="546" name="Google Shape;546;p40">
            <a:extLst>
              <a:ext uri="{C183D7F6-B498-43B3-948B-1728B52AA6E4}">
                <adec:decorative xmlns:adec="http://schemas.microsoft.com/office/drawing/2017/decorative" val="1"/>
              </a:ext>
            </a:extLst>
          </p:cNvPr>
          <p:cNvSpPr/>
          <p:nvPr/>
        </p:nvSpPr>
        <p:spPr>
          <a:xfrm>
            <a:off x="289932" y="1395430"/>
            <a:ext cx="11363092" cy="63409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7" name="Google Shape;547;p40">
            <a:extLst>
              <a:ext uri="{C183D7F6-B498-43B3-948B-1728B52AA6E4}">
                <adec:decorative xmlns:adec="http://schemas.microsoft.com/office/drawing/2017/decorative" val="1"/>
              </a:ext>
            </a:extLst>
          </p:cNvPr>
          <p:cNvSpPr txBox="1"/>
          <p:nvPr/>
        </p:nvSpPr>
        <p:spPr>
          <a:xfrm>
            <a:off x="1227909" y="1778000"/>
            <a:ext cx="10189028" cy="5080000"/>
          </a:xfrm>
          <a:prstGeom prst="rect">
            <a:avLst/>
          </a:prstGeom>
          <a:noFill/>
          <a:ln>
            <a:noFill/>
          </a:ln>
        </p:spPr>
        <p:txBody>
          <a:bodyPr spcFirstLastPara="1" wrap="square" lIns="91425" tIns="45700" rIns="91425" bIns="45700" anchor="t" anchorCtr="0">
            <a:noAutofit/>
          </a:bodyPr>
          <a:lstStyle/>
          <a:p>
            <a:pPr marL="91440" marR="0" lvl="0" indent="0" algn="l" rtl="0">
              <a:lnSpc>
                <a:spcPct val="90000"/>
              </a:lnSpc>
              <a:spcBef>
                <a:spcPts val="0"/>
              </a:spcBef>
              <a:spcAft>
                <a:spcPts val="0"/>
              </a:spcAft>
              <a:buClr>
                <a:schemeClr val="accent1"/>
              </a:buClr>
              <a:buSzPts val="3000"/>
              <a:buFont typeface="Calibri"/>
              <a:buNone/>
            </a:pPr>
            <a:endParaRPr sz="3000">
              <a:solidFill>
                <a:srgbClr val="484848"/>
              </a:solidFill>
              <a:latin typeface="Calibri"/>
              <a:ea typeface="Calibri"/>
              <a:cs typeface="Calibri"/>
              <a:sym typeface="Calibri"/>
            </a:endParaRPr>
          </a:p>
          <a:p>
            <a:pPr marL="91440" marR="0" lvl="0" indent="0" algn="l" rtl="0">
              <a:lnSpc>
                <a:spcPct val="90000"/>
              </a:lnSpc>
              <a:spcBef>
                <a:spcPts val="1400"/>
              </a:spcBef>
              <a:spcAft>
                <a:spcPts val="0"/>
              </a:spcAft>
              <a:buClr>
                <a:schemeClr val="accent1"/>
              </a:buClr>
              <a:buSzPts val="2000"/>
              <a:buFont typeface="Calibri"/>
              <a:buNone/>
            </a:pPr>
            <a:endParaRPr sz="2000">
              <a:solidFill>
                <a:srgbClr val="484848"/>
              </a:solidFill>
              <a:latin typeface="Calibri"/>
              <a:ea typeface="Calibri"/>
              <a:cs typeface="Calibri"/>
              <a:sym typeface="Calibri"/>
            </a:endParaRPr>
          </a:p>
        </p:txBody>
      </p:sp>
      <p:pic>
        <p:nvPicPr>
          <p:cNvPr id="548" name="Google Shape;548;p40" descr="store vs school comparison of ingredients"/>
          <p:cNvPicPr preferRelativeResize="0"/>
          <p:nvPr/>
        </p:nvPicPr>
        <p:blipFill rotWithShape="1">
          <a:blip r:embed="rId3">
            <a:alphaModFix/>
          </a:blip>
          <a:srcRect/>
          <a:stretch/>
        </p:blipFill>
        <p:spPr>
          <a:xfrm>
            <a:off x="2605351" y="998778"/>
            <a:ext cx="6981298" cy="5238249"/>
          </a:xfrm>
          <a:prstGeom prst="rect">
            <a:avLst/>
          </a:prstGeom>
          <a:noFill/>
          <a:ln>
            <a:noFill/>
          </a:ln>
        </p:spPr>
      </p:pic>
      <p:sp>
        <p:nvSpPr>
          <p:cNvPr id="549" name="Google Shape;549;p40"/>
          <p:cNvSpPr txBox="1"/>
          <p:nvPr/>
        </p:nvSpPr>
        <p:spPr>
          <a:xfrm>
            <a:off x="0" y="6483879"/>
            <a:ext cx="807265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https://www.ingredientinspector.org/home/smart-snacks-school-pop-tarts</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41"/>
          <p:cNvSpPr txBox="1">
            <a:spLocks noGrp="1"/>
          </p:cNvSpPr>
          <p:nvPr>
            <p:ph type="title"/>
          </p:nvPr>
        </p:nvSpPr>
        <p:spPr>
          <a:xfrm>
            <a:off x="213360" y="117834"/>
            <a:ext cx="11724400" cy="634092"/>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85000"/>
              </a:lnSpc>
              <a:spcBef>
                <a:spcPts val="0"/>
              </a:spcBef>
              <a:spcAft>
                <a:spcPts val="0"/>
              </a:spcAft>
              <a:buClr>
                <a:schemeClr val="lt1"/>
              </a:buClr>
              <a:buSzPts val="3600"/>
              <a:buFont typeface="Trebuchet MS"/>
              <a:buNone/>
            </a:pPr>
            <a:r>
              <a:rPr lang="en-US" dirty="0"/>
              <a:t>Impact of HHFKA on nutrients in competitive foods (cont.)</a:t>
            </a:r>
            <a:endParaRPr dirty="0"/>
          </a:p>
        </p:txBody>
      </p:sp>
      <p:sp>
        <p:nvSpPr>
          <p:cNvPr id="555" name="Google Shape;555;p41">
            <a:extLst>
              <a:ext uri="{C183D7F6-B498-43B3-948B-1728B52AA6E4}">
                <adec:decorative xmlns:adec="http://schemas.microsoft.com/office/drawing/2017/decorative" val="1"/>
              </a:ext>
            </a:extLst>
          </p:cNvPr>
          <p:cNvSpPr/>
          <p:nvPr/>
        </p:nvSpPr>
        <p:spPr>
          <a:xfrm>
            <a:off x="289932" y="1226634"/>
            <a:ext cx="11363092" cy="8028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6" name="Google Shape;556;p41">
            <a:extLst>
              <a:ext uri="{C183D7F6-B498-43B3-948B-1728B52AA6E4}">
                <adec:decorative xmlns:adec="http://schemas.microsoft.com/office/drawing/2017/decorative" val="1"/>
              </a:ext>
            </a:extLst>
          </p:cNvPr>
          <p:cNvSpPr txBox="1"/>
          <p:nvPr/>
        </p:nvSpPr>
        <p:spPr>
          <a:xfrm>
            <a:off x="1227909" y="1778000"/>
            <a:ext cx="10189028" cy="5080000"/>
          </a:xfrm>
          <a:prstGeom prst="rect">
            <a:avLst/>
          </a:prstGeom>
          <a:noFill/>
          <a:ln>
            <a:noFill/>
          </a:ln>
        </p:spPr>
        <p:txBody>
          <a:bodyPr spcFirstLastPara="1" wrap="square" lIns="91425" tIns="45700" rIns="91425" bIns="45700" anchor="t" anchorCtr="0">
            <a:noAutofit/>
          </a:bodyPr>
          <a:lstStyle/>
          <a:p>
            <a:pPr marL="91440" marR="0" lvl="0" indent="0" algn="l" rtl="0">
              <a:lnSpc>
                <a:spcPct val="90000"/>
              </a:lnSpc>
              <a:spcBef>
                <a:spcPts val="0"/>
              </a:spcBef>
              <a:spcAft>
                <a:spcPts val="0"/>
              </a:spcAft>
              <a:buClr>
                <a:schemeClr val="accent1"/>
              </a:buClr>
              <a:buSzPts val="3000"/>
              <a:buFont typeface="Calibri"/>
              <a:buNone/>
            </a:pPr>
            <a:endParaRPr sz="3000">
              <a:solidFill>
                <a:srgbClr val="484848"/>
              </a:solidFill>
              <a:latin typeface="Calibri"/>
              <a:ea typeface="Calibri"/>
              <a:cs typeface="Calibri"/>
              <a:sym typeface="Calibri"/>
            </a:endParaRPr>
          </a:p>
          <a:p>
            <a:pPr marL="91440" marR="0" lvl="0" indent="0" algn="l" rtl="0">
              <a:lnSpc>
                <a:spcPct val="90000"/>
              </a:lnSpc>
              <a:spcBef>
                <a:spcPts val="1400"/>
              </a:spcBef>
              <a:spcAft>
                <a:spcPts val="0"/>
              </a:spcAft>
              <a:buClr>
                <a:schemeClr val="accent1"/>
              </a:buClr>
              <a:buSzPts val="2000"/>
              <a:buFont typeface="Calibri"/>
              <a:buNone/>
            </a:pPr>
            <a:endParaRPr sz="2000">
              <a:solidFill>
                <a:srgbClr val="484848"/>
              </a:solidFill>
              <a:latin typeface="Calibri"/>
              <a:ea typeface="Calibri"/>
              <a:cs typeface="Calibri"/>
              <a:sym typeface="Calibri"/>
            </a:endParaRPr>
          </a:p>
        </p:txBody>
      </p:sp>
      <p:pic>
        <p:nvPicPr>
          <p:cNvPr id="557" name="Google Shape;557;p41" descr="nutritient label"/>
          <p:cNvPicPr preferRelativeResize="0"/>
          <p:nvPr/>
        </p:nvPicPr>
        <p:blipFill rotWithShape="1">
          <a:blip r:embed="rId3">
            <a:alphaModFix/>
          </a:blip>
          <a:srcRect b="5943"/>
          <a:stretch/>
        </p:blipFill>
        <p:spPr>
          <a:xfrm>
            <a:off x="3850105" y="983056"/>
            <a:ext cx="3942347" cy="5562123"/>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42"/>
          <p:cNvSpPr txBox="1">
            <a:spLocks noGrp="1"/>
          </p:cNvSpPr>
          <p:nvPr>
            <p:ph type="title"/>
          </p:nvPr>
        </p:nvSpPr>
        <p:spPr>
          <a:xfrm>
            <a:off x="213360" y="117834"/>
            <a:ext cx="11724400" cy="634092"/>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85000"/>
              </a:lnSpc>
              <a:spcBef>
                <a:spcPts val="0"/>
              </a:spcBef>
              <a:spcAft>
                <a:spcPts val="0"/>
              </a:spcAft>
              <a:buClr>
                <a:schemeClr val="lt1"/>
              </a:buClr>
              <a:buSzPts val="3600"/>
              <a:buFont typeface="Trebuchet MS"/>
              <a:buNone/>
            </a:pPr>
            <a:r>
              <a:rPr lang="en-US" dirty="0"/>
              <a:t>Impact of HHFKA on nutrients in competitive foods (cont..)</a:t>
            </a:r>
            <a:endParaRPr dirty="0"/>
          </a:p>
        </p:txBody>
      </p:sp>
      <p:sp>
        <p:nvSpPr>
          <p:cNvPr id="563" name="Google Shape;563;p42">
            <a:extLst>
              <a:ext uri="{C183D7F6-B498-43B3-948B-1728B52AA6E4}">
                <adec:decorative xmlns:adec="http://schemas.microsoft.com/office/drawing/2017/decorative" val="1"/>
              </a:ext>
            </a:extLst>
          </p:cNvPr>
          <p:cNvSpPr/>
          <p:nvPr/>
        </p:nvSpPr>
        <p:spPr>
          <a:xfrm>
            <a:off x="289932" y="1395430"/>
            <a:ext cx="11363092" cy="63409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4" name="Google Shape;564;p42"/>
          <p:cNvSpPr txBox="1"/>
          <p:nvPr/>
        </p:nvSpPr>
        <p:spPr>
          <a:xfrm>
            <a:off x="1227909" y="1778000"/>
            <a:ext cx="10189028" cy="5080000"/>
          </a:xfrm>
          <a:prstGeom prst="rect">
            <a:avLst/>
          </a:prstGeom>
          <a:noFill/>
          <a:ln>
            <a:noFill/>
          </a:ln>
        </p:spPr>
        <p:txBody>
          <a:bodyPr spcFirstLastPara="1" wrap="square" lIns="91425" tIns="45700" rIns="91425" bIns="45700" anchor="t" anchorCtr="0">
            <a:noAutofit/>
          </a:bodyPr>
          <a:lstStyle/>
          <a:p>
            <a:pPr marL="91440" marR="0" lvl="0" indent="-190500" algn="l" rtl="0">
              <a:lnSpc>
                <a:spcPct val="90000"/>
              </a:lnSpc>
              <a:spcBef>
                <a:spcPts val="0"/>
              </a:spcBef>
              <a:spcAft>
                <a:spcPts val="0"/>
              </a:spcAft>
              <a:buClr>
                <a:schemeClr val="accent1"/>
              </a:buClr>
              <a:buSzPts val="3000"/>
              <a:buFont typeface="Calibri"/>
              <a:buChar char=" "/>
            </a:pPr>
            <a:r>
              <a:rPr lang="en-US" sz="3000">
                <a:solidFill>
                  <a:srgbClr val="484848"/>
                </a:solidFill>
                <a:latin typeface="Calibri"/>
                <a:ea typeface="Calibri"/>
                <a:cs typeface="Calibri"/>
                <a:sym typeface="Calibri"/>
              </a:rPr>
              <a:t>↓ calories, saturated fat, sodium, and sugar</a:t>
            </a:r>
            <a:endParaRPr/>
          </a:p>
          <a:p>
            <a:pPr marL="91440" marR="0" lvl="0" indent="-190500" algn="l" rtl="0">
              <a:lnSpc>
                <a:spcPct val="90000"/>
              </a:lnSpc>
              <a:spcBef>
                <a:spcPts val="1400"/>
              </a:spcBef>
              <a:spcAft>
                <a:spcPts val="0"/>
              </a:spcAft>
              <a:buClr>
                <a:schemeClr val="accent1"/>
              </a:buClr>
              <a:buSzPts val="3000"/>
              <a:buFont typeface="Calibri"/>
              <a:buChar char=" "/>
            </a:pPr>
            <a:r>
              <a:rPr lang="en-US" sz="3000">
                <a:solidFill>
                  <a:srgbClr val="484848"/>
                </a:solidFill>
                <a:latin typeface="Calibri"/>
                <a:ea typeface="Calibri"/>
                <a:cs typeface="Calibri"/>
                <a:sym typeface="Calibri"/>
              </a:rPr>
              <a:t>↑ Fiber</a:t>
            </a:r>
            <a:endParaRPr/>
          </a:p>
          <a:p>
            <a:pPr marL="91440" marR="0" lvl="0" indent="0" algn="l" rtl="0">
              <a:lnSpc>
                <a:spcPct val="90000"/>
              </a:lnSpc>
              <a:spcBef>
                <a:spcPts val="1400"/>
              </a:spcBef>
              <a:spcAft>
                <a:spcPts val="0"/>
              </a:spcAft>
              <a:buClr>
                <a:schemeClr val="accent1"/>
              </a:buClr>
              <a:buSzPts val="3000"/>
              <a:buFont typeface="Calibri"/>
              <a:buNone/>
            </a:pPr>
            <a:endParaRPr sz="3000">
              <a:solidFill>
                <a:srgbClr val="484848"/>
              </a:solidFill>
              <a:latin typeface="Calibri"/>
              <a:ea typeface="Calibri"/>
              <a:cs typeface="Calibri"/>
              <a:sym typeface="Calibri"/>
            </a:endParaRPr>
          </a:p>
          <a:p>
            <a:pPr marL="91440" marR="0" lvl="0" indent="-190500" algn="l" rtl="0">
              <a:lnSpc>
                <a:spcPct val="90000"/>
              </a:lnSpc>
              <a:spcBef>
                <a:spcPts val="1400"/>
              </a:spcBef>
              <a:spcAft>
                <a:spcPts val="0"/>
              </a:spcAft>
              <a:buClr>
                <a:schemeClr val="accent1"/>
              </a:buClr>
              <a:buSzPts val="3000"/>
              <a:buFont typeface="Calibri"/>
              <a:buChar char=" "/>
            </a:pPr>
            <a:r>
              <a:rPr lang="en-US" sz="3000" i="1">
                <a:solidFill>
                  <a:srgbClr val="484848"/>
                </a:solidFill>
                <a:latin typeface="Calibri"/>
                <a:ea typeface="Calibri"/>
                <a:cs typeface="Calibri"/>
                <a:sym typeface="Calibri"/>
              </a:rPr>
              <a:t>17% of products were reformulated before the standards went into effect in 2014! </a:t>
            </a:r>
            <a:endParaRPr/>
          </a:p>
          <a:p>
            <a:pPr marL="91440" marR="0" lvl="0" indent="0" algn="l" rtl="0">
              <a:lnSpc>
                <a:spcPct val="90000"/>
              </a:lnSpc>
              <a:spcBef>
                <a:spcPts val="1400"/>
              </a:spcBef>
              <a:spcAft>
                <a:spcPts val="0"/>
              </a:spcAft>
              <a:buClr>
                <a:schemeClr val="accent1"/>
              </a:buClr>
              <a:buSzPts val="2000"/>
              <a:buFont typeface="Calibri"/>
              <a:buNone/>
            </a:pPr>
            <a:endParaRPr sz="2000">
              <a:solidFill>
                <a:srgbClr val="484848"/>
              </a:solidFill>
              <a:latin typeface="Calibri"/>
              <a:ea typeface="Calibri"/>
              <a:cs typeface="Calibri"/>
              <a:sym typeface="Calibri"/>
            </a:endParaRPr>
          </a:p>
        </p:txBody>
      </p:sp>
      <p:sp>
        <p:nvSpPr>
          <p:cNvPr id="565" name="Google Shape;565;p42"/>
          <p:cNvSpPr txBox="1"/>
          <p:nvPr/>
        </p:nvSpPr>
        <p:spPr>
          <a:xfrm>
            <a:off x="-1" y="6479176"/>
            <a:ext cx="1208314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i="0">
                <a:solidFill>
                  <a:schemeClr val="lt1"/>
                </a:solidFill>
                <a:latin typeface="Arial"/>
                <a:ea typeface="Arial"/>
                <a:cs typeface="Arial"/>
                <a:sym typeface="Arial"/>
              </a:rPr>
              <a:t>Jahn JL, Cohen JF, Gorski-Findling MT, Hoffman JA, Rosenfeld L, Chaffee R, Smith L, Rimm EB. Product reformulation and nutritional improvements after new competitive food standards in schools. Public health nutrition. 2018 Apr;21(5):1011-8.</a:t>
            </a:r>
            <a:endParaRPr sz="1000">
              <a:solidFill>
                <a:schemeClr val="lt1"/>
              </a:solidFill>
              <a:latin typeface="Calibri"/>
              <a:ea typeface="Calibri"/>
              <a:cs typeface="Calibri"/>
              <a:sym typeface="Calibri"/>
            </a:endParaRPr>
          </a:p>
        </p:txBody>
      </p:sp>
      <p:pic>
        <p:nvPicPr>
          <p:cNvPr id="566" name="Google Shape;566;p42" descr="Image result for smart snacks in school"/>
          <p:cNvPicPr preferRelativeResize="0"/>
          <p:nvPr/>
        </p:nvPicPr>
        <p:blipFill rotWithShape="1">
          <a:blip r:embed="rId3">
            <a:alphaModFix/>
          </a:blip>
          <a:srcRect/>
          <a:stretch/>
        </p:blipFill>
        <p:spPr>
          <a:xfrm>
            <a:off x="8203474" y="4898730"/>
            <a:ext cx="3988526" cy="142447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43"/>
          <p:cNvSpPr txBox="1">
            <a:spLocks noGrp="1"/>
          </p:cNvSpPr>
          <p:nvPr>
            <p:ph type="title"/>
          </p:nvPr>
        </p:nvSpPr>
        <p:spPr>
          <a:xfrm>
            <a:off x="213360" y="117834"/>
            <a:ext cx="11724400" cy="634092"/>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chemeClr val="lt1"/>
              </a:buClr>
              <a:buSzPts val="3600"/>
              <a:buFont typeface="Trebuchet MS"/>
              <a:buNone/>
            </a:pPr>
            <a:r>
              <a:rPr lang="en-US" dirty="0"/>
              <a:t>HHFKA: Competitive Foods impact on diet (</a:t>
            </a:r>
            <a:r>
              <a:rPr lang="en-US" dirty="0" err="1"/>
              <a:t>cont</a:t>
            </a:r>
            <a:r>
              <a:rPr lang="en-US" dirty="0"/>
              <a:t>).</a:t>
            </a:r>
            <a:endParaRPr dirty="0"/>
          </a:p>
        </p:txBody>
      </p:sp>
      <p:sp>
        <p:nvSpPr>
          <p:cNvPr id="572" name="Google Shape;572;p43"/>
          <p:cNvSpPr txBox="1"/>
          <p:nvPr/>
        </p:nvSpPr>
        <p:spPr>
          <a:xfrm>
            <a:off x="1201783" y="1905000"/>
            <a:ext cx="10006148" cy="4325983"/>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3500"/>
              <a:buFont typeface="Arial"/>
              <a:buChar char="•"/>
            </a:pPr>
            <a:r>
              <a:rPr lang="en-US" sz="3500">
                <a:solidFill>
                  <a:schemeClr val="dk1"/>
                </a:solidFill>
                <a:latin typeface="Calibri"/>
                <a:ea typeface="Calibri"/>
                <a:cs typeface="Calibri"/>
                <a:sym typeface="Calibri"/>
              </a:rPr>
              <a:t>Our research has found:</a:t>
            </a:r>
            <a:endParaRPr/>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Students select AND eat more of their healthier school meals when there is limited access to competitive foods</a:t>
            </a:r>
            <a:endParaRPr/>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Student eat less of the unhealthy food </a:t>
            </a:r>
            <a:r>
              <a:rPr lang="en-US" sz="2400" b="0" i="0" u="sng" strike="noStrike" cap="none">
                <a:solidFill>
                  <a:schemeClr val="dk1"/>
                </a:solidFill>
                <a:latin typeface="Calibri"/>
                <a:ea typeface="Calibri"/>
                <a:cs typeface="Calibri"/>
                <a:sym typeface="Calibri"/>
              </a:rPr>
              <a:t>outside of school </a:t>
            </a:r>
            <a:r>
              <a:rPr lang="en-US" sz="2400" b="0" i="0" u="none" strike="noStrike" cap="none">
                <a:solidFill>
                  <a:schemeClr val="dk1"/>
                </a:solidFill>
                <a:latin typeface="Calibri"/>
                <a:ea typeface="Calibri"/>
                <a:cs typeface="Calibri"/>
                <a:sym typeface="Calibri"/>
              </a:rPr>
              <a:t>when they eat a healthy school lunch</a:t>
            </a:r>
            <a:endParaRPr/>
          </a:p>
          <a:p>
            <a:pPr marL="228600" marR="0" lvl="0" indent="0" algn="l" rtl="0">
              <a:lnSpc>
                <a:spcPct val="90000"/>
              </a:lnSpc>
              <a:spcBef>
                <a:spcPts val="1000"/>
              </a:spcBef>
              <a:spcAft>
                <a:spcPts val="0"/>
              </a:spcAft>
              <a:buClr>
                <a:schemeClr val="dk1"/>
              </a:buClr>
              <a:buSzPts val="3600"/>
              <a:buFont typeface="Arial"/>
              <a:buNone/>
            </a:pPr>
            <a:endParaRPr sz="360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p:txBody>
      </p:sp>
      <p:sp>
        <p:nvSpPr>
          <p:cNvPr id="573" name="Google Shape;573;p43">
            <a:extLst>
              <a:ext uri="{C183D7F6-B498-43B3-948B-1728B52AA6E4}">
                <adec:decorative xmlns:adec="http://schemas.microsoft.com/office/drawing/2017/decorative" val="1"/>
              </a:ext>
            </a:extLst>
          </p:cNvPr>
          <p:cNvSpPr txBox="1"/>
          <p:nvPr/>
        </p:nvSpPr>
        <p:spPr>
          <a:xfrm>
            <a:off x="7560614" y="6024286"/>
            <a:ext cx="129051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606060"/>
                </a:solidFill>
                <a:latin typeface="Calibri"/>
                <a:ea typeface="Calibri"/>
                <a:cs typeface="Calibri"/>
                <a:sym typeface="Calibri"/>
              </a:rPr>
              <a:t>* P&lt;0.001</a:t>
            </a:r>
            <a:endParaRPr/>
          </a:p>
        </p:txBody>
      </p:sp>
      <p:pic>
        <p:nvPicPr>
          <p:cNvPr id="574" name="Google Shape;574;p4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672890" y="4714916"/>
            <a:ext cx="1013739" cy="650031"/>
          </a:xfrm>
          <a:prstGeom prst="rect">
            <a:avLst/>
          </a:prstGeom>
          <a:noFill/>
          <a:ln>
            <a:noFill/>
          </a:ln>
        </p:spPr>
      </p:pic>
      <p:sp>
        <p:nvSpPr>
          <p:cNvPr id="575" name="Google Shape;575;p43">
            <a:extLst>
              <a:ext uri="{C183D7F6-B498-43B3-948B-1728B52AA6E4}">
                <adec:decorative xmlns:adec="http://schemas.microsoft.com/office/drawing/2017/decorative" val="1"/>
              </a:ext>
            </a:extLst>
          </p:cNvPr>
          <p:cNvSpPr/>
          <p:nvPr/>
        </p:nvSpPr>
        <p:spPr>
          <a:xfrm>
            <a:off x="289932" y="1298701"/>
            <a:ext cx="11363092" cy="4616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aphicFrame>
        <p:nvGraphicFramePr>
          <p:cNvPr id="576" name="Google Shape;576;p43">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68464110"/>
              </p:ext>
            </p:extLst>
          </p:nvPr>
        </p:nvGraphicFramePr>
        <p:xfrm>
          <a:off x="2832414" y="3931949"/>
          <a:ext cx="4724400" cy="2411700"/>
        </p:xfrm>
        <a:graphic>
          <a:graphicData uri="http://schemas.openxmlformats.org/drawingml/2006/chart">
            <c:chart xmlns:c="http://schemas.openxmlformats.org/drawingml/2006/chart" xmlns:r="http://schemas.openxmlformats.org/officeDocument/2006/relationships" r:id="rId4"/>
          </a:graphicData>
        </a:graphic>
      </p:graphicFrame>
      <p:sp>
        <p:nvSpPr>
          <p:cNvPr id="577" name="Google Shape;577;p43">
            <a:extLst>
              <a:ext uri="{C183D7F6-B498-43B3-948B-1728B52AA6E4}">
                <adec:decorative xmlns:adec="http://schemas.microsoft.com/office/drawing/2017/decorative" val="1"/>
              </a:ext>
            </a:extLst>
          </p:cNvPr>
          <p:cNvSpPr txBox="1"/>
          <p:nvPr/>
        </p:nvSpPr>
        <p:spPr>
          <a:xfrm rot="-5400000">
            <a:off x="1810446" y="4584344"/>
            <a:ext cx="110394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Average # Snacks</a:t>
            </a:r>
            <a:endParaRPr/>
          </a:p>
        </p:txBody>
      </p:sp>
      <p:sp>
        <p:nvSpPr>
          <p:cNvPr id="578" name="Google Shape;578;p43">
            <a:extLst>
              <a:ext uri="{C183D7F6-B498-43B3-948B-1728B52AA6E4}">
                <adec:decorative xmlns:adec="http://schemas.microsoft.com/office/drawing/2017/decorative" val="0"/>
              </a:ext>
            </a:extLst>
          </p:cNvPr>
          <p:cNvSpPr/>
          <p:nvPr/>
        </p:nvSpPr>
        <p:spPr>
          <a:xfrm>
            <a:off x="338849" y="6383627"/>
            <a:ext cx="912311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Cohen JF, Findling MTG, Rosenfeld L, Smith L, Rimm EB, and Hoffman JA, 2018. The impact of 1 year of healthier school food policies on students’ diets during and outside of the school day. </a:t>
            </a:r>
            <a:r>
              <a:rPr lang="en-US" sz="1200" i="1">
                <a:solidFill>
                  <a:schemeClr val="lt1"/>
                </a:solidFill>
                <a:latin typeface="Calibri"/>
                <a:ea typeface="Calibri"/>
                <a:cs typeface="Calibri"/>
                <a:sym typeface="Calibri"/>
              </a:rPr>
              <a:t>JAND</a:t>
            </a:r>
            <a:r>
              <a:rPr lang="en-US" sz="1200">
                <a:solidFill>
                  <a:schemeClr val="lt1"/>
                </a:solidFill>
                <a:latin typeface="Calibri"/>
                <a:ea typeface="Calibri"/>
                <a:cs typeface="Calibri"/>
                <a:sym typeface="Calibri"/>
              </a:rPr>
              <a:t>, </a:t>
            </a:r>
            <a:r>
              <a:rPr lang="en-US" sz="1200" i="1">
                <a:solidFill>
                  <a:schemeClr val="lt1"/>
                </a:solidFill>
                <a:latin typeface="Calibri"/>
                <a:ea typeface="Calibri"/>
                <a:cs typeface="Calibri"/>
                <a:sym typeface="Calibri"/>
              </a:rPr>
              <a:t>118</a:t>
            </a:r>
            <a:r>
              <a:rPr lang="en-US" sz="1200">
                <a:solidFill>
                  <a:schemeClr val="lt1"/>
                </a:solidFill>
                <a:latin typeface="Calibri"/>
                <a:ea typeface="Calibri"/>
                <a:cs typeface="Calibri"/>
                <a:sym typeface="Calibri"/>
              </a:rPr>
              <a:t>(12), pp.2296-2301.</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44"/>
          <p:cNvSpPr txBox="1">
            <a:spLocks noGrp="1"/>
          </p:cNvSpPr>
          <p:nvPr>
            <p:ph type="title"/>
          </p:nvPr>
        </p:nvSpPr>
        <p:spPr>
          <a:xfrm>
            <a:off x="457200" y="594359"/>
            <a:ext cx="3200400" cy="228600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FFFFFF"/>
              </a:buClr>
              <a:buSzPts val="3600"/>
              <a:buFont typeface="Trebuchet MS"/>
              <a:buNone/>
            </a:pPr>
            <a:r>
              <a:rPr lang="en-US"/>
              <a:t>Local Wellness Policies (LWPs)</a:t>
            </a:r>
            <a:endParaRPr/>
          </a:p>
        </p:txBody>
      </p:sp>
      <p:sp>
        <p:nvSpPr>
          <p:cNvPr id="586" name="Google Shape;586;p44"/>
          <p:cNvSpPr txBox="1">
            <a:spLocks noGrp="1"/>
          </p:cNvSpPr>
          <p:nvPr>
            <p:ph type="body" idx="2"/>
          </p:nvPr>
        </p:nvSpPr>
        <p:spPr>
          <a:xfrm>
            <a:off x="457200" y="3852672"/>
            <a:ext cx="3200400" cy="245253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000"/>
              <a:buNone/>
            </a:pPr>
            <a:r>
              <a:rPr lang="en-US" sz="2000"/>
              <a:t>District policies established via Child Nutrition Reauthorization Act of 2004 </a:t>
            </a:r>
            <a:r>
              <a:rPr lang="en-US" sz="1800"/>
              <a:t>(</a:t>
            </a:r>
            <a:r>
              <a:rPr lang="en-US" sz="2000"/>
              <a:t>PL 108-265, Section 204)</a:t>
            </a:r>
            <a:endParaRPr sz="1800"/>
          </a:p>
          <a:p>
            <a:pPr marL="0" lvl="0" indent="0" algn="l" rtl="0">
              <a:lnSpc>
                <a:spcPct val="90000"/>
              </a:lnSpc>
              <a:spcBef>
                <a:spcPts val="1400"/>
              </a:spcBef>
              <a:spcAft>
                <a:spcPts val="0"/>
              </a:spcAft>
              <a:buSzPts val="2000"/>
              <a:buNone/>
            </a:pPr>
            <a:r>
              <a:rPr lang="en-US" sz="2000"/>
              <a:t>Required to be in place by start of 2006-07 school year</a:t>
            </a:r>
            <a:endParaRPr/>
          </a:p>
          <a:p>
            <a:pPr marL="0" lvl="0" indent="0" algn="l" rtl="0">
              <a:lnSpc>
                <a:spcPct val="90000"/>
              </a:lnSpc>
              <a:spcBef>
                <a:spcPts val="1400"/>
              </a:spcBef>
              <a:spcAft>
                <a:spcPts val="0"/>
              </a:spcAft>
              <a:buSzPts val="1800"/>
              <a:buNone/>
            </a:pPr>
            <a:endParaRPr sz="1800"/>
          </a:p>
        </p:txBody>
      </p:sp>
      <p:pic>
        <p:nvPicPr>
          <p:cNvPr id="585" name="Google Shape;585;p44" descr="Federal legislation, written LWPs (school district), LWP implementation (district and school), enhanced opportunities for health and wellness, improved child health (and academic outcomes?)."/>
          <p:cNvPicPr preferRelativeResize="0">
            <a:picLocks noGrp="1"/>
          </p:cNvPicPr>
          <p:nvPr>
            <p:ph type="body" idx="1"/>
          </p:nvPr>
        </p:nvPicPr>
        <p:blipFill rotWithShape="1">
          <a:blip r:embed="rId3">
            <a:alphaModFix/>
          </a:blip>
          <a:srcRect/>
          <a:stretch/>
        </p:blipFill>
        <p:spPr>
          <a:xfrm>
            <a:off x="4800600" y="1503945"/>
            <a:ext cx="6492875" cy="371358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45"/>
          <p:cNvSpPr txBox="1">
            <a:spLocks noGrp="1"/>
          </p:cNvSpPr>
          <p:nvPr>
            <p:ph type="title"/>
          </p:nvPr>
        </p:nvSpPr>
        <p:spPr>
          <a:xfrm>
            <a:off x="213360" y="117834"/>
            <a:ext cx="11724400" cy="634092"/>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chemeClr val="lt1"/>
              </a:buClr>
              <a:buSzPts val="3600"/>
              <a:buFont typeface="Trebuchet MS"/>
              <a:buNone/>
            </a:pPr>
            <a:r>
              <a:rPr lang="en-US" dirty="0"/>
              <a:t>Local Wellness Policies (LWPs) (</a:t>
            </a:r>
            <a:r>
              <a:rPr lang="en-US" dirty="0" err="1"/>
              <a:t>cont</a:t>
            </a:r>
            <a:r>
              <a:rPr lang="en-US" dirty="0"/>
              <a:t>)</a:t>
            </a:r>
            <a:endParaRPr dirty="0"/>
          </a:p>
        </p:txBody>
      </p:sp>
      <p:sp>
        <p:nvSpPr>
          <p:cNvPr id="593" name="Google Shape;593;p45">
            <a:extLst>
              <a:ext uri="{C183D7F6-B498-43B3-948B-1728B52AA6E4}">
                <adec:decorative xmlns:adec="http://schemas.microsoft.com/office/drawing/2017/decorative" val="1"/>
              </a:ext>
            </a:extLst>
          </p:cNvPr>
          <p:cNvSpPr/>
          <p:nvPr/>
        </p:nvSpPr>
        <p:spPr>
          <a:xfrm>
            <a:off x="289932" y="1395430"/>
            <a:ext cx="11363092" cy="63409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94" name="Google Shape;594;p45" descr="Federal legislation, written LWPs (school district), LWP implementation (district and school), enhanced opportunities for health and wellness, improved child health (and academic outcomes?)."/>
          <p:cNvPicPr preferRelativeResize="0"/>
          <p:nvPr/>
        </p:nvPicPr>
        <p:blipFill rotWithShape="1">
          <a:blip r:embed="rId3">
            <a:alphaModFix/>
          </a:blip>
          <a:srcRect/>
          <a:stretch/>
        </p:blipFill>
        <p:spPr>
          <a:xfrm>
            <a:off x="1484592" y="1214967"/>
            <a:ext cx="9218699" cy="5272616"/>
          </a:xfrm>
          <a:prstGeom prst="rect">
            <a:avLst/>
          </a:prstGeom>
          <a:noFill/>
          <a:ln>
            <a:noFill/>
          </a:ln>
        </p:spPr>
      </p:pic>
      <p:sp>
        <p:nvSpPr>
          <p:cNvPr id="595" name="Google Shape;595;p45"/>
          <p:cNvSpPr txBox="1"/>
          <p:nvPr/>
        </p:nvSpPr>
        <p:spPr>
          <a:xfrm>
            <a:off x="2239925" y="2037103"/>
            <a:ext cx="7938977" cy="3046988"/>
          </a:xfrm>
          <a:prstGeom prst="rect">
            <a:avLst/>
          </a:prstGeom>
          <a:solidFill>
            <a:schemeClr val="lt1"/>
          </a:solidFill>
          <a:ln w="57150"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u="sng">
                <a:solidFill>
                  <a:schemeClr val="dk1"/>
                </a:solidFill>
                <a:latin typeface="Calibri"/>
                <a:ea typeface="Calibri"/>
                <a:cs typeface="Calibri"/>
                <a:sym typeface="Calibri"/>
              </a:rPr>
              <a:t>Healthy Hunger-Free Kids Act Local Wellness Policy Implementation Final Rule (July 2017):</a:t>
            </a:r>
            <a:endParaRPr/>
          </a:p>
          <a:p>
            <a:pPr marL="0" marR="0" lvl="0" indent="-15240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Content of Wellness Policy</a:t>
            </a:r>
            <a:endParaRPr/>
          </a:p>
          <a:p>
            <a:pPr marL="0" marR="0" lvl="0" indent="-15240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Wellness Leadership</a:t>
            </a:r>
            <a:endParaRPr/>
          </a:p>
          <a:p>
            <a:pPr marL="0" marR="0" lvl="0" indent="-15240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Enhanced Documentation</a:t>
            </a:r>
            <a:endParaRPr/>
          </a:p>
          <a:p>
            <a:pPr marL="0" marR="0" lvl="0" indent="-15240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Public Updates</a:t>
            </a:r>
            <a:endParaRPr/>
          </a:p>
          <a:p>
            <a:pPr marL="0" marR="0" lvl="0" indent="-15240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Monitoring/Oversight</a:t>
            </a:r>
            <a:endParaRPr/>
          </a:p>
          <a:p>
            <a:pPr marL="0" marR="0" lvl="0" indent="-152400" algn="l" rtl="0">
              <a:spcBef>
                <a:spcPts val="0"/>
              </a:spcBef>
              <a:spcAft>
                <a:spcPts val="0"/>
              </a:spcAft>
              <a:buClr>
                <a:schemeClr val="dk1"/>
              </a:buClr>
              <a:buSzPts val="2400"/>
              <a:buFont typeface="Arial"/>
              <a:buChar char="•"/>
            </a:pPr>
            <a:r>
              <a:rPr lang="en-US" sz="2400" b="1">
                <a:solidFill>
                  <a:schemeClr val="dk1"/>
                </a:solidFill>
                <a:latin typeface="Calibri"/>
                <a:ea typeface="Calibri"/>
                <a:cs typeface="Calibri"/>
                <a:sym typeface="Calibri"/>
              </a:rPr>
              <a:t>Triennial Assessments***</a:t>
            </a:r>
            <a:endParaRPr/>
          </a:p>
        </p:txBody>
      </p:sp>
      <p:sp>
        <p:nvSpPr>
          <p:cNvPr id="596" name="Google Shape;596;p45"/>
          <p:cNvSpPr txBox="1"/>
          <p:nvPr/>
        </p:nvSpPr>
        <p:spPr>
          <a:xfrm>
            <a:off x="199083" y="5611816"/>
            <a:ext cx="11789716" cy="875767"/>
          </a:xfrm>
          <a:prstGeom prst="rect">
            <a:avLst/>
          </a:prstGeom>
          <a:noFill/>
          <a:ln w="9525" cap="flat" cmpd="sng">
            <a:solidFill>
              <a:srgbClr val="6CACE4">
                <a:alpha val="24705"/>
              </a:srgbClr>
            </a:solidFill>
            <a:prstDash val="solid"/>
            <a:round/>
            <a:headEnd type="none" w="sm" len="sm"/>
            <a:tailEnd type="none" w="sm" len="sm"/>
          </a:ln>
        </p:spPr>
        <p:txBody>
          <a:bodyPr spcFirstLastPara="1" wrap="square" lIns="121900" tIns="60950" rIns="121900" bIns="60950" anchor="t" anchorCtr="0">
            <a:normAutofit/>
          </a:bodyPr>
          <a:lstStyle/>
          <a:p>
            <a:pPr marL="292608" marR="0" lvl="0" indent="-292608" algn="l" rtl="0">
              <a:spcBef>
                <a:spcPts val="0"/>
              </a:spcBef>
              <a:spcAft>
                <a:spcPts val="0"/>
              </a:spcAft>
              <a:buClr>
                <a:srgbClr val="F98419"/>
              </a:buClr>
              <a:buSzPts val="1600"/>
              <a:buFont typeface="Arial"/>
              <a:buChar char="►"/>
            </a:pPr>
            <a:r>
              <a:rPr lang="en-US" sz="2000">
                <a:solidFill>
                  <a:schemeClr val="dk1"/>
                </a:solidFill>
                <a:latin typeface="Calibri"/>
                <a:ea typeface="Calibri"/>
                <a:cs typeface="Calibri"/>
                <a:sym typeface="Calibri"/>
              </a:rPr>
              <a:t>District policies established via Child Nutrition Reauthorization Act of 2004 (</a:t>
            </a:r>
            <a:r>
              <a:rPr lang="en-US" sz="2400">
                <a:solidFill>
                  <a:schemeClr val="dk1"/>
                </a:solidFill>
                <a:latin typeface="Calibri"/>
                <a:ea typeface="Calibri"/>
                <a:cs typeface="Calibri"/>
                <a:sym typeface="Calibri"/>
              </a:rPr>
              <a:t>PL 108-265, Section 204)</a:t>
            </a:r>
            <a:r>
              <a:rPr lang="en-US" sz="2000">
                <a:solidFill>
                  <a:schemeClr val="dk1"/>
                </a:solidFill>
                <a:latin typeface="Calibri"/>
                <a:ea typeface="Calibri"/>
                <a:cs typeface="Calibri"/>
                <a:sym typeface="Calibri"/>
              </a:rPr>
              <a:t>; required to be in place by start of 2006-07 school year</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46"/>
          <p:cNvSpPr txBox="1">
            <a:spLocks noGrp="1"/>
          </p:cNvSpPr>
          <p:nvPr>
            <p:ph type="title"/>
          </p:nvPr>
        </p:nvSpPr>
        <p:spPr>
          <a:xfrm>
            <a:off x="213360" y="117834"/>
            <a:ext cx="11724400" cy="634092"/>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chemeClr val="lt1"/>
              </a:buClr>
              <a:buSzPts val="3600"/>
              <a:buFont typeface="Trebuchet MS"/>
              <a:buNone/>
            </a:pPr>
            <a:r>
              <a:rPr lang="en-US"/>
              <a:t>Triennial Assessment</a:t>
            </a:r>
            <a:endParaRPr/>
          </a:p>
        </p:txBody>
      </p:sp>
      <p:sp>
        <p:nvSpPr>
          <p:cNvPr id="603" name="Google Shape;603;p46">
            <a:extLst>
              <a:ext uri="{C183D7F6-B498-43B3-948B-1728B52AA6E4}">
                <adec:decorative xmlns:adec="http://schemas.microsoft.com/office/drawing/2017/decorative" val="1"/>
              </a:ext>
            </a:extLst>
          </p:cNvPr>
          <p:cNvSpPr/>
          <p:nvPr/>
        </p:nvSpPr>
        <p:spPr>
          <a:xfrm>
            <a:off x="289932" y="1395430"/>
            <a:ext cx="11363092" cy="63409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4" name="Google Shape;604;p46"/>
          <p:cNvSpPr txBox="1"/>
          <p:nvPr/>
        </p:nvSpPr>
        <p:spPr>
          <a:xfrm>
            <a:off x="521012" y="1997242"/>
            <a:ext cx="6648139" cy="4127228"/>
          </a:xfrm>
          <a:prstGeom prst="rect">
            <a:avLst/>
          </a:prstGeom>
          <a:noFill/>
          <a:ln>
            <a:noFill/>
          </a:ln>
        </p:spPr>
        <p:txBody>
          <a:bodyPr spcFirstLastPara="1" wrap="square" lIns="0" tIns="45700" rIns="0" bIns="45700" anchor="t" anchorCtr="0">
            <a:noAutofit/>
          </a:bodyPr>
          <a:lstStyle/>
          <a:p>
            <a:pPr marL="0" marR="0" lvl="0" indent="0" algn="l" rtl="0">
              <a:lnSpc>
                <a:spcPct val="90000"/>
              </a:lnSpc>
              <a:spcBef>
                <a:spcPts val="0"/>
              </a:spcBef>
              <a:spcAft>
                <a:spcPts val="0"/>
              </a:spcAft>
              <a:buClr>
                <a:schemeClr val="accent1"/>
              </a:buClr>
              <a:buSzPts val="1600"/>
              <a:buFont typeface="Calibri"/>
              <a:buNone/>
            </a:pPr>
            <a:r>
              <a:rPr lang="en-US" sz="1600" i="0">
                <a:solidFill>
                  <a:srgbClr val="004121"/>
                </a:solidFill>
                <a:latin typeface="Calibri"/>
                <a:ea typeface="Calibri"/>
                <a:cs typeface="Calibri"/>
                <a:sym typeface="Calibri"/>
              </a:rPr>
              <a:t>Due in 2020/2021, 2024, 2027…. And so on</a:t>
            </a:r>
            <a:endParaRPr/>
          </a:p>
          <a:p>
            <a:pPr marL="0" marR="0" lvl="0" indent="0" algn="l" rtl="0">
              <a:lnSpc>
                <a:spcPct val="90000"/>
              </a:lnSpc>
              <a:spcBef>
                <a:spcPts val="1400"/>
              </a:spcBef>
              <a:spcAft>
                <a:spcPts val="0"/>
              </a:spcAft>
              <a:buClr>
                <a:schemeClr val="accent1"/>
              </a:buClr>
              <a:buSzPts val="1600"/>
              <a:buFont typeface="Calibri"/>
              <a:buNone/>
            </a:pPr>
            <a:r>
              <a:rPr lang="en-US" sz="1600" i="0">
                <a:solidFill>
                  <a:srgbClr val="004121"/>
                </a:solidFill>
                <a:latin typeface="Calibri"/>
                <a:ea typeface="Calibri"/>
                <a:cs typeface="Calibri"/>
                <a:sym typeface="Calibri"/>
              </a:rPr>
              <a:t>Three components:</a:t>
            </a:r>
            <a:endParaRPr/>
          </a:p>
          <a:p>
            <a:pPr marL="836061" marR="0" lvl="1" indent="-457188" algn="l" rtl="0">
              <a:lnSpc>
                <a:spcPct val="90000"/>
              </a:lnSpc>
              <a:spcBef>
                <a:spcPts val="400"/>
              </a:spcBef>
              <a:spcAft>
                <a:spcPts val="0"/>
              </a:spcAft>
              <a:buClr>
                <a:schemeClr val="accent1"/>
              </a:buClr>
              <a:buSzPts val="1400"/>
              <a:buFont typeface="Calibri"/>
              <a:buAutoNum type="arabicPeriod"/>
            </a:pPr>
            <a:r>
              <a:rPr lang="en-US" sz="1400" b="0" i="0" u="none" strike="noStrike" cap="none">
                <a:solidFill>
                  <a:srgbClr val="484848"/>
                </a:solidFill>
                <a:latin typeface="Calibri"/>
                <a:ea typeface="Calibri"/>
                <a:cs typeface="Calibri"/>
                <a:sym typeface="Calibri"/>
              </a:rPr>
              <a:t>Comparison with a model policy </a:t>
            </a:r>
            <a:endParaRPr/>
          </a:p>
          <a:p>
            <a:pPr marL="836061" marR="0" lvl="1" indent="-457188" algn="l" rtl="0">
              <a:lnSpc>
                <a:spcPct val="90000"/>
              </a:lnSpc>
              <a:spcBef>
                <a:spcPts val="600"/>
              </a:spcBef>
              <a:spcAft>
                <a:spcPts val="0"/>
              </a:spcAft>
              <a:buClr>
                <a:schemeClr val="accent1"/>
              </a:buClr>
              <a:buSzPts val="1400"/>
              <a:buFont typeface="Calibri"/>
              <a:buAutoNum type="arabicPeriod"/>
            </a:pPr>
            <a:r>
              <a:rPr lang="en-US" sz="1400" b="0" i="0" u="none" strike="noStrike" cap="none">
                <a:solidFill>
                  <a:srgbClr val="484848"/>
                </a:solidFill>
                <a:latin typeface="Calibri"/>
                <a:ea typeface="Calibri"/>
                <a:cs typeface="Calibri"/>
                <a:sym typeface="Calibri"/>
              </a:rPr>
              <a:t>LWP compliance (among 100% of district schools)</a:t>
            </a:r>
            <a:endParaRPr/>
          </a:p>
          <a:p>
            <a:pPr marL="836061" marR="0" lvl="1" indent="-457188" algn="l" rtl="0">
              <a:lnSpc>
                <a:spcPct val="90000"/>
              </a:lnSpc>
              <a:spcBef>
                <a:spcPts val="600"/>
              </a:spcBef>
              <a:spcAft>
                <a:spcPts val="0"/>
              </a:spcAft>
              <a:buClr>
                <a:schemeClr val="accent1"/>
              </a:buClr>
              <a:buSzPts val="1400"/>
              <a:buFont typeface="Calibri"/>
              <a:buAutoNum type="arabicPeriod"/>
            </a:pPr>
            <a:r>
              <a:rPr lang="en-US" sz="1400" b="0" i="0" u="none" strike="noStrike" cap="none">
                <a:solidFill>
                  <a:srgbClr val="484848"/>
                </a:solidFill>
                <a:latin typeface="Calibri"/>
                <a:ea typeface="Calibri"/>
                <a:cs typeface="Calibri"/>
                <a:sym typeface="Calibri"/>
              </a:rPr>
              <a:t>LWP goals; progress in meeting past LWP goals</a:t>
            </a:r>
            <a:endParaRPr/>
          </a:p>
          <a:p>
            <a:pPr marL="457200" marR="0" lvl="1" indent="0" algn="l" rtl="0">
              <a:lnSpc>
                <a:spcPct val="90000"/>
              </a:lnSpc>
              <a:spcBef>
                <a:spcPts val="600"/>
              </a:spcBef>
              <a:spcAft>
                <a:spcPts val="0"/>
              </a:spcAft>
              <a:buClr>
                <a:schemeClr val="accent1"/>
              </a:buClr>
              <a:buSzPts val="1400"/>
              <a:buFont typeface="Calibri"/>
              <a:buNone/>
            </a:pPr>
            <a:endParaRPr sz="1400" b="0" i="0" u="none" strike="noStrike" cap="none">
              <a:solidFill>
                <a:srgbClr val="484848"/>
              </a:solidFill>
              <a:latin typeface="Calibri"/>
              <a:ea typeface="Calibri"/>
              <a:cs typeface="Calibri"/>
              <a:sym typeface="Calibri"/>
            </a:endParaRPr>
          </a:p>
          <a:p>
            <a:pPr marL="0" marR="0" lvl="0" indent="0" algn="l" rtl="0">
              <a:lnSpc>
                <a:spcPct val="90000"/>
              </a:lnSpc>
              <a:spcBef>
                <a:spcPts val="1600"/>
              </a:spcBef>
              <a:spcAft>
                <a:spcPts val="0"/>
              </a:spcAft>
              <a:buClr>
                <a:schemeClr val="accent1"/>
              </a:buClr>
              <a:buSzPts val="1600"/>
              <a:buFont typeface="Calibri"/>
              <a:buNone/>
            </a:pPr>
            <a:r>
              <a:rPr lang="en-US" sz="1600" i="0">
                <a:solidFill>
                  <a:srgbClr val="004121"/>
                </a:solidFill>
                <a:latin typeface="Calibri"/>
                <a:ea typeface="Calibri"/>
                <a:cs typeface="Calibri"/>
                <a:sym typeface="Calibri"/>
              </a:rPr>
              <a:t>	Triennial assessment results MUST be made available to the public!</a:t>
            </a:r>
            <a:endParaRPr sz="1600" i="0">
              <a:solidFill>
                <a:srgbClr val="004121"/>
              </a:solidFill>
              <a:latin typeface="Calibri"/>
              <a:ea typeface="Calibri"/>
              <a:cs typeface="Calibri"/>
              <a:sym typeface="Calibri"/>
            </a:endParaRPr>
          </a:p>
        </p:txBody>
      </p:sp>
      <p:sp>
        <p:nvSpPr>
          <p:cNvPr id="605" name="Google Shape;605;p46"/>
          <p:cNvSpPr txBox="1"/>
          <p:nvPr/>
        </p:nvSpPr>
        <p:spPr>
          <a:xfrm>
            <a:off x="7050424" y="1840832"/>
            <a:ext cx="4796752" cy="4283638"/>
          </a:xfrm>
          <a:prstGeom prst="rect">
            <a:avLst/>
          </a:prstGeom>
          <a:noFill/>
          <a:ln w="9525" cap="flat" cmpd="sng">
            <a:solidFill>
              <a:srgbClr val="6CACE4">
                <a:alpha val="24705"/>
              </a:srgbClr>
            </a:solidFill>
            <a:prstDash val="solid"/>
            <a:round/>
            <a:headEnd type="none" w="sm" len="sm"/>
            <a:tailEnd type="none" w="sm" len="sm"/>
          </a:ln>
        </p:spPr>
        <p:txBody>
          <a:bodyPr spcFirstLastPara="1" wrap="square" lIns="121900" tIns="60950" rIns="121900" bIns="60950" anchor="t" anchorCtr="0">
            <a:noAutofit/>
          </a:bodyPr>
          <a:lstStyle/>
          <a:p>
            <a:pPr marL="288925" marR="0" lvl="0" indent="-288925" algn="l" rtl="0">
              <a:spcBef>
                <a:spcPts val="0"/>
              </a:spcBef>
              <a:spcAft>
                <a:spcPts val="0"/>
              </a:spcAft>
              <a:buClr>
                <a:srgbClr val="F98419"/>
              </a:buClr>
              <a:buSzPts val="1706"/>
              <a:buFont typeface="Arial"/>
              <a:buChar char="►"/>
            </a:pPr>
            <a:r>
              <a:rPr lang="en-US" sz="2133">
                <a:solidFill>
                  <a:schemeClr val="dk1"/>
                </a:solidFill>
                <a:latin typeface="Calibri"/>
                <a:ea typeface="Calibri"/>
                <a:cs typeface="Calibri"/>
                <a:sym typeface="Calibri"/>
              </a:rPr>
              <a:t>Great resource: Wellness School Assessment Tool (WellSAT)</a:t>
            </a:r>
            <a:endParaRPr/>
          </a:p>
        </p:txBody>
      </p:sp>
      <p:pic>
        <p:nvPicPr>
          <p:cNvPr id="606" name="Google Shape;606;p46" descr="WellStat  website"/>
          <p:cNvPicPr preferRelativeResize="0"/>
          <p:nvPr/>
        </p:nvPicPr>
        <p:blipFill rotWithShape="1">
          <a:blip r:embed="rId3">
            <a:alphaModFix/>
          </a:blip>
          <a:srcRect l="4645" t="15982" r="6431" b="18046"/>
          <a:stretch/>
        </p:blipFill>
        <p:spPr>
          <a:xfrm>
            <a:off x="7118158" y="3038902"/>
            <a:ext cx="4705533" cy="1963676"/>
          </a:xfrm>
          <a:prstGeom prst="rect">
            <a:avLst/>
          </a:prstGeom>
          <a:noFill/>
          <a:ln>
            <a:noFill/>
          </a:ln>
        </p:spPr>
      </p:pic>
      <p:sp>
        <p:nvSpPr>
          <p:cNvPr id="607" name="Google Shape;607;p46">
            <a:extLst>
              <a:ext uri="{C183D7F6-B498-43B3-948B-1728B52AA6E4}">
                <adec:decorative xmlns:adec="http://schemas.microsoft.com/office/drawing/2017/decorative" val="1"/>
              </a:ext>
            </a:extLst>
          </p:cNvPr>
          <p:cNvSpPr/>
          <p:nvPr/>
        </p:nvSpPr>
        <p:spPr>
          <a:xfrm>
            <a:off x="476957" y="3805224"/>
            <a:ext cx="418800" cy="431100"/>
          </a:xfrm>
          <a:prstGeom prst="star5">
            <a:avLst>
              <a:gd name="adj" fmla="val 19098"/>
              <a:gd name="hf" fmla="val 105146"/>
              <a:gd name="vf" fmla="val 110557"/>
            </a:avLst>
          </a:prstGeom>
          <a:gradFill>
            <a:gsLst>
              <a:gs pos="0">
                <a:srgbClr val="AACB99"/>
              </a:gs>
              <a:gs pos="45000">
                <a:srgbClr val="B7D4AA"/>
              </a:gs>
              <a:gs pos="100000">
                <a:srgbClr val="BEDDB0"/>
              </a:gs>
            </a:gsLst>
            <a:path path="circle">
              <a:fillToRect l="50000" t="50000" r="50000" b="50000"/>
            </a:path>
            <a:tileRect/>
          </a:gradFill>
          <a:ln w="127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Calibri"/>
              <a:ea typeface="Calibri"/>
              <a:cs typeface="Calibri"/>
              <a:sym typeface="Calibri"/>
            </a:endParaRPr>
          </a:p>
        </p:txBody>
      </p:sp>
      <p:sp>
        <p:nvSpPr>
          <p:cNvPr id="608" name="Google Shape;608;p46"/>
          <p:cNvSpPr txBox="1"/>
          <p:nvPr/>
        </p:nvSpPr>
        <p:spPr>
          <a:xfrm>
            <a:off x="624840" y="6370834"/>
            <a:ext cx="610209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https://www.wellsat.org/home</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47"/>
          <p:cNvSpPr txBox="1">
            <a:spLocks noGrp="1"/>
          </p:cNvSpPr>
          <p:nvPr>
            <p:ph type="title"/>
          </p:nvPr>
        </p:nvSpPr>
        <p:spPr>
          <a:xfrm>
            <a:off x="213360" y="117834"/>
            <a:ext cx="11724400" cy="634092"/>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85000"/>
              </a:lnSpc>
              <a:spcBef>
                <a:spcPts val="0"/>
              </a:spcBef>
              <a:spcAft>
                <a:spcPts val="0"/>
              </a:spcAft>
              <a:buClr>
                <a:schemeClr val="lt1"/>
              </a:buClr>
              <a:buSzPct val="100000"/>
              <a:buFont typeface="Trebuchet MS"/>
              <a:buNone/>
            </a:pPr>
            <a:r>
              <a:rPr lang="en-US"/>
              <a:t>Comparison with a Model Policy: WellSAT Policy Assessment</a:t>
            </a:r>
            <a:endParaRPr/>
          </a:p>
        </p:txBody>
      </p:sp>
      <p:sp>
        <p:nvSpPr>
          <p:cNvPr id="615" name="Google Shape;615;p47"/>
          <p:cNvSpPr txBox="1"/>
          <p:nvPr/>
        </p:nvSpPr>
        <p:spPr>
          <a:xfrm>
            <a:off x="521012" y="1997242"/>
            <a:ext cx="6648139" cy="4127228"/>
          </a:xfrm>
          <a:prstGeom prst="rect">
            <a:avLst/>
          </a:prstGeom>
          <a:noFill/>
          <a:ln>
            <a:noFill/>
          </a:ln>
        </p:spPr>
        <p:txBody>
          <a:bodyPr spcFirstLastPara="1" wrap="square" lIns="0" tIns="45700" rIns="0" bIns="45700" anchor="t" anchorCtr="0">
            <a:noAutofit/>
          </a:bodyPr>
          <a:lstStyle/>
          <a:p>
            <a:pPr marL="0" marR="0" lvl="0" indent="0" algn="l" rtl="0">
              <a:lnSpc>
                <a:spcPct val="90000"/>
              </a:lnSpc>
              <a:spcBef>
                <a:spcPts val="0"/>
              </a:spcBef>
              <a:spcAft>
                <a:spcPts val="0"/>
              </a:spcAft>
              <a:buClr>
                <a:schemeClr val="accent1"/>
              </a:buClr>
              <a:buSzPts val="1600"/>
              <a:buFont typeface="Calibri"/>
              <a:buNone/>
            </a:pPr>
            <a:r>
              <a:rPr lang="en-US" sz="1600" i="0">
                <a:solidFill>
                  <a:srgbClr val="004121"/>
                </a:solidFill>
                <a:latin typeface="Calibri"/>
                <a:ea typeface="Calibri"/>
                <a:cs typeface="Calibri"/>
                <a:sym typeface="Calibri"/>
              </a:rPr>
              <a:t>Section 1: Federal Requirements </a:t>
            </a:r>
            <a:endParaRPr/>
          </a:p>
          <a:p>
            <a:pPr marL="0" marR="0" lvl="0" indent="0" algn="l" rtl="0">
              <a:lnSpc>
                <a:spcPct val="90000"/>
              </a:lnSpc>
              <a:spcBef>
                <a:spcPts val="1000"/>
              </a:spcBef>
              <a:spcAft>
                <a:spcPts val="0"/>
              </a:spcAft>
              <a:buClr>
                <a:schemeClr val="accent1"/>
              </a:buClr>
              <a:buSzPts val="1600"/>
              <a:buFont typeface="Calibri"/>
              <a:buNone/>
            </a:pPr>
            <a:r>
              <a:rPr lang="en-US" sz="1600" i="0">
                <a:solidFill>
                  <a:srgbClr val="004121"/>
                </a:solidFill>
                <a:latin typeface="Calibri"/>
                <a:ea typeface="Calibri"/>
                <a:cs typeface="Calibri"/>
                <a:sym typeface="Calibri"/>
              </a:rPr>
              <a:t>Section 2: Nutrition Environment and Services </a:t>
            </a:r>
            <a:endParaRPr/>
          </a:p>
          <a:p>
            <a:pPr marL="0" marR="0" lvl="0" indent="0" algn="l" rtl="0">
              <a:lnSpc>
                <a:spcPct val="90000"/>
              </a:lnSpc>
              <a:spcBef>
                <a:spcPts val="1000"/>
              </a:spcBef>
              <a:spcAft>
                <a:spcPts val="0"/>
              </a:spcAft>
              <a:buClr>
                <a:schemeClr val="accent1"/>
              </a:buClr>
              <a:buSzPts val="1600"/>
              <a:buFont typeface="Calibri"/>
              <a:buNone/>
            </a:pPr>
            <a:r>
              <a:rPr lang="en-US" sz="1600" i="0">
                <a:solidFill>
                  <a:srgbClr val="004121"/>
                </a:solidFill>
                <a:latin typeface="Calibri"/>
                <a:ea typeface="Calibri"/>
                <a:cs typeface="Calibri"/>
                <a:sym typeface="Calibri"/>
              </a:rPr>
              <a:t>Section 3: Nutrition Education </a:t>
            </a:r>
            <a:endParaRPr/>
          </a:p>
          <a:p>
            <a:pPr marL="0" marR="0" lvl="0" indent="0" algn="l" rtl="0">
              <a:lnSpc>
                <a:spcPct val="90000"/>
              </a:lnSpc>
              <a:spcBef>
                <a:spcPts val="1000"/>
              </a:spcBef>
              <a:spcAft>
                <a:spcPts val="0"/>
              </a:spcAft>
              <a:buClr>
                <a:schemeClr val="accent1"/>
              </a:buClr>
              <a:buSzPts val="1600"/>
              <a:buFont typeface="Calibri"/>
              <a:buNone/>
            </a:pPr>
            <a:r>
              <a:rPr lang="en-US" sz="1600" i="0">
                <a:solidFill>
                  <a:srgbClr val="004121"/>
                </a:solidFill>
                <a:latin typeface="Calibri"/>
                <a:ea typeface="Calibri"/>
                <a:cs typeface="Calibri"/>
                <a:sym typeface="Calibri"/>
              </a:rPr>
              <a:t>Section 4: Physical Education and Physical Activity</a:t>
            </a:r>
            <a:endParaRPr/>
          </a:p>
          <a:p>
            <a:pPr marL="0" marR="0" lvl="0" indent="0" algn="l" rtl="0">
              <a:lnSpc>
                <a:spcPct val="90000"/>
              </a:lnSpc>
              <a:spcBef>
                <a:spcPts val="1000"/>
              </a:spcBef>
              <a:spcAft>
                <a:spcPts val="0"/>
              </a:spcAft>
              <a:buClr>
                <a:schemeClr val="accent1"/>
              </a:buClr>
              <a:buSzPts val="1600"/>
              <a:buFont typeface="Calibri"/>
              <a:buNone/>
            </a:pPr>
            <a:r>
              <a:rPr lang="en-US" sz="1600" i="0">
                <a:solidFill>
                  <a:srgbClr val="004121"/>
                </a:solidFill>
                <a:latin typeface="Calibri"/>
                <a:ea typeface="Calibri"/>
                <a:cs typeface="Calibri"/>
                <a:sym typeface="Calibri"/>
              </a:rPr>
              <a:t>Section 5: Employee Wellness </a:t>
            </a:r>
            <a:endParaRPr/>
          </a:p>
          <a:p>
            <a:pPr marL="0" marR="0" lvl="0" indent="0" algn="l" rtl="0">
              <a:lnSpc>
                <a:spcPct val="90000"/>
              </a:lnSpc>
              <a:spcBef>
                <a:spcPts val="1000"/>
              </a:spcBef>
              <a:spcAft>
                <a:spcPts val="0"/>
              </a:spcAft>
              <a:buClr>
                <a:schemeClr val="accent1"/>
              </a:buClr>
              <a:buSzPts val="1600"/>
              <a:buFont typeface="Calibri"/>
              <a:buNone/>
            </a:pPr>
            <a:r>
              <a:rPr lang="en-US" sz="1600" i="0">
                <a:solidFill>
                  <a:srgbClr val="004121"/>
                </a:solidFill>
                <a:latin typeface="Calibri"/>
                <a:ea typeface="Calibri"/>
                <a:cs typeface="Calibri"/>
                <a:sym typeface="Calibri"/>
              </a:rPr>
              <a:t>Section 6: Integration and Coordination</a:t>
            </a:r>
            <a:endParaRPr/>
          </a:p>
        </p:txBody>
      </p:sp>
      <p:sp>
        <p:nvSpPr>
          <p:cNvPr id="617" name="Google Shape;617;p47">
            <a:extLst>
              <a:ext uri="{C183D7F6-B498-43B3-948B-1728B52AA6E4}">
                <adec:decorative xmlns:adec="http://schemas.microsoft.com/office/drawing/2017/decorative" val="1"/>
              </a:ext>
            </a:extLst>
          </p:cNvPr>
          <p:cNvSpPr/>
          <p:nvPr/>
        </p:nvSpPr>
        <p:spPr>
          <a:xfrm>
            <a:off x="289932" y="1395430"/>
            <a:ext cx="11363092" cy="63409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19" name="Google Shape;619;p47" descr="Example: NES13 Addresses food not being used as a reward"/>
          <p:cNvPicPr preferRelativeResize="0"/>
          <p:nvPr/>
        </p:nvPicPr>
        <p:blipFill rotWithShape="1">
          <a:blip r:embed="rId3">
            <a:alphaModFix/>
          </a:blip>
          <a:srcRect/>
          <a:stretch/>
        </p:blipFill>
        <p:spPr>
          <a:xfrm>
            <a:off x="4769792" y="1303245"/>
            <a:ext cx="7553599" cy="865707"/>
          </a:xfrm>
          <a:prstGeom prst="rect">
            <a:avLst/>
          </a:prstGeom>
          <a:noFill/>
          <a:ln>
            <a:noFill/>
          </a:ln>
        </p:spPr>
      </p:pic>
      <p:graphicFrame>
        <p:nvGraphicFramePr>
          <p:cNvPr id="618" name="Google Shape;618;p47"/>
          <p:cNvGraphicFramePr/>
          <p:nvPr>
            <p:extLst>
              <p:ext uri="{D42A27DB-BD31-4B8C-83A1-F6EECF244321}">
                <p14:modId xmlns:p14="http://schemas.microsoft.com/office/powerpoint/2010/main" val="2627251799"/>
              </p:ext>
            </p:extLst>
          </p:nvPr>
        </p:nvGraphicFramePr>
        <p:xfrm>
          <a:off x="4769793" y="1859280"/>
          <a:ext cx="7072141" cy="4206180"/>
        </p:xfrm>
        <a:graphic>
          <a:graphicData uri="http://schemas.openxmlformats.org/drawingml/2006/table">
            <a:tbl>
              <a:tblPr firstRow="1" bandRow="1">
                <a:noFill/>
                <a:tableStyleId>{1EF993C0-67B9-4E69-8807-23BF9DDF3BD5}</a:tableStyleId>
              </a:tblPr>
              <a:tblGrid>
                <a:gridCol w="348881">
                  <a:extLst>
                    <a:ext uri="{9D8B030D-6E8A-4147-A177-3AD203B41FA5}">
                      <a16:colId xmlns:a16="http://schemas.microsoft.com/office/drawing/2014/main" val="20000"/>
                    </a:ext>
                  </a:extLst>
                </a:gridCol>
                <a:gridCol w="1471068">
                  <a:extLst>
                    <a:ext uri="{9D8B030D-6E8A-4147-A177-3AD203B41FA5}">
                      <a16:colId xmlns:a16="http://schemas.microsoft.com/office/drawing/2014/main" val="20001"/>
                    </a:ext>
                  </a:extLst>
                </a:gridCol>
                <a:gridCol w="5252192">
                  <a:extLst>
                    <a:ext uri="{9D8B030D-6E8A-4147-A177-3AD203B41FA5}">
                      <a16:colId xmlns:a16="http://schemas.microsoft.com/office/drawing/2014/main" val="20002"/>
                    </a:ext>
                  </a:extLst>
                </a:gridCol>
              </a:tblGrid>
              <a:tr h="384250">
                <a:tc>
                  <a:txBody>
                    <a:bodyPr/>
                    <a:lstStyle/>
                    <a:p>
                      <a:pPr marL="0" marR="0" lvl="0" indent="0" algn="l" rtl="0">
                        <a:spcBef>
                          <a:spcPts val="0"/>
                        </a:spcBef>
                        <a:spcAft>
                          <a:spcPts val="0"/>
                        </a:spcAft>
                        <a:buNone/>
                      </a:pPr>
                      <a:r>
                        <a:rPr lang="en-US" sz="1800" b="1" u="none" strike="noStrike" cap="none"/>
                        <a:t>0</a:t>
                      </a:r>
                      <a:endParaRPr sz="1800"/>
                    </a:p>
                  </a:txBody>
                  <a:tcPr marL="121925" marR="121925" marT="60950" marB="60950"/>
                </a:tc>
                <a:tc gridSpan="2">
                  <a:txBody>
                    <a:bodyPr/>
                    <a:lstStyle/>
                    <a:p>
                      <a:pPr marL="0" marR="0" lvl="0" indent="0" algn="l" rtl="0">
                        <a:spcBef>
                          <a:spcPts val="0"/>
                        </a:spcBef>
                        <a:spcAft>
                          <a:spcPts val="0"/>
                        </a:spcAft>
                        <a:buNone/>
                      </a:pPr>
                      <a:r>
                        <a:rPr lang="en-US" sz="1800" dirty="0"/>
                        <a:t>Not mentioned OR only allows healthy food to be used as a reward. </a:t>
                      </a:r>
                      <a:endParaRPr dirty="0"/>
                    </a:p>
                  </a:txBody>
                  <a:tcPr marL="121925" marR="121925" marT="60950" marB="60950"/>
                </a:tc>
                <a:tc hMerge="1">
                  <a:txBody>
                    <a:bodyPr/>
                    <a:lstStyle/>
                    <a:p>
                      <a:endParaRPr lang="en-US"/>
                    </a:p>
                  </a:txBody>
                  <a:tcPr/>
                </a:tc>
                <a:extLst>
                  <a:ext uri="{0D108BD9-81ED-4DB2-BD59-A6C34878D82A}">
                    <a16:rowId xmlns:a16="http://schemas.microsoft.com/office/drawing/2014/main" val="10000"/>
                  </a:ext>
                </a:extLst>
              </a:tr>
              <a:tr h="1465875">
                <a:tc>
                  <a:txBody>
                    <a:bodyPr/>
                    <a:lstStyle/>
                    <a:p>
                      <a:pPr marL="0" marR="0" lvl="0" indent="0" algn="l" rtl="0">
                        <a:spcBef>
                          <a:spcPts val="0"/>
                        </a:spcBef>
                        <a:spcAft>
                          <a:spcPts val="0"/>
                        </a:spcAft>
                        <a:buClr>
                          <a:schemeClr val="dk1"/>
                        </a:buClr>
                        <a:buSzPts val="1800"/>
                        <a:buFont typeface="Calibri"/>
                        <a:buNone/>
                      </a:pPr>
                      <a:r>
                        <a:rPr lang="en-US" sz="1800" b="1"/>
                        <a:t>1</a:t>
                      </a:r>
                      <a:endParaRPr sz="1800"/>
                    </a:p>
                  </a:txBody>
                  <a:tcPr marL="121925" marR="121925" marT="60950" marB="60950"/>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Discourages food as a reward. </a:t>
                      </a:r>
                      <a:endParaRPr/>
                    </a:p>
                    <a:p>
                      <a:pPr marL="0" marR="0" lvl="0" indent="0" algn="l" rtl="0">
                        <a:spcBef>
                          <a:spcPts val="0"/>
                        </a:spcBef>
                        <a:spcAft>
                          <a:spcPts val="0"/>
                        </a:spcAft>
                        <a:buNone/>
                      </a:pPr>
                      <a:endParaRPr sz="1800"/>
                    </a:p>
                  </a:txBody>
                  <a:tcPr marL="121925" marR="121925" marT="60950" marB="60950"/>
                </a:tc>
                <a:tc>
                  <a:txBody>
                    <a:bodyPr/>
                    <a:lstStyle/>
                    <a:p>
                      <a:pPr marL="0" marR="0" lvl="0" indent="0" algn="l" rtl="0">
                        <a:spcBef>
                          <a:spcPts val="0"/>
                        </a:spcBef>
                        <a:spcAft>
                          <a:spcPts val="0"/>
                        </a:spcAft>
                        <a:buClr>
                          <a:schemeClr val="dk1"/>
                        </a:buClr>
                        <a:buSzPts val="1800"/>
                        <a:buFont typeface="Calibri"/>
                        <a:buNone/>
                      </a:pPr>
                      <a:r>
                        <a:rPr lang="en-US" sz="1800" dirty="0"/>
                        <a:t>Examples: </a:t>
                      </a:r>
                      <a:endParaRPr dirty="0"/>
                    </a:p>
                    <a:p>
                      <a:pPr marL="0" marR="0" lvl="0" indent="0" algn="l" rtl="0">
                        <a:spcBef>
                          <a:spcPts val="0"/>
                        </a:spcBef>
                        <a:spcAft>
                          <a:spcPts val="0"/>
                        </a:spcAft>
                        <a:buClr>
                          <a:schemeClr val="dk1"/>
                        </a:buClr>
                        <a:buSzPts val="1800"/>
                        <a:buFont typeface="Calibri"/>
                        <a:buNone/>
                      </a:pPr>
                      <a:r>
                        <a:rPr lang="en-US" sz="1800" dirty="0"/>
                        <a:t>"…strongly discourage the use of food/beverages as a reward or punishment.” </a:t>
                      </a:r>
                      <a:endParaRPr dirty="0"/>
                    </a:p>
                    <a:p>
                      <a:pPr marL="0" marR="0" lvl="0" indent="0" algn="l" rtl="0">
                        <a:spcBef>
                          <a:spcPts val="0"/>
                        </a:spcBef>
                        <a:spcAft>
                          <a:spcPts val="0"/>
                        </a:spcAft>
                        <a:buClr>
                          <a:schemeClr val="dk1"/>
                        </a:buClr>
                        <a:buSzPts val="1800"/>
                        <a:buFont typeface="Calibri"/>
                        <a:buNone/>
                      </a:pPr>
                      <a:r>
                        <a:rPr lang="en-US" sz="1800" dirty="0"/>
                        <a:t>“ …will encourage non-food alternatives as rewards.” </a:t>
                      </a:r>
                      <a:endParaRPr dirty="0"/>
                    </a:p>
                    <a:p>
                      <a:pPr marL="0" marR="0" lvl="0" indent="0" algn="l" rtl="0">
                        <a:spcBef>
                          <a:spcPts val="0"/>
                        </a:spcBef>
                        <a:spcAft>
                          <a:spcPts val="0"/>
                        </a:spcAft>
                        <a:buClr>
                          <a:schemeClr val="dk1"/>
                        </a:buClr>
                        <a:buSzPts val="1800"/>
                        <a:buFont typeface="Calibri"/>
                        <a:buNone/>
                      </a:pPr>
                      <a:r>
                        <a:rPr lang="en-US" sz="1800" dirty="0"/>
                        <a:t>“Food should not be used as a reward.” </a:t>
                      </a:r>
                      <a:endParaRPr dirty="0"/>
                    </a:p>
                  </a:txBody>
                  <a:tcPr marL="121925" marR="121925" marT="60950" marB="60950"/>
                </a:tc>
                <a:extLst>
                  <a:ext uri="{0D108BD9-81ED-4DB2-BD59-A6C34878D82A}">
                    <a16:rowId xmlns:a16="http://schemas.microsoft.com/office/drawing/2014/main" val="10001"/>
                  </a:ext>
                </a:extLst>
              </a:tr>
              <a:tr h="2277100">
                <a:tc>
                  <a:txBody>
                    <a:bodyPr/>
                    <a:lstStyle/>
                    <a:p>
                      <a:pPr marL="0" marR="0" lvl="0" indent="0" algn="l" rtl="0">
                        <a:spcBef>
                          <a:spcPts val="0"/>
                        </a:spcBef>
                        <a:spcAft>
                          <a:spcPts val="0"/>
                        </a:spcAft>
                        <a:buNone/>
                      </a:pPr>
                      <a:r>
                        <a:rPr lang="en-US" sz="1800" b="1"/>
                        <a:t>2</a:t>
                      </a:r>
                      <a:endParaRPr sz="1800"/>
                    </a:p>
                  </a:txBody>
                  <a:tcPr marL="121925" marR="121925" marT="60950" marB="60950"/>
                </a:tc>
                <a:tc>
                  <a:txBody>
                    <a:bodyPr/>
                    <a:lstStyle/>
                    <a:p>
                      <a:pPr marL="0" marR="0" lvl="0" indent="0" algn="l" rtl="0">
                        <a:spcBef>
                          <a:spcPts val="0"/>
                        </a:spcBef>
                        <a:spcAft>
                          <a:spcPts val="0"/>
                        </a:spcAft>
                        <a:buClr>
                          <a:schemeClr val="dk1"/>
                        </a:buClr>
                        <a:buSzPts val="1800"/>
                        <a:buFont typeface="Calibri"/>
                        <a:buNone/>
                      </a:pPr>
                      <a:r>
                        <a:rPr lang="en-US" sz="1800"/>
                        <a:t>Prohibits teachers or staff from using food as a reward. </a:t>
                      </a:r>
                      <a:endParaRPr/>
                    </a:p>
                  </a:txBody>
                  <a:tcPr marL="121925" marR="121925" marT="60950" marB="60950"/>
                </a:tc>
                <a:tc>
                  <a:txBody>
                    <a:bodyPr/>
                    <a:lstStyle/>
                    <a:p>
                      <a:pPr marL="0" marR="0" lvl="0" indent="0" algn="l" rtl="0">
                        <a:spcBef>
                          <a:spcPts val="0"/>
                        </a:spcBef>
                        <a:spcAft>
                          <a:spcPts val="0"/>
                        </a:spcAft>
                        <a:buClr>
                          <a:schemeClr val="dk1"/>
                        </a:buClr>
                        <a:buSzPts val="1800"/>
                        <a:buFont typeface="Calibri"/>
                        <a:buNone/>
                      </a:pPr>
                      <a:r>
                        <a:rPr lang="en-US" sz="1800" dirty="0"/>
                        <a:t>Examples: </a:t>
                      </a:r>
                      <a:endParaRPr dirty="0"/>
                    </a:p>
                    <a:p>
                      <a:pPr marL="0" marR="0" lvl="0" indent="0" algn="l" rtl="0">
                        <a:spcBef>
                          <a:spcPts val="0"/>
                        </a:spcBef>
                        <a:spcAft>
                          <a:spcPts val="0"/>
                        </a:spcAft>
                        <a:buClr>
                          <a:schemeClr val="dk1"/>
                        </a:buClr>
                        <a:buSzPts val="1800"/>
                        <a:buFont typeface="Calibri"/>
                        <a:buNone/>
                      </a:pPr>
                      <a:r>
                        <a:rPr lang="en-US" sz="1800" dirty="0"/>
                        <a:t>"Food rewards or incentives shall not be used in classrooms to encourage student achievement or desirable behavior.” </a:t>
                      </a:r>
                      <a:endParaRPr dirty="0"/>
                    </a:p>
                    <a:p>
                      <a:pPr marL="0" marR="0" lvl="0" indent="0" algn="l" rtl="0">
                        <a:spcBef>
                          <a:spcPts val="0"/>
                        </a:spcBef>
                        <a:spcAft>
                          <a:spcPts val="0"/>
                        </a:spcAft>
                        <a:buClr>
                          <a:schemeClr val="dk1"/>
                        </a:buClr>
                        <a:buSzPts val="1800"/>
                        <a:buFont typeface="Calibri"/>
                        <a:buNone/>
                      </a:pPr>
                      <a:r>
                        <a:rPr lang="en-US" sz="1800" dirty="0"/>
                        <a:t>“The use of food or candy as a classroom reward in any school is prohibited.” </a:t>
                      </a:r>
                      <a:endParaRPr dirty="0"/>
                    </a:p>
                    <a:p>
                      <a:pPr marL="0" marR="0" lvl="0" indent="0" algn="l" rtl="0">
                        <a:spcBef>
                          <a:spcPts val="0"/>
                        </a:spcBef>
                        <a:spcAft>
                          <a:spcPts val="0"/>
                        </a:spcAft>
                        <a:buClr>
                          <a:schemeClr val="dk1"/>
                        </a:buClr>
                        <a:buSzPts val="1800"/>
                        <a:buFont typeface="Calibri"/>
                        <a:buNone/>
                      </a:pPr>
                      <a:r>
                        <a:rPr lang="en-US" sz="1800" dirty="0"/>
                        <a:t>“Schools will not use food or beverages as rewards for academic, classroom, or sports performances.” </a:t>
                      </a:r>
                      <a:endParaRPr dirty="0"/>
                    </a:p>
                  </a:txBody>
                  <a:tcPr marL="121925" marR="121925" marT="60950" marB="60950"/>
                </a:tc>
                <a:extLst>
                  <a:ext uri="{0D108BD9-81ED-4DB2-BD59-A6C34878D82A}">
                    <a16:rowId xmlns:a16="http://schemas.microsoft.com/office/drawing/2014/main" val="10002"/>
                  </a:ext>
                </a:extLst>
              </a:tr>
            </a:tbl>
          </a:graphicData>
        </a:graphic>
      </p:graphicFrame>
      <p:sp>
        <p:nvSpPr>
          <p:cNvPr id="616" name="Google Shape;616;p47"/>
          <p:cNvSpPr txBox="1"/>
          <p:nvPr/>
        </p:nvSpPr>
        <p:spPr>
          <a:xfrm>
            <a:off x="624840" y="6370834"/>
            <a:ext cx="610209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https://www.wellsat.org/home</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48"/>
          <p:cNvSpPr txBox="1">
            <a:spLocks noGrp="1"/>
          </p:cNvSpPr>
          <p:nvPr>
            <p:ph type="title"/>
          </p:nvPr>
        </p:nvSpPr>
        <p:spPr>
          <a:xfrm>
            <a:off x="213360" y="117834"/>
            <a:ext cx="11724400" cy="634092"/>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chemeClr val="lt1"/>
              </a:buClr>
              <a:buSzPts val="3600"/>
              <a:buFont typeface="Trebuchet MS"/>
              <a:buNone/>
            </a:pPr>
            <a:r>
              <a:rPr lang="en-US"/>
              <a:t>LWP Compliance</a:t>
            </a:r>
            <a:endParaRPr/>
          </a:p>
        </p:txBody>
      </p:sp>
      <p:sp>
        <p:nvSpPr>
          <p:cNvPr id="626" name="Google Shape;626;p48"/>
          <p:cNvSpPr txBox="1"/>
          <p:nvPr/>
        </p:nvSpPr>
        <p:spPr>
          <a:xfrm>
            <a:off x="521012" y="1997242"/>
            <a:ext cx="6648139" cy="4127228"/>
          </a:xfrm>
          <a:prstGeom prst="rect">
            <a:avLst/>
          </a:prstGeom>
          <a:noFill/>
          <a:ln>
            <a:noFill/>
          </a:ln>
        </p:spPr>
        <p:txBody>
          <a:bodyPr spcFirstLastPara="1" wrap="square" lIns="0" tIns="45700" rIns="0" bIns="45700" anchor="t" anchorCtr="0">
            <a:noAutofit/>
          </a:bodyPr>
          <a:lstStyle/>
          <a:p>
            <a:pPr marL="0" marR="0" lvl="0" indent="0" algn="l" rtl="0">
              <a:lnSpc>
                <a:spcPct val="90000"/>
              </a:lnSpc>
              <a:spcBef>
                <a:spcPts val="0"/>
              </a:spcBef>
              <a:spcAft>
                <a:spcPts val="0"/>
              </a:spcAft>
              <a:buClr>
                <a:schemeClr val="accent1"/>
              </a:buClr>
              <a:buSzPts val="2667"/>
              <a:buFont typeface="Calibri"/>
              <a:buNone/>
            </a:pPr>
            <a:r>
              <a:rPr lang="en-US" sz="2667" i="0">
                <a:solidFill>
                  <a:srgbClr val="004121"/>
                </a:solidFill>
                <a:latin typeface="Calibri"/>
                <a:ea typeface="Calibri"/>
                <a:cs typeface="Calibri"/>
                <a:sym typeface="Calibri"/>
              </a:rPr>
              <a:t>No standardized tool</a:t>
            </a:r>
            <a:endParaRPr/>
          </a:p>
          <a:p>
            <a:pPr marL="0" marR="0" lvl="0" indent="0" algn="l" rtl="0">
              <a:lnSpc>
                <a:spcPct val="90000"/>
              </a:lnSpc>
              <a:spcBef>
                <a:spcPts val="1400"/>
              </a:spcBef>
              <a:spcAft>
                <a:spcPts val="0"/>
              </a:spcAft>
              <a:buClr>
                <a:schemeClr val="accent1"/>
              </a:buClr>
              <a:buSzPts val="2667"/>
              <a:buFont typeface="Calibri"/>
              <a:buNone/>
            </a:pPr>
            <a:r>
              <a:rPr lang="en-US" sz="2667" i="0">
                <a:solidFill>
                  <a:srgbClr val="004121"/>
                </a:solidFill>
                <a:latin typeface="Calibri"/>
                <a:ea typeface="Calibri"/>
                <a:cs typeface="Calibri"/>
                <a:sym typeface="Calibri"/>
              </a:rPr>
              <a:t>WellSAT Practice Assessment</a:t>
            </a:r>
            <a:endParaRPr/>
          </a:p>
          <a:p>
            <a:pPr marL="0" marR="0" lvl="0" indent="0" algn="l" rtl="0">
              <a:lnSpc>
                <a:spcPct val="90000"/>
              </a:lnSpc>
              <a:spcBef>
                <a:spcPts val="1400"/>
              </a:spcBef>
              <a:spcAft>
                <a:spcPts val="0"/>
              </a:spcAft>
              <a:buClr>
                <a:schemeClr val="accent1"/>
              </a:buClr>
              <a:buSzPts val="2667"/>
              <a:buFont typeface="Calibri"/>
              <a:buNone/>
            </a:pPr>
            <a:r>
              <a:rPr lang="en-US" sz="2667" i="0">
                <a:solidFill>
                  <a:srgbClr val="004121"/>
                </a:solidFill>
                <a:latin typeface="Calibri"/>
                <a:ea typeface="Calibri"/>
                <a:cs typeface="Calibri"/>
                <a:sym typeface="Calibri"/>
              </a:rPr>
              <a:t>State or District-specific Assessments</a:t>
            </a:r>
            <a:endParaRPr/>
          </a:p>
          <a:p>
            <a:pPr marL="457200" marR="0" lvl="1" indent="0" algn="l" rtl="0">
              <a:lnSpc>
                <a:spcPct val="90000"/>
              </a:lnSpc>
              <a:spcBef>
                <a:spcPts val="400"/>
              </a:spcBef>
              <a:spcAft>
                <a:spcPts val="0"/>
              </a:spcAft>
              <a:buClr>
                <a:schemeClr val="accent1"/>
              </a:buClr>
              <a:buSzPts val="2667"/>
              <a:buFont typeface="Calibri"/>
              <a:buNone/>
            </a:pPr>
            <a:r>
              <a:rPr lang="en-US" sz="2667" b="0" i="0" u="none" strike="noStrike" cap="none">
                <a:solidFill>
                  <a:srgbClr val="484848"/>
                </a:solidFill>
                <a:latin typeface="Calibri"/>
                <a:ea typeface="Calibri"/>
                <a:cs typeface="Calibri"/>
                <a:sym typeface="Calibri"/>
              </a:rPr>
              <a:t>Example: Maryland</a:t>
            </a:r>
            <a:endParaRPr/>
          </a:p>
        </p:txBody>
      </p:sp>
      <p:sp>
        <p:nvSpPr>
          <p:cNvPr id="627" name="Google Shape;627;p48">
            <a:extLst>
              <a:ext uri="{C183D7F6-B498-43B3-948B-1728B52AA6E4}">
                <adec:decorative xmlns:adec="http://schemas.microsoft.com/office/drawing/2017/decorative" val="1"/>
              </a:ext>
            </a:extLst>
          </p:cNvPr>
          <p:cNvSpPr/>
          <p:nvPr/>
        </p:nvSpPr>
        <p:spPr>
          <a:xfrm>
            <a:off x="289932" y="1483112"/>
            <a:ext cx="11363092" cy="54641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49"/>
          <p:cNvSpPr txBox="1">
            <a:spLocks noGrp="1"/>
          </p:cNvSpPr>
          <p:nvPr>
            <p:ph type="title"/>
          </p:nvPr>
        </p:nvSpPr>
        <p:spPr>
          <a:xfrm>
            <a:off x="233810" y="371834"/>
            <a:ext cx="11724300" cy="634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85000"/>
              </a:lnSpc>
              <a:spcBef>
                <a:spcPts val="0"/>
              </a:spcBef>
              <a:spcAft>
                <a:spcPts val="0"/>
              </a:spcAft>
              <a:buClr>
                <a:schemeClr val="lt1"/>
              </a:buClr>
              <a:buSzPct val="100000"/>
              <a:buFont typeface="Trebuchet MS"/>
              <a:buNone/>
            </a:pPr>
            <a:r>
              <a:rPr lang="en-US"/>
              <a:t>Maryland Wellness Policies and Practices Project (MWPPP) </a:t>
            </a:r>
            <a:endParaRPr/>
          </a:p>
        </p:txBody>
      </p:sp>
      <p:sp>
        <p:nvSpPr>
          <p:cNvPr id="634" name="Google Shape;634;p49"/>
          <p:cNvSpPr txBox="1"/>
          <p:nvPr/>
        </p:nvSpPr>
        <p:spPr>
          <a:xfrm>
            <a:off x="521012" y="1997242"/>
            <a:ext cx="6648139" cy="4127228"/>
          </a:xfrm>
          <a:prstGeom prst="rect">
            <a:avLst/>
          </a:prstGeom>
          <a:noFill/>
          <a:ln>
            <a:noFill/>
          </a:ln>
        </p:spPr>
        <p:txBody>
          <a:bodyPr spcFirstLastPara="1" wrap="square" lIns="0" tIns="45700" rIns="0" bIns="45700" anchor="t" anchorCtr="0">
            <a:noAutofit/>
          </a:bodyPr>
          <a:lstStyle/>
          <a:p>
            <a:pPr marL="0" marR="0" lvl="0" indent="0" algn="l" rtl="0">
              <a:lnSpc>
                <a:spcPct val="90000"/>
              </a:lnSpc>
              <a:spcBef>
                <a:spcPts val="0"/>
              </a:spcBef>
              <a:spcAft>
                <a:spcPts val="0"/>
              </a:spcAft>
              <a:buClr>
                <a:schemeClr val="accent1"/>
              </a:buClr>
              <a:buSzPts val="2400"/>
              <a:buFont typeface="Calibri"/>
              <a:buNone/>
            </a:pPr>
            <a:r>
              <a:rPr lang="en-US" sz="2400" b="1" i="0">
                <a:solidFill>
                  <a:srgbClr val="004121"/>
                </a:solidFill>
                <a:latin typeface="Calibri"/>
                <a:ea typeface="Calibri"/>
                <a:cs typeface="Calibri"/>
                <a:sym typeface="Calibri"/>
              </a:rPr>
              <a:t>Overall goal: </a:t>
            </a:r>
            <a:r>
              <a:rPr lang="en-US" sz="2400" i="0">
                <a:solidFill>
                  <a:srgbClr val="004121"/>
                </a:solidFill>
                <a:latin typeface="Calibri"/>
                <a:ea typeface="Calibri"/>
                <a:cs typeface="Calibri"/>
                <a:sym typeface="Calibri"/>
              </a:rPr>
              <a:t>to enhance opportunities for healthy eating and physical activity for Maryland students by helping schools and school districts create and implement strong and comprehensive written LWPs</a:t>
            </a:r>
            <a:endParaRPr/>
          </a:p>
          <a:p>
            <a:pPr marL="0" marR="0" lvl="0" indent="0" algn="l" rtl="0">
              <a:lnSpc>
                <a:spcPct val="90000"/>
              </a:lnSpc>
              <a:spcBef>
                <a:spcPts val="2400"/>
              </a:spcBef>
              <a:spcAft>
                <a:spcPts val="0"/>
              </a:spcAft>
              <a:buClr>
                <a:schemeClr val="accent1"/>
              </a:buClr>
              <a:buSzPts val="2400"/>
              <a:buFont typeface="Calibri"/>
              <a:buNone/>
            </a:pPr>
            <a:r>
              <a:rPr lang="en-US" sz="2400" b="1" i="0">
                <a:solidFill>
                  <a:srgbClr val="004121"/>
                </a:solidFill>
                <a:latin typeface="Calibri"/>
                <a:ea typeface="Calibri"/>
                <a:cs typeface="Calibri"/>
                <a:sym typeface="Calibri"/>
              </a:rPr>
              <a:t>Focus: </a:t>
            </a:r>
            <a:r>
              <a:rPr lang="en-US" sz="2400" i="0">
                <a:solidFill>
                  <a:srgbClr val="004121"/>
                </a:solidFill>
                <a:latin typeface="Calibri"/>
                <a:ea typeface="Calibri"/>
                <a:cs typeface="Calibri"/>
                <a:sym typeface="Calibri"/>
              </a:rPr>
              <a:t>Quality, Implementation, and Impact of LWPs</a:t>
            </a:r>
            <a:endParaRPr/>
          </a:p>
          <a:p>
            <a:pPr marL="0" marR="0" lvl="0" indent="0" algn="l" rtl="0">
              <a:lnSpc>
                <a:spcPct val="90000"/>
              </a:lnSpc>
              <a:spcBef>
                <a:spcPts val="1800"/>
              </a:spcBef>
              <a:spcAft>
                <a:spcPts val="0"/>
              </a:spcAft>
              <a:buClr>
                <a:schemeClr val="accent1"/>
              </a:buClr>
              <a:buSzPts val="1800"/>
              <a:buFont typeface="Calibri"/>
              <a:buNone/>
            </a:pPr>
            <a:r>
              <a:rPr lang="en-US" sz="1800" i="1">
                <a:solidFill>
                  <a:srgbClr val="004121"/>
                </a:solidFill>
                <a:latin typeface="Calibri"/>
                <a:ea typeface="Calibri"/>
                <a:cs typeface="Calibri"/>
                <a:sym typeface="Calibri"/>
              </a:rPr>
              <a:t>State-Wide Initiative: 2012-2020</a:t>
            </a:r>
            <a:endParaRPr/>
          </a:p>
          <a:p>
            <a:pPr marL="0" marR="0" lvl="0" indent="0" algn="l" rtl="0">
              <a:lnSpc>
                <a:spcPct val="90000"/>
              </a:lnSpc>
              <a:spcBef>
                <a:spcPts val="2200"/>
              </a:spcBef>
              <a:spcAft>
                <a:spcPts val="0"/>
              </a:spcAft>
              <a:buClr>
                <a:schemeClr val="accent1"/>
              </a:buClr>
              <a:buSzPts val="1800"/>
              <a:buFont typeface="Calibri"/>
              <a:buNone/>
            </a:pPr>
            <a:r>
              <a:rPr lang="en-US" sz="1800" i="1">
                <a:solidFill>
                  <a:srgbClr val="004121"/>
                </a:solidFill>
                <a:latin typeface="Calibri"/>
                <a:ea typeface="Calibri"/>
                <a:cs typeface="Calibri"/>
                <a:sym typeface="Calibri"/>
              </a:rPr>
              <a:t>Partnerships: Maryland Departments of Education &amp; Health, 24 School Districts</a:t>
            </a:r>
            <a:endParaRPr/>
          </a:p>
          <a:p>
            <a:pPr marL="0" marR="0" lvl="0" indent="0" algn="l" rtl="0">
              <a:lnSpc>
                <a:spcPct val="90000"/>
              </a:lnSpc>
              <a:spcBef>
                <a:spcPts val="2200"/>
              </a:spcBef>
              <a:spcAft>
                <a:spcPts val="0"/>
              </a:spcAft>
              <a:buClr>
                <a:schemeClr val="accent1"/>
              </a:buClr>
              <a:buSzPts val="2000"/>
              <a:buFont typeface="Calibri"/>
              <a:buNone/>
            </a:pPr>
            <a:r>
              <a:rPr lang="en-US" sz="2000" b="1" i="0">
                <a:solidFill>
                  <a:schemeClr val="accent2"/>
                </a:solidFill>
                <a:latin typeface="Calibri"/>
                <a:ea typeface="Calibri"/>
                <a:cs typeface="Calibri"/>
                <a:sym typeface="Calibri"/>
              </a:rPr>
              <a:t>Supported the first triennial assessment</a:t>
            </a:r>
            <a:endParaRPr/>
          </a:p>
        </p:txBody>
      </p:sp>
      <p:pic>
        <p:nvPicPr>
          <p:cNvPr id="635" name="Google Shape;635;p49" descr="Approach: continuous quality improvement. Collect data; tailored district-level feedback; technical assistance, resources, support; district wellness initiatives; school wellness initiatives."/>
          <p:cNvPicPr preferRelativeResize="0"/>
          <p:nvPr/>
        </p:nvPicPr>
        <p:blipFill rotWithShape="1">
          <a:blip r:embed="rId3">
            <a:alphaModFix/>
          </a:blip>
          <a:srcRect l="25449" t="1912" r="27692" b="1560"/>
          <a:stretch/>
        </p:blipFill>
        <p:spPr>
          <a:xfrm>
            <a:off x="7458279" y="2324703"/>
            <a:ext cx="4479481" cy="3799767"/>
          </a:xfrm>
          <a:prstGeom prst="rect">
            <a:avLst/>
          </a:prstGeom>
          <a:noFill/>
          <a:ln>
            <a:noFill/>
          </a:ln>
        </p:spPr>
      </p:pic>
      <p:sp>
        <p:nvSpPr>
          <p:cNvPr id="636" name="Google Shape;636;p49">
            <a:extLst>
              <a:ext uri="{C183D7F6-B498-43B3-948B-1728B52AA6E4}">
                <adec:decorative xmlns:adec="http://schemas.microsoft.com/office/drawing/2017/decorative" val="1"/>
              </a:ext>
            </a:extLst>
          </p:cNvPr>
          <p:cNvSpPr/>
          <p:nvPr/>
        </p:nvSpPr>
        <p:spPr>
          <a:xfrm>
            <a:off x="289932" y="1505415"/>
            <a:ext cx="11363092" cy="52410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Google Shape;166;p5">
            <a:extLst>
              <a:ext uri="{C183D7F6-B498-43B3-948B-1728B52AA6E4}">
                <adec:decorative xmlns:adec="http://schemas.microsoft.com/office/drawing/2017/decorative" val="1"/>
              </a:ext>
            </a:extLst>
          </p:cNvPr>
          <p:cNvSpPr/>
          <p:nvPr/>
        </p:nvSpPr>
        <p:spPr>
          <a:xfrm rot="10800000" flipH="1">
            <a:off x="0" y="685741"/>
            <a:ext cx="12192000" cy="1503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168" name="Google Shape;168;p5"/>
          <p:cNvSpPr>
            <a:spLocks noGrp="1"/>
          </p:cNvSpPr>
          <p:nvPr>
            <p:ph type="title" idx="4294967295"/>
          </p:nvPr>
        </p:nvSpPr>
        <p:spPr>
          <a:xfrm>
            <a:off x="0" y="0"/>
            <a:ext cx="12192000" cy="686100"/>
          </a:xfrm>
          <a:prstGeom prst="rect">
            <a:avLst/>
          </a:prstGeom>
          <a:solidFill>
            <a:schemeClr val="accent2"/>
          </a:solid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3700" b="1" i="0" u="none" strike="noStrike" kern="0" cap="none" spc="0" normalizeH="0" baseline="0" noProof="0" dirty="0">
                <a:ln>
                  <a:noFill/>
                </a:ln>
                <a:solidFill>
                  <a:schemeClr val="lt1"/>
                </a:solidFill>
                <a:effectLst/>
                <a:uLnTx/>
                <a:uFillTx/>
                <a:latin typeface="Calibri"/>
                <a:ea typeface="Calibri"/>
                <a:cs typeface="Calibri"/>
                <a:sym typeface="Calibri"/>
              </a:rPr>
              <a:t>Student Presentations!</a:t>
            </a:r>
            <a:endParaRPr kumimoji="0" lang="en-US" sz="15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70" name="Google Shape;170;p5"/>
          <p:cNvSpPr txBox="1"/>
          <p:nvPr/>
        </p:nvSpPr>
        <p:spPr>
          <a:xfrm>
            <a:off x="208767" y="1207403"/>
            <a:ext cx="11538300" cy="4463700"/>
          </a:xfrm>
          <a:prstGeom prst="rect">
            <a:avLst/>
          </a:prstGeom>
          <a:solidFill>
            <a:schemeClr val="accent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500" b="1" i="0" u="none" strike="noStrike" cap="none">
                <a:solidFill>
                  <a:schemeClr val="lt1"/>
                </a:solidFill>
                <a:latin typeface="Calibri"/>
                <a:ea typeface="Calibri"/>
                <a:cs typeface="Calibri"/>
                <a:sym typeface="Calibri"/>
              </a:rPr>
              <a:t>The HER/ NOPREN Summer Speaker Series will end with Student Presentations and Poster Sessions on August 13. </a:t>
            </a:r>
            <a:r>
              <a:rPr lang="en-US" sz="2500" b="0" i="0" u="none" strike="noStrike" cap="none">
                <a:solidFill>
                  <a:schemeClr val="lt1"/>
                </a:solidFill>
                <a:latin typeface="Calibri"/>
                <a:ea typeface="Calibri"/>
                <a:cs typeface="Calibri"/>
                <a:sym typeface="Calibri"/>
              </a:rPr>
              <a:t>Applications are due July 18th. To apply, scan the QR code below:</a:t>
            </a:r>
            <a:endParaRPr sz="25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35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3500" b="1" i="1" u="none" strike="noStrike" cap="none">
                <a:solidFill>
                  <a:schemeClr val="lt1"/>
                </a:solidFill>
                <a:latin typeface="Calibri"/>
                <a:ea typeface="Calibri"/>
                <a:cs typeface="Calibri"/>
                <a:sym typeface="Calibri"/>
              </a:rPr>
              <a:t>QR code</a:t>
            </a:r>
            <a:endParaRPr sz="3500" b="1" i="1"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35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Selected students will give a presentation on a nutrition-related project or research they worked on over the summer. </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1200" b="1" i="0" u="sng" strike="noStrike" cap="none">
              <a:solidFill>
                <a:schemeClr val="lt1"/>
              </a:solidFill>
              <a:latin typeface="Calibri"/>
              <a:ea typeface="Calibri"/>
              <a:cs typeface="Calibri"/>
              <a:sym typeface="Calibri"/>
            </a:endParaRPr>
          </a:p>
        </p:txBody>
      </p:sp>
      <p:pic>
        <p:nvPicPr>
          <p:cNvPr id="171" name="Google Shape;171;p5" descr="QR Code"/>
          <p:cNvPicPr preferRelativeResize="0"/>
          <p:nvPr/>
        </p:nvPicPr>
        <p:blipFill rotWithShape="1">
          <a:blip r:embed="rId3">
            <a:alphaModFix/>
          </a:blip>
          <a:srcRect t="-4813" r="-9636" b="-4823"/>
          <a:stretch/>
        </p:blipFill>
        <p:spPr>
          <a:xfrm>
            <a:off x="5062467" y="2395467"/>
            <a:ext cx="2067066" cy="2067066"/>
          </a:xfrm>
          <a:prstGeom prst="rect">
            <a:avLst/>
          </a:prstGeom>
          <a:noFill/>
          <a:ln>
            <a:noFill/>
          </a:ln>
        </p:spPr>
      </p:pic>
      <p:pic>
        <p:nvPicPr>
          <p:cNvPr id="172" name="Google Shape;172;p5" descr="QR code"/>
          <p:cNvPicPr preferRelativeResize="0"/>
          <p:nvPr/>
        </p:nvPicPr>
        <p:blipFill rotWithShape="1">
          <a:blip r:embed="rId3">
            <a:alphaModFix/>
          </a:blip>
          <a:srcRect t="-4813" r="-9636" b="-4823"/>
          <a:stretch/>
        </p:blipFill>
        <p:spPr>
          <a:xfrm>
            <a:off x="5162533" y="2721400"/>
            <a:ext cx="1867067" cy="1867067"/>
          </a:xfrm>
          <a:prstGeom prst="rect">
            <a:avLst/>
          </a:prstGeom>
          <a:noFill/>
          <a:ln>
            <a:noFill/>
          </a:ln>
        </p:spPr>
      </p:pic>
      <p:sp>
        <p:nvSpPr>
          <p:cNvPr id="173" name="Google Shape;173;p5"/>
          <p:cNvSpPr txBox="1"/>
          <p:nvPr/>
        </p:nvSpPr>
        <p:spPr>
          <a:xfrm>
            <a:off x="208767" y="1207403"/>
            <a:ext cx="11538300" cy="4463700"/>
          </a:xfrm>
          <a:prstGeom prst="rect">
            <a:avLst/>
          </a:prstGeom>
          <a:solidFill>
            <a:schemeClr val="accent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500" b="1" i="0" u="none" strike="noStrike" cap="none">
                <a:solidFill>
                  <a:schemeClr val="lt1"/>
                </a:solidFill>
                <a:latin typeface="Calibri"/>
                <a:ea typeface="Calibri"/>
                <a:cs typeface="Calibri"/>
                <a:sym typeface="Calibri"/>
              </a:rPr>
              <a:t>The HER/ NOPREN Summer Speaker Series will end with Student Presentations and Poster Sessions on August 13. </a:t>
            </a:r>
            <a:r>
              <a:rPr lang="en-US" sz="2500" b="0" i="0" u="none" strike="noStrike" cap="none">
                <a:solidFill>
                  <a:schemeClr val="lt1"/>
                </a:solidFill>
                <a:latin typeface="Calibri"/>
                <a:ea typeface="Calibri"/>
                <a:cs typeface="Calibri"/>
                <a:sym typeface="Calibri"/>
              </a:rPr>
              <a:t>Applications are due </a:t>
            </a:r>
            <a:r>
              <a:rPr lang="en-US" sz="2500" b="1" i="0" u="none" strike="noStrike" cap="none">
                <a:solidFill>
                  <a:schemeClr val="lt1"/>
                </a:solidFill>
                <a:latin typeface="Calibri"/>
                <a:ea typeface="Calibri"/>
                <a:cs typeface="Calibri"/>
                <a:sym typeface="Calibri"/>
              </a:rPr>
              <a:t>July 18th</a:t>
            </a:r>
            <a:r>
              <a:rPr lang="en-US" sz="2500" b="0" i="0" u="none" strike="noStrike" cap="none">
                <a:solidFill>
                  <a:schemeClr val="lt1"/>
                </a:solidFill>
                <a:latin typeface="Calibri"/>
                <a:ea typeface="Calibri"/>
                <a:cs typeface="Calibri"/>
                <a:sym typeface="Calibri"/>
              </a:rPr>
              <a:t>. To apply, scan the QR code below:</a:t>
            </a:r>
            <a:endParaRPr sz="25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35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3500" b="1" i="1" u="none" strike="noStrike" cap="none">
                <a:solidFill>
                  <a:schemeClr val="lt1"/>
                </a:solidFill>
                <a:latin typeface="Calibri"/>
                <a:ea typeface="Calibri"/>
                <a:cs typeface="Calibri"/>
                <a:sym typeface="Calibri"/>
              </a:rPr>
              <a:t>QR code</a:t>
            </a:r>
            <a:endParaRPr sz="3500" b="1" i="1"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35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Selected students will give a presentation on a nutrition-related project or research they worked on over the summer. </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1200" b="1" i="0" u="sng" strike="noStrike" cap="none">
              <a:solidFill>
                <a:schemeClr val="lt1"/>
              </a:solidFill>
              <a:latin typeface="Calibri"/>
              <a:ea typeface="Calibri"/>
              <a:cs typeface="Calibri"/>
              <a:sym typeface="Calibri"/>
            </a:endParaRPr>
          </a:p>
        </p:txBody>
      </p:sp>
      <p:pic>
        <p:nvPicPr>
          <p:cNvPr id="169" name="Google Shape;169;p5" descr="A picture containing text, bottle"/>
          <p:cNvPicPr preferRelativeResize="0"/>
          <p:nvPr/>
        </p:nvPicPr>
        <p:blipFill rotWithShape="1">
          <a:blip r:embed="rId4">
            <a:alphaModFix/>
          </a:blip>
          <a:srcRect/>
          <a:stretch/>
        </p:blipFill>
        <p:spPr>
          <a:xfrm>
            <a:off x="65236" y="5871034"/>
            <a:ext cx="732432" cy="438326"/>
          </a:xfrm>
          <a:prstGeom prst="rect">
            <a:avLst/>
          </a:prstGeom>
          <a:noFill/>
          <a:ln>
            <a:noFill/>
          </a:ln>
        </p:spPr>
      </p:pic>
      <p:pic>
        <p:nvPicPr>
          <p:cNvPr id="174" name="Google Shape;174;p5" descr="QR code"/>
          <p:cNvPicPr preferRelativeResize="0"/>
          <p:nvPr/>
        </p:nvPicPr>
        <p:blipFill rotWithShape="1">
          <a:blip r:embed="rId3">
            <a:alphaModFix/>
          </a:blip>
          <a:srcRect t="-4813" r="-9636" b="-4823"/>
          <a:stretch/>
        </p:blipFill>
        <p:spPr>
          <a:xfrm>
            <a:off x="5044433" y="2721400"/>
            <a:ext cx="1867067" cy="1867067"/>
          </a:xfrm>
          <a:prstGeom prst="rect">
            <a:avLst/>
          </a:prstGeom>
          <a:noFill/>
          <a:ln>
            <a:noFill/>
          </a:ln>
        </p:spPr>
      </p:pic>
      <p:pic>
        <p:nvPicPr>
          <p:cNvPr id="167" name="Google Shape;167;p5" descr="NOPREN logo"/>
          <p:cNvPicPr preferRelativeResize="0"/>
          <p:nvPr/>
        </p:nvPicPr>
        <p:blipFill rotWithShape="1">
          <a:blip r:embed="rId5">
            <a:alphaModFix/>
          </a:blip>
          <a:srcRect/>
          <a:stretch/>
        </p:blipFill>
        <p:spPr>
          <a:xfrm>
            <a:off x="10337800" y="5802128"/>
            <a:ext cx="1672125" cy="50723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50"/>
          <p:cNvSpPr txBox="1">
            <a:spLocks noGrp="1"/>
          </p:cNvSpPr>
          <p:nvPr>
            <p:ph type="title"/>
          </p:nvPr>
        </p:nvSpPr>
        <p:spPr>
          <a:xfrm>
            <a:off x="213360" y="117834"/>
            <a:ext cx="11724400" cy="634092"/>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chemeClr val="lt1"/>
              </a:buClr>
              <a:buSzPts val="3600"/>
              <a:buFont typeface="Trebuchet MS"/>
              <a:buNone/>
            </a:pPr>
            <a:r>
              <a:rPr lang="en-US"/>
              <a:t>Key Lessons Learned from the MWPPP</a:t>
            </a:r>
            <a:endParaRPr/>
          </a:p>
        </p:txBody>
      </p:sp>
      <p:sp>
        <p:nvSpPr>
          <p:cNvPr id="643" name="Google Shape;643;p50">
            <a:extLst>
              <a:ext uri="{C183D7F6-B498-43B3-948B-1728B52AA6E4}">
                <adec:decorative xmlns:adec="http://schemas.microsoft.com/office/drawing/2017/decorative" val="1"/>
              </a:ext>
            </a:extLst>
          </p:cNvPr>
          <p:cNvSpPr txBox="1"/>
          <p:nvPr/>
        </p:nvSpPr>
        <p:spPr>
          <a:xfrm>
            <a:off x="521012" y="1997242"/>
            <a:ext cx="6648139" cy="4127228"/>
          </a:xfrm>
          <a:prstGeom prst="rect">
            <a:avLst/>
          </a:prstGeom>
          <a:noFill/>
          <a:ln>
            <a:noFill/>
          </a:ln>
        </p:spPr>
        <p:txBody>
          <a:bodyPr spcFirstLastPara="1" wrap="square" lIns="0" tIns="45700" rIns="0" bIns="45700" anchor="t" anchorCtr="0">
            <a:noAutofit/>
          </a:bodyPr>
          <a:lstStyle/>
          <a:p>
            <a:pPr marL="0" marR="0" lvl="0" indent="0" algn="l" rtl="0">
              <a:lnSpc>
                <a:spcPct val="90000"/>
              </a:lnSpc>
              <a:spcBef>
                <a:spcPts val="0"/>
              </a:spcBef>
              <a:spcAft>
                <a:spcPts val="0"/>
              </a:spcAft>
              <a:buClr>
                <a:schemeClr val="accent1"/>
              </a:buClr>
              <a:buSzPts val="2667"/>
              <a:buFont typeface="Calibri"/>
              <a:buNone/>
            </a:pPr>
            <a:endParaRPr sz="2667" i="0">
              <a:solidFill>
                <a:srgbClr val="004121"/>
              </a:solidFill>
              <a:latin typeface="Calibri"/>
              <a:ea typeface="Calibri"/>
              <a:cs typeface="Calibri"/>
              <a:sym typeface="Calibri"/>
            </a:endParaRPr>
          </a:p>
        </p:txBody>
      </p:sp>
      <p:sp>
        <p:nvSpPr>
          <p:cNvPr id="644" name="Google Shape;644;p50"/>
          <p:cNvSpPr txBox="1"/>
          <p:nvPr/>
        </p:nvSpPr>
        <p:spPr>
          <a:xfrm>
            <a:off x="521012" y="1997242"/>
            <a:ext cx="9111169" cy="4524267"/>
          </a:xfrm>
          <a:prstGeom prst="rect">
            <a:avLst/>
          </a:prstGeom>
          <a:noFill/>
          <a:ln>
            <a:noFill/>
          </a:ln>
        </p:spPr>
        <p:txBody>
          <a:bodyPr spcFirstLastPara="1" wrap="square" lIns="0" tIns="45700" rIns="0" bIns="45700" anchor="t" anchorCtr="0">
            <a:noAutofit/>
          </a:bodyPr>
          <a:lstStyle/>
          <a:p>
            <a:pPr marL="0" marR="0" lvl="0" indent="0" algn="l" rtl="0">
              <a:lnSpc>
                <a:spcPct val="90000"/>
              </a:lnSpc>
              <a:spcBef>
                <a:spcPts val="0"/>
              </a:spcBef>
              <a:spcAft>
                <a:spcPts val="0"/>
              </a:spcAft>
              <a:buClr>
                <a:schemeClr val="accent1"/>
              </a:buClr>
              <a:buSzPts val="2400"/>
              <a:buFont typeface="Calibri"/>
              <a:buNone/>
            </a:pPr>
            <a:r>
              <a:rPr lang="en-US" sz="2400" i="0">
                <a:solidFill>
                  <a:srgbClr val="004121"/>
                </a:solidFill>
                <a:latin typeface="Calibri"/>
                <a:ea typeface="Calibri"/>
                <a:cs typeface="Calibri"/>
                <a:sym typeface="Calibri"/>
              </a:rPr>
              <a:t>Importance of school-based wellness teams in supporting LWP implementation</a:t>
            </a:r>
            <a:endParaRPr/>
          </a:p>
          <a:p>
            <a:pPr marL="0" marR="0" lvl="0" indent="0" algn="l" rtl="0">
              <a:lnSpc>
                <a:spcPct val="90000"/>
              </a:lnSpc>
              <a:spcBef>
                <a:spcPts val="1000"/>
              </a:spcBef>
              <a:spcAft>
                <a:spcPts val="0"/>
              </a:spcAft>
              <a:buClr>
                <a:schemeClr val="accent1"/>
              </a:buClr>
              <a:buSzPts val="2400"/>
              <a:buFont typeface="Calibri"/>
              <a:buNone/>
            </a:pPr>
            <a:r>
              <a:rPr lang="en-US" sz="2400" i="0">
                <a:solidFill>
                  <a:srgbClr val="004121"/>
                </a:solidFill>
                <a:latin typeface="Calibri"/>
                <a:ea typeface="Calibri"/>
                <a:cs typeface="Calibri"/>
                <a:sym typeface="Calibri"/>
              </a:rPr>
              <a:t>Intervening to support the development of school-based wellness teams can improve LWP implementation (Wellness Champions for Change)</a:t>
            </a:r>
            <a:endParaRPr/>
          </a:p>
          <a:p>
            <a:pPr marL="0" marR="0" lvl="0" indent="0" algn="l" rtl="0">
              <a:lnSpc>
                <a:spcPct val="90000"/>
              </a:lnSpc>
              <a:spcBef>
                <a:spcPts val="1400"/>
              </a:spcBef>
              <a:spcAft>
                <a:spcPts val="0"/>
              </a:spcAft>
              <a:buClr>
                <a:schemeClr val="accent1"/>
              </a:buClr>
              <a:buSzPts val="1600"/>
              <a:buFont typeface="Calibri"/>
              <a:buNone/>
            </a:pPr>
            <a:endParaRPr sz="1600" i="0">
              <a:solidFill>
                <a:srgbClr val="004121"/>
              </a:solidFill>
              <a:latin typeface="Calibri"/>
              <a:ea typeface="Calibri"/>
              <a:cs typeface="Calibri"/>
              <a:sym typeface="Calibri"/>
            </a:endParaRPr>
          </a:p>
        </p:txBody>
      </p:sp>
      <p:pic>
        <p:nvPicPr>
          <p:cNvPr id="645" name="Google Shape;645;p50" descr="A group of screenshots of a computer"/>
          <p:cNvPicPr preferRelativeResize="0"/>
          <p:nvPr/>
        </p:nvPicPr>
        <p:blipFill rotWithShape="1">
          <a:blip r:embed="rId3">
            <a:alphaModFix/>
          </a:blip>
          <a:srcRect b="34838"/>
          <a:stretch/>
        </p:blipFill>
        <p:spPr>
          <a:xfrm>
            <a:off x="0" y="3572082"/>
            <a:ext cx="12192000" cy="3251901"/>
          </a:xfrm>
          <a:prstGeom prst="rect">
            <a:avLst/>
          </a:prstGeom>
          <a:noFill/>
          <a:ln>
            <a:noFill/>
          </a:ln>
        </p:spPr>
      </p:pic>
      <p:sp>
        <p:nvSpPr>
          <p:cNvPr id="646" name="Google Shape;646;p50">
            <a:extLst>
              <a:ext uri="{C183D7F6-B498-43B3-948B-1728B52AA6E4}">
                <adec:decorative xmlns:adec="http://schemas.microsoft.com/office/drawing/2017/decorative" val="1"/>
              </a:ext>
            </a:extLst>
          </p:cNvPr>
          <p:cNvSpPr/>
          <p:nvPr/>
        </p:nvSpPr>
        <p:spPr>
          <a:xfrm>
            <a:off x="289932" y="1539346"/>
            <a:ext cx="11363092" cy="49017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47" name="Google Shape;647;p50" descr="A group of children hugging each other"/>
          <p:cNvPicPr preferRelativeResize="0"/>
          <p:nvPr/>
        </p:nvPicPr>
        <p:blipFill rotWithShape="1">
          <a:blip r:embed="rId4">
            <a:alphaModFix/>
          </a:blip>
          <a:srcRect/>
          <a:stretch/>
        </p:blipFill>
        <p:spPr>
          <a:xfrm>
            <a:off x="8718296" y="856599"/>
            <a:ext cx="1549449" cy="1928063"/>
          </a:xfrm>
          <a:prstGeom prst="rect">
            <a:avLst/>
          </a:prstGeom>
          <a:noFill/>
          <a:ln w="9525" cap="flat" cmpd="sng">
            <a:solidFill>
              <a:schemeClr val="dk1"/>
            </a:solidFill>
            <a:prstDash val="solid"/>
            <a:round/>
            <a:headEnd type="none" w="sm" len="sm"/>
            <a:tailEnd type="none" w="sm" len="sm"/>
          </a:ln>
        </p:spPr>
      </p:pic>
      <p:pic>
        <p:nvPicPr>
          <p:cNvPr id="648" name="Google Shape;648;p50" descr="A sports trophy with a rope around it"/>
          <p:cNvPicPr preferRelativeResize="0"/>
          <p:nvPr/>
        </p:nvPicPr>
        <p:blipFill rotWithShape="1">
          <a:blip r:embed="rId5">
            <a:alphaModFix/>
          </a:blip>
          <a:srcRect/>
          <a:stretch/>
        </p:blipFill>
        <p:spPr>
          <a:xfrm>
            <a:off x="10394013" y="324594"/>
            <a:ext cx="1664720" cy="3140983"/>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51"/>
          <p:cNvSpPr txBox="1">
            <a:spLocks noGrp="1"/>
          </p:cNvSpPr>
          <p:nvPr>
            <p:ph type="title"/>
          </p:nvPr>
        </p:nvSpPr>
        <p:spPr>
          <a:xfrm>
            <a:off x="-1316022" y="312906"/>
            <a:ext cx="11724400" cy="634092"/>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chemeClr val="lt1"/>
              </a:buClr>
              <a:buSzPts val="3600"/>
              <a:buFont typeface="Trebuchet MS"/>
              <a:buNone/>
            </a:pPr>
            <a:r>
              <a:rPr lang="en-US"/>
              <a:t>LWP Research &amp; Practice Next Steps</a:t>
            </a:r>
            <a:endParaRPr/>
          </a:p>
        </p:txBody>
      </p:sp>
      <p:sp>
        <p:nvSpPr>
          <p:cNvPr id="655" name="Google Shape;655;p51"/>
          <p:cNvSpPr txBox="1"/>
          <p:nvPr/>
        </p:nvSpPr>
        <p:spPr>
          <a:xfrm>
            <a:off x="521012" y="1997242"/>
            <a:ext cx="6648139" cy="4127228"/>
          </a:xfrm>
          <a:prstGeom prst="rect">
            <a:avLst/>
          </a:prstGeom>
          <a:noFill/>
          <a:ln>
            <a:noFill/>
          </a:ln>
        </p:spPr>
        <p:txBody>
          <a:bodyPr spcFirstLastPara="1" wrap="square" lIns="0" tIns="45700" rIns="0" bIns="45700" anchor="t" anchorCtr="0">
            <a:noAutofit/>
          </a:bodyPr>
          <a:lstStyle/>
          <a:p>
            <a:pPr marL="0" marR="0" lvl="0" indent="0" algn="l" rtl="0">
              <a:lnSpc>
                <a:spcPct val="90000"/>
              </a:lnSpc>
              <a:spcBef>
                <a:spcPts val="0"/>
              </a:spcBef>
              <a:spcAft>
                <a:spcPts val="0"/>
              </a:spcAft>
              <a:buClr>
                <a:schemeClr val="accent1"/>
              </a:buClr>
              <a:buSzPts val="2000"/>
              <a:buFont typeface="Calibri"/>
              <a:buNone/>
            </a:pPr>
            <a:r>
              <a:rPr lang="en-US" sz="2000" i="0">
                <a:solidFill>
                  <a:srgbClr val="004121"/>
                </a:solidFill>
                <a:latin typeface="Calibri"/>
                <a:ea typeface="Calibri"/>
                <a:cs typeface="Calibri"/>
                <a:sym typeface="Calibri"/>
              </a:rPr>
              <a:t>Practitioners, Parents, Community Members:</a:t>
            </a:r>
            <a:endParaRPr/>
          </a:p>
          <a:p>
            <a:pPr marL="457200" marR="0" lvl="1" indent="0" algn="l" rtl="0">
              <a:lnSpc>
                <a:spcPct val="90000"/>
              </a:lnSpc>
              <a:spcBef>
                <a:spcPts val="1800"/>
              </a:spcBef>
              <a:spcAft>
                <a:spcPts val="0"/>
              </a:spcAft>
              <a:buClr>
                <a:schemeClr val="accent1"/>
              </a:buClr>
              <a:buSzPts val="1200"/>
              <a:buFont typeface="Calibri"/>
              <a:buNone/>
            </a:pPr>
            <a:r>
              <a:rPr lang="en-US" sz="1200" b="0" i="0" u="none" strike="noStrike" cap="none">
                <a:solidFill>
                  <a:srgbClr val="484848"/>
                </a:solidFill>
                <a:latin typeface="Calibri"/>
                <a:ea typeface="Calibri"/>
                <a:cs typeface="Calibri"/>
                <a:sym typeface="Calibri"/>
              </a:rPr>
              <a:t>Read your School District’s LWP &amp; Triennial Assessment Report</a:t>
            </a:r>
            <a:endParaRPr/>
          </a:p>
          <a:p>
            <a:pPr marL="457200" marR="0" lvl="1" indent="0" algn="l" rtl="0">
              <a:lnSpc>
                <a:spcPct val="90000"/>
              </a:lnSpc>
              <a:spcBef>
                <a:spcPts val="2000"/>
              </a:spcBef>
              <a:spcAft>
                <a:spcPts val="0"/>
              </a:spcAft>
              <a:buClr>
                <a:schemeClr val="accent1"/>
              </a:buClr>
              <a:buSzPts val="1200"/>
              <a:buFont typeface="Calibri"/>
              <a:buNone/>
            </a:pPr>
            <a:r>
              <a:rPr lang="en-US" sz="1200" b="0" i="0" u="none" strike="noStrike" cap="none">
                <a:solidFill>
                  <a:srgbClr val="484848"/>
                </a:solidFill>
                <a:latin typeface="Calibri"/>
                <a:ea typeface="Calibri"/>
                <a:cs typeface="Calibri"/>
                <a:sym typeface="Calibri"/>
              </a:rPr>
              <a:t>Find out about your State or School District School Health Council &amp; consider joining</a:t>
            </a:r>
            <a:endParaRPr/>
          </a:p>
          <a:p>
            <a:pPr marL="457200" marR="0" lvl="1" indent="0" algn="l" rtl="0">
              <a:lnSpc>
                <a:spcPct val="90000"/>
              </a:lnSpc>
              <a:spcBef>
                <a:spcPts val="2000"/>
              </a:spcBef>
              <a:spcAft>
                <a:spcPts val="0"/>
              </a:spcAft>
              <a:buClr>
                <a:schemeClr val="accent1"/>
              </a:buClr>
              <a:buSzPts val="1200"/>
              <a:buFont typeface="Calibri"/>
              <a:buNone/>
            </a:pPr>
            <a:r>
              <a:rPr lang="en-US" sz="1200" b="0" i="0" u="none" strike="noStrike" cap="none">
                <a:solidFill>
                  <a:srgbClr val="484848"/>
                </a:solidFill>
                <a:latin typeface="Calibri"/>
                <a:ea typeface="Calibri"/>
                <a:cs typeface="Calibri"/>
                <a:sym typeface="Calibri"/>
              </a:rPr>
              <a:t>Find out if your school has a wellness team. If so, ask to join. If not, consider starting one!</a:t>
            </a:r>
            <a:endParaRPr/>
          </a:p>
          <a:p>
            <a:pPr marL="0" marR="0" lvl="0" indent="0" algn="l" rtl="0">
              <a:lnSpc>
                <a:spcPct val="90000"/>
              </a:lnSpc>
              <a:spcBef>
                <a:spcPts val="2000"/>
              </a:spcBef>
              <a:spcAft>
                <a:spcPts val="0"/>
              </a:spcAft>
              <a:buClr>
                <a:schemeClr val="accent1"/>
              </a:buClr>
              <a:buSzPts val="2000"/>
              <a:buFont typeface="Calibri"/>
              <a:buNone/>
            </a:pPr>
            <a:r>
              <a:rPr lang="en-US" sz="2000" i="0">
                <a:solidFill>
                  <a:srgbClr val="004121"/>
                </a:solidFill>
                <a:latin typeface="Calibri"/>
                <a:ea typeface="Calibri"/>
                <a:cs typeface="Calibri"/>
                <a:sym typeface="Calibri"/>
              </a:rPr>
              <a:t>Consider joining the CDC NOPREN/PAPREN School Wellness Working Group</a:t>
            </a:r>
            <a:endParaRPr/>
          </a:p>
          <a:p>
            <a:pPr marL="0" marR="0" lvl="0" indent="0" algn="l" rtl="0">
              <a:lnSpc>
                <a:spcPct val="90000"/>
              </a:lnSpc>
              <a:spcBef>
                <a:spcPts val="1800"/>
              </a:spcBef>
              <a:spcAft>
                <a:spcPts val="0"/>
              </a:spcAft>
              <a:buClr>
                <a:schemeClr val="accent1"/>
              </a:buClr>
              <a:buSzPts val="2000"/>
              <a:buFont typeface="Calibri"/>
              <a:buNone/>
            </a:pPr>
            <a:r>
              <a:rPr lang="en-US" sz="2000" i="0">
                <a:solidFill>
                  <a:srgbClr val="004121"/>
                </a:solidFill>
                <a:latin typeface="Calibri"/>
                <a:ea typeface="Calibri"/>
                <a:cs typeface="Calibri"/>
                <a:sym typeface="Calibri"/>
              </a:rPr>
              <a:t>Triennial Assessment: research &amp; practice opportunities! </a:t>
            </a:r>
            <a:endParaRPr/>
          </a:p>
          <a:p>
            <a:pPr marL="0" marR="0" lvl="0" indent="0" algn="l" rtl="0">
              <a:lnSpc>
                <a:spcPct val="90000"/>
              </a:lnSpc>
              <a:spcBef>
                <a:spcPts val="1800"/>
              </a:spcBef>
              <a:spcAft>
                <a:spcPts val="0"/>
              </a:spcAft>
              <a:buClr>
                <a:schemeClr val="accent1"/>
              </a:buClr>
              <a:buSzPts val="2000"/>
              <a:buFont typeface="Calibri"/>
              <a:buNone/>
            </a:pPr>
            <a:r>
              <a:rPr lang="en-US" sz="2000" i="0">
                <a:solidFill>
                  <a:srgbClr val="004121"/>
                </a:solidFill>
                <a:latin typeface="Calibri"/>
                <a:ea typeface="Calibri"/>
                <a:cs typeface="Calibri"/>
                <a:sym typeface="Calibri"/>
              </a:rPr>
              <a:t>Visit our website for measures and resources: </a:t>
            </a:r>
            <a:r>
              <a:rPr lang="en-US" sz="2000" i="0" u="sng">
                <a:solidFill>
                  <a:srgbClr val="00000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www.marylandschoolwellness.org</a:t>
            </a:r>
            <a:endParaRPr sz="2000" i="0">
              <a:solidFill>
                <a:srgbClr val="000000"/>
              </a:solidFill>
              <a:latin typeface="Calibri"/>
              <a:ea typeface="Calibri"/>
              <a:cs typeface="Calibri"/>
              <a:sym typeface="Calibri"/>
            </a:endParaRPr>
          </a:p>
          <a:p>
            <a:pPr marL="457200" marR="0" lvl="1" indent="0" algn="l" rtl="0">
              <a:lnSpc>
                <a:spcPct val="90000"/>
              </a:lnSpc>
              <a:spcBef>
                <a:spcPts val="1800"/>
              </a:spcBef>
              <a:spcAft>
                <a:spcPts val="0"/>
              </a:spcAft>
              <a:buClr>
                <a:schemeClr val="accent1"/>
              </a:buClr>
              <a:buSzPts val="2000"/>
              <a:buFont typeface="Calibri"/>
              <a:buNone/>
            </a:pPr>
            <a:r>
              <a:rPr lang="en-US" sz="2000" b="0" i="0" u="none" strike="noStrike" cap="none">
                <a:solidFill>
                  <a:srgbClr val="484848"/>
                </a:solidFill>
                <a:latin typeface="Calibri"/>
                <a:ea typeface="Calibri"/>
                <a:cs typeface="Calibri"/>
                <a:sym typeface="Calibri"/>
              </a:rPr>
              <a:t>Data analysis and paper writing opportunities!</a:t>
            </a:r>
            <a:endParaRPr/>
          </a:p>
          <a:p>
            <a:pPr marL="0" marR="0" lvl="0" indent="0" algn="l" rtl="0">
              <a:lnSpc>
                <a:spcPct val="90000"/>
              </a:lnSpc>
              <a:spcBef>
                <a:spcPts val="400"/>
              </a:spcBef>
              <a:spcAft>
                <a:spcPts val="0"/>
              </a:spcAft>
              <a:buClr>
                <a:schemeClr val="accent1"/>
              </a:buClr>
              <a:buSzPts val="2000"/>
              <a:buFont typeface="Calibri"/>
              <a:buNone/>
            </a:pPr>
            <a:endParaRPr sz="2000" i="0">
              <a:solidFill>
                <a:srgbClr val="000000"/>
              </a:solidFill>
              <a:latin typeface="Calibri"/>
              <a:ea typeface="Calibri"/>
              <a:cs typeface="Calibri"/>
              <a:sym typeface="Calibri"/>
            </a:endParaRPr>
          </a:p>
          <a:p>
            <a:pPr marL="0" marR="0" lvl="0" indent="0" algn="l" rtl="0">
              <a:lnSpc>
                <a:spcPct val="90000"/>
              </a:lnSpc>
              <a:spcBef>
                <a:spcPts val="1400"/>
              </a:spcBef>
              <a:spcAft>
                <a:spcPts val="0"/>
              </a:spcAft>
              <a:buClr>
                <a:schemeClr val="accent1"/>
              </a:buClr>
              <a:buSzPts val="1400"/>
              <a:buFont typeface="Calibri"/>
              <a:buNone/>
            </a:pPr>
            <a:endParaRPr sz="1400" i="0">
              <a:solidFill>
                <a:srgbClr val="004121"/>
              </a:solidFill>
              <a:latin typeface="Calibri"/>
              <a:ea typeface="Calibri"/>
              <a:cs typeface="Calibri"/>
              <a:sym typeface="Calibri"/>
            </a:endParaRPr>
          </a:p>
        </p:txBody>
      </p:sp>
      <p:sp>
        <p:nvSpPr>
          <p:cNvPr id="656" name="Google Shape;656;p51">
            <a:extLst>
              <a:ext uri="{C183D7F6-B498-43B3-948B-1728B52AA6E4}">
                <adec:decorative xmlns:adec="http://schemas.microsoft.com/office/drawing/2017/decorative" val="1"/>
              </a:ext>
            </a:extLst>
          </p:cNvPr>
          <p:cNvSpPr/>
          <p:nvPr/>
        </p:nvSpPr>
        <p:spPr>
          <a:xfrm>
            <a:off x="289932" y="1395430"/>
            <a:ext cx="11363092" cy="63409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57" name="Google Shape;657;p51" descr="A diagram of a diagram of a state"/>
          <p:cNvPicPr preferRelativeResize="0"/>
          <p:nvPr/>
        </p:nvPicPr>
        <p:blipFill rotWithShape="1">
          <a:blip r:embed="rId4">
            <a:alphaModFix/>
          </a:blip>
          <a:srcRect l="17555" r="18499"/>
          <a:stretch/>
        </p:blipFill>
        <p:spPr>
          <a:xfrm>
            <a:off x="8561129" y="-19495"/>
            <a:ext cx="3694499" cy="68580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52"/>
          <p:cNvSpPr txBox="1">
            <a:spLocks noGrp="1"/>
          </p:cNvSpPr>
          <p:nvPr>
            <p:ph type="title"/>
          </p:nvPr>
        </p:nvSpPr>
        <p:spPr>
          <a:xfrm>
            <a:off x="213360" y="117834"/>
            <a:ext cx="11724400" cy="634092"/>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chemeClr val="lt1"/>
              </a:buClr>
              <a:buSzPts val="3600"/>
              <a:buFont typeface="Trebuchet MS"/>
              <a:buNone/>
            </a:pPr>
            <a:r>
              <a:rPr lang="en-US"/>
              <a:t>What is missing?</a:t>
            </a:r>
            <a:endParaRPr/>
          </a:p>
        </p:txBody>
      </p:sp>
      <p:sp>
        <p:nvSpPr>
          <p:cNvPr id="664" name="Google Shape;664;p52"/>
          <p:cNvSpPr txBox="1"/>
          <p:nvPr/>
        </p:nvSpPr>
        <p:spPr>
          <a:xfrm>
            <a:off x="411285" y="2021626"/>
            <a:ext cx="4892236" cy="4127228"/>
          </a:xfrm>
          <a:prstGeom prst="rect">
            <a:avLst/>
          </a:prstGeom>
          <a:noFill/>
          <a:ln>
            <a:noFill/>
          </a:ln>
        </p:spPr>
        <p:txBody>
          <a:bodyPr spcFirstLastPara="1" wrap="square" lIns="0" tIns="45700" rIns="0" bIns="45700" anchor="t" anchorCtr="0">
            <a:noAutofit/>
          </a:bodyPr>
          <a:lstStyle/>
          <a:p>
            <a:pPr marL="0" marR="0" lvl="0" indent="0" algn="ctr" rtl="0">
              <a:lnSpc>
                <a:spcPct val="90000"/>
              </a:lnSpc>
              <a:spcBef>
                <a:spcPts val="0"/>
              </a:spcBef>
              <a:spcAft>
                <a:spcPts val="0"/>
              </a:spcAft>
              <a:buClr>
                <a:schemeClr val="accent1"/>
              </a:buClr>
              <a:buSzPts val="3600"/>
              <a:buFont typeface="Calibri"/>
              <a:buNone/>
            </a:pPr>
            <a:r>
              <a:rPr lang="en-US" sz="3600" i="0">
                <a:solidFill>
                  <a:srgbClr val="004121"/>
                </a:solidFill>
                <a:latin typeface="Calibri"/>
                <a:ea typeface="Calibri"/>
                <a:cs typeface="Calibri"/>
                <a:sym typeface="Calibri"/>
              </a:rPr>
              <a:t>Policies for the </a:t>
            </a:r>
            <a:endParaRPr/>
          </a:p>
          <a:p>
            <a:pPr marL="0" marR="0" lvl="0" indent="0" algn="ctr" rtl="0">
              <a:lnSpc>
                <a:spcPct val="90000"/>
              </a:lnSpc>
              <a:spcBef>
                <a:spcPts val="200"/>
              </a:spcBef>
              <a:spcAft>
                <a:spcPts val="0"/>
              </a:spcAft>
              <a:buClr>
                <a:schemeClr val="accent1"/>
              </a:buClr>
              <a:buSzPts val="3600"/>
              <a:buFont typeface="Calibri"/>
              <a:buNone/>
            </a:pPr>
            <a:r>
              <a:rPr lang="en-US" sz="3600" i="0">
                <a:solidFill>
                  <a:srgbClr val="004121"/>
                </a:solidFill>
                <a:latin typeface="Calibri"/>
                <a:ea typeface="Calibri"/>
                <a:cs typeface="Calibri"/>
                <a:sym typeface="Calibri"/>
              </a:rPr>
              <a:t>“Whole Child”:</a:t>
            </a:r>
            <a:endParaRPr/>
          </a:p>
          <a:p>
            <a:pPr marL="0" marR="0" lvl="0" indent="0" algn="ctr" rtl="0">
              <a:lnSpc>
                <a:spcPct val="90000"/>
              </a:lnSpc>
              <a:spcBef>
                <a:spcPts val="200"/>
              </a:spcBef>
              <a:spcAft>
                <a:spcPts val="0"/>
              </a:spcAft>
              <a:buClr>
                <a:schemeClr val="accent1"/>
              </a:buClr>
              <a:buSzPts val="2800"/>
              <a:buFont typeface="Calibri"/>
              <a:buNone/>
            </a:pPr>
            <a:r>
              <a:rPr lang="en-US" sz="2800" i="0">
                <a:solidFill>
                  <a:srgbClr val="004121"/>
                </a:solidFill>
                <a:latin typeface="Calibri"/>
                <a:ea typeface="Calibri"/>
                <a:cs typeface="Calibri"/>
                <a:sym typeface="Calibri"/>
              </a:rPr>
              <a:t>Whole School Whole Child, Whole Community Model (WSCC)</a:t>
            </a:r>
            <a:endParaRPr/>
          </a:p>
        </p:txBody>
      </p:sp>
      <p:sp>
        <p:nvSpPr>
          <p:cNvPr id="665" name="Google Shape;665;p52">
            <a:extLst>
              <a:ext uri="{C183D7F6-B498-43B3-948B-1728B52AA6E4}">
                <adec:decorative xmlns:adec="http://schemas.microsoft.com/office/drawing/2017/decorative" val="1"/>
              </a:ext>
            </a:extLst>
          </p:cNvPr>
          <p:cNvSpPr/>
          <p:nvPr/>
        </p:nvSpPr>
        <p:spPr>
          <a:xfrm>
            <a:off x="289932" y="1248937"/>
            <a:ext cx="11363092" cy="78058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66" name="Google Shape;666;p52" descr="A diagram of a health and well being"/>
          <p:cNvPicPr preferRelativeResize="0"/>
          <p:nvPr/>
        </p:nvPicPr>
        <p:blipFill rotWithShape="1">
          <a:blip r:embed="rId3">
            <a:alphaModFix/>
          </a:blip>
          <a:srcRect/>
          <a:stretch/>
        </p:blipFill>
        <p:spPr>
          <a:xfrm>
            <a:off x="5103629" y="0"/>
            <a:ext cx="7088372" cy="7145848"/>
          </a:xfrm>
          <a:prstGeom prst="rect">
            <a:avLst/>
          </a:prstGeom>
          <a:noFill/>
          <a:ln>
            <a:noFill/>
          </a:ln>
        </p:spPr>
      </p:pic>
      <p:sp>
        <p:nvSpPr>
          <p:cNvPr id="667" name="Google Shape;667;p52">
            <a:extLst>
              <a:ext uri="{C183D7F6-B498-43B3-948B-1728B52AA6E4}">
                <adec:decorative xmlns:adec="http://schemas.microsoft.com/office/drawing/2017/decorative" val="1"/>
              </a:ext>
            </a:extLst>
          </p:cNvPr>
          <p:cNvSpPr/>
          <p:nvPr/>
        </p:nvSpPr>
        <p:spPr>
          <a:xfrm>
            <a:off x="9803215" y="705687"/>
            <a:ext cx="411127" cy="633720"/>
          </a:xfrm>
          <a:prstGeom prst="downArrow">
            <a:avLst>
              <a:gd name="adj1" fmla="val 50000"/>
              <a:gd name="adj2" fmla="val 50000"/>
            </a:avLst>
          </a:prstGeom>
          <a:solidFill>
            <a:srgbClr val="FFFF00"/>
          </a:solidFill>
          <a:ln w="38100" cap="flat" cmpd="sng">
            <a:solidFill>
              <a:schemeClr val="accent1"/>
            </a:solidFill>
            <a:prstDash val="solid"/>
            <a:round/>
            <a:headEnd type="none" w="sm" len="sm"/>
            <a:tailEnd type="none" w="sm" len="sm"/>
          </a:ln>
          <a:effectLst>
            <a:outerShdw blurRad="38100" dist="25400" dir="2700000" algn="br" rotWithShape="0">
              <a:srgbClr val="000000">
                <a:alpha val="6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668" name="Google Shape;668;p52">
            <a:extLst>
              <a:ext uri="{C183D7F6-B498-43B3-948B-1728B52AA6E4}">
                <adec:decorative xmlns:adec="http://schemas.microsoft.com/office/drawing/2017/decorative" val="1"/>
              </a:ext>
            </a:extLst>
          </p:cNvPr>
          <p:cNvSpPr/>
          <p:nvPr/>
        </p:nvSpPr>
        <p:spPr>
          <a:xfrm>
            <a:off x="10669455" y="1933640"/>
            <a:ext cx="411127" cy="633720"/>
          </a:xfrm>
          <a:prstGeom prst="downArrow">
            <a:avLst>
              <a:gd name="adj1" fmla="val 50000"/>
              <a:gd name="adj2" fmla="val 50000"/>
            </a:avLst>
          </a:prstGeom>
          <a:solidFill>
            <a:srgbClr val="FFFF00"/>
          </a:solidFill>
          <a:ln w="38100" cap="flat" cmpd="sng">
            <a:solidFill>
              <a:schemeClr val="accent1"/>
            </a:solidFill>
            <a:prstDash val="solid"/>
            <a:round/>
            <a:headEnd type="none" w="sm" len="sm"/>
            <a:tailEnd type="none" w="sm" len="sm"/>
          </a:ln>
          <a:effectLst>
            <a:outerShdw blurRad="38100" dist="25400" dir="2700000" algn="br" rotWithShape="0">
              <a:srgbClr val="000000">
                <a:alpha val="6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53"/>
          <p:cNvSpPr txBox="1">
            <a:spLocks noGrp="1"/>
          </p:cNvSpPr>
          <p:nvPr>
            <p:ph type="title"/>
          </p:nvPr>
        </p:nvSpPr>
        <p:spPr>
          <a:xfrm>
            <a:off x="213360" y="117834"/>
            <a:ext cx="11724400" cy="634092"/>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chemeClr val="lt1"/>
              </a:buClr>
              <a:buSzPts val="3600"/>
              <a:buFont typeface="Trebuchet MS"/>
              <a:buNone/>
            </a:pPr>
            <a:r>
              <a:rPr lang="en-US"/>
              <a:t>CONCLUSIONS</a:t>
            </a:r>
            <a:endParaRPr/>
          </a:p>
        </p:txBody>
      </p:sp>
      <p:sp>
        <p:nvSpPr>
          <p:cNvPr id="674" name="Google Shape;674;p53"/>
          <p:cNvSpPr txBox="1"/>
          <p:nvPr/>
        </p:nvSpPr>
        <p:spPr>
          <a:xfrm>
            <a:off x="517741" y="1892989"/>
            <a:ext cx="11248374" cy="4404941"/>
          </a:xfrm>
          <a:prstGeom prst="rect">
            <a:avLst/>
          </a:prstGeom>
          <a:noFill/>
          <a:ln>
            <a:noFill/>
          </a:ln>
        </p:spPr>
        <p:txBody>
          <a:bodyPr spcFirstLastPara="1" wrap="square" lIns="91425" tIns="45700" rIns="91425" bIns="45700" anchor="t" anchorCtr="0">
            <a:normAutofit/>
          </a:bodyPr>
          <a:lstStyle/>
          <a:p>
            <a:pPr marL="384048" marR="0" lvl="1" indent="-222250" algn="l" rtl="0">
              <a:lnSpc>
                <a:spcPct val="100000"/>
              </a:lnSpc>
              <a:spcBef>
                <a:spcPts val="0"/>
              </a:spcBef>
              <a:spcAft>
                <a:spcPts val="0"/>
              </a:spcAft>
              <a:buClr>
                <a:srgbClr val="006231"/>
              </a:buClr>
              <a:buSzPts val="3500"/>
              <a:buFont typeface="Noto Sans Symbols"/>
              <a:buChar char="▪"/>
            </a:pPr>
            <a:r>
              <a:rPr lang="en-US" sz="3500" b="0" i="0" u="none" strike="noStrike" cap="none">
                <a:solidFill>
                  <a:schemeClr val="dk1"/>
                </a:solidFill>
                <a:latin typeface="Calibri"/>
                <a:ea typeface="Calibri"/>
                <a:cs typeface="Calibri"/>
                <a:sym typeface="Calibri"/>
              </a:rPr>
              <a:t> Strong evidence that:</a:t>
            </a:r>
            <a:endParaRPr/>
          </a:p>
          <a:p>
            <a:pPr marL="566928" marR="0" lvl="2" indent="-182880" algn="l" rtl="0">
              <a:lnSpc>
                <a:spcPct val="100000"/>
              </a:lnSpc>
              <a:spcBef>
                <a:spcPts val="0"/>
              </a:spcBef>
              <a:spcAft>
                <a:spcPts val="0"/>
              </a:spcAft>
              <a:buClr>
                <a:srgbClr val="006231"/>
              </a:buClr>
              <a:buSzPts val="2500"/>
              <a:buFont typeface="Noto Sans Symbols"/>
              <a:buChar char="▪"/>
            </a:pPr>
            <a:r>
              <a:rPr lang="en-US" sz="2500" b="0" i="0" u="none" strike="noStrike" cap="none">
                <a:solidFill>
                  <a:schemeClr val="dk1"/>
                </a:solidFill>
                <a:latin typeface="Calibri"/>
                <a:ea typeface="Calibri"/>
                <a:cs typeface="Calibri"/>
                <a:sym typeface="Calibri"/>
              </a:rPr>
              <a:t> Strong meal standards has led to improvements in school meal quality and positive outcomes for students </a:t>
            </a:r>
            <a:endParaRPr/>
          </a:p>
          <a:p>
            <a:pPr marL="566928" marR="0" lvl="2" indent="-182880" algn="l" rtl="0">
              <a:lnSpc>
                <a:spcPct val="100000"/>
              </a:lnSpc>
              <a:spcBef>
                <a:spcPts val="0"/>
              </a:spcBef>
              <a:spcAft>
                <a:spcPts val="0"/>
              </a:spcAft>
              <a:buClr>
                <a:srgbClr val="006231"/>
              </a:buClr>
              <a:buSzPts val="2500"/>
              <a:buFont typeface="Noto Sans Symbols"/>
              <a:buChar char="▪"/>
            </a:pPr>
            <a:r>
              <a:rPr lang="en-US" sz="2500" b="0" i="0" u="none" strike="noStrike" cap="none">
                <a:solidFill>
                  <a:schemeClr val="dk1"/>
                </a:solidFill>
                <a:latin typeface="Calibri"/>
                <a:ea typeface="Calibri"/>
                <a:cs typeface="Calibri"/>
                <a:sym typeface="Calibri"/>
              </a:rPr>
              <a:t> UFSM promotes school meal participation, which can have important implications for children, families, and schools.</a:t>
            </a:r>
            <a:endParaRPr/>
          </a:p>
          <a:p>
            <a:pPr marL="566928" marR="0" lvl="2" indent="-182880" algn="l" rtl="0">
              <a:lnSpc>
                <a:spcPct val="100000"/>
              </a:lnSpc>
              <a:spcBef>
                <a:spcPts val="0"/>
              </a:spcBef>
              <a:spcAft>
                <a:spcPts val="0"/>
              </a:spcAft>
              <a:buClr>
                <a:srgbClr val="006231"/>
              </a:buClr>
              <a:buSzPts val="2500"/>
              <a:buFont typeface="Noto Sans Symbols"/>
              <a:buChar char="▪"/>
            </a:pPr>
            <a:r>
              <a:rPr lang="en-US" sz="2500" b="0" i="0" u="none" strike="noStrike" cap="none">
                <a:solidFill>
                  <a:schemeClr val="dk1"/>
                </a:solidFill>
                <a:latin typeface="Calibri"/>
                <a:ea typeface="Calibri"/>
                <a:cs typeface="Calibri"/>
                <a:sym typeface="Calibri"/>
              </a:rPr>
              <a:t>Smart Snack Standards are correlated with a healthier school food environment </a:t>
            </a:r>
            <a:r>
              <a:rPr lang="en-US" sz="2500" b="1" i="0" u="none" strike="noStrike" cap="none">
                <a:solidFill>
                  <a:schemeClr val="dk1"/>
                </a:solidFill>
                <a:latin typeface="Calibri"/>
                <a:ea typeface="Calibri"/>
                <a:cs typeface="Calibri"/>
                <a:sym typeface="Calibri"/>
              </a:rPr>
              <a:t>and</a:t>
            </a:r>
            <a:r>
              <a:rPr lang="en-US" sz="2500" b="0" i="0" u="none" strike="noStrike" cap="none">
                <a:solidFill>
                  <a:schemeClr val="dk1"/>
                </a:solidFill>
                <a:latin typeface="Calibri"/>
                <a:ea typeface="Calibri"/>
                <a:cs typeface="Calibri"/>
                <a:sym typeface="Calibri"/>
              </a:rPr>
              <a:t> healthier student food choice </a:t>
            </a:r>
            <a:endParaRPr/>
          </a:p>
          <a:p>
            <a:pPr marL="566928" marR="0" lvl="2" indent="-182880" algn="l" rtl="0">
              <a:lnSpc>
                <a:spcPct val="100000"/>
              </a:lnSpc>
              <a:spcBef>
                <a:spcPts val="0"/>
              </a:spcBef>
              <a:spcAft>
                <a:spcPts val="0"/>
              </a:spcAft>
              <a:buClr>
                <a:srgbClr val="006231"/>
              </a:buClr>
              <a:buSzPts val="2500"/>
              <a:buFont typeface="Noto Sans Symbols"/>
              <a:buChar char="▪"/>
            </a:pPr>
            <a:r>
              <a:rPr lang="en-US" sz="2500" b="0" i="0" u="none" strike="noStrike" cap="none">
                <a:solidFill>
                  <a:schemeClr val="dk1"/>
                </a:solidFill>
                <a:latin typeface="Calibri"/>
                <a:ea typeface="Calibri"/>
                <a:cs typeface="Calibri"/>
                <a:sym typeface="Calibri"/>
              </a:rPr>
              <a:t>Local Wellness Policies contribute to healthier school environments</a:t>
            </a:r>
            <a:endParaRPr/>
          </a:p>
          <a:p>
            <a:pPr marL="384048" marR="0" lvl="2" indent="0" algn="l" rtl="0">
              <a:lnSpc>
                <a:spcPct val="100000"/>
              </a:lnSpc>
              <a:spcBef>
                <a:spcPts val="0"/>
              </a:spcBef>
              <a:spcAft>
                <a:spcPts val="0"/>
              </a:spcAft>
              <a:buClr>
                <a:srgbClr val="006231"/>
              </a:buClr>
              <a:buSzPts val="3100"/>
              <a:buFont typeface="Calibri"/>
              <a:buNone/>
            </a:pPr>
            <a:endParaRPr sz="3100" b="0" i="0" u="none" strike="noStrike" cap="none">
              <a:solidFill>
                <a:schemeClr val="dk1"/>
              </a:solidFill>
              <a:latin typeface="Calibri"/>
              <a:ea typeface="Calibri"/>
              <a:cs typeface="Calibri"/>
              <a:sym typeface="Calibri"/>
            </a:endParaRPr>
          </a:p>
          <a:p>
            <a:pPr marL="566928" marR="0" lvl="2" indent="-24130" algn="l" rtl="0">
              <a:lnSpc>
                <a:spcPct val="100000"/>
              </a:lnSpc>
              <a:spcBef>
                <a:spcPts val="0"/>
              </a:spcBef>
              <a:spcAft>
                <a:spcPts val="0"/>
              </a:spcAft>
              <a:buClr>
                <a:srgbClr val="006231"/>
              </a:buClr>
              <a:buSzPts val="2500"/>
              <a:buFont typeface="Noto Sans Symbols"/>
              <a:buNone/>
            </a:pPr>
            <a:endParaRPr sz="2500" b="0" i="0" u="none" strike="noStrike" cap="none">
              <a:solidFill>
                <a:schemeClr val="dk1"/>
              </a:solidFill>
              <a:latin typeface="Calibri"/>
              <a:ea typeface="Calibri"/>
              <a:cs typeface="Calibri"/>
              <a:sym typeface="Calibri"/>
            </a:endParaRPr>
          </a:p>
          <a:p>
            <a:pPr marL="384048" marR="0" lvl="1" indent="-36829" algn="l" rtl="0">
              <a:lnSpc>
                <a:spcPct val="150000"/>
              </a:lnSpc>
              <a:spcBef>
                <a:spcPts val="0"/>
              </a:spcBef>
              <a:spcAft>
                <a:spcPts val="0"/>
              </a:spcAft>
              <a:buClr>
                <a:srgbClr val="006231"/>
              </a:buClr>
              <a:buSzPts val="2300"/>
              <a:buFont typeface="Arial"/>
              <a:buNone/>
            </a:pPr>
            <a:endParaRPr sz="2300" b="0" i="0" u="none" strike="noStrike" cap="none">
              <a:solidFill>
                <a:schemeClr val="dk1"/>
              </a:solidFill>
              <a:latin typeface="Arial"/>
              <a:ea typeface="Arial"/>
              <a:cs typeface="Arial"/>
              <a:sym typeface="Arial"/>
            </a:endParaRPr>
          </a:p>
          <a:p>
            <a:pPr marL="91440" marR="0" lvl="0" indent="0" algn="l" rtl="0">
              <a:lnSpc>
                <a:spcPct val="150000"/>
              </a:lnSpc>
              <a:spcBef>
                <a:spcPts val="0"/>
              </a:spcBef>
              <a:spcAft>
                <a:spcPts val="0"/>
              </a:spcAft>
              <a:buClr>
                <a:srgbClr val="006231"/>
              </a:buClr>
              <a:buSzPts val="2500"/>
              <a:buFont typeface="Arial"/>
              <a:buNone/>
            </a:pPr>
            <a:endParaRPr sz="2500">
              <a:solidFill>
                <a:schemeClr val="dk1"/>
              </a:solidFill>
              <a:latin typeface="Arial"/>
              <a:ea typeface="Arial"/>
              <a:cs typeface="Arial"/>
              <a:sym typeface="Arial"/>
            </a:endParaRPr>
          </a:p>
          <a:p>
            <a:pPr marL="0" marR="0" lvl="0" indent="0" algn="l" rtl="0">
              <a:lnSpc>
                <a:spcPct val="150000"/>
              </a:lnSpc>
              <a:spcBef>
                <a:spcPts val="0"/>
              </a:spcBef>
              <a:spcAft>
                <a:spcPts val="0"/>
              </a:spcAft>
              <a:buClr>
                <a:srgbClr val="006231"/>
              </a:buClr>
              <a:buSzPts val="2500"/>
              <a:buFont typeface="Calibri"/>
              <a:buNone/>
            </a:pPr>
            <a:endParaRPr sz="2500">
              <a:solidFill>
                <a:schemeClr val="dk1"/>
              </a:solidFill>
              <a:latin typeface="Arial"/>
              <a:ea typeface="Arial"/>
              <a:cs typeface="Arial"/>
              <a:sym typeface="Arial"/>
            </a:endParaRPr>
          </a:p>
          <a:p>
            <a:pPr marL="457200" marR="0" lvl="1" indent="0" algn="l" rtl="0">
              <a:lnSpc>
                <a:spcPct val="90000"/>
              </a:lnSpc>
              <a:spcBef>
                <a:spcPts val="200"/>
              </a:spcBef>
              <a:spcAft>
                <a:spcPts val="0"/>
              </a:spcAft>
              <a:buClr>
                <a:schemeClr val="accent1"/>
              </a:buClr>
              <a:buSzPts val="2500"/>
              <a:buFont typeface="Calibri"/>
              <a:buNone/>
            </a:pPr>
            <a:endParaRPr sz="2500" b="0" i="0" u="none" strike="noStrike" cap="none">
              <a:solidFill>
                <a:schemeClr val="dk1"/>
              </a:solidFill>
              <a:latin typeface="Calibri"/>
              <a:ea typeface="Calibri"/>
              <a:cs typeface="Calibri"/>
              <a:sym typeface="Calibri"/>
            </a:endParaRPr>
          </a:p>
        </p:txBody>
      </p:sp>
      <p:sp>
        <p:nvSpPr>
          <p:cNvPr id="675" name="Google Shape;675;p53">
            <a:extLst>
              <a:ext uri="{C183D7F6-B498-43B3-948B-1728B52AA6E4}">
                <adec:decorative xmlns:adec="http://schemas.microsoft.com/office/drawing/2017/decorative" val="1"/>
              </a:ext>
            </a:extLst>
          </p:cNvPr>
          <p:cNvSpPr/>
          <p:nvPr/>
        </p:nvSpPr>
        <p:spPr>
          <a:xfrm>
            <a:off x="289932" y="1416204"/>
            <a:ext cx="11363092" cy="47678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pic>
        <p:nvPicPr>
          <p:cNvPr id="681" name="Google Shape;681;p54" descr="A group of plates of fruit"/>
          <p:cNvPicPr preferRelativeResize="0"/>
          <p:nvPr/>
        </p:nvPicPr>
        <p:blipFill rotWithShape="1">
          <a:blip r:embed="rId3">
            <a:alphaModFix amt="5000"/>
          </a:blip>
          <a:srcRect/>
          <a:stretch/>
        </p:blipFill>
        <p:spPr>
          <a:xfrm>
            <a:off x="0" y="-45447"/>
            <a:ext cx="16071700" cy="6478904"/>
          </a:xfrm>
          <a:prstGeom prst="rect">
            <a:avLst/>
          </a:prstGeom>
          <a:noFill/>
          <a:ln>
            <a:noFill/>
          </a:ln>
          <a:effectLst>
            <a:outerShdw blurRad="50800" dist="38100" dir="2700000" algn="tl" rotWithShape="0">
              <a:srgbClr val="000000">
                <a:alpha val="46666"/>
              </a:srgbClr>
            </a:outerShdw>
          </a:effectLst>
        </p:spPr>
      </p:pic>
      <p:sp>
        <p:nvSpPr>
          <p:cNvPr id="682" name="Google Shape;682;p54"/>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chemeClr val="dk1"/>
              </a:buClr>
              <a:buSzPts val="7000"/>
              <a:buFont typeface="Roboto"/>
              <a:buNone/>
            </a:pPr>
            <a:r>
              <a:rPr lang="en-US" sz="7000" b="1">
                <a:solidFill>
                  <a:schemeClr val="dk1"/>
                </a:solidFill>
                <a:latin typeface="Roboto"/>
                <a:ea typeface="Roboto"/>
                <a:cs typeface="Roboto"/>
                <a:sym typeface="Roboto"/>
              </a:rPr>
              <a:t>Thank you</a:t>
            </a:r>
            <a:endParaRPr/>
          </a:p>
        </p:txBody>
      </p:sp>
      <p:sp>
        <p:nvSpPr>
          <p:cNvPr id="683" name="Google Shape;683;p54"/>
          <p:cNvSpPr txBox="1">
            <a:spLocks noGrp="1"/>
          </p:cNvSpPr>
          <p:nvPr>
            <p:ph type="body" idx="1"/>
          </p:nvPr>
        </p:nvSpPr>
        <p:spPr>
          <a:xfrm>
            <a:off x="1066800" y="1845734"/>
            <a:ext cx="10058400" cy="3274907"/>
          </a:xfrm>
          <a:prstGeom prst="rect">
            <a:avLst/>
          </a:prstGeom>
          <a:noFill/>
          <a:ln>
            <a:noFill/>
          </a:ln>
        </p:spPr>
        <p:txBody>
          <a:bodyPr spcFirstLastPara="1" wrap="square" lIns="0" tIns="45700" rIns="0" bIns="45700" anchor="t" anchorCtr="0">
            <a:normAutofit/>
          </a:bodyPr>
          <a:lstStyle/>
          <a:p>
            <a:pPr marL="91440" lvl="0" indent="0" algn="ctr" rtl="0">
              <a:lnSpc>
                <a:spcPct val="90000"/>
              </a:lnSpc>
              <a:spcBef>
                <a:spcPts val="0"/>
              </a:spcBef>
              <a:spcAft>
                <a:spcPts val="0"/>
              </a:spcAft>
              <a:buSzPts val="2000"/>
              <a:buNone/>
            </a:pPr>
            <a:endParaRPr>
              <a:solidFill>
                <a:schemeClr val="dk1"/>
              </a:solidFill>
            </a:endParaRPr>
          </a:p>
          <a:p>
            <a:pPr marL="91440" lvl="0" indent="-127000" algn="ctr" rtl="0">
              <a:lnSpc>
                <a:spcPct val="90000"/>
              </a:lnSpc>
              <a:spcBef>
                <a:spcPts val="1400"/>
              </a:spcBef>
              <a:spcAft>
                <a:spcPts val="0"/>
              </a:spcAft>
              <a:buSzPts val="2000"/>
              <a:buChar char=" "/>
            </a:pPr>
            <a:r>
              <a:rPr lang="en-US" sz="2000" u="sng">
                <a:solidFill>
                  <a:srgbClr val="2A2921"/>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https://www.childnourishlab.org/healthy-school-meals-for-all</a:t>
            </a:r>
            <a:endParaRPr sz="2000">
              <a:solidFill>
                <a:srgbClr val="2A2921"/>
              </a:solidFill>
              <a:latin typeface="Montserrat"/>
              <a:ea typeface="Montserrat"/>
              <a:cs typeface="Montserrat"/>
              <a:sym typeface="Montserrat"/>
            </a:endParaRPr>
          </a:p>
          <a:p>
            <a:pPr marL="91440" lvl="0" indent="-127000" algn="l" rtl="0">
              <a:lnSpc>
                <a:spcPct val="90000"/>
              </a:lnSpc>
              <a:spcBef>
                <a:spcPts val="1400"/>
              </a:spcBef>
              <a:spcAft>
                <a:spcPts val="0"/>
              </a:spcAft>
              <a:buSzPts val="2000"/>
              <a:buChar char=" "/>
            </a:pPr>
            <a:r>
              <a:rPr lang="en-US">
                <a:solidFill>
                  <a:srgbClr val="536471"/>
                </a:solidFill>
                <a:latin typeface="Arial"/>
                <a:ea typeface="Arial"/>
                <a:cs typeface="Arial"/>
                <a:sym typeface="Arial"/>
              </a:rPr>
              <a:t>                                         </a:t>
            </a:r>
            <a:endParaRPr/>
          </a:p>
        </p:txBody>
      </p:sp>
      <p:pic>
        <p:nvPicPr>
          <p:cNvPr id="684" name="Google Shape;684;p54" descr="A close-up of a child's face"/>
          <p:cNvPicPr preferRelativeResize="0"/>
          <p:nvPr/>
        </p:nvPicPr>
        <p:blipFill rotWithShape="1">
          <a:blip r:embed="rId5">
            <a:alphaModFix/>
          </a:blip>
          <a:srcRect/>
          <a:stretch/>
        </p:blipFill>
        <p:spPr>
          <a:xfrm>
            <a:off x="2689000" y="3204638"/>
            <a:ext cx="6813999" cy="2804916"/>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55">
            <a:extLst>
              <a:ext uri="{C183D7F6-B498-43B3-948B-1728B52AA6E4}">
                <adec:decorative xmlns:adec="http://schemas.microsoft.com/office/drawing/2017/decorative" val="1"/>
              </a:ext>
            </a:extLst>
          </p:cNvPr>
          <p:cNvSpPr/>
          <p:nvPr/>
        </p:nvSpPr>
        <p:spPr>
          <a:xfrm>
            <a:off x="289932" y="1126273"/>
            <a:ext cx="11363092" cy="90324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1" name="Google Shape;691;p55"/>
          <p:cNvSpPr>
            <a:spLocks noGrp="1"/>
          </p:cNvSpPr>
          <p:nvPr>
            <p:ph type="title" idx="4294967295"/>
          </p:nvPr>
        </p:nvSpPr>
        <p:spPr>
          <a:xfrm>
            <a:off x="0" y="3891280"/>
            <a:ext cx="12192000" cy="2966720"/>
          </a:xfrm>
          <a:prstGeom prst="rect">
            <a:avLst/>
          </a:prstGeom>
          <a:solidFill>
            <a:schemeClr val="accent2"/>
          </a:solid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FFFFFF"/>
              </a:buClr>
              <a:buSzPts val="16600"/>
              <a:buFont typeface="Calibri"/>
              <a:buNone/>
              <a:tabLst/>
              <a:defRPr/>
            </a:pPr>
            <a:r>
              <a:rPr kumimoji="0" lang="en-US" sz="16600" b="0" i="0" u="none" strike="noStrike" kern="0" cap="none" spc="0" normalizeH="0" baseline="0" noProof="0" dirty="0">
                <a:ln>
                  <a:noFill/>
                </a:ln>
                <a:solidFill>
                  <a:srgbClr val="FFFFFF"/>
                </a:solidFill>
                <a:effectLst/>
                <a:uLnTx/>
                <a:uFillTx/>
                <a:latin typeface="Calibri"/>
                <a:ea typeface="Calibri"/>
                <a:cs typeface="Calibri"/>
                <a:sym typeface="Calibri"/>
              </a:rPr>
              <a:t>Q&amp;A</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92" name="Google Shape;692;p55">
            <a:extLst>
              <a:ext uri="{C183D7F6-B498-43B3-948B-1728B52AA6E4}">
                <adec:decorative xmlns:adec="http://schemas.microsoft.com/office/drawing/2017/decorative" val="1"/>
              </a:ext>
            </a:extLst>
          </p:cNvPr>
          <p:cNvSpPr txBox="1"/>
          <p:nvPr/>
        </p:nvSpPr>
        <p:spPr>
          <a:xfrm>
            <a:off x="1527544" y="4269562"/>
            <a:ext cx="8686800" cy="400110"/>
          </a:xfrm>
          <a:prstGeom prst="rect">
            <a:avLst/>
          </a:prstGeom>
          <a:noFill/>
          <a:ln>
            <a:noFill/>
          </a:ln>
        </p:spPr>
        <p:txBody>
          <a:bodyPr spcFirstLastPara="1" wrap="square" lIns="91425" tIns="45700" rIns="91425" bIns="45700" anchor="t" anchorCtr="0">
            <a:spAutoFit/>
          </a:bodyPr>
          <a:lstStyle/>
          <a:p>
            <a:pPr marL="0" marR="0" lvl="0" indent="0" algn="ctr" rtl="0">
              <a:lnSpc>
                <a:spcPct val="37500"/>
              </a:lnSpc>
              <a:spcBef>
                <a:spcPts val="0"/>
              </a:spcBef>
              <a:spcAft>
                <a:spcPts val="0"/>
              </a:spcAft>
              <a:buClr>
                <a:schemeClr val="dk1"/>
              </a:buClr>
              <a:buSzPts val="3200"/>
              <a:buFont typeface="Calibri"/>
              <a:buNone/>
            </a:pPr>
            <a:endParaRPr sz="3200" b="1" i="0" u="none" strike="noStrike" cap="none">
              <a:solidFill>
                <a:srgbClr val="000000"/>
              </a:solidFill>
              <a:latin typeface="Arial"/>
              <a:ea typeface="Arial"/>
              <a:cs typeface="Arial"/>
              <a:sym typeface="Arial"/>
            </a:endParaRPr>
          </a:p>
          <a:p>
            <a:pPr marL="0" marR="0" lvl="0" indent="0" algn="ctr" rtl="0">
              <a:lnSpc>
                <a:spcPct val="25000"/>
              </a:lnSpc>
              <a:spcBef>
                <a:spcPts val="0"/>
              </a:spcBef>
              <a:spcAft>
                <a:spcPts val="0"/>
              </a:spcAft>
              <a:buClr>
                <a:schemeClr val="dk1"/>
              </a:buClr>
              <a:buSzPts val="4800"/>
              <a:buFont typeface="Calibri"/>
              <a:buNone/>
            </a:pPr>
            <a:endParaRPr sz="4800" b="1" i="0" u="none" strike="noStrike" cap="none">
              <a:solidFill>
                <a:srgbClr val="000000"/>
              </a:solidFill>
              <a:latin typeface="Arial"/>
              <a:ea typeface="Arial"/>
              <a:cs typeface="Arial"/>
              <a:sym typeface="Arial"/>
            </a:endParaRPr>
          </a:p>
        </p:txBody>
      </p:sp>
      <p:sp>
        <p:nvSpPr>
          <p:cNvPr id="693" name="Google Shape;693;p55">
            <a:extLst>
              <a:ext uri="{C183D7F6-B498-43B3-948B-1728B52AA6E4}">
                <adec:decorative xmlns:adec="http://schemas.microsoft.com/office/drawing/2017/decorative" val="1"/>
              </a:ext>
            </a:extLst>
          </p:cNvPr>
          <p:cNvSpPr/>
          <p:nvPr/>
        </p:nvSpPr>
        <p:spPr>
          <a:xfrm>
            <a:off x="0" y="3717270"/>
            <a:ext cx="12192000" cy="17401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694" name="Google Shape;694;p55" descr="A picture containing icon"/>
          <p:cNvPicPr preferRelativeResize="0"/>
          <p:nvPr/>
        </p:nvPicPr>
        <p:blipFill rotWithShape="1">
          <a:blip r:embed="rId3">
            <a:alphaModFix/>
          </a:blip>
          <a:srcRect/>
          <a:stretch/>
        </p:blipFill>
        <p:spPr>
          <a:xfrm>
            <a:off x="1184644" y="175329"/>
            <a:ext cx="9372600" cy="33528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56">
            <a:extLst>
              <a:ext uri="{C183D7F6-B498-43B3-948B-1728B52AA6E4}">
                <adec:decorative xmlns:adec="http://schemas.microsoft.com/office/drawing/2017/decorative" val="1"/>
              </a:ext>
            </a:extLst>
          </p:cNvPr>
          <p:cNvSpPr/>
          <p:nvPr/>
        </p:nvSpPr>
        <p:spPr>
          <a:xfrm>
            <a:off x="289932" y="1126273"/>
            <a:ext cx="11363092" cy="90324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1" name="Google Shape;701;p56">
            <a:extLst>
              <a:ext uri="{C183D7F6-B498-43B3-948B-1728B52AA6E4}">
                <adec:decorative xmlns:adec="http://schemas.microsoft.com/office/drawing/2017/decorative" val="1"/>
              </a:ext>
            </a:extLst>
          </p:cNvPr>
          <p:cNvSpPr/>
          <p:nvPr/>
        </p:nvSpPr>
        <p:spPr>
          <a:xfrm>
            <a:off x="7700137" y="2993760"/>
            <a:ext cx="3819900" cy="3178500"/>
          </a:xfrm>
          <a:prstGeom prst="rect">
            <a:avLst/>
          </a:prstGeom>
          <a:solidFill>
            <a:srgbClr val="0070C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703" name="Google Shape;703;p56">
            <a:extLst>
              <a:ext uri="{C183D7F6-B498-43B3-948B-1728B52AA6E4}">
                <adec:decorative xmlns:adec="http://schemas.microsoft.com/office/drawing/2017/decorative" val="1"/>
              </a:ext>
            </a:extLst>
          </p:cNvPr>
          <p:cNvSpPr/>
          <p:nvPr/>
        </p:nvSpPr>
        <p:spPr>
          <a:xfrm rot="10800000" flipH="1">
            <a:off x="0" y="685741"/>
            <a:ext cx="12192000" cy="1503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05" name="Google Shape;705;p56">
            <a:extLst>
              <a:ext uri="{C183D7F6-B498-43B3-948B-1728B52AA6E4}">
                <adec:decorative xmlns:adec="http://schemas.microsoft.com/office/drawing/2017/decorative" val="1"/>
              </a:ext>
            </a:extLst>
          </p:cNvPr>
          <p:cNvSpPr/>
          <p:nvPr/>
        </p:nvSpPr>
        <p:spPr>
          <a:xfrm>
            <a:off x="0" y="0"/>
            <a:ext cx="12192000" cy="685800"/>
          </a:xfrm>
          <a:prstGeom prst="rect">
            <a:avLst/>
          </a:prstGeom>
          <a:solidFill>
            <a:srgbClr val="5EB4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600"/>
              <a:buFont typeface="Calibri"/>
              <a:buNone/>
            </a:pPr>
            <a:endParaRPr sz="3600" b="0" i="0" u="none" strike="noStrike" cap="none">
              <a:solidFill>
                <a:srgbClr val="FFFFFF"/>
              </a:solidFill>
              <a:latin typeface="Roboto"/>
              <a:ea typeface="Roboto"/>
              <a:cs typeface="Roboto"/>
              <a:sym typeface="Roboto"/>
            </a:endParaRPr>
          </a:p>
        </p:txBody>
      </p:sp>
      <p:sp>
        <p:nvSpPr>
          <p:cNvPr id="706" name="Google Shape;706;p56"/>
          <p:cNvSpPr txBox="1">
            <a:spLocks noGrp="1"/>
          </p:cNvSpPr>
          <p:nvPr>
            <p:ph type="title" idx="4294967295"/>
          </p:nvPr>
        </p:nvSpPr>
        <p:spPr>
          <a:xfrm>
            <a:off x="0" y="0"/>
            <a:ext cx="11490300" cy="6465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3600" b="1" i="0" u="none" strike="noStrike" kern="0" cap="none" spc="0" normalizeH="0" baseline="0" noProof="0" dirty="0">
                <a:ln>
                  <a:noFill/>
                </a:ln>
                <a:solidFill>
                  <a:schemeClr val="lt1"/>
                </a:solidFill>
                <a:effectLst/>
                <a:uLnTx/>
                <a:uFillTx/>
                <a:latin typeface="Calibri"/>
                <a:ea typeface="Calibri"/>
                <a:cs typeface="Calibri"/>
                <a:sym typeface="Calibri"/>
              </a:rPr>
              <a:t>Announcements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07" name="Google Shape;707;p56"/>
          <p:cNvSpPr txBox="1"/>
          <p:nvPr/>
        </p:nvSpPr>
        <p:spPr>
          <a:xfrm>
            <a:off x="881600" y="1665400"/>
            <a:ext cx="9107100" cy="30469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3100" b="1" i="0" u="none" strike="noStrike" cap="none">
                <a:solidFill>
                  <a:schemeClr val="dk1"/>
                </a:solidFill>
                <a:latin typeface="Calibri"/>
                <a:ea typeface="Calibri"/>
                <a:cs typeface="Calibri"/>
                <a:sym typeface="Calibri"/>
              </a:rPr>
              <a:t>Join us for the next session of the speaker series!</a:t>
            </a:r>
            <a:endParaRPr sz="1700" b="0" i="0" u="none" strike="noStrike" cap="none">
              <a:solidFill>
                <a:srgbClr val="000000"/>
              </a:solidFill>
              <a:latin typeface="Arial"/>
              <a:ea typeface="Arial"/>
              <a:cs typeface="Arial"/>
              <a:sym typeface="Arial"/>
            </a:endParaRPr>
          </a:p>
          <a:p>
            <a:pPr marL="457200" marR="0" lvl="0" indent="-406400" algn="l" rtl="0">
              <a:lnSpc>
                <a:spcPct val="115000"/>
              </a:lnSpc>
              <a:spcBef>
                <a:spcPts val="0"/>
              </a:spcBef>
              <a:spcAft>
                <a:spcPts val="0"/>
              </a:spcAft>
              <a:buClr>
                <a:srgbClr val="242424"/>
              </a:buClr>
              <a:buSzPts val="2800"/>
              <a:buFont typeface="Calibri"/>
              <a:buChar char="●"/>
            </a:pPr>
            <a:r>
              <a:rPr lang="en-US" sz="2800">
                <a:solidFill>
                  <a:srgbClr val="242424"/>
                </a:solidFill>
                <a:latin typeface="Calibri"/>
                <a:ea typeface="Calibri"/>
                <a:cs typeface="Calibri"/>
                <a:sym typeface="Calibri"/>
              </a:rPr>
              <a:t>Wednesday, July 23rd at 4pm-5pm ET</a:t>
            </a:r>
            <a:endParaRPr sz="2800">
              <a:solidFill>
                <a:srgbClr val="242424"/>
              </a:solidFill>
              <a:latin typeface="Calibri"/>
              <a:ea typeface="Calibri"/>
              <a:cs typeface="Calibri"/>
              <a:sym typeface="Calibri"/>
            </a:endParaRPr>
          </a:p>
          <a:p>
            <a:pPr marL="914400" marR="0" lvl="1" indent="-406400" algn="l" rtl="0">
              <a:lnSpc>
                <a:spcPct val="115000"/>
              </a:lnSpc>
              <a:spcBef>
                <a:spcPts val="0"/>
              </a:spcBef>
              <a:spcAft>
                <a:spcPts val="0"/>
              </a:spcAft>
              <a:buClr>
                <a:srgbClr val="242424"/>
              </a:buClr>
              <a:buSzPts val="2800"/>
              <a:buFont typeface="Calibri"/>
              <a:buChar char="●"/>
            </a:pPr>
            <a:r>
              <a:rPr lang="en-US" sz="2800" b="0" i="0" u="none" strike="noStrike" cap="none">
                <a:solidFill>
                  <a:srgbClr val="242424"/>
                </a:solidFill>
                <a:latin typeface="Calibri"/>
                <a:ea typeface="Calibri"/>
                <a:cs typeface="Calibri"/>
                <a:sym typeface="Calibri"/>
              </a:rPr>
              <a:t>“Building Resilient Food Systems”</a:t>
            </a:r>
            <a:endParaRPr/>
          </a:p>
          <a:p>
            <a:pPr marL="914400" marR="0" lvl="1" indent="-228600" algn="l" rtl="0">
              <a:lnSpc>
                <a:spcPct val="115000"/>
              </a:lnSpc>
              <a:spcBef>
                <a:spcPts val="0"/>
              </a:spcBef>
              <a:spcAft>
                <a:spcPts val="0"/>
              </a:spcAft>
              <a:buClr>
                <a:srgbClr val="242424"/>
              </a:buClr>
              <a:buSzPts val="2800"/>
              <a:buFont typeface="Calibri"/>
              <a:buNone/>
            </a:pPr>
            <a:endParaRPr sz="2800" b="0" i="0" u="none" strike="noStrike" cap="none">
              <a:solidFill>
                <a:srgbClr val="242424"/>
              </a:solidFill>
              <a:latin typeface="Calibri"/>
              <a:ea typeface="Calibri"/>
              <a:cs typeface="Calibri"/>
              <a:sym typeface="Calibri"/>
            </a:endParaRPr>
          </a:p>
          <a:p>
            <a:pPr marL="50800" marR="0" lvl="0" indent="0" algn="l" rtl="0">
              <a:lnSpc>
                <a:spcPct val="115000"/>
              </a:lnSpc>
              <a:spcBef>
                <a:spcPts val="0"/>
              </a:spcBef>
              <a:spcAft>
                <a:spcPts val="0"/>
              </a:spcAft>
              <a:buNone/>
            </a:pPr>
            <a:r>
              <a:rPr lang="en-US" sz="2800" b="1">
                <a:solidFill>
                  <a:srgbClr val="242424"/>
                </a:solidFill>
                <a:latin typeface="Calibri"/>
                <a:ea typeface="Calibri"/>
                <a:cs typeface="Calibri"/>
                <a:sym typeface="Calibri"/>
              </a:rPr>
              <a:t>Reminder: Student Presentation and Poster </a:t>
            </a:r>
            <a:endParaRPr/>
          </a:p>
          <a:p>
            <a:pPr marL="50800" marR="0" lvl="0" indent="0" algn="l" rtl="0">
              <a:lnSpc>
                <a:spcPct val="115000"/>
              </a:lnSpc>
              <a:spcBef>
                <a:spcPts val="0"/>
              </a:spcBef>
              <a:spcAft>
                <a:spcPts val="0"/>
              </a:spcAft>
              <a:buNone/>
            </a:pPr>
            <a:r>
              <a:rPr lang="en-US" sz="2800" b="1">
                <a:solidFill>
                  <a:srgbClr val="242424"/>
                </a:solidFill>
                <a:latin typeface="Calibri"/>
                <a:ea typeface="Calibri"/>
                <a:cs typeface="Calibri"/>
                <a:sym typeface="Calibri"/>
              </a:rPr>
              <a:t>Applications due July 18</a:t>
            </a:r>
            <a:r>
              <a:rPr lang="en-US" sz="2800" b="1" baseline="30000">
                <a:solidFill>
                  <a:srgbClr val="242424"/>
                </a:solidFill>
                <a:latin typeface="Calibri"/>
                <a:ea typeface="Calibri"/>
                <a:cs typeface="Calibri"/>
                <a:sym typeface="Calibri"/>
              </a:rPr>
              <a:t>th</a:t>
            </a:r>
            <a:r>
              <a:rPr lang="en-US" sz="2800" b="1">
                <a:solidFill>
                  <a:srgbClr val="242424"/>
                </a:solidFill>
                <a:latin typeface="Calibri"/>
                <a:ea typeface="Calibri"/>
                <a:cs typeface="Calibri"/>
                <a:sym typeface="Calibri"/>
              </a:rPr>
              <a:t>!</a:t>
            </a:r>
            <a:endParaRPr/>
          </a:p>
        </p:txBody>
      </p:sp>
      <p:sp>
        <p:nvSpPr>
          <p:cNvPr id="709" name="Google Shape;709;p56"/>
          <p:cNvSpPr txBox="1"/>
          <p:nvPr/>
        </p:nvSpPr>
        <p:spPr>
          <a:xfrm>
            <a:off x="7700137" y="3109585"/>
            <a:ext cx="3659700" cy="1997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500"/>
              <a:buFont typeface="Arial"/>
              <a:buNone/>
            </a:pPr>
            <a:r>
              <a:rPr lang="en-US" sz="2500" b="0" i="0" u="none" strike="noStrike" cap="none">
                <a:solidFill>
                  <a:schemeClr val="lt1"/>
                </a:solidFill>
                <a:latin typeface="Calibri"/>
                <a:ea typeface="Calibri"/>
                <a:cs typeface="Calibri"/>
                <a:sym typeface="Calibri"/>
              </a:rPr>
              <a:t>To view past recordings, </a:t>
            </a:r>
            <a:r>
              <a:rPr lang="en-US" sz="2500">
                <a:solidFill>
                  <a:schemeClr val="lt1"/>
                </a:solidFill>
                <a:latin typeface="Calibri"/>
                <a:ea typeface="Calibri"/>
                <a:cs typeface="Calibri"/>
                <a:sym typeface="Calibri"/>
              </a:rPr>
              <a:t>scan QR code below</a:t>
            </a:r>
            <a:endParaRPr sz="25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500"/>
              <a:buFont typeface="Arial"/>
              <a:buNone/>
            </a:pPr>
            <a:endParaRPr sz="2500" b="0" i="0" u="none" strike="noStrike" cap="none">
              <a:solidFill>
                <a:schemeClr val="lt1"/>
              </a:solidFill>
              <a:latin typeface="Calibri"/>
              <a:ea typeface="Calibri"/>
              <a:cs typeface="Calibri"/>
              <a:sym typeface="Calibri"/>
            </a:endParaRPr>
          </a:p>
        </p:txBody>
      </p:sp>
      <p:pic>
        <p:nvPicPr>
          <p:cNvPr id="710" name="Google Shape;710;p56" descr="QR code"/>
          <p:cNvPicPr preferRelativeResize="0"/>
          <p:nvPr/>
        </p:nvPicPr>
        <p:blipFill rotWithShape="1">
          <a:blip r:embed="rId3">
            <a:alphaModFix/>
          </a:blip>
          <a:srcRect/>
          <a:stretch/>
        </p:blipFill>
        <p:spPr>
          <a:xfrm>
            <a:off x="8776262" y="4113810"/>
            <a:ext cx="1741575" cy="1741575"/>
          </a:xfrm>
          <a:prstGeom prst="rect">
            <a:avLst/>
          </a:prstGeom>
          <a:noFill/>
          <a:ln>
            <a:noFill/>
          </a:ln>
        </p:spPr>
      </p:pic>
      <p:pic>
        <p:nvPicPr>
          <p:cNvPr id="708" name="Google Shape;708;p56" descr="A picture containing text, bottle"/>
          <p:cNvPicPr preferRelativeResize="0"/>
          <p:nvPr/>
        </p:nvPicPr>
        <p:blipFill rotWithShape="1">
          <a:blip r:embed="rId4">
            <a:alphaModFix/>
          </a:blip>
          <a:srcRect/>
          <a:stretch/>
        </p:blipFill>
        <p:spPr>
          <a:xfrm>
            <a:off x="174198" y="5508180"/>
            <a:ext cx="1054904" cy="716540"/>
          </a:xfrm>
          <a:prstGeom prst="rect">
            <a:avLst/>
          </a:prstGeom>
          <a:noFill/>
          <a:ln>
            <a:noFill/>
          </a:ln>
        </p:spPr>
      </p:pic>
      <p:pic>
        <p:nvPicPr>
          <p:cNvPr id="704" name="Google Shape;704;p56" descr="NOPREN logo"/>
          <p:cNvPicPr preferRelativeResize="0"/>
          <p:nvPr/>
        </p:nvPicPr>
        <p:blipFill rotWithShape="1">
          <a:blip r:embed="rId5">
            <a:alphaModFix/>
          </a:blip>
          <a:srcRect/>
          <a:stretch/>
        </p:blipFill>
        <p:spPr>
          <a:xfrm>
            <a:off x="1389302" y="5432175"/>
            <a:ext cx="2402468" cy="8685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57">
            <a:extLst>
              <a:ext uri="{C183D7F6-B498-43B3-948B-1728B52AA6E4}">
                <adec:decorative xmlns:adec="http://schemas.microsoft.com/office/drawing/2017/decorative" val="1"/>
              </a:ext>
            </a:extLst>
          </p:cNvPr>
          <p:cNvSpPr/>
          <p:nvPr/>
        </p:nvSpPr>
        <p:spPr>
          <a:xfrm>
            <a:off x="289932" y="1126273"/>
            <a:ext cx="11363092" cy="90324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18" name="Google Shape;718;p57">
            <a:extLst>
              <a:ext uri="{C183D7F6-B498-43B3-948B-1728B52AA6E4}">
                <adec:decorative xmlns:adec="http://schemas.microsoft.com/office/drawing/2017/decorative" val="1"/>
              </a:ext>
            </a:extLst>
          </p:cNvPr>
          <p:cNvSpPr/>
          <p:nvPr/>
        </p:nvSpPr>
        <p:spPr>
          <a:xfrm rot="10800000" flipH="1">
            <a:off x="0" y="685741"/>
            <a:ext cx="12192000" cy="1503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900"/>
              <a:buFont typeface="Calibri"/>
              <a:buNone/>
            </a:pPr>
            <a:endParaRPr sz="1900" b="0" i="0" u="none" strike="noStrike" cap="none">
              <a:solidFill>
                <a:srgbClr val="FFFFFF"/>
              </a:solidFill>
              <a:latin typeface="Calibri"/>
              <a:ea typeface="Calibri"/>
              <a:cs typeface="Calibri"/>
              <a:sym typeface="Calibri"/>
            </a:endParaRPr>
          </a:p>
        </p:txBody>
      </p:sp>
      <p:sp>
        <p:nvSpPr>
          <p:cNvPr id="720" name="Google Shape;720;p57">
            <a:extLst>
              <a:ext uri="{C183D7F6-B498-43B3-948B-1728B52AA6E4}">
                <adec:decorative xmlns:adec="http://schemas.microsoft.com/office/drawing/2017/decorative" val="1"/>
              </a:ext>
            </a:extLst>
          </p:cNvPr>
          <p:cNvSpPr/>
          <p:nvPr/>
        </p:nvSpPr>
        <p:spPr>
          <a:xfrm>
            <a:off x="0" y="0"/>
            <a:ext cx="12192000" cy="686100"/>
          </a:xfrm>
          <a:prstGeom prst="rect">
            <a:avLst/>
          </a:prstGeom>
          <a:solidFill>
            <a:srgbClr val="5EB4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600"/>
              <a:buFont typeface="Calibri"/>
              <a:buNone/>
            </a:pPr>
            <a:endParaRPr sz="3600" b="0" i="0" u="none" strike="noStrike" cap="none">
              <a:solidFill>
                <a:srgbClr val="FFFFFF"/>
              </a:solidFill>
              <a:latin typeface="Roboto"/>
              <a:ea typeface="Roboto"/>
              <a:cs typeface="Roboto"/>
              <a:sym typeface="Roboto"/>
            </a:endParaRPr>
          </a:p>
        </p:txBody>
      </p:sp>
      <p:sp>
        <p:nvSpPr>
          <p:cNvPr id="721" name="Google Shape;721;p57"/>
          <p:cNvSpPr txBox="1">
            <a:spLocks noGrp="1"/>
          </p:cNvSpPr>
          <p:nvPr>
            <p:ph type="title" idx="4294967295"/>
          </p:nvPr>
        </p:nvSpPr>
        <p:spPr>
          <a:xfrm>
            <a:off x="0" y="0"/>
            <a:ext cx="11490300" cy="6465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3600" b="1" i="0" u="none" strike="noStrike" kern="0" cap="none" spc="0" normalizeH="0" baseline="0" noProof="0" dirty="0">
                <a:ln>
                  <a:noFill/>
                </a:ln>
                <a:solidFill>
                  <a:schemeClr val="lt1"/>
                </a:solidFill>
                <a:effectLst/>
                <a:uLnTx/>
                <a:uFillTx/>
                <a:latin typeface="Calibri"/>
                <a:ea typeface="Calibri"/>
                <a:cs typeface="Calibri"/>
                <a:sym typeface="Calibri"/>
              </a:rPr>
              <a:t>Optional Breakout Rooms</a:t>
            </a:r>
            <a:endParaRPr kumimoji="0" lang="en-US" sz="15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22" name="Google Shape;722;p57"/>
          <p:cNvSpPr txBox="1"/>
          <p:nvPr/>
        </p:nvSpPr>
        <p:spPr>
          <a:xfrm>
            <a:off x="429337" y="1169572"/>
            <a:ext cx="11263500" cy="5772000"/>
          </a:xfrm>
          <a:prstGeom prst="rect">
            <a:avLst/>
          </a:prstGeom>
          <a:noFill/>
          <a:ln>
            <a:noFill/>
          </a:ln>
        </p:spPr>
        <p:txBody>
          <a:bodyPr spcFirstLastPara="1" wrap="square" lIns="91425" tIns="45700" rIns="91425" bIns="45700" anchor="t" anchorCtr="0">
            <a:spAutoFit/>
          </a:bodyPr>
          <a:lstStyle/>
          <a:p>
            <a:pPr marL="158750" marR="0" lvl="0" indent="0" algn="l" rtl="0">
              <a:lnSpc>
                <a:spcPct val="100000"/>
              </a:lnSpc>
              <a:spcBef>
                <a:spcPts val="0"/>
              </a:spcBef>
              <a:spcAft>
                <a:spcPts val="0"/>
              </a:spcAft>
              <a:buNone/>
            </a:pPr>
            <a:r>
              <a:rPr lang="en-US" sz="2300">
                <a:solidFill>
                  <a:schemeClr val="dk1"/>
                </a:solidFill>
                <a:latin typeface="Calibri"/>
                <a:ea typeface="Calibri"/>
                <a:cs typeface="Calibri"/>
                <a:sym typeface="Calibri"/>
              </a:rPr>
              <a:t>Discuss current policy research opportunities and/or challenges related to today's topic. What are the opportunities/challenges at the local, state, and federal levels?</a:t>
            </a:r>
            <a:endParaRPr sz="2300">
              <a:solidFill>
                <a:schemeClr val="dk1"/>
              </a:solidFill>
              <a:latin typeface="Calibri"/>
              <a:ea typeface="Calibri"/>
              <a:cs typeface="Calibri"/>
              <a:sym typeface="Calibri"/>
            </a:endParaRPr>
          </a:p>
          <a:p>
            <a:pPr marL="609600" marR="0" lvl="0" indent="0" algn="l" rtl="0">
              <a:lnSpc>
                <a:spcPct val="100000"/>
              </a:lnSpc>
              <a:spcBef>
                <a:spcPts val="0"/>
              </a:spcBef>
              <a:spcAft>
                <a:spcPts val="0"/>
              </a:spcAft>
              <a:buClr>
                <a:schemeClr val="dk1"/>
              </a:buClr>
              <a:buSzPts val="2300"/>
              <a:buFont typeface="Calibri"/>
              <a:buNone/>
            </a:pPr>
            <a:endParaRPr sz="2300">
              <a:solidFill>
                <a:schemeClr val="dk1"/>
              </a:solidFill>
              <a:latin typeface="Calibri"/>
              <a:ea typeface="Calibri"/>
              <a:cs typeface="Calibri"/>
              <a:sym typeface="Calibri"/>
            </a:endParaRPr>
          </a:p>
          <a:p>
            <a:pPr marL="158750" marR="0" lvl="0" indent="0" algn="l" rtl="0">
              <a:lnSpc>
                <a:spcPct val="100000"/>
              </a:lnSpc>
              <a:spcBef>
                <a:spcPts val="0"/>
              </a:spcBef>
              <a:spcAft>
                <a:spcPts val="0"/>
              </a:spcAft>
              <a:buNone/>
            </a:pPr>
            <a:r>
              <a:rPr lang="en-US" sz="2300">
                <a:solidFill>
                  <a:schemeClr val="dk1"/>
                </a:solidFill>
                <a:latin typeface="Calibri"/>
                <a:ea typeface="Calibri"/>
                <a:cs typeface="Calibri"/>
                <a:sym typeface="Calibri"/>
              </a:rPr>
              <a:t>What are the considerations for practitioners (i.e., healthcare providers, school districts, SNAP or WIC agencies) implementing programs or policies discussed today? What do we still need to know to implement and scale these programs or policies?</a:t>
            </a:r>
            <a:endParaRPr sz="2300">
              <a:solidFill>
                <a:schemeClr val="dk1"/>
              </a:solidFill>
              <a:latin typeface="Calibri"/>
              <a:ea typeface="Calibri"/>
              <a:cs typeface="Calibri"/>
              <a:sym typeface="Calibri"/>
            </a:endParaRPr>
          </a:p>
          <a:p>
            <a:pPr marL="609600" marR="0" lvl="0" indent="0" algn="l" rtl="0">
              <a:lnSpc>
                <a:spcPct val="100000"/>
              </a:lnSpc>
              <a:spcBef>
                <a:spcPts val="0"/>
              </a:spcBef>
              <a:spcAft>
                <a:spcPts val="0"/>
              </a:spcAft>
              <a:buClr>
                <a:schemeClr val="dk1"/>
              </a:buClr>
              <a:buSzPts val="2300"/>
              <a:buFont typeface="Calibri"/>
              <a:buNone/>
            </a:pPr>
            <a:endParaRPr sz="2300">
              <a:solidFill>
                <a:schemeClr val="dk1"/>
              </a:solidFill>
              <a:latin typeface="Calibri"/>
              <a:ea typeface="Calibri"/>
              <a:cs typeface="Calibri"/>
              <a:sym typeface="Calibri"/>
            </a:endParaRPr>
          </a:p>
          <a:p>
            <a:pPr marL="158750" marR="0" lvl="0" indent="0" algn="l" rtl="0">
              <a:lnSpc>
                <a:spcPct val="100000"/>
              </a:lnSpc>
              <a:spcBef>
                <a:spcPts val="0"/>
              </a:spcBef>
              <a:spcAft>
                <a:spcPts val="0"/>
              </a:spcAft>
              <a:buNone/>
            </a:pPr>
            <a:r>
              <a:rPr lang="en-US" sz="2300">
                <a:solidFill>
                  <a:schemeClr val="dk1"/>
                </a:solidFill>
                <a:latin typeface="Calibri"/>
                <a:ea typeface="Calibri"/>
                <a:cs typeface="Calibri"/>
                <a:sym typeface="Calibri"/>
              </a:rPr>
              <a:t>Discuss how you've interacted with this topic in your professional career (i.e., current coursework, study, grant).</a:t>
            </a:r>
            <a:endParaRPr sz="2300">
              <a:solidFill>
                <a:schemeClr val="dk1"/>
              </a:solidFill>
              <a:latin typeface="Calibri"/>
              <a:ea typeface="Calibri"/>
              <a:cs typeface="Calibri"/>
              <a:sym typeface="Calibri"/>
            </a:endParaRPr>
          </a:p>
          <a:p>
            <a:pPr marL="609600" marR="0" lvl="0" indent="0" algn="l" rtl="0">
              <a:lnSpc>
                <a:spcPct val="100000"/>
              </a:lnSpc>
              <a:spcBef>
                <a:spcPts val="0"/>
              </a:spcBef>
              <a:spcAft>
                <a:spcPts val="0"/>
              </a:spcAft>
              <a:buClr>
                <a:schemeClr val="dk1"/>
              </a:buClr>
              <a:buSzPts val="2300"/>
              <a:buFont typeface="Calibri"/>
              <a:buNone/>
            </a:pPr>
            <a:endParaRPr sz="2300">
              <a:solidFill>
                <a:schemeClr val="dk1"/>
              </a:solidFill>
              <a:latin typeface="Calibri"/>
              <a:ea typeface="Calibri"/>
              <a:cs typeface="Calibri"/>
              <a:sym typeface="Calibri"/>
            </a:endParaRPr>
          </a:p>
          <a:p>
            <a:pPr marL="158750" marR="0" lvl="0" indent="0" algn="l" rtl="0">
              <a:lnSpc>
                <a:spcPct val="100000"/>
              </a:lnSpc>
              <a:spcBef>
                <a:spcPts val="0"/>
              </a:spcBef>
              <a:spcAft>
                <a:spcPts val="0"/>
              </a:spcAft>
              <a:buNone/>
            </a:pPr>
            <a:r>
              <a:rPr lang="en-US" sz="2300">
                <a:solidFill>
                  <a:schemeClr val="dk1"/>
                </a:solidFill>
                <a:latin typeface="Calibri"/>
                <a:ea typeface="Calibri"/>
                <a:cs typeface="Calibri"/>
                <a:sym typeface="Calibri"/>
              </a:rPr>
              <a:t>What are you currently working on that's exciting you?</a:t>
            </a:r>
            <a:endParaRPr sz="2300">
              <a:solidFill>
                <a:schemeClr val="dk1"/>
              </a:solidFill>
              <a:latin typeface="Calibri"/>
              <a:ea typeface="Calibri"/>
              <a:cs typeface="Calibri"/>
              <a:sym typeface="Calibri"/>
            </a:endParaRPr>
          </a:p>
          <a:p>
            <a:pPr marL="609600" marR="0" lvl="0" indent="0" algn="l" rtl="0">
              <a:lnSpc>
                <a:spcPct val="100000"/>
              </a:lnSpc>
              <a:spcBef>
                <a:spcPts val="0"/>
              </a:spcBef>
              <a:spcAft>
                <a:spcPts val="0"/>
              </a:spcAft>
              <a:buClr>
                <a:schemeClr val="dk1"/>
              </a:buClr>
              <a:buSzPts val="2300"/>
              <a:buFont typeface="Calibri"/>
              <a:buNone/>
            </a:pPr>
            <a:endParaRPr sz="2300">
              <a:solidFill>
                <a:schemeClr val="dk1"/>
              </a:solidFill>
              <a:latin typeface="Calibri"/>
              <a:ea typeface="Calibri"/>
              <a:cs typeface="Calibri"/>
              <a:sym typeface="Calibri"/>
            </a:endParaRPr>
          </a:p>
          <a:p>
            <a:pPr marL="158750" marR="0" lvl="0" indent="0" algn="l" rtl="0">
              <a:lnSpc>
                <a:spcPct val="100000"/>
              </a:lnSpc>
              <a:spcBef>
                <a:spcPts val="0"/>
              </a:spcBef>
              <a:spcAft>
                <a:spcPts val="0"/>
              </a:spcAft>
              <a:buNone/>
            </a:pPr>
            <a:r>
              <a:rPr lang="en-US" sz="2300">
                <a:solidFill>
                  <a:schemeClr val="dk1"/>
                </a:solidFill>
                <a:latin typeface="Calibri"/>
                <a:ea typeface="Calibri"/>
                <a:cs typeface="Calibri"/>
                <a:sym typeface="Calibri"/>
              </a:rPr>
              <a:t>What advice/questions do you have for people in your breakout?</a:t>
            </a:r>
            <a:endParaRPr sz="2300">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Clr>
                <a:schemeClr val="dk1"/>
              </a:buClr>
              <a:buSzPts val="3700"/>
              <a:buFont typeface="Calibri"/>
              <a:buNone/>
            </a:pPr>
            <a:endParaRPr sz="3700" b="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3300">
              <a:solidFill>
                <a:schemeClr val="dk1"/>
              </a:solidFill>
              <a:latin typeface="Calibri"/>
              <a:ea typeface="Calibri"/>
              <a:cs typeface="Calibri"/>
              <a:sym typeface="Calibri"/>
            </a:endParaRPr>
          </a:p>
        </p:txBody>
      </p:sp>
      <p:pic>
        <p:nvPicPr>
          <p:cNvPr id="723" name="Google Shape;723;p57" descr="A picture containing text, bottle"/>
          <p:cNvPicPr preferRelativeResize="0"/>
          <p:nvPr/>
        </p:nvPicPr>
        <p:blipFill rotWithShape="1">
          <a:blip r:embed="rId3">
            <a:alphaModFix/>
          </a:blip>
          <a:srcRect/>
          <a:stretch/>
        </p:blipFill>
        <p:spPr>
          <a:xfrm>
            <a:off x="65237" y="6049058"/>
            <a:ext cx="1054906" cy="716540"/>
          </a:xfrm>
          <a:prstGeom prst="rect">
            <a:avLst/>
          </a:prstGeom>
          <a:noFill/>
          <a:ln>
            <a:noFill/>
          </a:ln>
        </p:spPr>
      </p:pic>
      <p:pic>
        <p:nvPicPr>
          <p:cNvPr id="719" name="Google Shape;719;p57" descr="NOPREN logo"/>
          <p:cNvPicPr preferRelativeResize="0"/>
          <p:nvPr/>
        </p:nvPicPr>
        <p:blipFill rotWithShape="1">
          <a:blip r:embed="rId4">
            <a:alphaModFix/>
          </a:blip>
          <a:srcRect/>
          <a:stretch/>
        </p:blipFill>
        <p:spPr>
          <a:xfrm>
            <a:off x="9634832" y="5957112"/>
            <a:ext cx="2491933" cy="90088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6"/>
          <p:cNvSpPr>
            <a:spLocks noGrp="1"/>
          </p:cNvSpPr>
          <p:nvPr>
            <p:ph type="title" idx="4294967295"/>
          </p:nvPr>
        </p:nvSpPr>
        <p:spPr>
          <a:xfrm>
            <a:off x="0" y="3924122"/>
            <a:ext cx="12192000" cy="2966700"/>
          </a:xfrm>
          <a:prstGeom prst="rect">
            <a:avLst/>
          </a:prstGeom>
          <a:solidFill>
            <a:schemeClr val="accent2"/>
          </a:solidFill>
          <a:ln w="9525" cap="flat" cmpd="sng">
            <a:solidFill>
              <a:schemeClr val="lt1"/>
            </a:solidFill>
            <a:prstDash val="solid"/>
            <a:round/>
            <a:headEnd type="none" w="sm" len="sm"/>
            <a:tailEnd type="none" w="sm" len="sm"/>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FFFFFF"/>
              </a:buClr>
              <a:buSzPts val="6000"/>
              <a:buFont typeface="Calibri"/>
              <a:buNone/>
              <a:tabLst/>
              <a:defRPr/>
            </a:pPr>
            <a:r>
              <a:rPr kumimoji="0" lang="en-US" sz="4000" b="0" i="0" u="none" strike="noStrike" kern="0" cap="none" spc="0" normalizeH="0" baseline="0" noProof="0" dirty="0">
                <a:ln>
                  <a:noFill/>
                </a:ln>
                <a:solidFill>
                  <a:srgbClr val="FFFFFF"/>
                </a:solidFill>
                <a:effectLst/>
                <a:uLnTx/>
                <a:uFillTx/>
                <a:latin typeface="Calibri"/>
                <a:ea typeface="Calibri"/>
                <a:cs typeface="Calibri"/>
                <a:sym typeface="Calibri"/>
              </a:rPr>
              <a:t>Session 3: Food Policies in Schools</a:t>
            </a:r>
            <a:endParaRPr kumimoji="0" lang="en-US" sz="6000" b="0" i="0" u="none" strike="noStrike" kern="0" cap="none" spc="0" normalizeH="0" baseline="0" noProof="0" dirty="0">
              <a:ln>
                <a:noFill/>
              </a:ln>
              <a:solidFill>
                <a:schemeClr val="lt1"/>
              </a:solidFill>
              <a:effectLst/>
              <a:uLnTx/>
              <a:uFillTx/>
              <a:latin typeface="Calibri"/>
              <a:ea typeface="Calibri"/>
              <a:cs typeface="Calibri"/>
              <a:sym typeface="Calibri"/>
            </a:endParaRPr>
          </a:p>
        </p:txBody>
      </p:sp>
      <p:sp>
        <p:nvSpPr>
          <p:cNvPr id="181" name="Google Shape;181;p6">
            <a:extLst>
              <a:ext uri="{C183D7F6-B498-43B3-948B-1728B52AA6E4}">
                <adec:decorative xmlns:adec="http://schemas.microsoft.com/office/drawing/2017/decorative" val="1"/>
              </a:ext>
            </a:extLst>
          </p:cNvPr>
          <p:cNvSpPr txBox="1"/>
          <p:nvPr/>
        </p:nvSpPr>
        <p:spPr>
          <a:xfrm>
            <a:off x="978904" y="4279722"/>
            <a:ext cx="86868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37500"/>
              </a:lnSpc>
              <a:spcBef>
                <a:spcPts val="0"/>
              </a:spcBef>
              <a:spcAft>
                <a:spcPts val="0"/>
              </a:spcAft>
              <a:buClr>
                <a:schemeClr val="dk1"/>
              </a:buClr>
              <a:buSzPts val="3200"/>
              <a:buFont typeface="Calibri"/>
              <a:buNone/>
            </a:pPr>
            <a:endParaRPr sz="3200" b="1" i="0" u="none" strike="noStrike" cap="none">
              <a:solidFill>
                <a:srgbClr val="000000"/>
              </a:solidFill>
              <a:latin typeface="Arial"/>
              <a:ea typeface="Arial"/>
              <a:cs typeface="Arial"/>
              <a:sym typeface="Arial"/>
            </a:endParaRPr>
          </a:p>
          <a:p>
            <a:pPr marL="0" marR="0" lvl="0" indent="0" algn="ctr" rtl="0">
              <a:lnSpc>
                <a:spcPct val="25000"/>
              </a:lnSpc>
              <a:spcBef>
                <a:spcPts val="0"/>
              </a:spcBef>
              <a:spcAft>
                <a:spcPts val="0"/>
              </a:spcAft>
              <a:buClr>
                <a:schemeClr val="dk1"/>
              </a:buClr>
              <a:buSzPts val="4800"/>
              <a:buFont typeface="Calibri"/>
              <a:buNone/>
            </a:pPr>
            <a:endParaRPr sz="4800" b="1" i="0" u="none" strike="noStrike" cap="none">
              <a:solidFill>
                <a:srgbClr val="000000"/>
              </a:solidFill>
              <a:latin typeface="Arial"/>
              <a:ea typeface="Arial"/>
              <a:cs typeface="Arial"/>
              <a:sym typeface="Arial"/>
            </a:endParaRPr>
          </a:p>
        </p:txBody>
      </p:sp>
      <p:sp>
        <p:nvSpPr>
          <p:cNvPr id="182" name="Google Shape;182;p6">
            <a:extLst>
              <a:ext uri="{C183D7F6-B498-43B3-948B-1728B52AA6E4}">
                <adec:decorative xmlns:adec="http://schemas.microsoft.com/office/drawing/2017/decorative" val="1"/>
              </a:ext>
            </a:extLst>
          </p:cNvPr>
          <p:cNvSpPr/>
          <p:nvPr/>
        </p:nvSpPr>
        <p:spPr>
          <a:xfrm>
            <a:off x="289932" y="1126273"/>
            <a:ext cx="11363092" cy="90324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3" name="Google Shape;183;p6">
            <a:extLst>
              <a:ext uri="{C183D7F6-B498-43B3-948B-1728B52AA6E4}">
                <adec:decorative xmlns:adec="http://schemas.microsoft.com/office/drawing/2017/decorative" val="1"/>
              </a:ext>
            </a:extLst>
          </p:cNvPr>
          <p:cNvSpPr/>
          <p:nvPr/>
        </p:nvSpPr>
        <p:spPr>
          <a:xfrm>
            <a:off x="0" y="3717270"/>
            <a:ext cx="12192000" cy="174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900"/>
              <a:buFont typeface="Calibri"/>
              <a:buNone/>
            </a:pPr>
            <a:endParaRPr sz="1900" b="0" i="0" u="none" strike="noStrike" cap="none">
              <a:solidFill>
                <a:srgbClr val="FFFFFF"/>
              </a:solidFill>
              <a:latin typeface="Calibri"/>
              <a:ea typeface="Calibri"/>
              <a:cs typeface="Calibri"/>
              <a:sym typeface="Calibri"/>
            </a:endParaRPr>
          </a:p>
        </p:txBody>
      </p:sp>
      <p:pic>
        <p:nvPicPr>
          <p:cNvPr id="184" name="Google Shape;184;p6" descr="A picture containing icon"/>
          <p:cNvPicPr preferRelativeResize="0"/>
          <p:nvPr/>
        </p:nvPicPr>
        <p:blipFill rotWithShape="1">
          <a:blip r:embed="rId3">
            <a:alphaModFix/>
          </a:blip>
          <a:srcRect/>
          <a:stretch/>
        </p:blipFill>
        <p:spPr>
          <a:xfrm>
            <a:off x="1409700" y="36712"/>
            <a:ext cx="9372600" cy="3352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7">
            <a:extLst>
              <a:ext uri="{C183D7F6-B498-43B3-948B-1728B52AA6E4}">
                <adec:decorative xmlns:adec="http://schemas.microsoft.com/office/drawing/2017/decorative" val="1"/>
              </a:ext>
            </a:extLst>
          </p:cNvPr>
          <p:cNvSpPr/>
          <p:nvPr/>
        </p:nvSpPr>
        <p:spPr>
          <a:xfrm>
            <a:off x="10199317" y="0"/>
            <a:ext cx="1958236" cy="125349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1" name="Google Shape;191;p7">
            <a:extLst>
              <a:ext uri="{C183D7F6-B498-43B3-948B-1728B52AA6E4}">
                <adec:decorative xmlns:adec="http://schemas.microsoft.com/office/drawing/2017/decorative" val="1"/>
              </a:ext>
            </a:extLst>
          </p:cNvPr>
          <p:cNvSpPr/>
          <p:nvPr/>
        </p:nvSpPr>
        <p:spPr>
          <a:xfrm>
            <a:off x="289932" y="1126273"/>
            <a:ext cx="11363092" cy="90324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92" name="Google Shape;192;p7">
            <a:extLst>
              <a:ext uri="{C183D7F6-B498-43B3-948B-1728B52AA6E4}">
                <adec:decorative xmlns:adec="http://schemas.microsoft.com/office/drawing/2017/decorative" val="1"/>
              </a:ext>
            </a:extLst>
          </p:cNvPr>
          <p:cNvPicPr preferRelativeResize="0"/>
          <p:nvPr/>
        </p:nvPicPr>
        <p:blipFill rotWithShape="1">
          <a:blip r:embed="rId3">
            <a:alphaModFix amt="50000"/>
          </a:blip>
          <a:srcRect/>
          <a:stretch/>
        </p:blipFill>
        <p:spPr>
          <a:xfrm>
            <a:off x="0" y="-45447"/>
            <a:ext cx="12192000" cy="4914900"/>
          </a:xfrm>
          <a:prstGeom prst="rect">
            <a:avLst/>
          </a:prstGeom>
          <a:noFill/>
          <a:ln>
            <a:noFill/>
          </a:ln>
          <a:effectLst>
            <a:outerShdw blurRad="50800" dist="38100" dir="2700000" algn="tl" rotWithShape="0">
              <a:srgbClr val="000000">
                <a:alpha val="46666"/>
              </a:srgbClr>
            </a:outerShdw>
          </a:effectLst>
        </p:spPr>
      </p:pic>
      <p:sp>
        <p:nvSpPr>
          <p:cNvPr id="193" name="Google Shape;193;p7">
            <a:extLst>
              <a:ext uri="{C183D7F6-B498-43B3-948B-1728B52AA6E4}">
                <adec:decorative xmlns:adec="http://schemas.microsoft.com/office/drawing/2017/decorative" val="1"/>
              </a:ext>
            </a:extLst>
          </p:cNvPr>
          <p:cNvSpPr/>
          <p:nvPr/>
        </p:nvSpPr>
        <p:spPr>
          <a:xfrm>
            <a:off x="-34447" y="3547108"/>
            <a:ext cx="12192000" cy="3310892"/>
          </a:xfrm>
          <a:prstGeom prst="rect">
            <a:avLst/>
          </a:prstGeom>
          <a:solidFill>
            <a:srgbClr val="0041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4" name="Google Shape;194;p7">
            <a:extLst>
              <a:ext uri="{C183D7F6-B498-43B3-948B-1728B52AA6E4}">
                <adec:decorative xmlns:adec="http://schemas.microsoft.com/office/drawing/2017/decorative" val="1"/>
              </a:ext>
            </a:extLst>
          </p:cNvPr>
          <p:cNvSpPr txBox="1"/>
          <p:nvPr/>
        </p:nvSpPr>
        <p:spPr>
          <a:xfrm>
            <a:off x="139725" y="3746320"/>
            <a:ext cx="12017828" cy="1123132"/>
          </a:xfrm>
          <a:prstGeom prst="rect">
            <a:avLst/>
          </a:prstGeom>
          <a:noFill/>
          <a:ln>
            <a:noFill/>
          </a:ln>
        </p:spPr>
        <p:txBody>
          <a:bodyPr spcFirstLastPara="1" wrap="square" lIns="91425" tIns="45700" rIns="91425" bIns="45700" anchor="b" anchorCtr="0">
            <a:noAutofit/>
          </a:bodyPr>
          <a:lstStyle/>
          <a:p>
            <a:pPr marL="0" marR="0" lvl="0" indent="0" algn="ctr" rtl="0">
              <a:lnSpc>
                <a:spcPct val="85000"/>
              </a:lnSpc>
              <a:spcBef>
                <a:spcPts val="0"/>
              </a:spcBef>
              <a:spcAft>
                <a:spcPts val="0"/>
              </a:spcAft>
              <a:buClr>
                <a:schemeClr val="lt1"/>
              </a:buClr>
              <a:buSzPts val="4400"/>
              <a:buFont typeface="Trebuchet MS"/>
              <a:buNone/>
            </a:pPr>
            <a:r>
              <a:rPr lang="en-US" sz="4400" b="0" i="0" u="none" strike="noStrike" cap="none">
                <a:solidFill>
                  <a:schemeClr val="lt1"/>
                </a:solidFill>
                <a:latin typeface="Trebuchet MS"/>
                <a:ea typeface="Trebuchet MS"/>
                <a:cs typeface="Trebuchet MS"/>
                <a:sym typeface="Trebuchet MS"/>
              </a:rPr>
              <a:t>Impact of School Meal Policies:</a:t>
            </a:r>
            <a:endParaRPr sz="4400" b="0" i="0" u="none" strike="noStrike" cap="none">
              <a:solidFill>
                <a:schemeClr val="lt1"/>
              </a:solidFill>
              <a:latin typeface="Trebuchet MS"/>
              <a:ea typeface="Trebuchet MS"/>
              <a:cs typeface="Trebuchet MS"/>
              <a:sym typeface="Trebuchet MS"/>
            </a:endParaRPr>
          </a:p>
          <a:p>
            <a:pPr marL="0" marR="0" lvl="0" indent="0" algn="ctr" rtl="0">
              <a:lnSpc>
                <a:spcPct val="85000"/>
              </a:lnSpc>
              <a:spcBef>
                <a:spcPts val="0"/>
              </a:spcBef>
              <a:spcAft>
                <a:spcPts val="0"/>
              </a:spcAft>
              <a:buClr>
                <a:schemeClr val="lt1"/>
              </a:buClr>
              <a:buSzPts val="3200"/>
              <a:buFont typeface="Trebuchet MS"/>
              <a:buNone/>
            </a:pPr>
            <a:r>
              <a:rPr lang="en-US" sz="3200" b="0" i="0" u="none" strike="noStrike" cap="none">
                <a:solidFill>
                  <a:schemeClr val="lt1"/>
                </a:solidFill>
                <a:latin typeface="Trebuchet MS"/>
                <a:ea typeface="Trebuchet MS"/>
                <a:cs typeface="Trebuchet MS"/>
                <a:sym typeface="Trebuchet MS"/>
              </a:rPr>
              <a:t>Past, Present, &amp; Future</a:t>
            </a:r>
            <a:endParaRPr sz="3200" b="0" i="0" u="none" strike="noStrike" cap="none">
              <a:solidFill>
                <a:schemeClr val="lt1"/>
              </a:solidFill>
              <a:latin typeface="Trebuchet MS"/>
              <a:ea typeface="Trebuchet MS"/>
              <a:cs typeface="Trebuchet MS"/>
              <a:sym typeface="Trebuchet MS"/>
            </a:endParaRPr>
          </a:p>
        </p:txBody>
      </p:sp>
      <p:sp>
        <p:nvSpPr>
          <p:cNvPr id="196" name="Google Shape;196;p7"/>
          <p:cNvSpPr txBox="1">
            <a:spLocks noGrp="1"/>
          </p:cNvSpPr>
          <p:nvPr>
            <p:ph type="title" idx="4294967295"/>
          </p:nvPr>
        </p:nvSpPr>
        <p:spPr>
          <a:xfrm>
            <a:off x="81643" y="5654154"/>
            <a:ext cx="12028714" cy="124929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Calibri"/>
              <a:buNone/>
              <a:tabLst/>
              <a:defRPr/>
            </a:pPr>
            <a:r>
              <a:rPr kumimoji="0" lang="en-US" sz="6200" b="1" i="0" u="none" strike="noStrike" kern="0" cap="none" spc="0" normalizeH="0" baseline="0" noProof="0" dirty="0">
                <a:ln>
                  <a:noFill/>
                </a:ln>
                <a:solidFill>
                  <a:schemeClr val="lt1"/>
                </a:solidFill>
                <a:effectLst/>
                <a:uLnTx/>
                <a:uFillTx/>
                <a:latin typeface="Calibri"/>
                <a:ea typeface="Calibri"/>
                <a:cs typeface="Calibri"/>
                <a:sym typeface="Calibri"/>
              </a:rPr>
              <a:t> </a:t>
            </a:r>
            <a:r>
              <a:rPr kumimoji="0" lang="en-US" sz="5000" b="1" i="0" u="none" strike="noStrike" kern="0" cap="none" spc="0" normalizeH="0" baseline="0" noProof="0" dirty="0">
                <a:ln>
                  <a:noFill/>
                </a:ln>
                <a:solidFill>
                  <a:schemeClr val="lt1"/>
                </a:solidFill>
                <a:effectLst/>
                <a:uLnTx/>
                <a:uFillTx/>
                <a:latin typeface="Calibri"/>
                <a:ea typeface="Calibri"/>
                <a:cs typeface="Calibri"/>
                <a:sym typeface="Calibri"/>
              </a:rPr>
              <a:t>ERIN HAGER, PhD</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accent1"/>
              </a:buClr>
              <a:buSzPct val="100000"/>
              <a:buFont typeface="Calibri"/>
              <a:buNone/>
              <a:tabLst/>
              <a:defRPr/>
            </a:pPr>
            <a:r>
              <a:rPr kumimoji="0" lang="en-US" sz="6200" b="1" i="0" u="none" strike="noStrike" kern="0" cap="none" spc="0" normalizeH="0" baseline="0" noProof="0" dirty="0">
                <a:ln>
                  <a:noFill/>
                </a:ln>
                <a:solidFill>
                  <a:schemeClr val="lt1"/>
                </a:solidFill>
                <a:effectLst/>
                <a:uLnTx/>
                <a:uFillTx/>
                <a:latin typeface="Calibri"/>
                <a:ea typeface="Calibri"/>
                <a:cs typeface="Calibri"/>
                <a:sym typeface="Calibri"/>
              </a:rPr>
              <a:t> </a:t>
            </a:r>
            <a:r>
              <a:rPr kumimoji="0" lang="en-US" sz="3500" b="0" i="0" u="none" strike="noStrike" kern="0" cap="none" spc="0" normalizeH="0" baseline="0" noProof="0" dirty="0">
                <a:ln>
                  <a:noFill/>
                </a:ln>
                <a:solidFill>
                  <a:schemeClr val="lt1"/>
                </a:solidFill>
                <a:effectLst/>
                <a:uLnTx/>
                <a:uFillTx/>
                <a:latin typeface="Calibri"/>
                <a:ea typeface="Calibri"/>
                <a:cs typeface="Calibri"/>
                <a:sym typeface="Calibri"/>
              </a:rPr>
              <a:t>ASSOCIATE PROFESSOR, DEPARTMENT OF POPULATION, FAMILY AND REPRODUCTIVE HEALTH, JOHNS HOPKINS BLOOMBERG SCHOOL OF PUBLIC HEALTH</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accent1"/>
              </a:buClr>
              <a:buSzPct val="100000"/>
              <a:buFont typeface="Calibri"/>
              <a:buNone/>
              <a:tabLst/>
              <a:defRPr/>
            </a:pPr>
            <a:r>
              <a:rPr kumimoji="0" lang="en-US" sz="3500" b="0" i="0" u="none" strike="noStrike" kern="0" cap="none" spc="0" normalizeH="0" baseline="0" noProof="0" dirty="0">
                <a:ln>
                  <a:noFill/>
                </a:ln>
                <a:solidFill>
                  <a:schemeClr val="lt1"/>
                </a:solidFill>
                <a:effectLst/>
                <a:uLnTx/>
                <a:uFillTx/>
                <a:latin typeface="Calibri"/>
                <a:ea typeface="Calibri"/>
                <a:cs typeface="Calibri"/>
                <a:sym typeface="Calibri"/>
              </a:rPr>
              <a:t>  </a:t>
            </a:r>
            <a:r>
              <a:rPr kumimoji="0" lang="en-US" sz="5000" b="1" i="0" u="none" strike="noStrike" kern="0" cap="none" spc="0" normalizeH="0" baseline="0" noProof="0" dirty="0">
                <a:ln>
                  <a:noFill/>
                </a:ln>
                <a:solidFill>
                  <a:schemeClr val="lt1"/>
                </a:solidFill>
                <a:effectLst/>
                <a:uLnTx/>
                <a:uFillTx/>
                <a:latin typeface="Calibri"/>
                <a:ea typeface="Calibri"/>
                <a:cs typeface="Calibri"/>
                <a:sym typeface="Calibri"/>
              </a:rPr>
              <a:t>MARY CURNUTTE, PhD, RD</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accent1"/>
              </a:buClr>
              <a:buSzPct val="100000"/>
              <a:buFont typeface="Calibri"/>
              <a:buNone/>
              <a:tabLst/>
              <a:defRPr/>
            </a:pPr>
            <a:r>
              <a:rPr kumimoji="0" lang="en-US" sz="3500" b="0" i="0" u="none" strike="noStrike" kern="0" cap="none" spc="0" normalizeH="0" baseline="0" noProof="0" dirty="0">
                <a:ln>
                  <a:noFill/>
                </a:ln>
                <a:solidFill>
                  <a:schemeClr val="lt1"/>
                </a:solidFill>
                <a:effectLst/>
                <a:uLnTx/>
                <a:uFillTx/>
                <a:latin typeface="Calibri"/>
                <a:ea typeface="Calibri"/>
                <a:cs typeface="Calibri"/>
                <a:sym typeface="Calibri"/>
              </a:rPr>
              <a:t>  NOPREN SCHOOL WELLNESS FELLOW</a:t>
            </a:r>
          </a:p>
        </p:txBody>
      </p:sp>
      <p:sp>
        <p:nvSpPr>
          <p:cNvPr id="195" name="Google Shape;195;p7"/>
          <p:cNvSpPr txBox="1"/>
          <p:nvPr/>
        </p:nvSpPr>
        <p:spPr>
          <a:xfrm>
            <a:off x="81643" y="4914900"/>
            <a:ext cx="12028714" cy="967285"/>
          </a:xfrm>
          <a:prstGeom prst="rect">
            <a:avLst/>
          </a:prstGeom>
          <a:noFill/>
          <a:ln>
            <a:noFill/>
          </a:ln>
        </p:spPr>
        <p:txBody>
          <a:bodyPr spcFirstLastPara="1" wrap="square" lIns="91425" tIns="45700" rIns="91425" bIns="45700" anchor="t" anchorCtr="0">
            <a:normAutofit/>
          </a:bodyPr>
          <a:lstStyle/>
          <a:p>
            <a:pPr marL="63500" marR="0" lvl="0" indent="-127000" algn="l" rtl="0">
              <a:lnSpc>
                <a:spcPct val="100000"/>
              </a:lnSpc>
              <a:spcBef>
                <a:spcPts val="0"/>
              </a:spcBef>
              <a:spcAft>
                <a:spcPts val="0"/>
              </a:spcAft>
              <a:buClr>
                <a:schemeClr val="accent1"/>
              </a:buClr>
              <a:buSzPts val="2000"/>
              <a:buFont typeface="Calibri"/>
              <a:buChar char=" "/>
            </a:pPr>
            <a:r>
              <a:rPr lang="en-US" sz="2000" b="1" i="0" u="none" strike="noStrike" cap="none">
                <a:solidFill>
                  <a:schemeClr val="lt1"/>
                </a:solidFill>
                <a:latin typeface="Calibri"/>
                <a:ea typeface="Calibri"/>
                <a:cs typeface="Calibri"/>
                <a:sym typeface="Calibri"/>
              </a:rPr>
              <a:t>JULIANA COHEN, ScD, ScM, RD</a:t>
            </a:r>
            <a:endParaRPr/>
          </a:p>
          <a:p>
            <a:pPr marL="0" marR="0" lvl="0" indent="0" algn="l" rtl="0">
              <a:lnSpc>
                <a:spcPct val="100000"/>
              </a:lnSpc>
              <a:spcBef>
                <a:spcPts val="0"/>
              </a:spcBef>
              <a:spcAft>
                <a:spcPts val="0"/>
              </a:spcAft>
              <a:buNone/>
            </a:pPr>
            <a:r>
              <a:rPr lang="en-US">
                <a:solidFill>
                  <a:schemeClr val="lt1"/>
                </a:solidFill>
                <a:latin typeface="Calibri"/>
                <a:ea typeface="Calibri"/>
                <a:cs typeface="Calibri"/>
                <a:sym typeface="Calibri"/>
              </a:rPr>
              <a:t>  </a:t>
            </a:r>
            <a:r>
              <a:rPr lang="en-US" sz="1400" b="0" i="0" u="none" strike="noStrike" cap="none">
                <a:solidFill>
                  <a:schemeClr val="lt1"/>
                </a:solidFill>
                <a:latin typeface="Calibri"/>
                <a:ea typeface="Calibri"/>
                <a:cs typeface="Calibri"/>
                <a:sym typeface="Calibri"/>
              </a:rPr>
              <a:t>PROFESSOR &amp; DIRECTOR OF THE CENTER FOR HEALTH INNOVATION, RESEARCH AND POLICY (CHIRP), MERRIMACK COLLEGE</a:t>
            </a:r>
            <a:endParaRPr/>
          </a:p>
          <a:p>
            <a:pPr marL="0" marR="0" lvl="0" indent="0" algn="l" rtl="0">
              <a:lnSpc>
                <a:spcPct val="100000"/>
              </a:lnSpc>
              <a:spcBef>
                <a:spcPts val="0"/>
              </a:spcBef>
              <a:spcAft>
                <a:spcPts val="0"/>
              </a:spcAft>
              <a:buNone/>
            </a:pPr>
            <a:r>
              <a:rPr lang="en-US">
                <a:solidFill>
                  <a:schemeClr val="lt1"/>
                </a:solidFill>
                <a:latin typeface="Calibri"/>
                <a:ea typeface="Calibri"/>
                <a:cs typeface="Calibri"/>
                <a:sym typeface="Calibri"/>
              </a:rPr>
              <a:t>  </a:t>
            </a:r>
            <a:r>
              <a:rPr lang="en-US" sz="1400" b="0" i="0" u="none" strike="noStrike" cap="none">
                <a:solidFill>
                  <a:schemeClr val="lt1"/>
                </a:solidFill>
                <a:latin typeface="Calibri"/>
                <a:ea typeface="Calibri"/>
                <a:cs typeface="Calibri"/>
                <a:sym typeface="Calibri"/>
              </a:rPr>
              <a:t>ADJUNCT  PROFESSOR, DEPARTMENT OF NUTRITION, HARVARD TH CHAN SCHOOL OF PUBLIC HEALTH</a:t>
            </a:r>
            <a:endParaRPr/>
          </a:p>
          <a:p>
            <a:pPr marL="63500" marR="0" lvl="0" indent="-44450" algn="l" rtl="0">
              <a:lnSpc>
                <a:spcPct val="100000"/>
              </a:lnSpc>
              <a:spcBef>
                <a:spcPts val="0"/>
              </a:spcBef>
              <a:spcAft>
                <a:spcPts val="0"/>
              </a:spcAft>
              <a:buClr>
                <a:schemeClr val="accent1"/>
              </a:buClr>
              <a:buSzPts val="300"/>
              <a:buFont typeface="Calibri"/>
              <a:buNone/>
            </a:pPr>
            <a:endParaRPr sz="300" b="0" i="0" u="none" strike="noStrike" cap="none">
              <a:solidFill>
                <a:schemeClr val="lt1"/>
              </a:solidFill>
              <a:latin typeface="Calibri"/>
              <a:ea typeface="Calibri"/>
              <a:cs typeface="Calibri"/>
              <a:sym typeface="Calibri"/>
            </a:endParaRPr>
          </a:p>
          <a:p>
            <a:pPr marL="91440" marR="0" lvl="0" indent="-91440" algn="l" rtl="0">
              <a:lnSpc>
                <a:spcPct val="100000"/>
              </a:lnSpc>
              <a:spcBef>
                <a:spcPts val="0"/>
              </a:spcBef>
              <a:spcAft>
                <a:spcPts val="0"/>
              </a:spcAft>
              <a:buClr>
                <a:schemeClr val="accent1"/>
              </a:buClr>
              <a:buSzPts val="300"/>
              <a:buFont typeface="Calibri"/>
              <a:buChar char=" "/>
            </a:pPr>
            <a:r>
              <a:rPr lang="en-US" sz="300" b="0" i="0" u="none" strike="noStrike" cap="none">
                <a:solidFill>
                  <a:schemeClr val="lt1"/>
                </a:solidFill>
                <a:latin typeface="Calibri"/>
                <a:ea typeface="Calibri"/>
                <a:cs typeface="Calibri"/>
                <a:sym typeface="Calibri"/>
              </a:rPr>
              <a:t>\\</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8">
            <a:extLst>
              <a:ext uri="{C183D7F6-B498-43B3-948B-1728B52AA6E4}">
                <adec:decorative xmlns:adec="http://schemas.microsoft.com/office/drawing/2017/decorative" val="1"/>
              </a:ext>
            </a:extLst>
          </p:cNvPr>
          <p:cNvSpPr/>
          <p:nvPr/>
        </p:nvSpPr>
        <p:spPr>
          <a:xfrm>
            <a:off x="289932" y="1126273"/>
            <a:ext cx="5397190" cy="90324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03" name="Google Shape;203;p8">
            <a:extLst>
              <a:ext uri="{C183D7F6-B498-43B3-948B-1728B52AA6E4}">
                <adec:decorative xmlns:adec="http://schemas.microsoft.com/office/drawing/2017/decorative" val="1"/>
              </a:ext>
            </a:extLst>
          </p:cNvPr>
          <p:cNvPicPr preferRelativeResize="0">
            <a:picLocks noGrp="1"/>
          </p:cNvPicPr>
          <p:nvPr>
            <p:ph type="pic" idx="2"/>
          </p:nvPr>
        </p:nvPicPr>
        <p:blipFill rotWithShape="1">
          <a:blip r:embed="rId3">
            <a:alphaModFix/>
          </a:blip>
          <a:srcRect/>
          <a:stretch/>
        </p:blipFill>
        <p:spPr>
          <a:xfrm>
            <a:off x="0" y="0"/>
            <a:ext cx="5785104" cy="6858000"/>
          </a:xfrm>
          <a:prstGeom prst="rect">
            <a:avLst/>
          </a:prstGeom>
          <a:solidFill>
            <a:srgbClr val="ACF6CD"/>
          </a:solidFill>
          <a:ln>
            <a:noFill/>
          </a:ln>
        </p:spPr>
      </p:pic>
      <p:sp>
        <p:nvSpPr>
          <p:cNvPr id="204" name="Google Shape;204;p8"/>
          <p:cNvSpPr txBox="1">
            <a:spLocks noGrp="1"/>
          </p:cNvSpPr>
          <p:nvPr>
            <p:ph type="title"/>
          </p:nvPr>
        </p:nvSpPr>
        <p:spPr>
          <a:xfrm>
            <a:off x="5909264" y="3716479"/>
            <a:ext cx="6282736" cy="1325563"/>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Clr>
                <a:schemeClr val="lt1"/>
              </a:buClr>
              <a:buSzPct val="100000"/>
              <a:buFont typeface="Trebuchet MS"/>
              <a:buNone/>
            </a:pPr>
            <a:r>
              <a:rPr lang="en-US"/>
              <a:t>In what ways is food sold or provided to children at school?</a:t>
            </a:r>
            <a:br>
              <a:rPr lang="en-US"/>
            </a:br>
            <a:br>
              <a:rPr lang="en-US"/>
            </a:br>
            <a:r>
              <a:rPr lang="en-US" sz="4400" i="1"/>
              <a:t>(please respond in the chat)</a:t>
            </a:r>
            <a:endParaRPr i="1"/>
          </a:p>
        </p:txBody>
      </p:sp>
      <p:sp>
        <p:nvSpPr>
          <p:cNvPr id="205" name="Google Shape;205;p8"/>
          <p:cNvSpPr txBox="1"/>
          <p:nvPr/>
        </p:nvSpPr>
        <p:spPr>
          <a:xfrm>
            <a:off x="83130" y="6466077"/>
            <a:ext cx="233121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i="0" u="none" strike="noStrike" cap="none">
                <a:solidFill>
                  <a:srgbClr val="FFFFFF"/>
                </a:solidFill>
                <a:latin typeface="Calibri"/>
                <a:ea typeface="Calibri"/>
                <a:cs typeface="Calibri"/>
                <a:sym typeface="Calibri"/>
              </a:rPr>
              <a:t>Image: USDA FNS, Lance Cheung</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9"/>
          <p:cNvSpPr txBox="1">
            <a:spLocks noGrp="1"/>
          </p:cNvSpPr>
          <p:nvPr>
            <p:ph type="title"/>
          </p:nvPr>
        </p:nvSpPr>
        <p:spPr>
          <a:xfrm>
            <a:off x="213360" y="117834"/>
            <a:ext cx="11724400" cy="634092"/>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85000"/>
              </a:lnSpc>
              <a:spcBef>
                <a:spcPts val="0"/>
              </a:spcBef>
              <a:spcAft>
                <a:spcPts val="0"/>
              </a:spcAft>
              <a:buClr>
                <a:schemeClr val="lt1"/>
              </a:buClr>
              <a:buSzPct val="100000"/>
              <a:buFont typeface="Trebuchet MS"/>
              <a:buNone/>
            </a:pPr>
            <a:r>
              <a:rPr lang="en-US"/>
              <a:t>In what ways is food sold or provided to children at school?</a:t>
            </a:r>
            <a:endParaRPr/>
          </a:p>
        </p:txBody>
      </p:sp>
      <p:sp>
        <p:nvSpPr>
          <p:cNvPr id="211" name="Google Shape;211;p9"/>
          <p:cNvSpPr txBox="1"/>
          <p:nvPr/>
        </p:nvSpPr>
        <p:spPr>
          <a:xfrm>
            <a:off x="213360" y="1935670"/>
            <a:ext cx="11386457" cy="4804496"/>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National School Lunch and Breakfast Programs </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Snack foods sold in schools: cafeteria, school stores, vending machines, etc.</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Federal Fresh Fruit and Vegetable Program</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Celebrations</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Rewards</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After School: At-risk Snack and Supper Programs</a:t>
            </a:r>
            <a:endParaRPr/>
          </a:p>
        </p:txBody>
      </p:sp>
      <p:sp>
        <p:nvSpPr>
          <p:cNvPr id="212" name="Google Shape;212;p9">
            <a:extLst>
              <a:ext uri="{C183D7F6-B498-43B3-948B-1728B52AA6E4}">
                <adec:decorative xmlns:adec="http://schemas.microsoft.com/office/drawing/2017/decorative" val="1"/>
              </a:ext>
            </a:extLst>
          </p:cNvPr>
          <p:cNvSpPr/>
          <p:nvPr/>
        </p:nvSpPr>
        <p:spPr>
          <a:xfrm>
            <a:off x="394014" y="1456168"/>
            <a:ext cx="11363092" cy="47950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Retrospect">
  <a:themeElements>
    <a:clrScheme name="Custom 12">
      <a:dk1>
        <a:srgbClr val="0C0C0C"/>
      </a:dk1>
      <a:lt1>
        <a:srgbClr val="FFFFFF"/>
      </a:lt1>
      <a:dk2>
        <a:srgbClr val="07341E"/>
      </a:dk2>
      <a:lt2>
        <a:srgbClr val="E2D9CF"/>
      </a:lt2>
      <a:accent1>
        <a:srgbClr val="E84D24"/>
      </a:accent1>
      <a:accent2>
        <a:srgbClr val="008342"/>
      </a:accent2>
      <a:accent3>
        <a:srgbClr val="51909D"/>
      </a:accent3>
      <a:accent4>
        <a:srgbClr val="EAA03C"/>
      </a:accent4>
      <a:accent5>
        <a:srgbClr val="E71717"/>
      </a:accent5>
      <a:accent6>
        <a:srgbClr val="70AD47"/>
      </a:accent6>
      <a:hlink>
        <a:srgbClr val="0563C1"/>
      </a:hlink>
      <a:folHlink>
        <a:srgbClr val="0563C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od">
    <a:dk1>
      <a:sysClr val="windowText" lastClr="000000"/>
    </a:dk1>
    <a:lt1>
      <a:sysClr val="window" lastClr="FFFFFF"/>
    </a:lt1>
    <a:dk2>
      <a:srgbClr val="065218"/>
    </a:dk2>
    <a:lt2>
      <a:srgbClr val="EDF3AE"/>
    </a:lt2>
    <a:accent1>
      <a:srgbClr val="8FCB17"/>
    </a:accent1>
    <a:accent2>
      <a:srgbClr val="769F11"/>
    </a:accent2>
    <a:accent3>
      <a:srgbClr val="D4E336"/>
    </a:accent3>
    <a:accent4>
      <a:srgbClr val="0C8228"/>
    </a:accent4>
    <a:accent5>
      <a:srgbClr val="C0EDA8"/>
    </a:accent5>
    <a:accent6>
      <a:srgbClr val="3B4F18"/>
    </a:accent6>
    <a:hlink>
      <a:srgbClr val="0A6A21"/>
    </a:hlink>
    <a:folHlink>
      <a:srgbClr val="406EA5"/>
    </a:folHlink>
  </a:clrScheme>
  <a:fontScheme name="Mod">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od">
    <a:fillStyleLst>
      <a:solidFill>
        <a:schemeClr val="phClr"/>
      </a:solidFill>
      <a:solidFill>
        <a:schemeClr val="phClr">
          <a:tint val="80000"/>
        </a:schemeClr>
      </a:solidFill>
      <a:solidFill>
        <a:schemeClr val="phClr">
          <a:shade val="30000"/>
          <a:satMod val="150000"/>
        </a:schemeClr>
      </a:solidFill>
    </a:fillStyleLst>
    <a:lnStyleLst>
      <a:ln w="9525" cap="flat" cmpd="sng" algn="ctr">
        <a:solidFill>
          <a:schemeClr val="phClr">
            <a:tint val="90000"/>
            <a:satMod val="105000"/>
          </a:schemeClr>
        </a:solidFill>
        <a:prstDash val="solid"/>
      </a:ln>
      <a:ln w="50800" cap="flat" cmpd="sng" algn="ctr">
        <a:solidFill>
          <a:schemeClr val="phClr">
            <a:tint val="90000"/>
          </a:schemeClr>
        </a:solidFill>
        <a:prstDash val="solid"/>
      </a:ln>
      <a:ln w="76200" cap="flat" cmpd="dbl" algn="ctr">
        <a:solidFill>
          <a:schemeClr val="phClr">
            <a:tint val="90000"/>
          </a:schemeClr>
        </a:solidFill>
        <a:prstDash val="solid"/>
      </a:ln>
    </a:lnStyleLst>
    <a:effectStyleLst>
      <a:effectStyle>
        <a:effectLst/>
      </a:effectStyle>
      <a:effectStyle>
        <a:effectLst>
          <a:outerShdw blurRad="76200" dist="25400" dir="5400000" sx="101000" sy="101000" rotWithShape="0">
            <a:srgbClr val="000000">
              <a:alpha val="50000"/>
            </a:srgbClr>
          </a:outerShdw>
        </a:effectLst>
      </a:effectStyle>
      <a:effectStyle>
        <a:effectLst>
          <a:outerShdw blurRad="76200" dist="50800" dir="5400000" sx="101000" sy="101000" rotWithShape="0">
            <a:srgbClr val="000000">
              <a:alpha val="50000"/>
            </a:srgbClr>
          </a:outerShdw>
          <a:reflection blurRad="12700" stA="30000" endPos="30000" dist="50800" dir="5400000" sy="-100000" rotWithShape="0"/>
        </a:effectLst>
        <a:scene3d>
          <a:camera prst="orthographicFront">
            <a:rot lat="0" lon="0" rev="0"/>
          </a:camera>
          <a:lightRig rig="twoPt" dir="t">
            <a:rot lat="0" lon="0" rev="5400000"/>
          </a:lightRig>
        </a:scene3d>
        <a:sp3d prstMaterial="softmetal">
          <a:bevelT w="63500" h="25400" prst="coolSlant"/>
        </a:sp3d>
      </a:effectStyle>
    </a:effectStyleLst>
    <a:bgFillStyleLst>
      <a:solidFill>
        <a:schemeClr val="phClr">
          <a:satMod val="125000"/>
        </a:schemeClr>
      </a:solidFill>
      <a:solidFill>
        <a:schemeClr val="phClr">
          <a:shade val="30000"/>
          <a:satMod val="150000"/>
        </a:schemeClr>
      </a:solidFill>
      <a:gradFill>
        <a:gsLst>
          <a:gs pos="0">
            <a:schemeClr val="phClr">
              <a:tint val="100000"/>
              <a:shade val="80000"/>
              <a:satMod val="135000"/>
            </a:schemeClr>
          </a:gs>
          <a:gs pos="55000">
            <a:schemeClr val="phClr">
              <a:tint val="70000"/>
              <a:shade val="100000"/>
              <a:satMod val="150000"/>
            </a:schemeClr>
          </a:gs>
          <a:gs pos="100000">
            <a:schemeClr val="phClr">
              <a:tint val="70000"/>
              <a:shade val="100000"/>
              <a:satMod val="150000"/>
            </a:schemeClr>
          </a:gs>
        </a:gsLst>
        <a:lin ang="5400000" scaled="0"/>
      </a:gradFill>
    </a:bgFillStyleLst>
  </a:fmtScheme>
</a:themeOverride>
</file>

<file path=ppt/theme/themeOverride2.xml><?xml version="1.0" encoding="utf-8"?>
<a:themeOverride xmlns:a="http://schemas.openxmlformats.org/drawingml/2006/main">
  <a:clrScheme name="Mod">
    <a:dk1>
      <a:sysClr val="windowText" lastClr="000000"/>
    </a:dk1>
    <a:lt1>
      <a:sysClr val="window" lastClr="FFFFFF"/>
    </a:lt1>
    <a:dk2>
      <a:srgbClr val="065218"/>
    </a:dk2>
    <a:lt2>
      <a:srgbClr val="EDF3AE"/>
    </a:lt2>
    <a:accent1>
      <a:srgbClr val="8FCB17"/>
    </a:accent1>
    <a:accent2>
      <a:srgbClr val="769F11"/>
    </a:accent2>
    <a:accent3>
      <a:srgbClr val="D4E336"/>
    </a:accent3>
    <a:accent4>
      <a:srgbClr val="0C8228"/>
    </a:accent4>
    <a:accent5>
      <a:srgbClr val="C0EDA8"/>
    </a:accent5>
    <a:accent6>
      <a:srgbClr val="3B4F18"/>
    </a:accent6>
    <a:hlink>
      <a:srgbClr val="0A6A21"/>
    </a:hlink>
    <a:folHlink>
      <a:srgbClr val="406EA5"/>
    </a:folHlink>
  </a:clrScheme>
  <a:fontScheme name="Mod">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od">
    <a:fillStyleLst>
      <a:solidFill>
        <a:schemeClr val="phClr"/>
      </a:solidFill>
      <a:solidFill>
        <a:schemeClr val="phClr">
          <a:tint val="80000"/>
        </a:schemeClr>
      </a:solidFill>
      <a:solidFill>
        <a:schemeClr val="phClr">
          <a:shade val="30000"/>
          <a:satMod val="150000"/>
        </a:schemeClr>
      </a:solidFill>
    </a:fillStyleLst>
    <a:lnStyleLst>
      <a:ln w="9525" cap="flat" cmpd="sng" algn="ctr">
        <a:solidFill>
          <a:schemeClr val="phClr">
            <a:tint val="90000"/>
            <a:satMod val="105000"/>
          </a:schemeClr>
        </a:solidFill>
        <a:prstDash val="solid"/>
      </a:ln>
      <a:ln w="50800" cap="flat" cmpd="sng" algn="ctr">
        <a:solidFill>
          <a:schemeClr val="phClr">
            <a:tint val="90000"/>
          </a:schemeClr>
        </a:solidFill>
        <a:prstDash val="solid"/>
      </a:ln>
      <a:ln w="76200" cap="flat" cmpd="dbl" algn="ctr">
        <a:solidFill>
          <a:schemeClr val="phClr">
            <a:tint val="90000"/>
          </a:schemeClr>
        </a:solidFill>
        <a:prstDash val="solid"/>
      </a:ln>
    </a:lnStyleLst>
    <a:effectStyleLst>
      <a:effectStyle>
        <a:effectLst/>
      </a:effectStyle>
      <a:effectStyle>
        <a:effectLst>
          <a:outerShdw blurRad="76200" dist="25400" dir="5400000" sx="101000" sy="101000" rotWithShape="0">
            <a:srgbClr val="000000">
              <a:alpha val="50000"/>
            </a:srgbClr>
          </a:outerShdw>
        </a:effectLst>
      </a:effectStyle>
      <a:effectStyle>
        <a:effectLst>
          <a:outerShdw blurRad="76200" dist="50800" dir="5400000" sx="101000" sy="101000" rotWithShape="0">
            <a:srgbClr val="000000">
              <a:alpha val="50000"/>
            </a:srgbClr>
          </a:outerShdw>
          <a:reflection blurRad="12700" stA="30000" endPos="30000" dist="50800" dir="5400000" sy="-100000" rotWithShape="0"/>
        </a:effectLst>
        <a:scene3d>
          <a:camera prst="orthographicFront">
            <a:rot lat="0" lon="0" rev="0"/>
          </a:camera>
          <a:lightRig rig="twoPt" dir="t">
            <a:rot lat="0" lon="0" rev="5400000"/>
          </a:lightRig>
        </a:scene3d>
        <a:sp3d prstMaterial="softmetal">
          <a:bevelT w="63500" h="25400" prst="coolSlant"/>
        </a:sp3d>
      </a:effectStyle>
    </a:effectStyleLst>
    <a:bgFillStyleLst>
      <a:solidFill>
        <a:schemeClr val="phClr">
          <a:satMod val="125000"/>
        </a:schemeClr>
      </a:solidFill>
      <a:solidFill>
        <a:schemeClr val="phClr">
          <a:shade val="30000"/>
          <a:satMod val="150000"/>
        </a:schemeClr>
      </a:solidFill>
      <a:gradFill>
        <a:gsLst>
          <a:gs pos="0">
            <a:schemeClr val="phClr">
              <a:tint val="100000"/>
              <a:shade val="80000"/>
              <a:satMod val="135000"/>
            </a:schemeClr>
          </a:gs>
          <a:gs pos="55000">
            <a:schemeClr val="phClr">
              <a:tint val="70000"/>
              <a:shade val="100000"/>
              <a:satMod val="150000"/>
            </a:schemeClr>
          </a:gs>
          <a:gs pos="100000">
            <a:schemeClr val="phClr">
              <a:tint val="70000"/>
              <a:shade val="100000"/>
              <a:satMod val="15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4044</Words>
  <Application>Microsoft Office PowerPoint</Application>
  <PresentationFormat>Widescreen</PresentationFormat>
  <Paragraphs>426</Paragraphs>
  <Slides>57</Slides>
  <Notes>57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57</vt:i4>
      </vt:variant>
    </vt:vector>
  </HeadingPairs>
  <TitlesOfParts>
    <vt:vector size="65" baseType="lpstr">
      <vt:lpstr>Montserrat</vt:lpstr>
      <vt:lpstr>Noto Sans Symbols</vt:lpstr>
      <vt:lpstr>Arial</vt:lpstr>
      <vt:lpstr>Trebuchet MS</vt:lpstr>
      <vt:lpstr>Roboto</vt:lpstr>
      <vt:lpstr>Lucida Sans</vt:lpstr>
      <vt:lpstr>Calibri</vt:lpstr>
      <vt:lpstr>Retrospect</vt:lpstr>
      <vt:lpstr>Summer Speaker Series for Students 2025  (The contents and findings of this presentation are those of the speakers and do not represent the official views of the Centers for Disease Control &amp; Prevention or Department of Health and Human Services.)</vt:lpstr>
      <vt:lpstr>Getting Started!</vt:lpstr>
      <vt:lpstr>NOPREN HER Summer Series for Students</vt:lpstr>
      <vt:lpstr>NOPREN HER Summer Series for Students Agenda</vt:lpstr>
      <vt:lpstr>Student Presentations!</vt:lpstr>
      <vt:lpstr>Session 3: Food Policies in Schools</vt:lpstr>
      <vt:lpstr> ERIN HAGER, PhD  ASSOCIATE PROFESSOR, DEPARTMENT OF POPULATION, FAMILY AND REPRODUCTIVE HEALTH, JOHNS HOPKINS BLOOMBERG SCHOOL OF PUBLIC HEALTH   MARY CURNUTTE, PhD, RD   NOPREN SCHOOL WELLNESS FELLOW</vt:lpstr>
      <vt:lpstr>In what ways is food sold or provided to children at school?  (please respond in the chat)</vt:lpstr>
      <vt:lpstr>In what ways is food sold or provided to children at school?</vt:lpstr>
      <vt:lpstr>Outline for Today</vt:lpstr>
      <vt:lpstr>Background: School Meal Milestones</vt:lpstr>
      <vt:lpstr>HHFKA: Updated Standards</vt:lpstr>
      <vt:lpstr>Impact of the HHKFA on child obesity</vt:lpstr>
      <vt:lpstr>Universal Free School Meals (UFSM)</vt:lpstr>
      <vt:lpstr>Universal Free School Meals (UFSM) Question</vt:lpstr>
      <vt:lpstr>Benefits of UFSM</vt:lpstr>
      <vt:lpstr>Benefits of UFSM cont.</vt:lpstr>
      <vt:lpstr>Benefits of UFSM cont..</vt:lpstr>
      <vt:lpstr>Benefits of UFSM: Evidence from an International Systematic Review</vt:lpstr>
      <vt:lpstr>Universal Free School Meals (UFSM) Map</vt:lpstr>
      <vt:lpstr>Updated School Meal Standards</vt:lpstr>
      <vt:lpstr>What do you think are the biggest contributors of added sugar and sodium?</vt:lpstr>
      <vt:lpstr>Why the focus on added sugars?</vt:lpstr>
      <vt:lpstr>Why the focus on added sugars? (cont)</vt:lpstr>
      <vt:lpstr>Why the focus on sodium?</vt:lpstr>
      <vt:lpstr>Why the focus on sodium? (cont)</vt:lpstr>
      <vt:lpstr>Why the focus on sodium? (cont.)</vt:lpstr>
      <vt:lpstr>Biggest contributors of added sugar and sodium</vt:lpstr>
      <vt:lpstr>Biggest contributors of added sugar and sodium (cont)</vt:lpstr>
      <vt:lpstr>Will Kids Eat Healthier Meals?</vt:lpstr>
      <vt:lpstr>Will Kids Eat Healthier Meals? (cont)</vt:lpstr>
      <vt:lpstr>Policies to Reduce Food Waste</vt:lpstr>
      <vt:lpstr>HHFKA: Smart Snacks in School</vt:lpstr>
      <vt:lpstr>Competitive Foods “Compete” with School Lunch</vt:lpstr>
      <vt:lpstr>HHFKA: Competitive Foods impact on diet</vt:lpstr>
      <vt:lpstr>HHFKA: Smart Snack Standards impact on Competitive Food Availability</vt:lpstr>
      <vt:lpstr>HHFKA: Smart Snack Standards impact on Competitive Food Availability (cont)</vt:lpstr>
      <vt:lpstr>HHFKA: Smart Snack Standards impact on Competitive Food Availability (cont.)</vt:lpstr>
      <vt:lpstr>Impact of HHFKA on nutrients in competitive foods</vt:lpstr>
      <vt:lpstr>Impact of HHFKA on nutrients in competitive foods (cont)</vt:lpstr>
      <vt:lpstr>Impact of HHFKA on nutrients in competitive foods (cont.)</vt:lpstr>
      <vt:lpstr>Impact of HHFKA on nutrients in competitive foods (cont..)</vt:lpstr>
      <vt:lpstr>HHFKA: Competitive Foods impact on diet (cont).</vt:lpstr>
      <vt:lpstr>Local Wellness Policies (LWPs)</vt:lpstr>
      <vt:lpstr>Local Wellness Policies (LWPs) (cont)</vt:lpstr>
      <vt:lpstr>Triennial Assessment</vt:lpstr>
      <vt:lpstr>Comparison with a Model Policy: WellSAT Policy Assessment</vt:lpstr>
      <vt:lpstr>LWP Compliance</vt:lpstr>
      <vt:lpstr>Maryland Wellness Policies and Practices Project (MWPPP) </vt:lpstr>
      <vt:lpstr>Key Lessons Learned from the MWPPP</vt:lpstr>
      <vt:lpstr>LWP Research &amp; Practice Next Steps</vt:lpstr>
      <vt:lpstr>What is missing?</vt:lpstr>
      <vt:lpstr>CONCLUSIONS</vt:lpstr>
      <vt:lpstr>Thank you</vt:lpstr>
      <vt:lpstr>Q&amp;A</vt:lpstr>
      <vt:lpstr>Announcements</vt:lpstr>
      <vt:lpstr>Optional Breakout Rooms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Lauren Dawson</dc:creator>
  <cp:lastModifiedBy>Tong, Jennifer</cp:lastModifiedBy>
  <cp:revision>1</cp:revision>
  <dcterms:created xsi:type="dcterms:W3CDTF">2020-01-17T16:15:33Z</dcterms:created>
  <dcterms:modified xsi:type="dcterms:W3CDTF">2025-12-11T23:58:01Z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0x010100BEBE20A9A02BFA4D9D8EA4D1552AC114</vt:lpwstr>
  </property>
</Properties>
</file>