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6" r:id="rId3"/>
    <p:sldMasterId id="2147483689" r:id="rId4"/>
    <p:sldMasterId id="2147483702" r:id="rId5"/>
    <p:sldMasterId id="2147483704" r:id="rId6"/>
  </p:sldMasterIdLst>
  <p:notesMasterIdLst>
    <p:notesMasterId r:id="rId5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x="12192000" cy="6858000"/>
  <p:notesSz cx="6858000" cy="9144000"/>
  <p:embeddedFontLst>
    <p:embeddedFont>
      <p:font typeface="Roboto" panose="02000000000000000000" pitchFamily="2" charset="0"/>
      <p:regular r:id="rId60"/>
      <p:bold r:id="rId61"/>
      <p:italic r:id="rId62"/>
      <p:boldItalic r:id="rId63"/>
    </p:embeddedFont>
    <p:embeddedFont>
      <p:font typeface="Rockwell" panose="02060603020205020403" pitchFamily="18"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4vefJcbLZ6y/NlALI+IWzVbtl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2.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2.xml"/><Relationship Id="rId51" Type="http://schemas.openxmlformats.org/officeDocument/2006/relationships/slide" Target="slides/slide45.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Calibri"/>
              <a:buNone/>
            </a:pPr>
            <a:r>
              <a:rPr lang="en-US"/>
              <a:t>Hello Everyone! We want to welcome you back for the fifth session of the HER NOPREN Summer Speaker Series for Students. It is hard to believe it is flying by so quickly! My name is Jennifer Tong and I am with the Nutrition and Obesity Policy Research and Evaluation Network Coordinating Center at the University of California San Francisco.</a:t>
            </a:r>
            <a:endParaRPr/>
          </a:p>
          <a:p>
            <a:pPr marL="0" lvl="0" indent="0" algn="l" rtl="0">
              <a:lnSpc>
                <a:spcPct val="115000"/>
              </a:lnSpc>
              <a:spcBef>
                <a:spcPts val="0"/>
              </a:spcBef>
              <a:spcAft>
                <a:spcPts val="0"/>
              </a:spcAft>
              <a:buClr>
                <a:schemeClr val="dk1"/>
              </a:buClr>
              <a:buSzPts val="1100"/>
              <a:buFont typeface="Calibri"/>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Please note: The contents of these sessions are those of the speakers and do not represent the official views of the Centers for Disease Control &amp; Prevention or Department of Health and Human Services. </a:t>
            </a:r>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446" name="Google Shape;446;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728b63454f_2_3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3728b63454f_2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728b63454f_2_3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3728b63454f_2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728b63454f_2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3728b63454f_2_3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HC sector becoming engaged in SDH and recognizing that this mismatch betwn health care and social care in the US, but it hasn’t been immediately obvious how the HC sector should engage in this challenge</a:t>
            </a:r>
            <a:endParaRPr/>
          </a:p>
        </p:txBody>
      </p:sp>
      <p:sp>
        <p:nvSpPr>
          <p:cNvPr id="560" name="Google Shape;560;g3728b63454f_2_3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728b63454f_2_3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3728b63454f_2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728b63454f_2_3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3728b63454f_2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728b63454f_2_3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3728b63454f_2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728b63454f_2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3728b63454f_2_3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3728b63454f_2_3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728b63454f_2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3728b63454f_2_3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g3728b63454f_2_3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728b63454f_2_3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3728b63454f_2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728b63454f_2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3728b63454f_2_4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g3728b63454f_2_4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Per usual, we would like to start with some housekeeping items!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15000"/>
              </a:lnSpc>
              <a:spcBef>
                <a:spcPts val="0"/>
              </a:spcBef>
              <a:spcAft>
                <a:spcPts val="0"/>
              </a:spcAft>
              <a:buClr>
                <a:schemeClr val="dk1"/>
              </a:buClr>
              <a:buSzPts val="1100"/>
              <a:buFont typeface="Arial"/>
              <a:buNone/>
            </a:pPr>
            <a:r>
              <a:rPr lang="en-US"/>
              <a:t>To get a sense of who is joining us today, we ask that you introduce yourselves in the chatbox and include your name, institution or affiliation, and how best you describe.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Just a reminder to keep yourself on mute during the duration of the presentation. You may come off mute toward the end when we have Q&amp;A.</a:t>
            </a:r>
            <a:endParaRPr/>
          </a:p>
          <a:p>
            <a:pPr marL="0" lvl="0" indent="0" algn="l" rtl="0">
              <a:lnSpc>
                <a:spcPct val="115000"/>
              </a:lnSpc>
              <a:spcBef>
                <a:spcPts val="0"/>
              </a:spcBef>
              <a:spcAft>
                <a:spcPts val="0"/>
              </a:spcAft>
              <a:buClr>
                <a:schemeClr val="dk1"/>
              </a:buClr>
              <a:buSzPts val="1100"/>
              <a:buFont typeface="Arial"/>
              <a:buNone/>
            </a:pPr>
            <a:r>
              <a:rPr lang="en-US"/>
              <a:t> </a:t>
            </a:r>
            <a:endParaRPr/>
          </a:p>
          <a:p>
            <a:pPr marL="0" lvl="0" indent="0" algn="l" rtl="0">
              <a:lnSpc>
                <a:spcPct val="115000"/>
              </a:lnSpc>
              <a:spcBef>
                <a:spcPts val="0"/>
              </a:spcBef>
              <a:spcAft>
                <a:spcPts val="0"/>
              </a:spcAft>
              <a:buClr>
                <a:schemeClr val="dk1"/>
              </a:buClr>
              <a:buSzPts val="1100"/>
              <a:buFont typeface="Arial"/>
              <a:buNone/>
            </a:pPr>
            <a:r>
              <a:rPr lang="en-US"/>
              <a:t>That being said, we do encourage an active chat box. Please use the chat box to input questions and comments for the speakers. </a:t>
            </a:r>
            <a:endParaRPr/>
          </a:p>
          <a:p>
            <a:pPr marL="171450" lvl="0" indent="-95250" algn="l" rtl="0">
              <a:lnSpc>
                <a:spcPct val="100000"/>
              </a:lnSpc>
              <a:spcBef>
                <a:spcPts val="0"/>
              </a:spcBef>
              <a:spcAft>
                <a:spcPts val="0"/>
              </a:spcAft>
              <a:buClr>
                <a:schemeClr val="dk1"/>
              </a:buClr>
              <a:buSzPts val="1200"/>
              <a:buFont typeface="Arial"/>
              <a:buNone/>
            </a:pPr>
            <a:endParaRPr sz="1100">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456" name="Google Shape;45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728b63454f_2_4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3728b63454f_2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728b63454f_2_5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3728b63454f_2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728b63454f_2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3728b63454f_2_5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g3728b63454f_2_5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728b63454f_2_5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g3728b63454f_2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728b63454f_2_5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3728b63454f_2_5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text away</a:t>
            </a:r>
            <a:endParaRPr/>
          </a:p>
        </p:txBody>
      </p:sp>
      <p:sp>
        <p:nvSpPr>
          <p:cNvPr id="778" name="Google Shape;778;g3728b63454f_2_5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728b63454f_2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728b63454f_2_5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text away</a:t>
            </a:r>
            <a:endParaRPr/>
          </a:p>
        </p:txBody>
      </p:sp>
      <p:sp>
        <p:nvSpPr>
          <p:cNvPr id="790" name="Google Shape;790;g3728b63454f_2_5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728b63454f_2_6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3728b63454f_2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728b63454f_2_6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g3728b63454f_2_6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One of the tensions that is arising frequently is in who is going to PROVIDE the food: small, local organizations or large, national companies.  </a:t>
            </a:r>
            <a:endParaRPr/>
          </a:p>
          <a:p>
            <a:pPr marL="0" lvl="0" indent="0" algn="l" rtl="0">
              <a:spcBef>
                <a:spcPts val="0"/>
              </a:spcBef>
              <a:spcAft>
                <a:spcPts val="0"/>
              </a:spcAft>
              <a:buNone/>
            </a:pPr>
            <a:endParaRPr/>
          </a:p>
          <a:p>
            <a:pPr marL="0" lvl="0" indent="0" algn="l" rtl="0">
              <a:spcBef>
                <a:spcPts val="0"/>
              </a:spcBef>
              <a:spcAft>
                <a:spcPts val="0"/>
              </a:spcAft>
              <a:buNone/>
            </a:pPr>
            <a:r>
              <a:rPr lang="en-US"/>
              <a:t>Local organizations often offer the advantages of being….</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other hand, national companies are READY for this moment!  They can function at enormous scale, they may be better able to access rural communities, they may be more efficient, and they may already have the capacity to bill for HC services.</a:t>
            </a:r>
            <a:endParaRPr/>
          </a:p>
        </p:txBody>
      </p:sp>
      <p:sp>
        <p:nvSpPr>
          <p:cNvPr id="842" name="Google Shape;842;g3728b63454f_2_6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728b63454f_2_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g3728b63454f_2_6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Tension #2: are we focusing on people with a high disease burden, or are we focusing on prevention?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There has been momentum toward focusing on people with a high disease burden (like CHF) because we can prove an ROI in a short time frame.  This aligns with the needs of people beholden to an annual HC budget—if the money goes out this year it better pay off this year too.</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other hand, if we move further upstream—like before people develop obesity or cardiovascular disease, or maybe even all the way to the pediatric setting—MANY more people would be eligible for services, we may prevent the onset of diet-related diseases completely (wasn’t this the point of FIM to begin with?), and we may have population-level improvements in health outcomes.  Obviously in the long term this offers a much greater potential for ROI—but we would have to wait for it.</a:t>
            </a:r>
            <a:endParaRPr/>
          </a:p>
        </p:txBody>
      </p:sp>
      <p:sp>
        <p:nvSpPr>
          <p:cNvPr id="851" name="Google Shape;851;g3728b63454f_2_6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728b63454f_2_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g3728b63454f_2_6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Tension #3: are we prioritizing High dose/low reach programs, or low dose/high reach programs?</a:t>
            </a:r>
            <a:endParaRPr/>
          </a:p>
          <a:p>
            <a:pPr marL="0" lvl="0" indent="0" algn="l" rtl="0">
              <a:spcBef>
                <a:spcPts val="0"/>
              </a:spcBef>
              <a:spcAft>
                <a:spcPts val="0"/>
              </a:spcAft>
              <a:buNone/>
            </a:pPr>
            <a:r>
              <a:rPr lang="en-US"/>
              <a:t>By High dose, I mean a larger benefit amt or a longer duration.  By low reach, I mean a smaller number of people benefit.</a:t>
            </a:r>
            <a:endParaRPr/>
          </a:p>
          <a:p>
            <a:pPr marL="0" lvl="0" indent="0" algn="l" rtl="0">
              <a:spcBef>
                <a:spcPts val="0"/>
              </a:spcBef>
              <a:spcAft>
                <a:spcPts val="0"/>
              </a:spcAft>
              <a:buNone/>
            </a:pPr>
            <a:r>
              <a:rPr lang="en-US"/>
              <a:t>So for approximately the same amount of money, you can think of your options are to reach fewer people with more services, or more people with fewer services.</a:t>
            </a:r>
            <a:endParaRPr/>
          </a:p>
          <a:p>
            <a:pPr marL="0" lvl="0" indent="0" algn="l" rtl="0">
              <a:spcBef>
                <a:spcPts val="0"/>
              </a:spcBef>
              <a:spcAft>
                <a:spcPts val="0"/>
              </a:spcAft>
              <a:buNone/>
            </a:pPr>
            <a:endParaRPr/>
          </a:p>
          <a:p>
            <a:pPr marL="0" lvl="0" indent="0" algn="l" rtl="0">
              <a:spcBef>
                <a:spcPts val="0"/>
              </a:spcBef>
              <a:spcAft>
                <a:spcPts val="0"/>
              </a:spcAft>
              <a:buNone/>
            </a:pPr>
            <a:r>
              <a:rPr lang="en-US"/>
              <a:t>Advantages of the high dose-low reach system: although a smaller number of people benefit, you are more likely to have a demonstrable impact on health outcomes, and a high dose intervention may be required in order to change habits, so that after the program is withdrawn some of the effect is maintained.</a:t>
            </a:r>
            <a:endParaRPr/>
          </a:p>
          <a:p>
            <a:pPr marL="0" lvl="0" indent="0" algn="l" rtl="0">
              <a:spcBef>
                <a:spcPts val="0"/>
              </a:spcBef>
              <a:spcAft>
                <a:spcPts val="0"/>
              </a:spcAft>
              <a:buNone/>
            </a:pPr>
            <a:endParaRPr/>
          </a:p>
          <a:p>
            <a:pPr marL="0" lvl="0" indent="0" algn="l" rtl="0">
              <a:spcBef>
                <a:spcPts val="0"/>
              </a:spcBef>
              <a:spcAft>
                <a:spcPts val="0"/>
              </a:spcAft>
              <a:buNone/>
            </a:pPr>
            <a:r>
              <a:rPr lang="en-US"/>
              <a:t>Advantages of the low dose-high reach system: we reach more people and fewer are left out!  You may be able to provide services to entire households, rather than just individuals, which increases the impact and may allow the impact to spread across generations.  And even if you are supporting just a small change in people’s dietary habits, magnified over an enormous number of people receiving the services means that you may be able to support the health of entire populations.</a:t>
            </a:r>
            <a:endParaRPr/>
          </a:p>
        </p:txBody>
      </p:sp>
      <p:sp>
        <p:nvSpPr>
          <p:cNvPr id="860" name="Google Shape;860;g3728b63454f_2_6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a reminder, the HER NOPREN Summer Speaker Series, which started 6 years ago, i</a:t>
            </a:r>
            <a:r>
              <a:rPr lang="en-US" sz="1100"/>
              <a:t>s a place for HER and NOPREN to utilize our platforms and networks to reach students and early career professionals who are interested in food and nutrition and provide a series that gives a comprehensive overview over several topics essential to policy, systems, and environments that are impacting public health nutrition related policy research.</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US" sz="1100"/>
              <a:t>This series is put on jointly and is a collaborative effort of Healthy Eating Research (HER) and the Nutrition and Obesity Policy Research and Evaluation Network (NOPREN). </a:t>
            </a: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a:p>
        </p:txBody>
      </p:sp>
      <p:sp>
        <p:nvSpPr>
          <p:cNvPr id="468" name="Google Shape;46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728b63454f_2_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g3728b63454f_2_6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Tension #5: do we prioritize systems that offer patients the choice of foods (for example, any fruits or vegetables), or do we pre-choose a box of healthy items for peopel?</a:t>
            </a:r>
            <a:endParaRPr/>
          </a:p>
          <a:p>
            <a:pPr marL="0" lvl="0" indent="0" algn="l" rtl="0">
              <a:spcBef>
                <a:spcPts val="0"/>
              </a:spcBef>
              <a:spcAft>
                <a:spcPts val="0"/>
              </a:spcAft>
              <a:buNone/>
            </a:pPr>
            <a:endParaRPr/>
          </a:p>
          <a:p>
            <a:pPr marL="0" lvl="0" indent="0" algn="l" rtl="0">
              <a:spcBef>
                <a:spcPts val="0"/>
              </a:spcBef>
              <a:spcAft>
                <a:spcPts val="0"/>
              </a:spcAft>
              <a:buNone/>
            </a:pPr>
            <a:r>
              <a:rPr lang="en-US"/>
              <a:t>Programs that offer choice, like a PPR, may offer participants more dignity, they may better support local retailers, and may be of higher value for the individual ppt.</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other hand, when we pre-select healthy food items, the system may be more efficient, we may be able to more easily prioritize locally sourced items, and it may expose ppts to new food items.</a:t>
            </a:r>
            <a:endParaRPr/>
          </a:p>
        </p:txBody>
      </p:sp>
      <p:sp>
        <p:nvSpPr>
          <p:cNvPr id="869" name="Google Shape;869;g3728b63454f_2_6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3728b63454f_2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3728b63454f_2_6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Tension #5: do we prioritize systems that offer patients the choice of foods (for example, any fruits or vegetables), or do we pre-choose a box of healthy items for peopel?</a:t>
            </a:r>
            <a:endParaRPr/>
          </a:p>
          <a:p>
            <a:pPr marL="0" lvl="0" indent="0" algn="l" rtl="0">
              <a:spcBef>
                <a:spcPts val="0"/>
              </a:spcBef>
              <a:spcAft>
                <a:spcPts val="0"/>
              </a:spcAft>
              <a:buNone/>
            </a:pPr>
            <a:endParaRPr/>
          </a:p>
          <a:p>
            <a:pPr marL="0" lvl="0" indent="0" algn="l" rtl="0">
              <a:spcBef>
                <a:spcPts val="0"/>
              </a:spcBef>
              <a:spcAft>
                <a:spcPts val="0"/>
              </a:spcAft>
              <a:buNone/>
            </a:pPr>
            <a:r>
              <a:rPr lang="en-US"/>
              <a:t>Programs that offer choice, like a PPR, may offer participants more dignity, they may better support local retailers, and may be of higher value for the individual ppt.</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other hand, when we pre-select healthy food items, the system may be more efficient, we may be able to more easily prioritize locally sourced items, and it may expose ppts to new food items.</a:t>
            </a:r>
            <a:endParaRPr/>
          </a:p>
        </p:txBody>
      </p:sp>
      <p:sp>
        <p:nvSpPr>
          <p:cNvPr id="878" name="Google Shape;878;g3728b63454f_2_6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728b63454f_2_6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3728b63454f_2_6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finally, tension #6, which I can’t frame as a trade off : are we creating a system that narrows or widens disparities?</a:t>
            </a:r>
            <a:endParaRPr/>
          </a:p>
          <a:p>
            <a:pPr marL="0" lvl="0" indent="0" algn="l" rtl="0">
              <a:spcBef>
                <a:spcPts val="0"/>
              </a:spcBef>
              <a:spcAft>
                <a:spcPts val="0"/>
              </a:spcAft>
              <a:buNone/>
            </a:pPr>
            <a:endParaRPr/>
          </a:p>
          <a:p>
            <a:pPr marL="0" lvl="0" indent="0" algn="l" rtl="0">
              <a:spcBef>
                <a:spcPts val="0"/>
              </a:spcBef>
              <a:spcAft>
                <a:spcPts val="0"/>
              </a:spcAft>
              <a:buNone/>
            </a:pPr>
            <a:r>
              <a:rPr lang="en-US"/>
              <a:t>I think all of us have come to these tables seeking to address disparities in access to healthy food and disparities in health outcomes.  Let’s think about the ways in which the system we put into place might actually WIDEN the very disparities we are seeking to narrow.</a:t>
            </a:r>
            <a:endParaRPr/>
          </a:p>
          <a:p>
            <a:pPr marL="0" lvl="0" indent="0" algn="l" rtl="0">
              <a:spcBef>
                <a:spcPts val="0"/>
              </a:spcBef>
              <a:spcAft>
                <a:spcPts val="0"/>
              </a:spcAft>
              <a:buNone/>
            </a:pPr>
            <a:endParaRPr/>
          </a:p>
          <a:p>
            <a:pPr marL="0" lvl="0" indent="0" algn="l" rtl="0">
              <a:spcBef>
                <a:spcPts val="0"/>
              </a:spcBef>
              <a:spcAft>
                <a:spcPts val="0"/>
              </a:spcAft>
              <a:buNone/>
            </a:pPr>
            <a:r>
              <a:rPr lang="en-US"/>
              <a:t>If people are only able to access these systems through health care, how will we avoid leaving out people who don’t have good access to health care?  That would include the uninsured and underinsured, or the states that did not expand Medicaid, for example.</a:t>
            </a:r>
            <a:endParaRPr/>
          </a:p>
          <a:p>
            <a:pPr marL="0" lvl="0" indent="0" algn="l" rtl="0">
              <a:spcBef>
                <a:spcPts val="0"/>
              </a:spcBef>
              <a:spcAft>
                <a:spcPts val="0"/>
              </a:spcAft>
              <a:buNone/>
            </a:pPr>
            <a:endParaRPr/>
          </a:p>
          <a:p>
            <a:pPr marL="0" lvl="0" indent="0" algn="l" rtl="0">
              <a:spcBef>
                <a:spcPts val="0"/>
              </a:spcBef>
              <a:spcAft>
                <a:spcPts val="0"/>
              </a:spcAft>
              <a:buNone/>
            </a:pPr>
            <a:r>
              <a:rPr lang="en-US"/>
              <a:t>We may also be leaving behind the communities that had poorer access to healthy food to begin with, and therefore have a more difficult time making use of programs that pre-suppose access.  This may be rural communities or low-income urban communities, they may be neighborhoods without access to a full service grocery store.</a:t>
            </a:r>
            <a:endParaRPr/>
          </a:p>
        </p:txBody>
      </p:sp>
      <p:sp>
        <p:nvSpPr>
          <p:cNvPr id="887" name="Google Shape;887;g3728b63454f_2_6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3728b63454f_2_6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g3728b63454f_2_6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3728b63454f_2_6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g3728b63454f_2_6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text away</a:t>
            </a:r>
            <a:endParaRPr/>
          </a:p>
        </p:txBody>
      </p:sp>
      <p:sp>
        <p:nvSpPr>
          <p:cNvPr id="903" name="Google Shape;903;g3728b63454f_2_6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3728b63454f_2_7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g3728b63454f_2_7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Transition to next slide: So how do we measure increased FV intake and food security?</a:t>
            </a:r>
            <a:endParaRPr/>
          </a:p>
        </p:txBody>
      </p:sp>
      <p:sp>
        <p:nvSpPr>
          <p:cNvPr id="912" name="Google Shape;912;g3728b63454f_2_7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728b63454f_2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g3728b63454f_2_7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This is especially true if all the FIM programs participating are targeted toward people with diabetes!</a:t>
            </a:r>
            <a:endParaRPr/>
          </a:p>
        </p:txBody>
      </p:sp>
      <p:sp>
        <p:nvSpPr>
          <p:cNvPr id="968" name="Google Shape;968;g3728b63454f_2_7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3728b63454f_2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g3728b63454f_2_7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text away</a:t>
            </a:r>
            <a:endParaRPr/>
          </a:p>
        </p:txBody>
      </p:sp>
      <p:sp>
        <p:nvSpPr>
          <p:cNvPr id="980" name="Google Shape;980;g3728b63454f_2_7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3728b63454f_2_7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3728b63454f_2_7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Take text away</a:t>
            </a:r>
            <a:endParaRPr/>
          </a:p>
        </p:txBody>
      </p:sp>
      <p:sp>
        <p:nvSpPr>
          <p:cNvPr id="989" name="Google Shape;989;g3728b63454f_2_7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75c2c54872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g375c2c54872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997" name="Google Shape;997;g375c2c54872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100"/>
              <a:t>This biweekly series has been held on Wednesdays at 4-5pm Eastern. Today, we will take a look at Interventions to Improve Food and Nutrition Security.</a:t>
            </a:r>
            <a:endParaRPr sz="1100"/>
          </a:p>
          <a:p>
            <a:pPr marL="0" lvl="0" indent="0" algn="l" rtl="0">
              <a:lnSpc>
                <a:spcPct val="115000"/>
              </a:lnSpc>
              <a:spcBef>
                <a:spcPts val="0"/>
              </a:spcBef>
              <a:spcAft>
                <a:spcPts val="0"/>
              </a:spcAft>
              <a:buClr>
                <a:schemeClr val="dk1"/>
              </a:buClr>
              <a:buSzPts val="1100"/>
              <a:buFont typeface="Calibri"/>
              <a:buNone/>
            </a:pPr>
            <a:r>
              <a:rPr lang="en-US" sz="1100"/>
              <a:t>Our last session is next week and will be our student presentations! Please note that this is next week. We will not be taking our week break. Selected students will present on research or a project that they have worked on over the summer. </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US" sz="1100"/>
              <a:t>For more information about the series or watch past recordings, please visit the link on the slide. We will drop the link in the chat for easy access.</a:t>
            </a:r>
            <a:endParaRPr sz="1100"/>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Calibri"/>
              <a:buNone/>
            </a:pPr>
            <a:endParaRPr/>
          </a:p>
        </p:txBody>
      </p:sp>
      <p:sp>
        <p:nvSpPr>
          <p:cNvPr id="480" name="Google Shape;48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75c2c54872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g375c2c54872_1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There is growing focus on rural economic development, generally, and on enhancing supports for small and midsize farm operations, specifically - particularly those who grow primarily specialty crops like FV. </a:t>
            </a:r>
            <a:endParaRPr/>
          </a:p>
        </p:txBody>
      </p:sp>
      <p:sp>
        <p:nvSpPr>
          <p:cNvPr id="1010" name="Google Shape;1010;g375c2c54872_1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375c2c54872_1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g375c2c54872_1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Consequently, we are seeing increased investment in local food systems. One key example of this is the now permanent funding in the farm bill for the conduct and evaluation of projects that incentive the purchase of FV among LI consumers. A dot that has not been connected *as much*, though, is that between heightened interest in rural economic development and agricultural supports in tandem with the explosion of interest in FIM. This is a key opportunity. </a:t>
            </a:r>
            <a:endParaRPr/>
          </a:p>
        </p:txBody>
      </p:sp>
      <p:sp>
        <p:nvSpPr>
          <p:cNvPr id="1025" name="Google Shape;1025;g375c2c54872_1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75c2c54872_1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g375c2c54872_1_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[Share context at the time when I was first introduced to the SE OH partners and their local food system efforts.]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Certain regions, such as the Appalachian and more Southern portions of the U.S., consistently experience greater rates of food insecurity than others. </a:t>
            </a:r>
            <a:endParaRPr/>
          </a:p>
          <a:p>
            <a:pPr marL="0" lvl="0" indent="0" algn="l" rtl="0">
              <a:spcBef>
                <a:spcPts val="0"/>
              </a:spcBef>
              <a:spcAft>
                <a:spcPts val="0"/>
              </a:spcAft>
              <a:buNone/>
            </a:pPr>
            <a:endParaRPr/>
          </a:p>
        </p:txBody>
      </p:sp>
      <p:sp>
        <p:nvSpPr>
          <p:cNvPr id="1044" name="Google Shape;1044;g375c2c54872_1_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75c2c54872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g375c2c54872_1_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…and the Athens area has fared worst among OH regions with a food insecurity rate of nearly one in five households. Athens County is also the only county in OH where low employment overlaps with not only persistent poverty, but also persistent child poverty. These statistics, though, really belie the region’s rich assets and robust local food system.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a context where we’re talking less about disparities and equity, we can and should still focus on a region’s unique assets as we can continue our important health promotion work.</a:t>
            </a:r>
            <a:endParaRPr/>
          </a:p>
          <a:p>
            <a:pPr marL="0" lvl="0" indent="0" algn="l" rtl="0">
              <a:spcBef>
                <a:spcPts val="0"/>
              </a:spcBef>
              <a:spcAft>
                <a:spcPts val="0"/>
              </a:spcAft>
              <a:buNone/>
            </a:pPr>
            <a:endParaRPr/>
          </a:p>
        </p:txBody>
      </p:sp>
      <p:sp>
        <p:nvSpPr>
          <p:cNvPr id="1053" name="Google Shape;1053;g375c2c54872_1_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375c2c54872_1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375c2c54872_1_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0" name="Google Shape;1080;g375c2c54872_1_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375c2c54872_1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6" name="Google Shape;1096;g375c2c54872_1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7" name="Google Shape;1097;g375c2c54872_1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375c2c54872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375c2c54872_1_1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1200"/>
              <a:buFont typeface="Calibri"/>
              <a:buNone/>
            </a:pPr>
            <a:r>
              <a:rPr lang="en-US" sz="1200">
                <a:solidFill>
                  <a:srgbClr val="262626"/>
                </a:solidFill>
              </a:rPr>
              <a:t>We aren’t completely naïve to the challenges of implementing such a model.</a:t>
            </a:r>
            <a:endParaRPr/>
          </a:p>
        </p:txBody>
      </p:sp>
      <p:sp>
        <p:nvSpPr>
          <p:cNvPr id="1105" name="Google Shape;1105;g375c2c54872_1_1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75c2c54872_1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4" name="Google Shape;1114;g375c2c54872_1_1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rgbClr val="262626"/>
              </a:solidFill>
            </a:endParaRPr>
          </a:p>
        </p:txBody>
      </p:sp>
      <p:sp>
        <p:nvSpPr>
          <p:cNvPr id="1115" name="Google Shape;1115;g375c2c54872_1_1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375c2c54872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g375c2c54872_1_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It doesn’t have to be one or the other. It can be a both/and.</a:t>
            </a:r>
            <a:endParaRPr/>
          </a:p>
          <a:p>
            <a:pPr marL="0" lvl="0" indent="0" algn="l" rtl="0">
              <a:spcBef>
                <a:spcPts val="0"/>
              </a:spcBef>
              <a:spcAft>
                <a:spcPts val="0"/>
              </a:spcAft>
              <a:buNone/>
            </a:pPr>
            <a:endParaRPr/>
          </a:p>
        </p:txBody>
      </p:sp>
      <p:sp>
        <p:nvSpPr>
          <p:cNvPr id="1125" name="Google Shape;1125;g375c2c54872_1_1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375c2c54872_1_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6" name="Google Shape;1146;g375c2c54872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Today we are excited to be joined by Dr. Hilary Seligman, Dr. Jennifer Garner, and Ida Doutt and to present on Interventions to Improve Food and Nutrition Security</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100">
              <a:latin typeface="Arial"/>
              <a:ea typeface="Arial"/>
              <a:cs typeface="Arial"/>
              <a:sym typeface="Arial"/>
            </a:endParaRPr>
          </a:p>
          <a:p>
            <a:pPr marL="457200" lvl="0" indent="-304800" algn="l" rtl="0">
              <a:spcBef>
                <a:spcPts val="1100"/>
              </a:spcBef>
              <a:spcAft>
                <a:spcPts val="0"/>
              </a:spcAft>
              <a:buClr>
                <a:schemeClr val="dk1"/>
              </a:buClr>
              <a:buSzPts val="1200"/>
              <a:buFont typeface="Calibri"/>
              <a:buChar char="●"/>
            </a:pPr>
            <a:r>
              <a:rPr lang="en-US" sz="1100">
                <a:highlight>
                  <a:srgbClr val="FFFFFF"/>
                </a:highlight>
              </a:rPr>
              <a:t>Hilary Seligman, MD, MAS: Dr. Hilary Seligman is Professor at the University of California San Francisco with appointments in the Departments of Medicine and of Epidemiology and Biostatistics. She is an expert in food insecurity and its health implications across the life course. Her research focuses on the intersection between food insecurity in the US and health, particularly the prevention and management of chronic disease. She has led the NOPREN Coordinating Center since 2014, co-directs UCSF's IMPACT Program, founded Vouchers 4 Veggies, a healthy food voucher program headquartered in San Francisco, and directs the National Clinician Scholars Program at UCSF. </a:t>
            </a:r>
            <a:br>
              <a:rPr lang="en-US" sz="1100">
                <a:highlight>
                  <a:srgbClr val="FFFFFF"/>
                </a:highlight>
              </a:rPr>
            </a:br>
            <a:endParaRPr sz="1100">
              <a:highlight>
                <a:srgbClr val="FFFFFF"/>
              </a:highlight>
            </a:endParaRPr>
          </a:p>
          <a:p>
            <a:pPr marL="457200" lvl="0" indent="-304800" algn="l" rtl="0">
              <a:spcBef>
                <a:spcPts val="0"/>
              </a:spcBef>
              <a:spcAft>
                <a:spcPts val="0"/>
              </a:spcAft>
              <a:buClr>
                <a:schemeClr val="dk1"/>
              </a:buClr>
              <a:buSzPts val="1200"/>
              <a:buFont typeface="Calibri"/>
              <a:buChar char="●"/>
            </a:pPr>
            <a:r>
              <a:rPr lang="en-US" sz="1100">
                <a:highlight>
                  <a:srgbClr val="FFFFFF"/>
                </a:highlight>
              </a:rPr>
              <a:t>Jennifer Garner, PhD, RD: Dr. Jennifer Garner is a registered dietitian and community-engaged nutrition interventionist. She is focused on co-creating and evaluating programs designed to support biological, social, and community health with a particular focus on food and nutrition security. Dr. Garner’s team, The Garner Research Group, leverages a diverse set of methods to conduct such research, integrating quantitative and qualitative data toward unique insights. The ultimate aim of this research is to inform clinical and community practice and policies related to nutrition, food systems, and community development.  </a:t>
            </a:r>
            <a:endParaRPr sz="1100">
              <a:highlight>
                <a:srgbClr val="FFFFFF"/>
              </a:highlight>
            </a:endParaRPr>
          </a:p>
          <a:p>
            <a:pPr marL="0" lvl="0" indent="0" algn="l" rtl="0">
              <a:spcBef>
                <a:spcPts val="1100"/>
              </a:spcBef>
              <a:spcAft>
                <a:spcPts val="0"/>
              </a:spcAft>
              <a:buNone/>
            </a:pPr>
            <a:endParaRPr sz="1100">
              <a:highlight>
                <a:srgbClr val="FFFFFF"/>
              </a:highlight>
            </a:endParaRPr>
          </a:p>
          <a:p>
            <a:pPr marL="457200" lvl="0" indent="-298450" algn="l" rtl="0">
              <a:spcBef>
                <a:spcPts val="1100"/>
              </a:spcBef>
              <a:spcAft>
                <a:spcPts val="0"/>
              </a:spcAft>
              <a:buSzPts val="1100"/>
              <a:buChar char="●"/>
            </a:pPr>
            <a:r>
              <a:rPr lang="en-US" sz="1100">
                <a:highlight>
                  <a:srgbClr val="FFFFFF"/>
                </a:highlight>
              </a:rPr>
              <a:t>Ida Doutt lives in Athens, Ohio, and is the healthcare liaison for the SE Ohio Produce Prescription working group, a collaborative initiative in association with Rural Action, Hopewell Health Centers, the Southeast Ohio Foodbank, The Garner Research Group, and other regional and state partner organizations and institutions. Ida has a BS in Human Nutrition (DPD) from Ohio State and has worked in various capacities in health insurance, foodservice, and community-based social and mental health services. </a:t>
            </a:r>
            <a:endParaRPr sz="1100">
              <a:highlight>
                <a:srgbClr val="FFFFFF"/>
              </a:highlight>
            </a:endParaRPr>
          </a:p>
          <a:p>
            <a:pPr marL="0" lvl="0" indent="0" algn="l" rtl="0">
              <a:lnSpc>
                <a:spcPct val="100000"/>
              </a:lnSpc>
              <a:spcBef>
                <a:spcPts val="1200"/>
              </a:spcBef>
              <a:spcAft>
                <a:spcPts val="0"/>
              </a:spcAft>
              <a:buClr>
                <a:schemeClr val="dk1"/>
              </a:buClr>
              <a:buSzPts val="1400"/>
              <a:buFont typeface="Calibri"/>
              <a:buNone/>
            </a:pPr>
            <a:endParaRPr sz="1100">
              <a:latin typeface="Arial"/>
              <a:ea typeface="Arial"/>
              <a:cs typeface="Arial"/>
              <a:sym typeface="Arial"/>
            </a:endParaRPr>
          </a:p>
        </p:txBody>
      </p:sp>
      <p:sp>
        <p:nvSpPr>
          <p:cNvPr id="493" name="Google Shape;49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375c2c54872_1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g375c2c54872_1_2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61963" lvl="0" indent="-230187" algn="l" rtl="0">
              <a:spcBef>
                <a:spcPts val="0"/>
              </a:spcBef>
              <a:spcAft>
                <a:spcPts val="0"/>
              </a:spcAft>
              <a:buNone/>
            </a:pPr>
            <a:r>
              <a:rPr lang="en-US"/>
              <a:t>e.g., as would be expected for patients with diabetes 🡪 harder to leverage this resource for primary / secondary prevention, behavioral health patients, etc.</a:t>
            </a:r>
            <a:endParaRPr/>
          </a:p>
        </p:txBody>
      </p:sp>
      <p:sp>
        <p:nvSpPr>
          <p:cNvPr id="1155" name="Google Shape;1155;g375c2c54872_1_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69" name="Google Shape;116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800" b="0" i="0" u="none" strike="noStrike">
                <a:solidFill>
                  <a:srgbClr val="000000"/>
                </a:solidFill>
                <a:latin typeface="Arial"/>
                <a:ea typeface="Arial"/>
                <a:cs typeface="Arial"/>
                <a:sym typeface="Arial"/>
              </a:rPr>
              <a:t>Thank you to our amazing </a:t>
            </a:r>
            <a:r>
              <a:rPr lang="en-US" sz="1800">
                <a:solidFill>
                  <a:srgbClr val="000000"/>
                </a:solidFill>
                <a:latin typeface="Arial"/>
                <a:ea typeface="Arial"/>
                <a:cs typeface="Arial"/>
                <a:sym typeface="Arial"/>
              </a:rPr>
              <a:t>speakers and another thank you to you</a:t>
            </a:r>
            <a:r>
              <a:rPr lang="en-US" sz="1800" b="0" i="0" u="none" strike="noStrike">
                <a:solidFill>
                  <a:srgbClr val="000000"/>
                </a:solidFill>
                <a:latin typeface="Arial"/>
                <a:ea typeface="Arial"/>
                <a:cs typeface="Arial"/>
                <a:sym typeface="Arial"/>
              </a:rPr>
              <a:t> all</a:t>
            </a:r>
            <a:r>
              <a:rPr lang="en-US" sz="1800">
                <a:solidFill>
                  <a:srgbClr val="000000"/>
                </a:solidFill>
                <a:latin typeface="Arial"/>
                <a:ea typeface="Arial"/>
                <a:cs typeface="Arial"/>
                <a:sym typeface="Arial"/>
              </a:rPr>
              <a:t> </a:t>
            </a:r>
            <a:r>
              <a:rPr lang="en-US" sz="1800" b="0" i="0" u="none" strike="noStrike">
                <a:solidFill>
                  <a:srgbClr val="000000"/>
                </a:solidFill>
                <a:latin typeface="Arial"/>
                <a:ea typeface="Arial"/>
                <a:cs typeface="Arial"/>
                <a:sym typeface="Arial"/>
              </a:rPr>
              <a:t>for attending the </a:t>
            </a:r>
            <a:r>
              <a:rPr lang="en-US" sz="1800">
                <a:solidFill>
                  <a:srgbClr val="000000"/>
                </a:solidFill>
                <a:latin typeface="Arial"/>
                <a:ea typeface="Arial"/>
                <a:cs typeface="Arial"/>
                <a:sym typeface="Arial"/>
              </a:rPr>
              <a:t>fifth</a:t>
            </a:r>
            <a:r>
              <a:rPr lang="en-US" sz="1800" b="0" i="0" u="none" strike="noStrike">
                <a:solidFill>
                  <a:srgbClr val="000000"/>
                </a:solidFill>
                <a:latin typeface="Arial"/>
                <a:ea typeface="Arial"/>
                <a:cs typeface="Arial"/>
                <a:sym typeface="Arial"/>
              </a:rPr>
              <a:t> session of the Summer Speaker Series! </a:t>
            </a:r>
            <a:r>
              <a:rPr lang="en-US" sz="1800">
                <a:solidFill>
                  <a:srgbClr val="000000"/>
                </a:solidFill>
                <a:latin typeface="Arial"/>
                <a:ea typeface="Arial"/>
                <a:cs typeface="Arial"/>
                <a:sym typeface="Arial"/>
              </a:rPr>
              <a:t>Our</a:t>
            </a:r>
            <a:r>
              <a:rPr lang="en-US" sz="1800" b="0" i="0" u="none" strike="noStrike">
                <a:solidFill>
                  <a:srgbClr val="000000"/>
                </a:solidFill>
                <a:latin typeface="Arial"/>
                <a:ea typeface="Arial"/>
                <a:cs typeface="Arial"/>
                <a:sym typeface="Arial"/>
              </a:rPr>
              <a:t> </a:t>
            </a:r>
            <a:r>
              <a:rPr lang="en-US" sz="1800">
                <a:solidFill>
                  <a:srgbClr val="000000"/>
                </a:solidFill>
                <a:latin typeface="Arial"/>
                <a:ea typeface="Arial"/>
                <a:cs typeface="Arial"/>
                <a:sym typeface="Arial"/>
              </a:rPr>
              <a:t>final </a:t>
            </a:r>
            <a:r>
              <a:rPr lang="en-US" sz="1800" b="0" i="0" u="none" strike="noStrike">
                <a:solidFill>
                  <a:srgbClr val="000000"/>
                </a:solidFill>
                <a:latin typeface="Arial"/>
                <a:ea typeface="Arial"/>
                <a:cs typeface="Arial"/>
                <a:sym typeface="Arial"/>
              </a:rPr>
              <a:t>session will be our student presentations </a:t>
            </a:r>
            <a:r>
              <a:rPr lang="en-US" sz="1800">
                <a:solidFill>
                  <a:srgbClr val="000000"/>
                </a:solidFill>
                <a:latin typeface="Arial"/>
                <a:ea typeface="Arial"/>
                <a:cs typeface="Arial"/>
                <a:sym typeface="Arial"/>
              </a:rPr>
              <a:t>next</a:t>
            </a:r>
            <a:r>
              <a:rPr lang="en-US" sz="1800" b="0" i="0" u="none" strike="noStrike">
                <a:solidFill>
                  <a:srgbClr val="000000"/>
                </a:solidFill>
                <a:latin typeface="Arial"/>
                <a:ea typeface="Arial"/>
                <a:cs typeface="Arial"/>
                <a:sym typeface="Arial"/>
              </a:rPr>
              <a:t> week on </a:t>
            </a:r>
            <a:r>
              <a:rPr lang="en-US" sz="1800">
                <a:solidFill>
                  <a:srgbClr val="000000"/>
                </a:solidFill>
                <a:latin typeface="Arial"/>
                <a:ea typeface="Arial"/>
                <a:cs typeface="Arial"/>
                <a:sym typeface="Arial"/>
              </a:rPr>
              <a:t>August 13th. We will hear from selected students who will present on their research or projects this summer. You won’t want to miss this!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Arial"/>
                <a:ea typeface="Arial"/>
                <a:cs typeface="Arial"/>
                <a:sym typeface="Arial"/>
              </a:rPr>
              <a:t>To listen to past recordings, y</a:t>
            </a:r>
            <a:r>
              <a:rPr lang="en-US" sz="1800" b="0" i="0" u="none" strike="noStrike">
                <a:solidFill>
                  <a:srgbClr val="000000"/>
                </a:solidFill>
                <a:latin typeface="Arial"/>
                <a:ea typeface="Arial"/>
                <a:cs typeface="Arial"/>
                <a:sym typeface="Arial"/>
              </a:rPr>
              <a:t>ou can scan the QR code on the right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US" sz="1800">
                <a:solidFill>
                  <a:srgbClr val="000000"/>
                </a:solidFill>
                <a:latin typeface="Arial"/>
                <a:ea typeface="Arial"/>
                <a:cs typeface="Arial"/>
                <a:sym typeface="Arial"/>
              </a:rPr>
              <a:t>Thank you so much! See you next week! Bye.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US" sz="1800" b="0" i="0" u="none" strike="noStrike">
                <a:solidFill>
                  <a:srgbClr val="000000"/>
                </a:solidFill>
                <a:latin typeface="Arial"/>
                <a:ea typeface="Arial"/>
                <a:cs typeface="Arial"/>
                <a:sym typeface="Arial"/>
              </a:rPr>
              <a:t>______________________</a:t>
            </a:r>
            <a:endParaRPr/>
          </a:p>
        </p:txBody>
      </p:sp>
      <p:sp>
        <p:nvSpPr>
          <p:cNvPr id="1179" name="Google Shape;1179;p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728b63454f_2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3728b63454f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3728b63454f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728b63454f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3728b63454f_2_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3728b63454f_2_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728b63454f_2_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3728b63454f_2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728b63454f_2_2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3728b63454f_2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 name="Google Shape;20;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6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6"/>
        <p:cNvGrpSpPr/>
        <p:nvPr/>
      </p:nvGrpSpPr>
      <p:grpSpPr>
        <a:xfrm>
          <a:off x="0" y="0"/>
          <a:ext cx="0" cy="0"/>
          <a:chOff x="0" y="0"/>
          <a:chExt cx="0" cy="0"/>
        </a:xfrm>
      </p:grpSpPr>
      <p:sp>
        <p:nvSpPr>
          <p:cNvPr id="87" name="Google Shape;87;p6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70"/>
          <p:cNvSpPr/>
          <p:nvPr/>
        </p:nvSpPr>
        <p:spPr>
          <a:xfrm>
            <a:off x="0" y="4915076"/>
            <a:ext cx="12188825" cy="194292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7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Trebuchet M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0"/>
          <p:cNvSpPr>
            <a:spLocks noGrp="1"/>
          </p:cNvSpPr>
          <p:nvPr>
            <p:ph type="pic" idx="2"/>
          </p:nvPr>
        </p:nvSpPr>
        <p:spPr>
          <a:xfrm>
            <a:off x="15" y="0"/>
            <a:ext cx="12191985" cy="4915076"/>
          </a:xfrm>
          <a:prstGeom prst="rect">
            <a:avLst/>
          </a:prstGeom>
          <a:solidFill>
            <a:srgbClr val="D1C3B4"/>
          </a:solidFill>
          <a:ln>
            <a:noFill/>
          </a:ln>
        </p:spPr>
      </p:sp>
      <p:sp>
        <p:nvSpPr>
          <p:cNvPr id="95" name="Google Shape;95;p7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7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70"/>
          <p:cNvPicPr preferRelativeResize="0"/>
          <p:nvPr/>
        </p:nvPicPr>
        <p:blipFill rotWithShape="1">
          <a:blip r:embed="rId2">
            <a:alphaModFix/>
          </a:blip>
          <a:srcRect/>
          <a:stretch/>
        </p:blipFill>
        <p:spPr>
          <a:xfrm>
            <a:off x="10764252" y="286118"/>
            <a:ext cx="1163456" cy="7967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7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7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7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7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7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7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g3728b63454f_2_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3728b63454f_2_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3728b63454f_2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3728b63454f_2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g3728b63454f_2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 Slide-White">
  <p:cSld name="Bullet Slide-White">
    <p:bg>
      <p:bgPr>
        <a:solidFill>
          <a:schemeClr val="lt1"/>
        </a:solidFill>
        <a:effectLst/>
      </p:bgPr>
    </p:bg>
    <p:spTree>
      <p:nvGrpSpPr>
        <p:cNvPr id="1" name="Shape 125"/>
        <p:cNvGrpSpPr/>
        <p:nvPr/>
      </p:nvGrpSpPr>
      <p:grpSpPr>
        <a:xfrm>
          <a:off x="0" y="0"/>
          <a:ext cx="0" cy="0"/>
          <a:chOff x="0" y="0"/>
          <a:chExt cx="0" cy="0"/>
        </a:xfrm>
      </p:grpSpPr>
      <p:sp>
        <p:nvSpPr>
          <p:cNvPr id="126" name="Google Shape;126;g3728b63454f_2_12"/>
          <p:cNvSpPr txBox="1">
            <a:spLocks noGrp="1"/>
          </p:cNvSpPr>
          <p:nvPr>
            <p:ph type="ftr" idx="11"/>
          </p:nvPr>
        </p:nvSpPr>
        <p:spPr>
          <a:xfrm>
            <a:off x="730871" y="6470130"/>
            <a:ext cx="5747876" cy="1379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3728b63454f_2_12"/>
          <p:cNvSpPr txBox="1">
            <a:spLocks noGrp="1"/>
          </p:cNvSpPr>
          <p:nvPr>
            <p:ph type="sldNum" idx="12"/>
          </p:nvPr>
        </p:nvSpPr>
        <p:spPr>
          <a:xfrm>
            <a:off x="362814" y="6453511"/>
            <a:ext cx="328081" cy="1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g3728b63454f_2_12"/>
          <p:cNvSpPr txBox="1">
            <a:spLocks noGrp="1"/>
          </p:cNvSpPr>
          <p:nvPr>
            <p:ph type="title"/>
          </p:nvPr>
        </p:nvSpPr>
        <p:spPr>
          <a:xfrm>
            <a:off x="604781" y="425007"/>
            <a:ext cx="10898107" cy="6114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g3728b63454f_2_12"/>
          <p:cNvSpPr txBox="1">
            <a:spLocks noGrp="1"/>
          </p:cNvSpPr>
          <p:nvPr>
            <p:ph type="body" idx="1"/>
          </p:nvPr>
        </p:nvSpPr>
        <p:spPr>
          <a:xfrm>
            <a:off x="609604" y="927660"/>
            <a:ext cx="10893285" cy="4770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sz="1800" i="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2400"/>
              <a:buNone/>
              <a:defRPr i="1">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2000"/>
              <a:buNone/>
              <a:defRPr i="1">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800"/>
              <a:buNone/>
              <a:defRPr i="1">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800"/>
              <a:buNone/>
              <a:defRPr i="1">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3728b63454f_2_12"/>
          <p:cNvSpPr txBox="1">
            <a:spLocks noGrp="1"/>
          </p:cNvSpPr>
          <p:nvPr>
            <p:ph type="body" idx="2"/>
          </p:nvPr>
        </p:nvSpPr>
        <p:spPr>
          <a:xfrm>
            <a:off x="612915" y="1868562"/>
            <a:ext cx="10850220" cy="39093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g3728b63454f_2_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g3728b63454f_2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3728b63454f_2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g3728b63454f_2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3728b63454f_2_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g3728b63454f_2_23"/>
          <p:cNvSpPr>
            <a:spLocks noGrp="1"/>
          </p:cNvSpPr>
          <p:nvPr>
            <p:ph type="pic" idx="2"/>
          </p:nvPr>
        </p:nvSpPr>
        <p:spPr>
          <a:xfrm>
            <a:off x="5183188" y="987425"/>
            <a:ext cx="6172200" cy="4873625"/>
          </a:xfrm>
          <a:prstGeom prst="rect">
            <a:avLst/>
          </a:prstGeom>
          <a:noFill/>
          <a:ln>
            <a:noFill/>
          </a:ln>
        </p:spPr>
      </p:sp>
      <p:sp>
        <p:nvSpPr>
          <p:cNvPr id="139" name="Google Shape;139;g3728b63454f_2_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g3728b63454f_2_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3728b63454f_2_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3728b63454f_2_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g3728b63454f_2_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g3728b63454f_2_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g3728b63454f_2_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3728b63454f_2_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3728b63454f_2_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Recipe Book Section Header">
  <p:cSld name="1_Recipe Book Section Header">
    <p:bg>
      <p:bgPr>
        <a:solidFill>
          <a:srgbClr val="006231"/>
        </a:solidFill>
        <a:effectLst/>
      </p:bgPr>
    </p:bg>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5981701" y="83820"/>
            <a:ext cx="605028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Trebuchet M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0"/>
          <p:cNvSpPr>
            <a:spLocks noGrp="1"/>
          </p:cNvSpPr>
          <p:nvPr>
            <p:ph type="pic" idx="2"/>
          </p:nvPr>
        </p:nvSpPr>
        <p:spPr>
          <a:xfrm>
            <a:off x="0" y="0"/>
            <a:ext cx="5785104" cy="6858000"/>
          </a:xfrm>
          <a:prstGeom prst="rect">
            <a:avLst/>
          </a:prstGeom>
          <a:solidFill>
            <a:srgbClr val="ACF6CD"/>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9"/>
        <p:cNvGrpSpPr/>
        <p:nvPr/>
      </p:nvGrpSpPr>
      <p:grpSpPr>
        <a:xfrm>
          <a:off x="0" y="0"/>
          <a:ext cx="0" cy="0"/>
          <a:chOff x="0" y="0"/>
          <a:chExt cx="0" cy="0"/>
        </a:xfrm>
      </p:grpSpPr>
      <p:sp>
        <p:nvSpPr>
          <p:cNvPr id="150" name="Google Shape;150;g3728b63454f_2_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3728b63454f_2_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2" name="Google Shape;152;g3728b63454f_2_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3728b63454f_2_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3728b63454f_2_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5"/>
        <p:cNvGrpSpPr/>
        <p:nvPr/>
      </p:nvGrpSpPr>
      <p:grpSpPr>
        <a:xfrm>
          <a:off x="0" y="0"/>
          <a:ext cx="0" cy="0"/>
          <a:chOff x="0" y="0"/>
          <a:chExt cx="0" cy="0"/>
        </a:xfrm>
      </p:grpSpPr>
      <p:sp>
        <p:nvSpPr>
          <p:cNvPr id="156" name="Google Shape;156;g3728b63454f_2_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g3728b63454f_2_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3728b63454f_2_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g3728b63454f_2_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3728b63454f_2_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3728b63454f_2_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g3728b63454f_2_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g3728b63454f_2_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g3728b63454f_2_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g3728b63454f_2_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g3728b63454f_2_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3728b63454f_2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g3728b63454f_2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g3728b63454f_2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g3728b63454f_2_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g3728b63454f_2_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3728b63454f_2_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5"/>
        <p:cNvGrpSpPr/>
        <p:nvPr/>
      </p:nvGrpSpPr>
      <p:grpSpPr>
        <a:xfrm>
          <a:off x="0" y="0"/>
          <a:ext cx="0" cy="0"/>
          <a:chOff x="0" y="0"/>
          <a:chExt cx="0" cy="0"/>
        </a:xfrm>
      </p:grpSpPr>
      <p:sp>
        <p:nvSpPr>
          <p:cNvPr id="176" name="Google Shape;176;g3728b63454f_2_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g3728b63454f_2_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8" name="Google Shape;178;g3728b63454f_2_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9" name="Google Shape;179;g3728b63454f_2_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3728b63454f_2_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g3728b63454f_2_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g3728b63454f_2_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g3728b63454f_2_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g3728b63454f_2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g3728b63454f_2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g3728b63454f_2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g3728b63454f_2_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g3728b63454f_2_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g3728b63454f_2_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g3728b63454f_2_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g3728b63454f_2_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g3728b63454f_2_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g3728b63454f_2_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g3728b63454f_2_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 Slide-White">
  <p:cSld name="Bullet Slide-White">
    <p:bg>
      <p:bgPr>
        <a:solidFill>
          <a:schemeClr val="lt1"/>
        </a:solidFill>
        <a:effectLst/>
      </p:bgPr>
    </p:bg>
    <p:spTree>
      <p:nvGrpSpPr>
        <p:cNvPr id="1" name="Shape 204"/>
        <p:cNvGrpSpPr/>
        <p:nvPr/>
      </p:nvGrpSpPr>
      <p:grpSpPr>
        <a:xfrm>
          <a:off x="0" y="0"/>
          <a:ext cx="0" cy="0"/>
          <a:chOff x="0" y="0"/>
          <a:chExt cx="0" cy="0"/>
        </a:xfrm>
      </p:grpSpPr>
      <p:sp>
        <p:nvSpPr>
          <p:cNvPr id="205" name="Google Shape;205;g3728b63454f_2_108"/>
          <p:cNvSpPr txBox="1">
            <a:spLocks noGrp="1"/>
          </p:cNvSpPr>
          <p:nvPr>
            <p:ph type="ftr" idx="11"/>
          </p:nvPr>
        </p:nvSpPr>
        <p:spPr>
          <a:xfrm>
            <a:off x="730871" y="6470130"/>
            <a:ext cx="5747876" cy="1379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g3728b63454f_2_108"/>
          <p:cNvSpPr txBox="1">
            <a:spLocks noGrp="1"/>
          </p:cNvSpPr>
          <p:nvPr>
            <p:ph type="sldNum" idx="12"/>
          </p:nvPr>
        </p:nvSpPr>
        <p:spPr>
          <a:xfrm>
            <a:off x="362814" y="6453511"/>
            <a:ext cx="328081" cy="1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g3728b63454f_2_108"/>
          <p:cNvSpPr txBox="1">
            <a:spLocks noGrp="1"/>
          </p:cNvSpPr>
          <p:nvPr>
            <p:ph type="title"/>
          </p:nvPr>
        </p:nvSpPr>
        <p:spPr>
          <a:xfrm>
            <a:off x="604781" y="425007"/>
            <a:ext cx="10898107" cy="6114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g3728b63454f_2_108"/>
          <p:cNvSpPr txBox="1">
            <a:spLocks noGrp="1"/>
          </p:cNvSpPr>
          <p:nvPr>
            <p:ph type="body" idx="1"/>
          </p:nvPr>
        </p:nvSpPr>
        <p:spPr>
          <a:xfrm>
            <a:off x="609604" y="927660"/>
            <a:ext cx="10893285" cy="4770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sz="1800" i="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2400"/>
              <a:buNone/>
              <a:defRPr i="1">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2000"/>
              <a:buNone/>
              <a:defRPr i="1">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800"/>
              <a:buNone/>
              <a:defRPr i="1">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800"/>
              <a:buNone/>
              <a:defRPr i="1">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g3728b63454f_2_108"/>
          <p:cNvSpPr txBox="1">
            <a:spLocks noGrp="1"/>
          </p:cNvSpPr>
          <p:nvPr>
            <p:ph type="body" idx="2"/>
          </p:nvPr>
        </p:nvSpPr>
        <p:spPr>
          <a:xfrm>
            <a:off x="612915" y="1868562"/>
            <a:ext cx="10850220" cy="39093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g3728b63454f_2_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g3728b63454f_2_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3728b63454f_2_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g3728b63454f_2_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1 Recipe Book Recipe">
  <p:cSld name="1_1 Recipe Book Recipe">
    <p:spTree>
      <p:nvGrpSpPr>
        <p:cNvPr id="1" name="Shape 26"/>
        <p:cNvGrpSpPr/>
        <p:nvPr/>
      </p:nvGrpSpPr>
      <p:grpSpPr>
        <a:xfrm>
          <a:off x="0" y="0"/>
          <a:ext cx="0" cy="0"/>
          <a:chOff x="0" y="0"/>
          <a:chExt cx="0" cy="0"/>
        </a:xfrm>
      </p:grpSpPr>
      <p:sp>
        <p:nvSpPr>
          <p:cNvPr id="27" name="Google Shape;27;p61" descr="An empty placeholder to add an image. Click on the placeholder and select the image that you wish to add."/>
          <p:cNvSpPr>
            <a:spLocks noGrp="1"/>
          </p:cNvSpPr>
          <p:nvPr>
            <p:ph type="pic" idx="2"/>
          </p:nvPr>
        </p:nvSpPr>
        <p:spPr>
          <a:xfrm>
            <a:off x="-7220" y="1181100"/>
            <a:ext cx="5790659" cy="5676900"/>
          </a:xfrm>
          <a:prstGeom prst="rect">
            <a:avLst/>
          </a:prstGeom>
          <a:solidFill>
            <a:srgbClr val="B3FFD9"/>
          </a:solidFill>
          <a:ln>
            <a:noFill/>
          </a:ln>
        </p:spPr>
      </p:sp>
      <p:sp>
        <p:nvSpPr>
          <p:cNvPr id="28" name="Google Shape;28;p61"/>
          <p:cNvSpPr txBox="1">
            <a:spLocks noGrp="1"/>
          </p:cNvSpPr>
          <p:nvPr>
            <p:ph type="body" idx="1"/>
          </p:nvPr>
        </p:nvSpPr>
        <p:spPr>
          <a:xfrm>
            <a:off x="6018265" y="3734155"/>
            <a:ext cx="5919495" cy="253138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rgbClr val="004121"/>
              </a:buClr>
              <a:buSzPts val="1440"/>
              <a:buFont typeface="Calibri"/>
              <a:buNone/>
              <a:defRPr sz="1200">
                <a:solidFill>
                  <a:srgbClr val="535C13"/>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29" name="Google Shape;29;p61"/>
          <p:cNvSpPr txBox="1">
            <a:spLocks noGrp="1"/>
          </p:cNvSpPr>
          <p:nvPr>
            <p:ph type="body" idx="3"/>
          </p:nvPr>
        </p:nvSpPr>
        <p:spPr>
          <a:xfrm>
            <a:off x="6018265" y="3406597"/>
            <a:ext cx="5919495" cy="26778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1600"/>
              <a:buNone/>
              <a:defRPr sz="1600" i="0">
                <a:solidFill>
                  <a:srgbClr val="004121"/>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30" name="Google Shape;30;p61"/>
          <p:cNvSpPr txBox="1">
            <a:spLocks noGrp="1"/>
          </p:cNvSpPr>
          <p:nvPr>
            <p:ph type="body" idx="4"/>
          </p:nvPr>
        </p:nvSpPr>
        <p:spPr>
          <a:xfrm>
            <a:off x="6027995" y="1576050"/>
            <a:ext cx="5909765" cy="17783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SzPts val="1200"/>
              <a:buNone/>
              <a:defRPr sz="1200">
                <a:solidFill>
                  <a:srgbClr val="535C13"/>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31" name="Google Shape;31;p61"/>
          <p:cNvSpPr txBox="1">
            <a:spLocks noGrp="1"/>
          </p:cNvSpPr>
          <p:nvPr>
            <p:ph type="body" idx="5"/>
          </p:nvPr>
        </p:nvSpPr>
        <p:spPr>
          <a:xfrm>
            <a:off x="6020775" y="1290047"/>
            <a:ext cx="5919495" cy="26778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1600"/>
              <a:buNone/>
              <a:defRPr sz="1600" i="0">
                <a:solidFill>
                  <a:srgbClr val="004121"/>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32" name="Google Shape;32;p61"/>
          <p:cNvSpPr/>
          <p:nvPr/>
        </p:nvSpPr>
        <p:spPr>
          <a:xfrm>
            <a:off x="-15240" y="0"/>
            <a:ext cx="12207240" cy="1181100"/>
          </a:xfrm>
          <a:prstGeom prst="rect">
            <a:avLst/>
          </a:prstGeom>
          <a:solidFill>
            <a:srgbClr val="004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61"/>
          <p:cNvSpPr txBox="1">
            <a:spLocks noGrp="1"/>
          </p:cNvSpPr>
          <p:nvPr>
            <p:ph type="body" idx="6"/>
          </p:nvPr>
        </p:nvSpPr>
        <p:spPr>
          <a:xfrm>
            <a:off x="9401387" y="877386"/>
            <a:ext cx="2562683" cy="228601"/>
          </a:xfrm>
          <a:prstGeom prst="rect">
            <a:avLst/>
          </a:prstGeom>
          <a:noFill/>
          <a:ln>
            <a:noFill/>
          </a:ln>
        </p:spPr>
        <p:txBody>
          <a:bodyPr spcFirstLastPara="1" wrap="square" lIns="0" tIns="45700" rIns="0" bIns="45700" anchor="t" anchorCtr="0">
            <a:normAutofit/>
          </a:bodyPr>
          <a:lstStyle>
            <a:lvl1pPr marL="457200" lvl="0" indent="-228600" algn="r">
              <a:lnSpc>
                <a:spcPct val="90000"/>
              </a:lnSpc>
              <a:spcBef>
                <a:spcPts val="1200"/>
              </a:spcBef>
              <a:spcAft>
                <a:spcPts val="0"/>
              </a:spcAft>
              <a:buSzPts val="1100"/>
              <a:buNone/>
              <a:defRPr sz="1100" i="1">
                <a:solidFill>
                  <a:schemeClr val="lt1"/>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34" name="Google Shape;34;p61"/>
          <p:cNvSpPr txBox="1">
            <a:spLocks noGrp="1"/>
          </p:cNvSpPr>
          <p:nvPr>
            <p:ph type="subTitle" idx="7"/>
          </p:nvPr>
        </p:nvSpPr>
        <p:spPr>
          <a:xfrm>
            <a:off x="198120" y="805901"/>
            <a:ext cx="9144000" cy="375199"/>
          </a:xfrm>
          <a:prstGeom prst="rect">
            <a:avLst/>
          </a:prstGeom>
          <a:noFill/>
          <a:ln>
            <a:noFill/>
          </a:ln>
        </p:spPr>
        <p:txBody>
          <a:bodyPr spcFirstLastPara="1" wrap="square" lIns="0" tIns="45700" rIns="0" bIns="45700" anchor="t" anchorCtr="0">
            <a:normAutofit/>
          </a:bodyPr>
          <a:lstStyle>
            <a:lvl1pPr lvl="0" algn="l">
              <a:lnSpc>
                <a:spcPct val="90000"/>
              </a:lnSpc>
              <a:spcBef>
                <a:spcPts val="1200"/>
              </a:spcBef>
              <a:spcAft>
                <a:spcPts val="0"/>
              </a:spcAft>
              <a:buSzPts val="1600"/>
              <a:buNone/>
              <a:defRPr sz="1600" i="1">
                <a:solidFill>
                  <a:schemeClr val="lt1"/>
                </a:solidFill>
                <a:latin typeface="Calibri"/>
                <a:ea typeface="Calibri"/>
                <a:cs typeface="Calibri"/>
                <a:sym typeface="Calibri"/>
              </a:defRPr>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35" name="Google Shape;35;p61"/>
          <p:cNvSpPr txBox="1">
            <a:spLocks noGrp="1"/>
          </p:cNvSpPr>
          <p:nvPr>
            <p:ph type="title"/>
          </p:nvPr>
        </p:nvSpPr>
        <p:spPr>
          <a:xfrm>
            <a:off x="213360" y="117834"/>
            <a:ext cx="11724400" cy="6340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3600"/>
              <a:buFont typeface="Trebuchet M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1"/>
          <p:cNvSpPr txBox="1">
            <a:spLocks noGrp="1"/>
          </p:cNvSpPr>
          <p:nvPr>
            <p:ph type="body" idx="8"/>
          </p:nvPr>
        </p:nvSpPr>
        <p:spPr>
          <a:xfrm>
            <a:off x="9575460" y="4992427"/>
            <a:ext cx="1944124" cy="1020891"/>
          </a:xfrm>
          <a:prstGeom prst="rect">
            <a:avLst/>
          </a:prstGeom>
          <a:solidFill>
            <a:srgbClr val="B3FFD9"/>
          </a:solidFill>
          <a:ln>
            <a:noFill/>
          </a:ln>
        </p:spPr>
        <p:txBody>
          <a:bodyPr spcFirstLastPara="1" wrap="square" lIns="0" tIns="91425" rIns="0" bIns="91425" anchor="ctr" anchorCtr="0">
            <a:normAutofit/>
          </a:bodyPr>
          <a:lstStyle>
            <a:lvl1pPr marL="457200" lvl="0" indent="-228600" algn="ctr">
              <a:lnSpc>
                <a:spcPct val="100000"/>
              </a:lnSpc>
              <a:spcBef>
                <a:spcPts val="0"/>
              </a:spcBef>
              <a:spcAft>
                <a:spcPts val="0"/>
              </a:spcAft>
              <a:buSzPts val="1200"/>
              <a:buNone/>
              <a:defRPr sz="1200" i="1">
                <a:solidFill>
                  <a:srgbClr val="004121"/>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a:lvl2pPr>
            <a:lvl3pPr marL="1371600" lvl="2" indent="-228600" algn="l">
              <a:lnSpc>
                <a:spcPct val="90000"/>
              </a:lnSpc>
              <a:spcBef>
                <a:spcPts val="400"/>
              </a:spcBef>
              <a:spcAft>
                <a:spcPts val="0"/>
              </a:spcAft>
              <a:buSzPts val="14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61"/>
          <p:cNvSpPr txBox="1">
            <a:spLocks noGrp="1"/>
          </p:cNvSpPr>
          <p:nvPr>
            <p:ph type="body" idx="9"/>
          </p:nvPr>
        </p:nvSpPr>
        <p:spPr>
          <a:xfrm>
            <a:off x="6018265" y="6291373"/>
            <a:ext cx="5919495" cy="35280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SzPts val="1000"/>
              <a:buNone/>
              <a:defRPr sz="1000">
                <a:solidFill>
                  <a:schemeClr val="dk1"/>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5"/>
        <p:cNvGrpSpPr/>
        <p:nvPr/>
      </p:nvGrpSpPr>
      <p:grpSpPr>
        <a:xfrm>
          <a:off x="0" y="0"/>
          <a:ext cx="0" cy="0"/>
          <a:chOff x="0" y="0"/>
          <a:chExt cx="0" cy="0"/>
        </a:xfrm>
      </p:grpSpPr>
      <p:sp>
        <p:nvSpPr>
          <p:cNvPr id="216" name="Google Shape;216;g3728b63454f_2_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g3728b63454f_2_1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g3728b63454f_2_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g3728b63454f_2_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g3728b63454f_2_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1"/>
        <p:cNvGrpSpPr/>
        <p:nvPr/>
      </p:nvGrpSpPr>
      <p:grpSpPr>
        <a:xfrm>
          <a:off x="0" y="0"/>
          <a:ext cx="0" cy="0"/>
          <a:chOff x="0" y="0"/>
          <a:chExt cx="0" cy="0"/>
        </a:xfrm>
      </p:grpSpPr>
      <p:sp>
        <p:nvSpPr>
          <p:cNvPr id="222" name="Google Shape;222;g3728b63454f_2_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g3728b63454f_2_1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g3728b63454f_2_1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g3728b63454f_2_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g3728b63454f_2_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g3728b63454f_2_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sp>
        <p:nvSpPr>
          <p:cNvPr id="229" name="Google Shape;229;g3728b63454f_2_1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g3728b63454f_2_1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1" name="Google Shape;231;g3728b63454f_2_1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g3728b63454f_2_1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g3728b63454f_2_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4"/>
        <p:cNvGrpSpPr/>
        <p:nvPr/>
      </p:nvGrpSpPr>
      <p:grpSpPr>
        <a:xfrm>
          <a:off x="0" y="0"/>
          <a:ext cx="0" cy="0"/>
          <a:chOff x="0" y="0"/>
          <a:chExt cx="0" cy="0"/>
        </a:xfrm>
      </p:grpSpPr>
      <p:sp>
        <p:nvSpPr>
          <p:cNvPr id="235" name="Google Shape;235;g3728b63454f_2_1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g3728b63454f_2_1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7" name="Google Shape;237;g3728b63454f_2_1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g3728b63454f_2_1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g3728b63454f_2_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0"/>
        <p:cNvGrpSpPr/>
        <p:nvPr/>
      </p:nvGrpSpPr>
      <p:grpSpPr>
        <a:xfrm>
          <a:off x="0" y="0"/>
          <a:ext cx="0" cy="0"/>
          <a:chOff x="0" y="0"/>
          <a:chExt cx="0" cy="0"/>
        </a:xfrm>
      </p:grpSpPr>
      <p:sp>
        <p:nvSpPr>
          <p:cNvPr id="241" name="Google Shape;241;g3728b63454f_2_1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g3728b63454f_2_1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3" name="Google Shape;243;g3728b63454f_2_1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g3728b63454f_2_1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5" name="Google Shape;245;g3728b63454f_2_1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g3728b63454f_2_1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g3728b63454f_2_1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g3728b63454f_2_1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9"/>
        <p:cNvGrpSpPr/>
        <p:nvPr/>
      </p:nvGrpSpPr>
      <p:grpSpPr>
        <a:xfrm>
          <a:off x="0" y="0"/>
          <a:ext cx="0" cy="0"/>
          <a:chOff x="0" y="0"/>
          <a:chExt cx="0" cy="0"/>
        </a:xfrm>
      </p:grpSpPr>
      <p:sp>
        <p:nvSpPr>
          <p:cNvPr id="250" name="Google Shape;250;g3728b63454f_2_1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g3728b63454f_2_1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2" name="Google Shape;252;g3728b63454f_2_1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3" name="Google Shape;253;g3728b63454f_2_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g3728b63454f_2_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g3728b63454f_2_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6"/>
        <p:cNvGrpSpPr/>
        <p:nvPr/>
      </p:nvGrpSpPr>
      <p:grpSpPr>
        <a:xfrm>
          <a:off x="0" y="0"/>
          <a:ext cx="0" cy="0"/>
          <a:chOff x="0" y="0"/>
          <a:chExt cx="0" cy="0"/>
        </a:xfrm>
      </p:grpSpPr>
      <p:sp>
        <p:nvSpPr>
          <p:cNvPr id="257" name="Google Shape;257;g3728b63454f_2_1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g3728b63454f_2_160"/>
          <p:cNvSpPr>
            <a:spLocks noGrp="1"/>
          </p:cNvSpPr>
          <p:nvPr>
            <p:ph type="pic" idx="2"/>
          </p:nvPr>
        </p:nvSpPr>
        <p:spPr>
          <a:xfrm>
            <a:off x="5183188" y="987425"/>
            <a:ext cx="6172200" cy="4873625"/>
          </a:xfrm>
          <a:prstGeom prst="rect">
            <a:avLst/>
          </a:prstGeom>
          <a:noFill/>
          <a:ln>
            <a:noFill/>
          </a:ln>
        </p:spPr>
      </p:sp>
      <p:sp>
        <p:nvSpPr>
          <p:cNvPr id="259" name="Google Shape;259;g3728b63454f_2_1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0" name="Google Shape;260;g3728b63454f_2_1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g3728b63454f_2_1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g3728b63454f_2_1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Google Shape;264;g3728b63454f_2_1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g3728b63454f_2_1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g3728b63454f_2_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g3728b63454f_2_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g3728b63454f_2_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Google Shape;270;g3728b63454f_2_1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g3728b63454f_2_1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g3728b63454f_2_1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g3728b63454f_2_1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g3728b63454f_2_1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 Slide-White">
  <p:cSld name="Bullet Slide-White">
    <p:bg>
      <p:bgPr>
        <a:solidFill>
          <a:schemeClr val="lt1"/>
        </a:solidFill>
        <a:effectLst/>
      </p:bgPr>
    </p:bg>
    <p:spTree>
      <p:nvGrpSpPr>
        <p:cNvPr id="1" name="Shape 281"/>
        <p:cNvGrpSpPr/>
        <p:nvPr/>
      </p:nvGrpSpPr>
      <p:grpSpPr>
        <a:xfrm>
          <a:off x="0" y="0"/>
          <a:ext cx="0" cy="0"/>
          <a:chOff x="0" y="0"/>
          <a:chExt cx="0" cy="0"/>
        </a:xfrm>
      </p:grpSpPr>
      <p:sp>
        <p:nvSpPr>
          <p:cNvPr id="282" name="Google Shape;282;g3728b63454f_2_207"/>
          <p:cNvSpPr txBox="1">
            <a:spLocks noGrp="1"/>
          </p:cNvSpPr>
          <p:nvPr>
            <p:ph type="ftr" idx="11"/>
          </p:nvPr>
        </p:nvSpPr>
        <p:spPr>
          <a:xfrm>
            <a:off x="730871" y="6470130"/>
            <a:ext cx="5747876" cy="1379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g3728b63454f_2_207"/>
          <p:cNvSpPr txBox="1">
            <a:spLocks noGrp="1"/>
          </p:cNvSpPr>
          <p:nvPr>
            <p:ph type="sldNum" idx="12"/>
          </p:nvPr>
        </p:nvSpPr>
        <p:spPr>
          <a:xfrm>
            <a:off x="362814" y="6453511"/>
            <a:ext cx="328081" cy="1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g3728b63454f_2_207"/>
          <p:cNvSpPr txBox="1">
            <a:spLocks noGrp="1"/>
          </p:cNvSpPr>
          <p:nvPr>
            <p:ph type="title"/>
          </p:nvPr>
        </p:nvSpPr>
        <p:spPr>
          <a:xfrm>
            <a:off x="604781" y="425007"/>
            <a:ext cx="10898107" cy="6114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g3728b63454f_2_207"/>
          <p:cNvSpPr txBox="1">
            <a:spLocks noGrp="1"/>
          </p:cNvSpPr>
          <p:nvPr>
            <p:ph type="body" idx="1"/>
          </p:nvPr>
        </p:nvSpPr>
        <p:spPr>
          <a:xfrm>
            <a:off x="609604" y="927660"/>
            <a:ext cx="10893285" cy="4770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sz="1800" i="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2400"/>
              <a:buNone/>
              <a:defRPr i="1">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2000"/>
              <a:buNone/>
              <a:defRPr i="1">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800"/>
              <a:buNone/>
              <a:defRPr i="1">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800"/>
              <a:buNone/>
              <a:defRPr i="1">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g3728b63454f_2_207"/>
          <p:cNvSpPr txBox="1">
            <a:spLocks noGrp="1"/>
          </p:cNvSpPr>
          <p:nvPr>
            <p:ph type="body" idx="2"/>
          </p:nvPr>
        </p:nvSpPr>
        <p:spPr>
          <a:xfrm>
            <a:off x="612915" y="1868562"/>
            <a:ext cx="10850220" cy="390939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Recipe Book Section Header">
  <p:cSld name="2_Recipe Book Section Header">
    <p:bg>
      <p:bgPr>
        <a:solidFill>
          <a:srgbClr val="385623"/>
        </a:solidFill>
        <a:effectLst/>
      </p:bgPr>
    </p:bg>
    <p:spTree>
      <p:nvGrpSpPr>
        <p:cNvPr id="1" name="Shape 38"/>
        <p:cNvGrpSpPr/>
        <p:nvPr/>
      </p:nvGrpSpPr>
      <p:grpSpPr>
        <a:xfrm>
          <a:off x="0" y="0"/>
          <a:ext cx="0" cy="0"/>
          <a:chOff x="0" y="0"/>
          <a:chExt cx="0" cy="0"/>
        </a:xfrm>
      </p:grpSpPr>
      <p:sp>
        <p:nvSpPr>
          <p:cNvPr id="39" name="Google Shape;39;p62"/>
          <p:cNvSpPr txBox="1">
            <a:spLocks noGrp="1"/>
          </p:cNvSpPr>
          <p:nvPr>
            <p:ph type="title"/>
          </p:nvPr>
        </p:nvSpPr>
        <p:spPr>
          <a:xfrm>
            <a:off x="5981701" y="83820"/>
            <a:ext cx="605028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Trebuchet M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2"/>
          <p:cNvSpPr>
            <a:spLocks noGrp="1"/>
          </p:cNvSpPr>
          <p:nvPr>
            <p:ph type="pic" idx="2"/>
          </p:nvPr>
        </p:nvSpPr>
        <p:spPr>
          <a:xfrm>
            <a:off x="0" y="0"/>
            <a:ext cx="5782330" cy="6858000"/>
          </a:xfrm>
          <a:prstGeom prst="rect">
            <a:avLst/>
          </a:prstGeom>
          <a:solidFill>
            <a:srgbClr val="ACF6CD"/>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
        <p:nvSpPr>
          <p:cNvPr id="288" name="Google Shape;288;g3728b63454f_2_2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g3728b63454f_2_2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g3728b63454f_2_2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1"/>
        <p:cNvGrpSpPr/>
        <p:nvPr/>
      </p:nvGrpSpPr>
      <p:grpSpPr>
        <a:xfrm>
          <a:off x="0" y="0"/>
          <a:ext cx="0" cy="0"/>
          <a:chOff x="0" y="0"/>
          <a:chExt cx="0" cy="0"/>
        </a:xfrm>
      </p:grpSpPr>
      <p:sp>
        <p:nvSpPr>
          <p:cNvPr id="292" name="Google Shape;292;g3728b63454f_2_2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g3728b63454f_2_2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g3728b63454f_2_2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g3728b63454f_2_2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6"/>
        <p:cNvGrpSpPr/>
        <p:nvPr/>
      </p:nvGrpSpPr>
      <p:grpSpPr>
        <a:xfrm>
          <a:off x="0" y="0"/>
          <a:ext cx="0" cy="0"/>
          <a:chOff x="0" y="0"/>
          <a:chExt cx="0" cy="0"/>
        </a:xfrm>
      </p:grpSpPr>
      <p:sp>
        <p:nvSpPr>
          <p:cNvPr id="297" name="Google Shape;297;g3728b63454f_2_2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g3728b63454f_2_2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9" name="Google Shape;299;g3728b63454f_2_2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g3728b63454f_2_2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g3728b63454f_2_2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2"/>
        <p:cNvGrpSpPr/>
        <p:nvPr/>
      </p:nvGrpSpPr>
      <p:grpSpPr>
        <a:xfrm>
          <a:off x="0" y="0"/>
          <a:ext cx="0" cy="0"/>
          <a:chOff x="0" y="0"/>
          <a:chExt cx="0" cy="0"/>
        </a:xfrm>
      </p:grpSpPr>
      <p:sp>
        <p:nvSpPr>
          <p:cNvPr id="303" name="Google Shape;303;g3728b63454f_2_2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g3728b63454f_2_2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g3728b63454f_2_2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g3728b63454f_2_2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g3728b63454f_2_2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8"/>
        <p:cNvGrpSpPr/>
        <p:nvPr/>
      </p:nvGrpSpPr>
      <p:grpSpPr>
        <a:xfrm>
          <a:off x="0" y="0"/>
          <a:ext cx="0" cy="0"/>
          <a:chOff x="0" y="0"/>
          <a:chExt cx="0" cy="0"/>
        </a:xfrm>
      </p:grpSpPr>
      <p:sp>
        <p:nvSpPr>
          <p:cNvPr id="309" name="Google Shape;309;g3728b63454f_2_2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g3728b63454f_2_2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1" name="Google Shape;311;g3728b63454f_2_2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g3728b63454f_2_2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g3728b63454f_2_2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4"/>
        <p:cNvGrpSpPr/>
        <p:nvPr/>
      </p:nvGrpSpPr>
      <p:grpSpPr>
        <a:xfrm>
          <a:off x="0" y="0"/>
          <a:ext cx="0" cy="0"/>
          <a:chOff x="0" y="0"/>
          <a:chExt cx="0" cy="0"/>
        </a:xfrm>
      </p:grpSpPr>
      <p:sp>
        <p:nvSpPr>
          <p:cNvPr id="315" name="Google Shape;315;g3728b63454f_2_2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g3728b63454f_2_2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g3728b63454f_2_2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g3728b63454f_2_2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g3728b63454f_2_2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g3728b63454f_2_2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g3728b63454f_2_2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g3728b63454f_2_2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4" name="Google Shape;324;g3728b63454f_2_2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g3728b63454f_2_2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6" name="Google Shape;326;g3728b63454f_2_2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g3728b63454f_2_2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g3728b63454f_2_2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g3728b63454f_2_2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0"/>
        <p:cNvGrpSpPr/>
        <p:nvPr/>
      </p:nvGrpSpPr>
      <p:grpSpPr>
        <a:xfrm>
          <a:off x="0" y="0"/>
          <a:ext cx="0" cy="0"/>
          <a:chOff x="0" y="0"/>
          <a:chExt cx="0" cy="0"/>
        </a:xfrm>
      </p:grpSpPr>
      <p:sp>
        <p:nvSpPr>
          <p:cNvPr id="331" name="Google Shape;331;g3728b63454f_2_2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g3728b63454f_2_2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3" name="Google Shape;333;g3728b63454f_2_2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4" name="Google Shape;334;g3728b63454f_2_2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g3728b63454f_2_2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g3728b63454f_2_2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7"/>
        <p:cNvGrpSpPr/>
        <p:nvPr/>
      </p:nvGrpSpPr>
      <p:grpSpPr>
        <a:xfrm>
          <a:off x="0" y="0"/>
          <a:ext cx="0" cy="0"/>
          <a:chOff x="0" y="0"/>
          <a:chExt cx="0" cy="0"/>
        </a:xfrm>
      </p:grpSpPr>
      <p:sp>
        <p:nvSpPr>
          <p:cNvPr id="338" name="Google Shape;338;g3728b63454f_2_2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g3728b63454f_2_263"/>
          <p:cNvSpPr>
            <a:spLocks noGrp="1"/>
          </p:cNvSpPr>
          <p:nvPr>
            <p:ph type="pic" idx="2"/>
          </p:nvPr>
        </p:nvSpPr>
        <p:spPr>
          <a:xfrm>
            <a:off x="5183188" y="987425"/>
            <a:ext cx="6172200" cy="4873625"/>
          </a:xfrm>
          <a:prstGeom prst="rect">
            <a:avLst/>
          </a:prstGeom>
          <a:noFill/>
          <a:ln>
            <a:noFill/>
          </a:ln>
        </p:spPr>
      </p:sp>
      <p:sp>
        <p:nvSpPr>
          <p:cNvPr id="340" name="Google Shape;340;g3728b63454f_2_2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1" name="Google Shape;341;g3728b63454f_2_2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g3728b63454f_2_2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g3728b63454f_2_2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4"/>
        <p:cNvGrpSpPr/>
        <p:nvPr/>
      </p:nvGrpSpPr>
      <p:grpSpPr>
        <a:xfrm>
          <a:off x="0" y="0"/>
          <a:ext cx="0" cy="0"/>
          <a:chOff x="0" y="0"/>
          <a:chExt cx="0" cy="0"/>
        </a:xfrm>
      </p:grpSpPr>
      <p:sp>
        <p:nvSpPr>
          <p:cNvPr id="345" name="Google Shape;345;g3728b63454f_2_2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g3728b63454f_2_2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g3728b63454f_2_2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g3728b63454f_2_2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g3728b63454f_2_2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
        <p:cNvGrpSpPr/>
        <p:nvPr/>
      </p:nvGrpSpPr>
      <p:grpSpPr>
        <a:xfrm>
          <a:off x="0" y="0"/>
          <a:ext cx="0" cy="0"/>
          <a:chOff x="0" y="0"/>
          <a:chExt cx="0" cy="0"/>
        </a:xfrm>
      </p:grpSpPr>
      <p:sp>
        <p:nvSpPr>
          <p:cNvPr id="42" name="Google Shape;42;p6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Trebuchet M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6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6" name="Google Shape;46;p6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0"/>
        <p:cNvGrpSpPr/>
        <p:nvPr/>
      </p:nvGrpSpPr>
      <p:grpSpPr>
        <a:xfrm>
          <a:off x="0" y="0"/>
          <a:ext cx="0" cy="0"/>
          <a:chOff x="0" y="0"/>
          <a:chExt cx="0" cy="0"/>
        </a:xfrm>
      </p:grpSpPr>
      <p:sp>
        <p:nvSpPr>
          <p:cNvPr id="351" name="Google Shape;351;g3728b63454f_2_2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g3728b63454f_2_2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g3728b63454f_2_2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g3728b63454f_2_2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g3728b63454f_2_2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2"/>
        <p:cNvGrpSpPr/>
        <p:nvPr/>
      </p:nvGrpSpPr>
      <p:grpSpPr>
        <a:xfrm>
          <a:off x="0" y="0"/>
          <a:ext cx="0" cy="0"/>
          <a:chOff x="0" y="0"/>
          <a:chExt cx="0" cy="0"/>
        </a:xfrm>
      </p:grpSpPr>
      <p:sp>
        <p:nvSpPr>
          <p:cNvPr id="363" name="Google Shape;363;g3728b63454f_2_4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g3728b63454f_2_4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5" name="Google Shape;365;g3728b63454f_2_4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g3728b63454f_2_4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g3728b63454f_2_4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4"/>
        <p:cNvGrpSpPr/>
        <p:nvPr/>
      </p:nvGrpSpPr>
      <p:grpSpPr>
        <a:xfrm>
          <a:off x="0" y="0"/>
          <a:ext cx="0" cy="0"/>
          <a:chOff x="0" y="0"/>
          <a:chExt cx="0" cy="0"/>
        </a:xfrm>
      </p:grpSpPr>
      <p:sp>
        <p:nvSpPr>
          <p:cNvPr id="375" name="Google Shape;375;g375c2c54872_1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g375c2c54872_1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7" name="Google Shape;377;g375c2c54872_1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g375c2c54872_1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g375c2c54872_1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0"/>
        <p:cNvGrpSpPr/>
        <p:nvPr/>
      </p:nvGrpSpPr>
      <p:grpSpPr>
        <a:xfrm>
          <a:off x="0" y="0"/>
          <a:ext cx="0" cy="0"/>
          <a:chOff x="0" y="0"/>
          <a:chExt cx="0" cy="0"/>
        </a:xfrm>
      </p:grpSpPr>
      <p:sp>
        <p:nvSpPr>
          <p:cNvPr id="381" name="Google Shape;381;g375c2c54872_1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g375c2c54872_1_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g375c2c54872_1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g375c2c54872_1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g375c2c54872_1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6"/>
        <p:cNvGrpSpPr/>
        <p:nvPr/>
      </p:nvGrpSpPr>
      <p:grpSpPr>
        <a:xfrm>
          <a:off x="0" y="0"/>
          <a:ext cx="0" cy="0"/>
          <a:chOff x="0" y="0"/>
          <a:chExt cx="0" cy="0"/>
        </a:xfrm>
      </p:grpSpPr>
      <p:sp>
        <p:nvSpPr>
          <p:cNvPr id="387" name="Google Shape;387;g375c2c54872_1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g375c2c54872_1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g375c2c54872_1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0"/>
        <p:cNvGrpSpPr/>
        <p:nvPr/>
      </p:nvGrpSpPr>
      <p:grpSpPr>
        <a:xfrm>
          <a:off x="0" y="0"/>
          <a:ext cx="0" cy="0"/>
          <a:chOff x="0" y="0"/>
          <a:chExt cx="0" cy="0"/>
        </a:xfrm>
      </p:grpSpPr>
      <p:sp>
        <p:nvSpPr>
          <p:cNvPr id="391" name="Google Shape;391;g375c2c54872_1_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g375c2c54872_1_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g375c2c54872_1_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g375c2c54872_1_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g375c2c54872_1_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g375c2c54872_1_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7"/>
        <p:cNvGrpSpPr/>
        <p:nvPr/>
      </p:nvGrpSpPr>
      <p:grpSpPr>
        <a:xfrm>
          <a:off x="0" y="0"/>
          <a:ext cx="0" cy="0"/>
          <a:chOff x="0" y="0"/>
          <a:chExt cx="0" cy="0"/>
        </a:xfrm>
      </p:grpSpPr>
      <p:sp>
        <p:nvSpPr>
          <p:cNvPr id="398" name="Google Shape;398;g375c2c54872_1_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g375c2c54872_1_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0" name="Google Shape;400;g375c2c54872_1_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g375c2c54872_1_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g375c2c54872_1_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3"/>
        <p:cNvGrpSpPr/>
        <p:nvPr/>
      </p:nvGrpSpPr>
      <p:grpSpPr>
        <a:xfrm>
          <a:off x="0" y="0"/>
          <a:ext cx="0" cy="0"/>
          <a:chOff x="0" y="0"/>
          <a:chExt cx="0" cy="0"/>
        </a:xfrm>
      </p:grpSpPr>
      <p:sp>
        <p:nvSpPr>
          <p:cNvPr id="404" name="Google Shape;404;g375c2c54872_1_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5" name="Google Shape;405;g375c2c54872_1_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6" name="Google Shape;406;g375c2c54872_1_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g375c2c54872_1_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8" name="Google Shape;408;g375c2c54872_1_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g375c2c54872_1_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g375c2c54872_1_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g375c2c54872_1_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2"/>
        <p:cNvGrpSpPr/>
        <p:nvPr/>
      </p:nvGrpSpPr>
      <p:grpSpPr>
        <a:xfrm>
          <a:off x="0" y="0"/>
          <a:ext cx="0" cy="0"/>
          <a:chOff x="0" y="0"/>
          <a:chExt cx="0" cy="0"/>
        </a:xfrm>
      </p:grpSpPr>
      <p:sp>
        <p:nvSpPr>
          <p:cNvPr id="413" name="Google Shape;413;g375c2c54872_1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g375c2c54872_1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g375c2c54872_1_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g375c2c54872_1_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7"/>
        <p:cNvGrpSpPr/>
        <p:nvPr/>
      </p:nvGrpSpPr>
      <p:grpSpPr>
        <a:xfrm>
          <a:off x="0" y="0"/>
          <a:ext cx="0" cy="0"/>
          <a:chOff x="0" y="0"/>
          <a:chExt cx="0" cy="0"/>
        </a:xfrm>
      </p:grpSpPr>
      <p:sp>
        <p:nvSpPr>
          <p:cNvPr id="418" name="Google Shape;418;g375c2c54872_1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g375c2c54872_1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0" name="Google Shape;420;g375c2c54872_1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1" name="Google Shape;421;g375c2c54872_1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g375c2c54872_1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g375c2c54872_1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9"/>
        <p:cNvGrpSpPr/>
        <p:nvPr/>
      </p:nvGrpSpPr>
      <p:grpSpPr>
        <a:xfrm>
          <a:off x="0" y="0"/>
          <a:ext cx="0" cy="0"/>
          <a:chOff x="0" y="0"/>
          <a:chExt cx="0" cy="0"/>
        </a:xfrm>
      </p:grpSpPr>
      <p:sp>
        <p:nvSpPr>
          <p:cNvPr id="50" name="Google Shape;50;p6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03030"/>
              </a:buClr>
              <a:buSzPts val="8000"/>
              <a:buFont typeface="Trebuchet MS"/>
              <a:buNone/>
              <a:defRPr sz="8000">
                <a:solidFill>
                  <a:srgbClr val="30303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3" name="Google Shape;53;p6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64"/>
          <p:cNvCxnSpPr/>
          <p:nvPr/>
        </p:nvCxnSpPr>
        <p:spPr>
          <a:xfrm>
            <a:off x="1207658" y="4343400"/>
            <a:ext cx="987552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4"/>
        <p:cNvGrpSpPr/>
        <p:nvPr/>
      </p:nvGrpSpPr>
      <p:grpSpPr>
        <a:xfrm>
          <a:off x="0" y="0"/>
          <a:ext cx="0" cy="0"/>
          <a:chOff x="0" y="0"/>
          <a:chExt cx="0" cy="0"/>
        </a:xfrm>
      </p:grpSpPr>
      <p:sp>
        <p:nvSpPr>
          <p:cNvPr id="425" name="Google Shape;425;g375c2c54872_1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g375c2c54872_1_56"/>
          <p:cNvSpPr>
            <a:spLocks noGrp="1"/>
          </p:cNvSpPr>
          <p:nvPr>
            <p:ph type="pic" idx="2"/>
          </p:nvPr>
        </p:nvSpPr>
        <p:spPr>
          <a:xfrm>
            <a:off x="5183188" y="987425"/>
            <a:ext cx="6172200" cy="4873625"/>
          </a:xfrm>
          <a:prstGeom prst="rect">
            <a:avLst/>
          </a:prstGeom>
          <a:noFill/>
          <a:ln>
            <a:noFill/>
          </a:ln>
        </p:spPr>
      </p:sp>
      <p:sp>
        <p:nvSpPr>
          <p:cNvPr id="427" name="Google Shape;427;g375c2c54872_1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8" name="Google Shape;428;g375c2c54872_1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g375c2c54872_1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g375c2c54872_1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1"/>
        <p:cNvGrpSpPr/>
        <p:nvPr/>
      </p:nvGrpSpPr>
      <p:grpSpPr>
        <a:xfrm>
          <a:off x="0" y="0"/>
          <a:ext cx="0" cy="0"/>
          <a:chOff x="0" y="0"/>
          <a:chExt cx="0" cy="0"/>
        </a:xfrm>
      </p:grpSpPr>
      <p:sp>
        <p:nvSpPr>
          <p:cNvPr id="432" name="Google Shape;432;g375c2c54872_1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g375c2c54872_1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g375c2c54872_1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g375c2c54872_1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g375c2c54872_1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7"/>
        <p:cNvGrpSpPr/>
        <p:nvPr/>
      </p:nvGrpSpPr>
      <p:grpSpPr>
        <a:xfrm>
          <a:off x="0" y="0"/>
          <a:ext cx="0" cy="0"/>
          <a:chOff x="0" y="0"/>
          <a:chExt cx="0" cy="0"/>
        </a:xfrm>
      </p:grpSpPr>
      <p:sp>
        <p:nvSpPr>
          <p:cNvPr id="438" name="Google Shape;438;g375c2c54872_1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9" name="Google Shape;439;g375c2c54872_1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g375c2c54872_1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g375c2c54872_1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g375c2c54872_1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7"/>
        <p:cNvGrpSpPr/>
        <p:nvPr/>
      </p:nvGrpSpPr>
      <p:grpSpPr>
        <a:xfrm>
          <a:off x="0" y="0"/>
          <a:ext cx="0" cy="0"/>
          <a:chOff x="0" y="0"/>
          <a:chExt cx="0" cy="0"/>
        </a:xfrm>
      </p:grpSpPr>
      <p:sp>
        <p:nvSpPr>
          <p:cNvPr id="58" name="Google Shape;58;p6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03030"/>
              </a:buClr>
              <a:buSzPts val="8000"/>
              <a:buFont typeface="Trebuchet MS"/>
              <a:buNone/>
              <a:defRPr sz="8000" b="0">
                <a:solidFill>
                  <a:srgbClr val="30303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1" name="Google Shape;61;p6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65"/>
          <p:cNvCxnSpPr/>
          <p:nvPr/>
        </p:nvCxnSpPr>
        <p:spPr>
          <a:xfrm>
            <a:off x="1207658" y="4343400"/>
            <a:ext cx="987552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6"/>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6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6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4848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5" name="Google Shape;75;p6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6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7" name="Google Shape;77;p6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6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484848"/>
              </a:buClr>
              <a:buSzPts val="4800"/>
              <a:buFont typeface="Trebuchet MS"/>
              <a:buNone/>
              <a:defRPr sz="4800" b="0" i="0" u="none" strike="noStrike" cap="none">
                <a:solidFill>
                  <a:srgbClr val="48484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84848"/>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84848"/>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9pPr>
          </a:lstStyle>
          <a:p>
            <a:endParaRPr/>
          </a:p>
        </p:txBody>
      </p:sp>
      <p:sp>
        <p:nvSpPr>
          <p:cNvPr id="13" name="Google Shape;13;p5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58"/>
          <p:cNvCxnSpPr/>
          <p:nvPr/>
        </p:nvCxnSpPr>
        <p:spPr>
          <a:xfrm>
            <a:off x="1193532" y="1737845"/>
            <a:ext cx="9966960" cy="0"/>
          </a:xfrm>
          <a:prstGeom prst="straightConnector1">
            <a:avLst/>
          </a:prstGeom>
          <a:noFill/>
          <a:ln w="9525" cap="flat" cmpd="sng">
            <a:solidFill>
              <a:srgbClr val="85858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g3728b63454f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g3728b63454f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g3728b63454f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g3728b63454f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g3728b63454f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3728b63454f_2_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6" name="Google Shape;196;g3728b63454f_2_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g3728b63454f_2_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g3728b63454f_2_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g3728b63454f_2_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3728b63454f_2_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7" name="Google Shape;277;g3728b63454f_2_2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g3728b63454f_2_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g3728b63454f_2_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g3728b63454f_2_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6"/>
        <p:cNvGrpSpPr/>
        <p:nvPr/>
      </p:nvGrpSpPr>
      <p:grpSpPr>
        <a:xfrm>
          <a:off x="0" y="0"/>
          <a:ext cx="0" cy="0"/>
          <a:chOff x="0" y="0"/>
          <a:chExt cx="0" cy="0"/>
        </a:xfrm>
      </p:grpSpPr>
      <p:sp>
        <p:nvSpPr>
          <p:cNvPr id="357" name="Google Shape;357;g3728b63454f_2_4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8" name="Google Shape;358;g3728b63454f_2_4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59" name="Google Shape;359;g3728b63454f_2_4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0" name="Google Shape;360;g3728b63454f_2_4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1" name="Google Shape;361;g3728b63454f_2_4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g375c2c54872_1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0" name="Google Shape;370;g375c2c54872_1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g375c2c54872_1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g375c2c54872_1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3" name="Google Shape;373;g375c2c54872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hyperlink" Target="https://www.cdc.gov/public-health-gateway/php/about/social-determinants-of-health.htm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s://www.healthaffairs.org/do/10.1377/hblog20190115.234942/ful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hyperlink" Target="https://www.fns.usda.gov/resource/usda-actions-nutrition-security"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hyperlink" Target="https://nopren.ucsf.edu/her-nopren-summer%C2%A0speaker-series-students-202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53.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5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5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54.xml"/><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54.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53.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1"/>
          <p:cNvSpPr>
            <a:spLocks noGrp="1"/>
          </p:cNvSpPr>
          <p:nvPr>
            <p:ph type="title" idx="4294967295"/>
          </p:nvPr>
        </p:nvSpPr>
        <p:spPr>
          <a:xfrm>
            <a:off x="0" y="3891280"/>
            <a:ext cx="12192000" cy="2966700"/>
          </a:xfrm>
          <a:prstGeom prst="rect">
            <a:avLst/>
          </a:prstGeom>
          <a:solidFill>
            <a:schemeClr val="accent2"/>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6000" b="0" i="0" u="none" strike="noStrike" kern="0" cap="none" spc="0" normalizeH="0" baseline="0" noProof="0" dirty="0">
                <a:ln>
                  <a:noFill/>
                </a:ln>
                <a:solidFill>
                  <a:srgbClr val="FFFFFF"/>
                </a:solidFill>
                <a:effectLst/>
                <a:uLnTx/>
                <a:uFillTx/>
                <a:latin typeface="Calibri"/>
                <a:ea typeface="Calibri"/>
                <a:cs typeface="Calibri"/>
                <a:sym typeface="Calibri"/>
              </a:rPr>
              <a:t>Summer Speaker Series for Students</a:t>
            </a:r>
            <a:endParaRPr kumimoji="0" lang="en-US" sz="15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6000" b="0" i="0" u="none" strike="noStrike" kern="0" cap="none" spc="0" normalizeH="0" baseline="0" noProof="0" dirty="0">
                <a:ln>
                  <a:noFill/>
                </a:ln>
                <a:solidFill>
                  <a:srgbClr val="FFFFFF"/>
                </a:solidFill>
                <a:effectLst/>
                <a:uLnTx/>
                <a:uFillTx/>
                <a:latin typeface="Calibri"/>
                <a:ea typeface="Calibri"/>
                <a:cs typeface="Calibri"/>
                <a:sym typeface="Calibri"/>
              </a:rPr>
              <a:t>2025</a:t>
            </a:r>
          </a:p>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endParaRPr kumimoji="0" lang="en-US" sz="19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0"/>
              </a:spcBef>
              <a:spcAft>
                <a:spcPts val="0"/>
              </a:spcAft>
              <a:buClr>
                <a:schemeClr val="dk1"/>
              </a:buClr>
              <a:buSzPts val="1500"/>
              <a:buFont typeface="Arial"/>
              <a:buNone/>
              <a:tabLst/>
              <a:defRPr/>
            </a:pPr>
            <a:r>
              <a:rPr kumimoji="0" lang="en-US" sz="1700" b="0" i="1" u="none" strike="noStrike" kern="0" cap="none" spc="0" normalizeH="0" baseline="0" noProof="0" dirty="0">
                <a:ln>
                  <a:noFill/>
                </a:ln>
                <a:solidFill>
                  <a:srgbClr val="FFFFFF"/>
                </a:solidFill>
                <a:effectLst/>
                <a:uLnTx/>
                <a:uFillTx/>
                <a:latin typeface="Calibri"/>
                <a:ea typeface="Calibri"/>
                <a:cs typeface="Calibri"/>
                <a:sym typeface="Calibri"/>
              </a:rPr>
              <a:t>(The contents and findings of this presentation are those of the speakers and do not represent the official views of the Centers for Disease Control &amp; Prevention or Department of Health and Human Services.)</a:t>
            </a:r>
            <a:endParaRPr kumimoji="0" lang="en-US" sz="5600" b="0" i="1"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50" name="Google Shape;450;p1">
            <a:extLst>
              <a:ext uri="{C183D7F6-B498-43B3-948B-1728B52AA6E4}">
                <adec:decorative xmlns:adec="http://schemas.microsoft.com/office/drawing/2017/decorative" val="1"/>
              </a:ext>
            </a:extLst>
          </p:cNvPr>
          <p:cNvSpPr txBox="1"/>
          <p:nvPr/>
        </p:nvSpPr>
        <p:spPr>
          <a:xfrm>
            <a:off x="1527544" y="4269562"/>
            <a:ext cx="8686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451" name="Google Shape;451;p1">
            <a:extLst>
              <a:ext uri="{C183D7F6-B498-43B3-948B-1728B52AA6E4}">
                <adec:decorative xmlns:adec="http://schemas.microsoft.com/office/drawing/2017/decorative" val="1"/>
              </a:ext>
            </a:extLst>
          </p:cNvPr>
          <p:cNvSpPr/>
          <p:nvPr/>
        </p:nvSpPr>
        <p:spPr>
          <a:xfrm>
            <a:off x="0" y="3717270"/>
            <a:ext cx="12192000" cy="174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pic>
        <p:nvPicPr>
          <p:cNvPr id="452" name="Google Shape;452;p1" descr="A picture containing icon"/>
          <p:cNvPicPr preferRelativeResize="0"/>
          <p:nvPr/>
        </p:nvPicPr>
        <p:blipFill rotWithShape="1">
          <a:blip r:embed="rId3">
            <a:alphaModFix/>
          </a:blip>
          <a:srcRect/>
          <a:stretch/>
        </p:blipFill>
        <p:spPr>
          <a:xfrm>
            <a:off x="1184644" y="277465"/>
            <a:ext cx="9372600" cy="335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9" name="Google Shape;549;g3728b63454f_2_303"/>
          <p:cNvSpPr>
            <a:spLocks noGrp="1"/>
          </p:cNvSpPr>
          <p:nvPr>
            <p:ph type="title" idx="4294967295"/>
          </p:nvPr>
        </p:nvSpPr>
        <p:spPr>
          <a:xfrm>
            <a:off x="0" y="-16831"/>
            <a:ext cx="12192000" cy="1039448"/>
          </a:xfrm>
          <a:prstGeom prst="rect">
            <a:avLst/>
          </a:prstGeom>
          <a:solidFill>
            <a:srgbClr val="002060"/>
          </a:solidFill>
          <a:ln w="9525" cap="flat" cmpd="sng">
            <a:solidFill>
              <a:schemeClr val="accent1"/>
            </a:solidFill>
            <a:prstDash val="solid"/>
            <a:miter lim="800000"/>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t>Food Insecurity &amp; </a:t>
            </a:r>
            <a:b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t>Subsequent Annual Health Care Expenditures</a:t>
            </a:r>
          </a:p>
        </p:txBody>
      </p:sp>
      <p:pic>
        <p:nvPicPr>
          <p:cNvPr id="546" name="Google Shape;546;g3728b63454f_2_303" descr="A blue rectangles on a black background"/>
          <p:cNvPicPr preferRelativeResize="0"/>
          <p:nvPr/>
        </p:nvPicPr>
        <p:blipFill rotWithShape="1">
          <a:blip r:embed="rId3">
            <a:alphaModFix/>
          </a:blip>
          <a:srcRect/>
          <a:stretch/>
        </p:blipFill>
        <p:spPr>
          <a:xfrm>
            <a:off x="2362200" y="1397003"/>
            <a:ext cx="7391400" cy="4064000"/>
          </a:xfrm>
          <a:prstGeom prst="rect">
            <a:avLst/>
          </a:prstGeom>
          <a:noFill/>
          <a:ln>
            <a:noFill/>
          </a:ln>
        </p:spPr>
      </p:pic>
      <p:sp>
        <p:nvSpPr>
          <p:cNvPr id="548" name="Google Shape;548;g3728b63454f_2_303"/>
          <p:cNvSpPr txBox="1"/>
          <p:nvPr/>
        </p:nvSpPr>
        <p:spPr>
          <a:xfrm>
            <a:off x="9105900" y="2291834"/>
            <a:ext cx="990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$ 1863</a:t>
            </a:r>
            <a:endParaRPr/>
          </a:p>
        </p:txBody>
      </p:sp>
      <p:sp>
        <p:nvSpPr>
          <p:cNvPr id="545" name="Google Shape;545;g3728b63454f_2_303"/>
          <p:cNvSpPr txBox="1"/>
          <p:nvPr/>
        </p:nvSpPr>
        <p:spPr>
          <a:xfrm>
            <a:off x="336252" y="5849854"/>
            <a:ext cx="917849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NHIS-MEPS data adjusted for: age, age squared, gender, race/ethnicity, education, income, rural residence, and insurance. </a:t>
            </a:r>
            <a:endParaRPr/>
          </a:p>
        </p:txBody>
      </p:sp>
      <p:sp>
        <p:nvSpPr>
          <p:cNvPr id="544" name="Google Shape;544;g3728b63454f_2_303"/>
          <p:cNvSpPr txBox="1"/>
          <p:nvPr/>
        </p:nvSpPr>
        <p:spPr>
          <a:xfrm>
            <a:off x="5762293" y="6476983"/>
            <a:ext cx="75049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Berkowitz, Basu, and Seligman. Health Services Research: </a:t>
            </a:r>
            <a:r>
              <a:rPr lang="en-US" sz="1800" b="0" i="1" u="none" strike="noStrike" cap="none">
                <a:solidFill>
                  <a:srgbClr val="000000"/>
                </a:solidFill>
                <a:latin typeface="Calibri"/>
                <a:ea typeface="Calibri"/>
                <a:cs typeface="Calibri"/>
                <a:sym typeface="Calibri"/>
              </a:rPr>
              <a:t>2017.</a:t>
            </a:r>
            <a:endParaRPr sz="1800" b="0" i="0" u="none" strike="noStrike" cap="none">
              <a:solidFill>
                <a:srgbClr val="000000"/>
              </a:solidFill>
              <a:latin typeface="Calibri"/>
              <a:ea typeface="Calibri"/>
              <a:cs typeface="Calibri"/>
              <a:sym typeface="Calibri"/>
            </a:endParaRPr>
          </a:p>
        </p:txBody>
      </p:sp>
      <p:sp>
        <p:nvSpPr>
          <p:cNvPr id="547" name="Google Shape;547;g3728b63454f_2_303">
            <a:extLst>
              <a:ext uri="{C183D7F6-B498-43B3-948B-1728B52AA6E4}">
                <adec:decorative xmlns:adec="http://schemas.microsoft.com/office/drawing/2017/decorative" val="1"/>
              </a:ext>
            </a:extLst>
          </p:cNvPr>
          <p:cNvSpPr/>
          <p:nvPr/>
        </p:nvSpPr>
        <p:spPr>
          <a:xfrm>
            <a:off x="8915400" y="2057400"/>
            <a:ext cx="152400" cy="838200"/>
          </a:xfrm>
          <a:prstGeom prst="rightBrace">
            <a:avLst>
              <a:gd name="adj1" fmla="val 8333"/>
              <a:gd name="adj2" fmla="val 50000"/>
            </a:avLst>
          </a:prstGeom>
          <a:solidFill>
            <a:schemeClr val="lt1"/>
          </a:solidFill>
          <a:ln w="19050"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g3728b63454f_2_312" descr="mrkaplansclass - Five Regions for the Students"/>
          <p:cNvPicPr preferRelativeResize="0"/>
          <p:nvPr/>
        </p:nvPicPr>
        <p:blipFill rotWithShape="1">
          <a:blip r:embed="rId3">
            <a:alphaModFix/>
          </a:blip>
          <a:srcRect/>
          <a:stretch/>
        </p:blipFill>
        <p:spPr>
          <a:xfrm>
            <a:off x="1749874" y="685800"/>
            <a:ext cx="8812978" cy="5562600"/>
          </a:xfrm>
          <a:prstGeom prst="rect">
            <a:avLst/>
          </a:prstGeom>
          <a:noFill/>
          <a:ln>
            <a:noFill/>
          </a:ln>
        </p:spPr>
      </p:pic>
      <p:sp>
        <p:nvSpPr>
          <p:cNvPr id="556" name="Google Shape;556;g3728b63454f_2_312"/>
          <p:cNvSpPr txBox="1">
            <a:spLocks noGrp="1"/>
          </p:cNvSpPr>
          <p:nvPr>
            <p:ph type="title" idx="4294967295"/>
          </p:nvPr>
        </p:nvSpPr>
        <p:spPr>
          <a:xfrm>
            <a:off x="2895600" y="650945"/>
            <a:ext cx="6248400" cy="510909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11500"/>
              <a:buFont typeface="Calibri"/>
              <a:buNone/>
              <a:tabLst/>
              <a:defRPr/>
            </a:pPr>
            <a:r>
              <a:rPr kumimoji="0" lang="en-US" sz="11500" b="0" i="0" u="none" strike="noStrike" kern="0" cap="none" spc="0" normalizeH="0" baseline="0" noProof="0" dirty="0">
                <a:ln>
                  <a:noFill/>
                </a:ln>
                <a:solidFill>
                  <a:srgbClr val="000000"/>
                </a:solidFill>
                <a:effectLst/>
                <a:uLnTx/>
                <a:uFillTx/>
                <a:latin typeface="Calibri"/>
                <a:ea typeface="Calibri"/>
                <a:cs typeface="Calibri"/>
                <a:sym typeface="Calibri"/>
              </a:rPr>
              <a:t>$77.5 billion </a:t>
            </a:r>
            <a:r>
              <a:rPr kumimoji="0" lang="en-US" sz="4800" b="0" i="0" u="none" strike="noStrike" kern="0" cap="none" spc="0" normalizeH="0" baseline="0" noProof="0" dirty="0">
                <a:ln>
                  <a:noFill/>
                </a:ln>
                <a:solidFill>
                  <a:srgbClr val="000000"/>
                </a:solidFill>
                <a:effectLst/>
                <a:uLnTx/>
                <a:uFillTx/>
                <a:latin typeface="Calibri"/>
                <a:ea typeface="Calibri"/>
                <a:cs typeface="Calibri"/>
                <a:sym typeface="Calibri"/>
              </a:rPr>
              <a:t>additional health care expenditures annually</a:t>
            </a:r>
            <a:endParaRPr kumimoji="0" lang="en-US" sz="7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55" name="Google Shape;555;g3728b63454f_2_312"/>
          <p:cNvSpPr txBox="1"/>
          <p:nvPr/>
        </p:nvSpPr>
        <p:spPr>
          <a:xfrm>
            <a:off x="155865" y="6488545"/>
            <a:ext cx="491489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0" i="0" u="none" strike="noStrike" cap="none">
                <a:solidFill>
                  <a:srgbClr val="000000"/>
                </a:solidFill>
                <a:latin typeface="Calibri"/>
                <a:ea typeface="Calibri"/>
                <a:cs typeface="Calibri"/>
                <a:sym typeface="Calibri"/>
              </a:rPr>
              <a:t>Berkowitz, Basu, and Seligman. Health Services Research: </a:t>
            </a:r>
            <a:r>
              <a:rPr lang="en-US" sz="1350" b="0" i="1" u="none" strike="noStrike" cap="none">
                <a:solidFill>
                  <a:srgbClr val="000000"/>
                </a:solidFill>
                <a:latin typeface="Calibri"/>
                <a:ea typeface="Calibri"/>
                <a:cs typeface="Calibri"/>
                <a:sym typeface="Calibri"/>
              </a:rPr>
              <a:t>2017.</a:t>
            </a:r>
            <a:endParaRPr sz="135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3728b63454f_2_318">
            <a:extLst>
              <a:ext uri="{C183D7F6-B498-43B3-948B-1728B52AA6E4}">
                <adec:decorative xmlns:adec="http://schemas.microsoft.com/office/drawing/2017/decorative" val="1"/>
              </a:ext>
            </a:extLst>
          </p:cNvPr>
          <p:cNvSpPr/>
          <p:nvPr/>
        </p:nvSpPr>
        <p:spPr>
          <a:xfrm>
            <a:off x="-1" y="-20964"/>
            <a:ext cx="12192000" cy="1149861"/>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6" name="Google Shape;566;g3728b63454f_2_318"/>
          <p:cNvSpPr txBox="1">
            <a:spLocks noGrp="1"/>
          </p:cNvSpPr>
          <p:nvPr>
            <p:ph type="title"/>
          </p:nvPr>
        </p:nvSpPr>
        <p:spPr>
          <a:xfrm>
            <a:off x="191381" y="110265"/>
            <a:ext cx="11716162" cy="8874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sz="3800" b="1">
                <a:solidFill>
                  <a:schemeClr val="lt1"/>
                </a:solidFill>
                <a:latin typeface="Calibri"/>
                <a:ea typeface="Calibri"/>
                <a:cs typeface="Calibri"/>
                <a:sym typeface="Calibri"/>
              </a:rPr>
              <a:t>Mis-Alignment Between Health Care &amp; “Social Care” in the US</a:t>
            </a:r>
            <a:endParaRPr/>
          </a:p>
        </p:txBody>
      </p:sp>
      <p:pic>
        <p:nvPicPr>
          <p:cNvPr id="563" name="Google Shape;563;g3728b63454f_2_318" descr="f12"/>
          <p:cNvPicPr preferRelativeResize="0"/>
          <p:nvPr/>
        </p:nvPicPr>
        <p:blipFill rotWithShape="1">
          <a:blip r:embed="rId3">
            <a:alphaModFix/>
          </a:blip>
          <a:srcRect/>
          <a:stretch/>
        </p:blipFill>
        <p:spPr>
          <a:xfrm>
            <a:off x="479406" y="1199452"/>
            <a:ext cx="7297783" cy="4402521"/>
          </a:xfrm>
          <a:prstGeom prst="rect">
            <a:avLst/>
          </a:prstGeom>
          <a:noFill/>
          <a:ln w="9525" cap="flat" cmpd="sng">
            <a:solidFill>
              <a:schemeClr val="accent1"/>
            </a:solidFill>
            <a:prstDash val="solid"/>
            <a:round/>
            <a:headEnd type="none" w="sm" len="sm"/>
            <a:tailEnd type="none" w="sm" len="sm"/>
          </a:ln>
        </p:spPr>
      </p:pic>
      <p:sp>
        <p:nvSpPr>
          <p:cNvPr id="564" name="Google Shape;564;g3728b63454f_2_318">
            <a:extLst>
              <a:ext uri="{C183D7F6-B498-43B3-948B-1728B52AA6E4}">
                <adec:decorative xmlns:adec="http://schemas.microsoft.com/office/drawing/2017/decorative" val="1"/>
              </a:ext>
            </a:extLst>
          </p:cNvPr>
          <p:cNvSpPr/>
          <p:nvPr/>
        </p:nvSpPr>
        <p:spPr>
          <a:xfrm>
            <a:off x="3913038" y="2733028"/>
            <a:ext cx="644434" cy="2908662"/>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Calibri"/>
              <a:ea typeface="Calibri"/>
              <a:cs typeface="Calibri"/>
              <a:sym typeface="Calibri"/>
            </a:endParaRPr>
          </a:p>
        </p:txBody>
      </p:sp>
      <p:sp>
        <p:nvSpPr>
          <p:cNvPr id="567" name="Google Shape;567;g3728b63454f_2_318"/>
          <p:cNvSpPr txBox="1"/>
          <p:nvPr/>
        </p:nvSpPr>
        <p:spPr>
          <a:xfrm>
            <a:off x="276916" y="5665848"/>
            <a:ext cx="720471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Figure 1. Health and Social Care Spending as a Percentage of GDP</a:t>
            </a:r>
            <a:endParaRPr sz="2000" b="0" i="0" u="none" strike="noStrike" cap="none">
              <a:solidFill>
                <a:srgbClr val="000000"/>
              </a:solidFill>
              <a:latin typeface="Calibri"/>
              <a:ea typeface="Calibri"/>
              <a:cs typeface="Calibri"/>
              <a:sym typeface="Calibri"/>
            </a:endParaRPr>
          </a:p>
        </p:txBody>
      </p:sp>
      <p:pic>
        <p:nvPicPr>
          <p:cNvPr id="569" name="Google Shape;569;g3728b63454f_2_318" descr="Social Determinants of Health | Public Health Gateway | CDC"/>
          <p:cNvPicPr preferRelativeResize="0"/>
          <p:nvPr/>
        </p:nvPicPr>
        <p:blipFill rotWithShape="1">
          <a:blip r:embed="rId4">
            <a:alphaModFix/>
          </a:blip>
          <a:srcRect/>
          <a:stretch/>
        </p:blipFill>
        <p:spPr>
          <a:xfrm>
            <a:off x="7980218" y="2528900"/>
            <a:ext cx="4152900" cy="2220287"/>
          </a:xfrm>
          <a:prstGeom prst="rect">
            <a:avLst/>
          </a:prstGeom>
          <a:noFill/>
          <a:ln>
            <a:noFill/>
          </a:ln>
        </p:spPr>
      </p:pic>
      <p:sp>
        <p:nvSpPr>
          <p:cNvPr id="568" name="Google Shape;568;g3728b63454f_2_318"/>
          <p:cNvSpPr txBox="1"/>
          <p:nvPr/>
        </p:nvSpPr>
        <p:spPr>
          <a:xfrm>
            <a:off x="7980218" y="1462483"/>
            <a:ext cx="39273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These is the downstream impact of policies we have put into place.</a:t>
            </a:r>
            <a:endParaRPr/>
          </a:p>
        </p:txBody>
      </p:sp>
      <p:sp>
        <p:nvSpPr>
          <p:cNvPr id="565" name="Google Shape;565;g3728b63454f_2_318"/>
          <p:cNvSpPr txBox="1"/>
          <p:nvPr/>
        </p:nvSpPr>
        <p:spPr>
          <a:xfrm>
            <a:off x="442551" y="6439958"/>
            <a:ext cx="75376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32046"/>
                </a:solidFill>
                <a:latin typeface="Calibri"/>
                <a:ea typeface="Calibri"/>
                <a:cs typeface="Calibri"/>
                <a:sym typeface="Calibri"/>
              </a:rPr>
              <a:t>Rebalancing Social &amp; Medical Spending to Promote Health.  Butler et al. Brookings Institution. 2017</a:t>
            </a:r>
            <a:endParaRPr sz="3200" b="1" i="0" u="none" strike="noStrike" cap="none">
              <a:solidFill>
                <a:srgbClr val="132046"/>
              </a:solidFill>
              <a:latin typeface="Calibri"/>
              <a:ea typeface="Calibri"/>
              <a:cs typeface="Calibri"/>
              <a:sym typeface="Calibri"/>
            </a:endParaRPr>
          </a:p>
        </p:txBody>
      </p:sp>
      <p:sp>
        <p:nvSpPr>
          <p:cNvPr id="570" name="Google Shape;570;g3728b63454f_2_318"/>
          <p:cNvSpPr txBox="1"/>
          <p:nvPr/>
        </p:nvSpPr>
        <p:spPr>
          <a:xfrm>
            <a:off x="8227874" y="5998050"/>
            <a:ext cx="38040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hlink"/>
                </a:solidFill>
                <a:latin typeface="Calibri"/>
                <a:ea typeface="Calibri"/>
                <a:cs typeface="Calibri"/>
                <a:sym typeface="Calibri"/>
                <a:hlinkClick r:id="rId5"/>
              </a:rPr>
              <a:t>https://www.cdc.gov/public-health-gateway/php/about/social-determinants-of-health.html</a:t>
            </a:r>
            <a:r>
              <a:rPr lang="en-US" sz="1400">
                <a:solidFill>
                  <a:schemeClr val="dk1"/>
                </a:solidFill>
                <a:latin typeface="Calibri"/>
                <a:ea typeface="Calibri"/>
                <a:cs typeface="Calibri"/>
                <a:sym typeface="Calibri"/>
              </a:rPr>
              <a:t>  Accessed 8/1/2025.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Title 1">
            <a:extLst>
              <a:ext uri="{FF2B5EF4-FFF2-40B4-BE49-F238E27FC236}">
                <a16:creationId xmlns:a16="http://schemas.microsoft.com/office/drawing/2014/main" id="{23AF3096-4F9C-DEED-52B2-F53FA1275E19}"/>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Social determinants</a:t>
            </a:r>
          </a:p>
        </p:txBody>
      </p:sp>
      <p:pic>
        <p:nvPicPr>
          <p:cNvPr id="575" name="Google Shape;575;g3728b63454f_2_331" descr="Diagram, arrow"/>
          <p:cNvPicPr preferRelativeResize="0"/>
          <p:nvPr/>
        </p:nvPicPr>
        <p:blipFill rotWithShape="1">
          <a:blip r:embed="rId3">
            <a:alphaModFix/>
          </a:blip>
          <a:srcRect/>
          <a:stretch/>
        </p:blipFill>
        <p:spPr>
          <a:xfrm>
            <a:off x="632676" y="717108"/>
            <a:ext cx="9139889" cy="5131395"/>
          </a:xfrm>
          <a:prstGeom prst="rect">
            <a:avLst/>
          </a:prstGeom>
          <a:noFill/>
          <a:ln>
            <a:noFill/>
          </a:ln>
        </p:spPr>
      </p:pic>
      <p:sp>
        <p:nvSpPr>
          <p:cNvPr id="578" name="Google Shape;578;g3728b63454f_2_331"/>
          <p:cNvSpPr/>
          <p:nvPr/>
        </p:nvSpPr>
        <p:spPr>
          <a:xfrm>
            <a:off x="10005848" y="1566041"/>
            <a:ext cx="1965435" cy="1104582"/>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chemeClr val="tx1"/>
                </a:solidFill>
                <a:latin typeface="Calibri"/>
                <a:ea typeface="Calibri"/>
                <a:cs typeface="Calibri"/>
                <a:sym typeface="Calibri"/>
              </a:rPr>
              <a:t>Social Drivers of Health</a:t>
            </a:r>
            <a:endParaRPr>
              <a:solidFill>
                <a:schemeClr val="tx1"/>
              </a:solidFill>
            </a:endParaRPr>
          </a:p>
        </p:txBody>
      </p:sp>
      <p:sp>
        <p:nvSpPr>
          <p:cNvPr id="577" name="Google Shape;577;g3728b63454f_2_331"/>
          <p:cNvSpPr/>
          <p:nvPr/>
        </p:nvSpPr>
        <p:spPr>
          <a:xfrm>
            <a:off x="10005848" y="3282805"/>
            <a:ext cx="1965435" cy="721636"/>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chemeClr val="tx1"/>
                </a:solidFill>
                <a:latin typeface="Calibri"/>
                <a:ea typeface="Calibri"/>
                <a:cs typeface="Calibri"/>
                <a:sym typeface="Calibri"/>
              </a:rPr>
              <a:t>Social Needs</a:t>
            </a:r>
            <a:endParaRPr>
              <a:solidFill>
                <a:schemeClr val="tx1"/>
              </a:solidFill>
            </a:endParaRPr>
          </a:p>
        </p:txBody>
      </p:sp>
      <p:sp>
        <p:nvSpPr>
          <p:cNvPr id="576" name="Google Shape;576;g3728b63454f_2_331"/>
          <p:cNvSpPr txBox="1"/>
          <p:nvPr/>
        </p:nvSpPr>
        <p:spPr>
          <a:xfrm>
            <a:off x="220717" y="6120960"/>
            <a:ext cx="1133015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046"/>
              </a:buClr>
              <a:buSzPts val="1600"/>
              <a:buFont typeface="Calibri"/>
              <a:buNone/>
            </a:pPr>
            <a:r>
              <a:rPr lang="en-US" sz="1600" b="1" i="0" u="none" strike="noStrike" cap="none">
                <a:solidFill>
                  <a:srgbClr val="132046"/>
                </a:solidFill>
                <a:latin typeface="Calibri"/>
                <a:ea typeface="Calibri"/>
                <a:cs typeface="Calibri"/>
                <a:sym typeface="Calibri"/>
              </a:rPr>
              <a:t>“Meeting Individual Social Needs Falls Short Of Addressing Social Determinants Of Health,” Health Affairs Blog, January 16, 2019. DOI: </a:t>
            </a:r>
            <a:r>
              <a:rPr lang="en-US" sz="1600" b="1" i="0" u="sng" strike="noStrike" cap="none">
                <a:solidFill>
                  <a:schemeClr val="hlink"/>
                </a:solidFill>
                <a:latin typeface="Calibri"/>
                <a:ea typeface="Calibri"/>
                <a:cs typeface="Calibri"/>
                <a:sym typeface="Calibri"/>
                <a:hlinkClick r:id="rId4"/>
              </a:rPr>
              <a:t>10.1377/hblog20190115.234942</a:t>
            </a:r>
            <a:endParaRPr sz="1600" b="1" i="0" u="none" strike="noStrike" cap="none">
              <a:solidFill>
                <a:srgbClr val="13204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4" name="Title 3">
            <a:extLst>
              <a:ext uri="{FF2B5EF4-FFF2-40B4-BE49-F238E27FC236}">
                <a16:creationId xmlns:a16="http://schemas.microsoft.com/office/drawing/2014/main" id="{06FEC96A-A50A-FAFA-AFF4-23F149A85145}"/>
              </a:ext>
              <a:ext uri="{C183D7F6-B498-43B3-948B-1728B52AA6E4}">
                <adec:decorative xmlns:adec="http://schemas.microsoft.com/office/drawing/2017/decorative" val="1"/>
              </a:ext>
            </a:extLst>
          </p:cNvPr>
          <p:cNvSpPr>
            <a:spLocks noGrp="1"/>
          </p:cNvSpPr>
          <p:nvPr>
            <p:ph type="title"/>
          </p:nvPr>
        </p:nvSpPr>
        <p:spPr>
          <a:xfrm>
            <a:off x="604781" y="-611449"/>
            <a:ext cx="10898107" cy="611449"/>
          </a:xfrm>
        </p:spPr>
        <p:txBody>
          <a:bodyPr spcFirstLastPara="1" wrap="square" lIns="91425" tIns="45700" rIns="91425" bIns="45700" anchor="b" anchorCtr="0">
            <a:noAutofit/>
          </a:bodyPr>
          <a:lstStyle/>
          <a:p>
            <a:r>
              <a:rPr lang="en-US" dirty="0"/>
              <a:t>Nutrition security vs food security</a:t>
            </a:r>
          </a:p>
        </p:txBody>
      </p:sp>
      <p:grpSp>
        <p:nvGrpSpPr>
          <p:cNvPr id="586" name="Google Shape;586;g3728b63454f_2_338" descr="Nutrition security vs food security"/>
          <p:cNvGrpSpPr/>
          <p:nvPr/>
        </p:nvGrpSpPr>
        <p:grpSpPr>
          <a:xfrm>
            <a:off x="0" y="-4189"/>
            <a:ext cx="12191999" cy="1336004"/>
            <a:chOff x="0" y="-4189"/>
            <a:chExt cx="12191999" cy="1336004"/>
          </a:xfrm>
        </p:grpSpPr>
        <p:sp>
          <p:nvSpPr>
            <p:cNvPr id="587" name="Google Shape;587;g3728b63454f_2_338"/>
            <p:cNvSpPr/>
            <p:nvPr/>
          </p:nvSpPr>
          <p:spPr>
            <a:xfrm>
              <a:off x="0" y="0"/>
              <a:ext cx="699615" cy="133181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8" name="Google Shape;588;g3728b63454f_2_338"/>
            <p:cNvSpPr/>
            <p:nvPr/>
          </p:nvSpPr>
          <p:spPr>
            <a:xfrm>
              <a:off x="336450" y="-4189"/>
              <a:ext cx="11855549" cy="133600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alibri"/>
                <a:buNone/>
              </a:pPr>
              <a:r>
                <a:rPr lang="en-US" sz="3600" b="1" i="0" u="none" strike="noStrike" cap="none" dirty="0">
                  <a:solidFill>
                    <a:srgbClr val="FFFFFF"/>
                  </a:solidFill>
                  <a:latin typeface="Calibri"/>
                  <a:ea typeface="Calibri"/>
                  <a:cs typeface="Calibri"/>
                  <a:sym typeface="Calibri"/>
                </a:rPr>
                <a:t>Nutrition Security vs Food Security (simplified)</a:t>
              </a:r>
              <a:endParaRPr dirty="0"/>
            </a:p>
          </p:txBody>
        </p:sp>
      </p:grpSp>
      <p:pic>
        <p:nvPicPr>
          <p:cNvPr id="583" name="Google Shape;583;g3728b63454f_2_338" descr="A diagram of a diet security"/>
          <p:cNvPicPr preferRelativeResize="0"/>
          <p:nvPr/>
        </p:nvPicPr>
        <p:blipFill rotWithShape="1">
          <a:blip r:embed="rId3">
            <a:alphaModFix/>
          </a:blip>
          <a:srcRect/>
          <a:stretch/>
        </p:blipFill>
        <p:spPr>
          <a:xfrm>
            <a:off x="209597" y="2108336"/>
            <a:ext cx="6919294" cy="3279457"/>
          </a:xfrm>
          <a:prstGeom prst="rect">
            <a:avLst/>
          </a:prstGeom>
          <a:noFill/>
          <a:ln>
            <a:noFill/>
          </a:ln>
        </p:spPr>
      </p:pic>
      <p:pic>
        <p:nvPicPr>
          <p:cNvPr id="584" name="Google Shape;584;g3728b63454f_2_338" descr="A blue and white text on a blue background"/>
          <p:cNvPicPr preferRelativeResize="0"/>
          <p:nvPr/>
        </p:nvPicPr>
        <p:blipFill rotWithShape="1">
          <a:blip r:embed="rId4">
            <a:alphaModFix/>
          </a:blip>
          <a:srcRect/>
          <a:stretch/>
        </p:blipFill>
        <p:spPr>
          <a:xfrm>
            <a:off x="7035666" y="2108337"/>
            <a:ext cx="5124709" cy="3279456"/>
          </a:xfrm>
          <a:prstGeom prst="rect">
            <a:avLst/>
          </a:prstGeom>
          <a:noFill/>
          <a:ln>
            <a:noFill/>
          </a:ln>
        </p:spPr>
      </p:pic>
      <p:sp>
        <p:nvSpPr>
          <p:cNvPr id="585" name="Google Shape;585;g3728b63454f_2_338"/>
          <p:cNvSpPr txBox="1"/>
          <p:nvPr/>
        </p:nvSpPr>
        <p:spPr>
          <a:xfrm>
            <a:off x="5019675" y="5651565"/>
            <a:ext cx="714070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sng" strike="noStrike" cap="none">
                <a:solidFill>
                  <a:schemeClr val="hlink"/>
                </a:solidFill>
                <a:latin typeface="Calibri"/>
                <a:ea typeface="Calibri"/>
                <a:cs typeface="Calibri"/>
                <a:sym typeface="Calibri"/>
                <a:hlinkClick r:id="rId5"/>
              </a:rPr>
              <a:t>https://www.fns.usda.gov/resource/usda-actions-nutrition-security</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0" i="1" u="none" strike="noStrike" cap="none">
                <a:solidFill>
                  <a:srgbClr val="000000"/>
                </a:solidFill>
                <a:latin typeface="Calibri"/>
                <a:ea typeface="Calibri"/>
                <a:cs typeface="Calibri"/>
                <a:sym typeface="Calibri"/>
              </a:rPr>
              <a:t>Note that this citation is provided for historica</a:t>
            </a:r>
            <a:r>
              <a:rPr lang="en-US" sz="1800" i="1">
                <a:solidFill>
                  <a:srgbClr val="000000"/>
                </a:solidFill>
                <a:latin typeface="Calibri"/>
                <a:ea typeface="Calibri"/>
                <a:cs typeface="Calibri"/>
                <a:sym typeface="Calibri"/>
              </a:rPr>
              <a:t>l reference and</a:t>
            </a:r>
            <a:r>
              <a:rPr lang="en-US" sz="1800" b="0" i="1" u="none" strike="noStrike" cap="none">
                <a:solidFill>
                  <a:srgbClr val="000000"/>
                </a:solidFill>
                <a:latin typeface="Calibri"/>
                <a:ea typeface="Calibri"/>
                <a:cs typeface="Calibri"/>
                <a:sym typeface="Calibri"/>
              </a:rPr>
              <a:t> is no longer active. This</a:t>
            </a:r>
            <a:r>
              <a:rPr lang="en-US" sz="1800" i="1">
                <a:solidFill>
                  <a:schemeClr val="dk1"/>
                </a:solidFill>
                <a:latin typeface="Calibri"/>
                <a:ea typeface="Calibri"/>
                <a:cs typeface="Calibri"/>
                <a:sym typeface="Calibri"/>
              </a:rPr>
              <a:t> graphic does not represent the official position of USDA.</a:t>
            </a:r>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4" name="Title 3">
            <a:extLst>
              <a:ext uri="{FF2B5EF4-FFF2-40B4-BE49-F238E27FC236}">
                <a16:creationId xmlns:a16="http://schemas.microsoft.com/office/drawing/2014/main" id="{9F5FC4A4-46EE-1F8C-26A8-CA76B6229C35}"/>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Food is medicine def</a:t>
            </a:r>
          </a:p>
        </p:txBody>
      </p:sp>
      <p:sp>
        <p:nvSpPr>
          <p:cNvPr id="594" name="Google Shape;594;g3728b63454f_2_347"/>
          <p:cNvSpPr txBox="1">
            <a:spLocks noGrp="1"/>
          </p:cNvSpPr>
          <p:nvPr>
            <p:ph type="body" idx="1"/>
          </p:nvPr>
        </p:nvSpPr>
        <p:spPr>
          <a:xfrm>
            <a:off x="928813" y="1712487"/>
            <a:ext cx="10515600" cy="28144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t>Integration of specific food and nutrition interventions in, or in close collaboration with, the health care system</a:t>
            </a:r>
            <a:endParaRPr dirty="0"/>
          </a:p>
          <a:p>
            <a:pPr marL="0" lvl="0" indent="0" algn="l" rtl="0">
              <a:lnSpc>
                <a:spcPct val="90000"/>
              </a:lnSpc>
              <a:spcBef>
                <a:spcPts val="1000"/>
              </a:spcBef>
              <a:spcAft>
                <a:spcPts val="0"/>
              </a:spcAft>
              <a:buClr>
                <a:schemeClr val="dk1"/>
              </a:buClr>
              <a:buSzPts val="3600"/>
              <a:buNone/>
            </a:pPr>
            <a:endParaRPr sz="3600" dirty="0"/>
          </a:p>
          <a:p>
            <a:pPr marL="228600" lvl="0" indent="-228600" algn="l" rtl="0">
              <a:lnSpc>
                <a:spcPct val="90000"/>
              </a:lnSpc>
              <a:spcBef>
                <a:spcPts val="1000"/>
              </a:spcBef>
              <a:spcAft>
                <a:spcPts val="0"/>
              </a:spcAft>
              <a:buClr>
                <a:schemeClr val="dk1"/>
              </a:buClr>
              <a:buSzPts val="3600"/>
              <a:buChar char="•"/>
            </a:pPr>
            <a:r>
              <a:rPr lang="en-US" sz="3600" dirty="0"/>
              <a:t>Target population</a:t>
            </a:r>
            <a:endParaRPr dirty="0"/>
          </a:p>
          <a:p>
            <a:pPr marL="685800" lvl="1" indent="-228600" algn="l" rtl="0">
              <a:lnSpc>
                <a:spcPct val="90000"/>
              </a:lnSpc>
              <a:spcBef>
                <a:spcPts val="500"/>
              </a:spcBef>
              <a:spcAft>
                <a:spcPts val="0"/>
              </a:spcAft>
              <a:buClr>
                <a:schemeClr val="dk1"/>
              </a:buClr>
              <a:buSzPts val="3600"/>
              <a:buChar char="•"/>
            </a:pPr>
            <a:r>
              <a:rPr lang="en-US" sz="3600" dirty="0"/>
              <a:t>People with or at high risk for certain </a:t>
            </a:r>
            <a:r>
              <a:rPr lang="en-US" sz="3600" u="sng" dirty="0"/>
              <a:t>health conditions</a:t>
            </a:r>
            <a:r>
              <a:rPr lang="en-US" sz="3600" dirty="0"/>
              <a:t> (often diet-related) </a:t>
            </a:r>
            <a:endParaRPr sz="3600" u="sng" dirty="0"/>
          </a:p>
          <a:p>
            <a:pPr marL="685800" lvl="1" indent="-228600" algn="l" rtl="0">
              <a:lnSpc>
                <a:spcPct val="90000"/>
              </a:lnSpc>
              <a:spcBef>
                <a:spcPts val="500"/>
              </a:spcBef>
              <a:spcAft>
                <a:spcPts val="0"/>
              </a:spcAft>
              <a:buClr>
                <a:schemeClr val="dk1"/>
              </a:buClr>
              <a:buSzPts val="3600"/>
              <a:buChar char="•"/>
            </a:pPr>
            <a:r>
              <a:rPr lang="en-US" sz="3600" dirty="0"/>
              <a:t>People with or at high risk of </a:t>
            </a:r>
            <a:r>
              <a:rPr lang="en-US" sz="3600" u="sng" dirty="0"/>
              <a:t>food insecurity </a:t>
            </a:r>
            <a:endParaRPr dirty="0"/>
          </a:p>
        </p:txBody>
      </p:sp>
      <p:grpSp>
        <p:nvGrpSpPr>
          <p:cNvPr id="595" name="Google Shape;595;g3728b63454f_2_347">
            <a:extLst>
              <a:ext uri="{C183D7F6-B498-43B3-948B-1728B52AA6E4}">
                <adec:decorative xmlns:adec="http://schemas.microsoft.com/office/drawing/2017/decorative" val="1"/>
              </a:ext>
            </a:extLst>
          </p:cNvPr>
          <p:cNvGrpSpPr/>
          <p:nvPr/>
        </p:nvGrpSpPr>
        <p:grpSpPr>
          <a:xfrm>
            <a:off x="0" y="0"/>
            <a:ext cx="12191999" cy="1336004"/>
            <a:chOff x="0" y="-4189"/>
            <a:chExt cx="12191999" cy="1336004"/>
          </a:xfrm>
        </p:grpSpPr>
        <p:sp>
          <p:nvSpPr>
            <p:cNvPr id="596" name="Google Shape;596;g3728b63454f_2_347"/>
            <p:cNvSpPr/>
            <p:nvPr/>
          </p:nvSpPr>
          <p:spPr>
            <a:xfrm>
              <a:off x="0" y="0"/>
              <a:ext cx="699615" cy="133181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7" name="Google Shape;597;g3728b63454f_2_347"/>
            <p:cNvSpPr/>
            <p:nvPr/>
          </p:nvSpPr>
          <p:spPr>
            <a:xfrm>
              <a:off x="336450" y="-4189"/>
              <a:ext cx="11855549" cy="133600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alibri"/>
                <a:buNone/>
              </a:pPr>
              <a:r>
                <a:rPr lang="en-US" sz="3600" b="1" i="0" u="none" strike="noStrike" cap="none" dirty="0">
                  <a:solidFill>
                    <a:srgbClr val="FFFFFF"/>
                  </a:solidFill>
                  <a:latin typeface="Calibri"/>
                  <a:ea typeface="Calibri"/>
                  <a:cs typeface="Calibri"/>
                  <a:sym typeface="Calibri"/>
                </a:rPr>
                <a:t>Food is Medicine Definition</a:t>
              </a:r>
              <a:endParaRPr dirty="0"/>
            </a:p>
          </p:txBody>
        </p:sp>
      </p:grpSp>
      <p:grpSp>
        <p:nvGrpSpPr>
          <p:cNvPr id="598" name="Google Shape;598;g3728b63454f_2_347" descr="food and medicine symbol"/>
          <p:cNvGrpSpPr/>
          <p:nvPr/>
        </p:nvGrpSpPr>
        <p:grpSpPr>
          <a:xfrm>
            <a:off x="9498757" y="0"/>
            <a:ext cx="2530965" cy="1336004"/>
            <a:chOff x="4082829" y="1923393"/>
            <a:chExt cx="2683636" cy="1447635"/>
          </a:xfrm>
        </p:grpSpPr>
        <p:pic>
          <p:nvPicPr>
            <p:cNvPr id="599" name="Google Shape;599;g3728b63454f_2_347" descr="Grocery bag with solid fill"/>
            <p:cNvPicPr preferRelativeResize="0"/>
            <p:nvPr/>
          </p:nvPicPr>
          <p:blipFill rotWithShape="1">
            <a:blip r:embed="rId3">
              <a:alphaModFix/>
            </a:blip>
            <a:srcRect/>
            <a:stretch/>
          </p:blipFill>
          <p:spPr>
            <a:xfrm>
              <a:off x="4082829" y="1923393"/>
              <a:ext cx="1342708" cy="1342708"/>
            </a:xfrm>
            <a:prstGeom prst="rect">
              <a:avLst/>
            </a:prstGeom>
            <a:noFill/>
            <a:ln>
              <a:noFill/>
            </a:ln>
          </p:spPr>
        </p:pic>
        <p:pic>
          <p:nvPicPr>
            <p:cNvPr id="600" name="Google Shape;600;g3728b63454f_2_347" descr="Medical with solid fill"/>
            <p:cNvPicPr preferRelativeResize="0"/>
            <p:nvPr/>
          </p:nvPicPr>
          <p:blipFill rotWithShape="1">
            <a:blip r:embed="rId4">
              <a:alphaModFix/>
            </a:blip>
            <a:srcRect/>
            <a:stretch/>
          </p:blipFill>
          <p:spPr>
            <a:xfrm>
              <a:off x="5318830" y="1923393"/>
              <a:ext cx="1447635" cy="144763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3728b63454f_2_358"/>
          <p:cNvSpPr txBox="1">
            <a:spLocks noGrp="1"/>
          </p:cNvSpPr>
          <p:nvPr>
            <p:ph type="title"/>
          </p:nvPr>
        </p:nvSpPr>
        <p:spPr>
          <a:xfrm>
            <a:off x="2024046" y="1309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Largest FIM Program</a:t>
            </a:r>
            <a:endParaRPr/>
          </a:p>
        </p:txBody>
      </p:sp>
      <p:grpSp>
        <p:nvGrpSpPr>
          <p:cNvPr id="607" name="Google Shape;607;g3728b63454f_2_358">
            <a:extLst>
              <a:ext uri="{C183D7F6-B498-43B3-948B-1728B52AA6E4}">
                <adec:decorative xmlns:adec="http://schemas.microsoft.com/office/drawing/2017/decorative" val="1"/>
              </a:ext>
            </a:extLst>
          </p:cNvPr>
          <p:cNvGrpSpPr/>
          <p:nvPr/>
        </p:nvGrpSpPr>
        <p:grpSpPr>
          <a:xfrm>
            <a:off x="8397766" y="2167434"/>
            <a:ext cx="3794234" cy="3931672"/>
            <a:chOff x="8397766" y="2565202"/>
            <a:chExt cx="3794234" cy="3931672"/>
          </a:xfrm>
        </p:grpSpPr>
        <p:sp>
          <p:nvSpPr>
            <p:cNvPr id="608" name="Google Shape;608;g3728b63454f_2_358"/>
            <p:cNvSpPr txBox="1"/>
            <p:nvPr/>
          </p:nvSpPr>
          <p:spPr>
            <a:xfrm>
              <a:off x="8397766" y="2565202"/>
              <a:ext cx="379423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2046"/>
                </a:buClr>
                <a:buSzPts val="2400"/>
                <a:buFont typeface="Calibri"/>
                <a:buNone/>
              </a:pPr>
              <a:r>
                <a:rPr lang="en-US" sz="2400" b="1" i="0" u="none" strike="noStrike" cap="none">
                  <a:solidFill>
                    <a:srgbClr val="132046"/>
                  </a:solidFill>
                  <a:latin typeface="Calibri"/>
                  <a:ea typeface="Calibri"/>
                  <a:cs typeface="Calibri"/>
                  <a:sym typeface="Calibri"/>
                </a:rPr>
                <a:t>Can FIM programs be scaled?</a:t>
              </a:r>
              <a:endParaRPr/>
            </a:p>
          </p:txBody>
        </p:sp>
        <p:sp>
          <p:nvSpPr>
            <p:cNvPr id="609" name="Google Shape;609;g3728b63454f_2_358"/>
            <p:cNvSpPr txBox="1"/>
            <p:nvPr/>
          </p:nvSpPr>
          <p:spPr>
            <a:xfrm>
              <a:off x="8397766" y="4481621"/>
              <a:ext cx="379423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2046"/>
                </a:buClr>
                <a:buSzPts val="2400"/>
                <a:buFont typeface="Calibri"/>
                <a:buNone/>
              </a:pPr>
              <a:r>
                <a:rPr lang="en-US" sz="2400" b="1" i="0" u="none" strike="noStrike" cap="none">
                  <a:solidFill>
                    <a:srgbClr val="132046"/>
                  </a:solidFill>
                  <a:latin typeface="Calibri"/>
                  <a:ea typeface="Calibri"/>
                  <a:cs typeface="Calibri"/>
                  <a:sym typeface="Calibri"/>
                </a:rPr>
                <a:t>Can FIM programs impact short and long term health outcomes?</a:t>
              </a:r>
              <a:endParaRPr/>
            </a:p>
          </p:txBody>
        </p:sp>
        <p:sp>
          <p:nvSpPr>
            <p:cNvPr id="610" name="Google Shape;610;g3728b63454f_2_358"/>
            <p:cNvSpPr txBox="1"/>
            <p:nvPr/>
          </p:nvSpPr>
          <p:spPr>
            <a:xfrm>
              <a:off x="8397766" y="3584201"/>
              <a:ext cx="37942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B4C2B"/>
                </a:buClr>
                <a:buSzPts val="3200"/>
                <a:buFont typeface="Rockwell"/>
                <a:buNone/>
              </a:pPr>
              <a:r>
                <a:rPr lang="en-US" sz="3200" b="1" i="0" u="none" strike="noStrike" cap="none">
                  <a:solidFill>
                    <a:srgbClr val="DB4C2B"/>
                  </a:solidFill>
                  <a:latin typeface="Rockwell"/>
                  <a:ea typeface="Rockwell"/>
                  <a:cs typeface="Rockwell"/>
                  <a:sym typeface="Rockwell"/>
                </a:rPr>
                <a:t>PROVEN</a:t>
              </a:r>
              <a:endParaRPr/>
            </a:p>
          </p:txBody>
        </p:sp>
        <p:sp>
          <p:nvSpPr>
            <p:cNvPr id="611" name="Google Shape;611;g3728b63454f_2_358"/>
            <p:cNvSpPr txBox="1"/>
            <p:nvPr/>
          </p:nvSpPr>
          <p:spPr>
            <a:xfrm>
              <a:off x="8397766" y="5912099"/>
              <a:ext cx="37942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B4C2B"/>
                </a:buClr>
                <a:buSzPts val="3200"/>
                <a:buFont typeface="Rockwell"/>
                <a:buNone/>
              </a:pPr>
              <a:r>
                <a:rPr lang="en-US" sz="3200" b="1" i="0" u="none" strike="noStrike" cap="none">
                  <a:solidFill>
                    <a:srgbClr val="DB4C2B"/>
                  </a:solidFill>
                  <a:latin typeface="Rockwell"/>
                  <a:ea typeface="Rockwell"/>
                  <a:cs typeface="Rockwell"/>
                  <a:sym typeface="Rockwell"/>
                </a:rPr>
                <a:t>PROVEN</a:t>
              </a:r>
              <a:endParaRPr/>
            </a:p>
          </p:txBody>
        </p:sp>
      </p:grpSp>
      <p:pic>
        <p:nvPicPr>
          <p:cNvPr id="612" name="Google Shape;612;g3728b63454f_2_358" descr="A close-up of a poster"/>
          <p:cNvPicPr preferRelativeResize="0"/>
          <p:nvPr/>
        </p:nvPicPr>
        <p:blipFill rotWithShape="1">
          <a:blip r:embed="rId3">
            <a:alphaModFix/>
          </a:blip>
          <a:srcRect/>
          <a:stretch/>
        </p:blipFill>
        <p:spPr>
          <a:xfrm>
            <a:off x="464861" y="2040740"/>
            <a:ext cx="7743825" cy="4086225"/>
          </a:xfrm>
          <a:prstGeom prst="rect">
            <a:avLst/>
          </a:prstGeom>
          <a:noFill/>
          <a:ln>
            <a:noFill/>
          </a:ln>
        </p:spPr>
      </p:pic>
      <p:grpSp>
        <p:nvGrpSpPr>
          <p:cNvPr id="613" name="Google Shape;613;g3728b63454f_2_358" descr="Largest FIM program"/>
          <p:cNvGrpSpPr/>
          <p:nvPr/>
        </p:nvGrpSpPr>
        <p:grpSpPr>
          <a:xfrm>
            <a:off x="0" y="0"/>
            <a:ext cx="12191999" cy="1336004"/>
            <a:chOff x="0" y="-4189"/>
            <a:chExt cx="12191999" cy="1336004"/>
          </a:xfrm>
        </p:grpSpPr>
        <p:sp>
          <p:nvSpPr>
            <p:cNvPr id="614" name="Google Shape;614;g3728b63454f_2_358"/>
            <p:cNvSpPr/>
            <p:nvPr/>
          </p:nvSpPr>
          <p:spPr>
            <a:xfrm>
              <a:off x="0" y="0"/>
              <a:ext cx="699615" cy="133181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5" name="Google Shape;615;g3728b63454f_2_358"/>
            <p:cNvSpPr/>
            <p:nvPr/>
          </p:nvSpPr>
          <p:spPr>
            <a:xfrm>
              <a:off x="336450" y="-4189"/>
              <a:ext cx="11855549" cy="133600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Largest FIM Program</a:t>
              </a:r>
              <a:endParaRPr/>
            </a:p>
          </p:txBody>
        </p:sp>
      </p:grpSp>
      <p:pic>
        <p:nvPicPr>
          <p:cNvPr id="616" name="Google Shape;616;g3728b63454f_2_358" descr="Thought with solid fill"/>
          <p:cNvPicPr preferRelativeResize="0"/>
          <p:nvPr/>
        </p:nvPicPr>
        <p:blipFill rotWithShape="1">
          <a:blip r:embed="rId4">
            <a:alphaModFix/>
          </a:blip>
          <a:srcRect/>
          <a:stretch/>
        </p:blipFill>
        <p:spPr>
          <a:xfrm>
            <a:off x="10899380" y="121841"/>
            <a:ext cx="1092322" cy="10923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g3728b63454f_2_373" descr="Crash with solid fill"/>
          <p:cNvPicPr preferRelativeResize="0"/>
          <p:nvPr/>
        </p:nvPicPr>
        <p:blipFill rotWithShape="1">
          <a:blip r:embed="rId3">
            <a:alphaModFix/>
          </a:blip>
          <a:srcRect/>
          <a:stretch/>
        </p:blipFill>
        <p:spPr>
          <a:xfrm>
            <a:off x="9399264" y="23305"/>
            <a:ext cx="1546673" cy="1546673"/>
          </a:xfrm>
          <a:prstGeom prst="rect">
            <a:avLst/>
          </a:prstGeom>
          <a:noFill/>
          <a:ln>
            <a:noFill/>
          </a:ln>
        </p:spPr>
      </p:pic>
      <p:grpSp>
        <p:nvGrpSpPr>
          <p:cNvPr id="623" name="Google Shape;623;g3728b63454f_2_373" descr="Theory of change"/>
          <p:cNvGrpSpPr/>
          <p:nvPr/>
        </p:nvGrpSpPr>
        <p:grpSpPr>
          <a:xfrm>
            <a:off x="536031" y="722810"/>
            <a:ext cx="7510688" cy="6002637"/>
            <a:chOff x="3" y="0"/>
            <a:chExt cx="7510688" cy="6002637"/>
          </a:xfrm>
        </p:grpSpPr>
        <p:sp>
          <p:nvSpPr>
            <p:cNvPr id="624" name="Google Shape;624;g3728b63454f_2_373"/>
            <p:cNvSpPr/>
            <p:nvPr/>
          </p:nvSpPr>
          <p:spPr>
            <a:xfrm>
              <a:off x="3" y="0"/>
              <a:ext cx="7510688" cy="6002637"/>
            </a:xfrm>
            <a:prstGeom prst="rightArrow">
              <a:avLst>
                <a:gd name="adj1" fmla="val 50000"/>
                <a:gd name="adj2" fmla="val 5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g3728b63454f_2_373"/>
            <p:cNvSpPr/>
            <p:nvPr/>
          </p:nvSpPr>
          <p:spPr>
            <a:xfrm>
              <a:off x="407" y="1800791"/>
              <a:ext cx="1443094" cy="2401054"/>
            </a:xfrm>
            <a:prstGeom prst="roundRect">
              <a:avLst>
                <a:gd name="adj" fmla="val 16667"/>
              </a:avLst>
            </a:prstGeom>
            <a:solidFill>
              <a:srgbClr val="1E4E79"/>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g3728b63454f_2_373"/>
            <p:cNvSpPr txBox="1"/>
            <p:nvPr/>
          </p:nvSpPr>
          <p:spPr>
            <a:xfrm>
              <a:off x="70853" y="1871237"/>
              <a:ext cx="1302202" cy="22601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Identification of food insecurity by positive clinical screen</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627" name="Google Shape;627;g3728b63454f_2_373"/>
            <p:cNvSpPr/>
            <p:nvPr/>
          </p:nvSpPr>
          <p:spPr>
            <a:xfrm>
              <a:off x="1515656" y="1800791"/>
              <a:ext cx="1443094" cy="2401054"/>
            </a:xfrm>
            <a:prstGeom prst="roundRect">
              <a:avLst>
                <a:gd name="adj" fmla="val 16667"/>
              </a:avLst>
            </a:prstGeom>
            <a:solidFill>
              <a:srgbClr val="1E4E79"/>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g3728b63454f_2_373"/>
            <p:cNvSpPr txBox="1"/>
            <p:nvPr/>
          </p:nvSpPr>
          <p:spPr>
            <a:xfrm>
              <a:off x="1586102" y="1871237"/>
              <a:ext cx="1302202" cy="22601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Referral to FIM program</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629" name="Google Shape;629;g3728b63454f_2_373"/>
            <p:cNvSpPr/>
            <p:nvPr/>
          </p:nvSpPr>
          <p:spPr>
            <a:xfrm>
              <a:off x="3030905" y="1800791"/>
              <a:ext cx="1448881" cy="2401054"/>
            </a:xfrm>
            <a:prstGeom prst="roundRect">
              <a:avLst>
                <a:gd name="adj" fmla="val 16667"/>
              </a:avLst>
            </a:prstGeom>
            <a:solidFill>
              <a:srgbClr val="1E4E79"/>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3728b63454f_2_373"/>
            <p:cNvSpPr txBox="1"/>
            <p:nvPr/>
          </p:nvSpPr>
          <p:spPr>
            <a:xfrm>
              <a:off x="3101634" y="1871520"/>
              <a:ext cx="1307423" cy="225959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Enrollment in FIM program</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631" name="Google Shape;631;g3728b63454f_2_373"/>
            <p:cNvSpPr/>
            <p:nvPr/>
          </p:nvSpPr>
          <p:spPr>
            <a:xfrm>
              <a:off x="4551941" y="1800791"/>
              <a:ext cx="1443094" cy="2401054"/>
            </a:xfrm>
            <a:prstGeom prst="roundRect">
              <a:avLst>
                <a:gd name="adj" fmla="val 16667"/>
              </a:avLst>
            </a:prstGeom>
            <a:solidFill>
              <a:srgbClr val="1E4E79"/>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g3728b63454f_2_373"/>
            <p:cNvSpPr txBox="1"/>
            <p:nvPr/>
          </p:nvSpPr>
          <p:spPr>
            <a:xfrm>
              <a:off x="4622387" y="1871237"/>
              <a:ext cx="1302202" cy="22601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Improved diet quality, food security, and satisfaction</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633" name="Google Shape;633;g3728b63454f_2_373"/>
            <p:cNvSpPr/>
            <p:nvPr/>
          </p:nvSpPr>
          <p:spPr>
            <a:xfrm>
              <a:off x="6067190" y="1800791"/>
              <a:ext cx="1443094" cy="2401054"/>
            </a:xfrm>
            <a:prstGeom prst="roundRect">
              <a:avLst>
                <a:gd name="adj" fmla="val 16667"/>
              </a:avLst>
            </a:prstGeom>
            <a:solidFill>
              <a:srgbClr val="1E4E79"/>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3728b63454f_2_373"/>
            <p:cNvSpPr txBox="1"/>
            <p:nvPr/>
          </p:nvSpPr>
          <p:spPr>
            <a:xfrm>
              <a:off x="6137636" y="1871237"/>
              <a:ext cx="1302202" cy="22601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Improvement of health and utilization outcomes</a:t>
              </a:r>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grpSp>
      <p:sp>
        <p:nvSpPr>
          <p:cNvPr id="635" name="Google Shape;635;g3728b63454f_2_373"/>
          <p:cNvSpPr txBox="1">
            <a:spLocks noGrp="1"/>
          </p:cNvSpPr>
          <p:nvPr>
            <p:ph type="title"/>
          </p:nvPr>
        </p:nvSpPr>
        <p:spPr>
          <a:xfrm>
            <a:off x="161198" y="132552"/>
            <a:ext cx="10889904" cy="9144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2046"/>
              </a:buClr>
              <a:buSzPts val="4400"/>
              <a:buFont typeface="Calibri"/>
              <a:buNone/>
            </a:pPr>
            <a:r>
              <a:rPr lang="en-US" b="1">
                <a:solidFill>
                  <a:srgbClr val="132046"/>
                </a:solidFill>
                <a:latin typeface="Calibri"/>
                <a:ea typeface="Calibri"/>
                <a:cs typeface="Calibri"/>
                <a:sym typeface="Calibri"/>
              </a:rPr>
              <a:t>Theory of Change</a:t>
            </a:r>
            <a:endParaRPr/>
          </a:p>
        </p:txBody>
      </p:sp>
      <p:pic>
        <p:nvPicPr>
          <p:cNvPr id="636" name="Google Shape;636;g3728b63454f_2_373" descr="Clipboard"/>
          <p:cNvPicPr preferRelativeResize="0"/>
          <p:nvPr/>
        </p:nvPicPr>
        <p:blipFill rotWithShape="1">
          <a:blip r:embed="rId4">
            <a:alphaModFix/>
          </a:blip>
          <a:srcRect/>
          <a:stretch/>
        </p:blipFill>
        <p:spPr>
          <a:xfrm>
            <a:off x="804041" y="3894059"/>
            <a:ext cx="914400" cy="914400"/>
          </a:xfrm>
          <a:prstGeom prst="rect">
            <a:avLst/>
          </a:prstGeom>
          <a:noFill/>
          <a:ln>
            <a:noFill/>
          </a:ln>
        </p:spPr>
      </p:pic>
      <p:pic>
        <p:nvPicPr>
          <p:cNvPr id="637" name="Google Shape;637;g3728b63454f_2_373" descr="Office worker"/>
          <p:cNvPicPr preferRelativeResize="0"/>
          <p:nvPr/>
        </p:nvPicPr>
        <p:blipFill rotWithShape="1">
          <a:blip r:embed="rId5">
            <a:alphaModFix/>
          </a:blip>
          <a:srcRect/>
          <a:stretch/>
        </p:blipFill>
        <p:spPr>
          <a:xfrm>
            <a:off x="2241311" y="3951514"/>
            <a:ext cx="914400" cy="914400"/>
          </a:xfrm>
          <a:prstGeom prst="rect">
            <a:avLst/>
          </a:prstGeom>
          <a:noFill/>
          <a:ln>
            <a:noFill/>
          </a:ln>
        </p:spPr>
      </p:pic>
      <p:pic>
        <p:nvPicPr>
          <p:cNvPr id="638" name="Google Shape;638;g3728b63454f_2_373" descr="Run"/>
          <p:cNvPicPr preferRelativeResize="0"/>
          <p:nvPr/>
        </p:nvPicPr>
        <p:blipFill rotWithShape="1">
          <a:blip r:embed="rId6">
            <a:alphaModFix/>
          </a:blip>
          <a:srcRect/>
          <a:stretch/>
        </p:blipFill>
        <p:spPr>
          <a:xfrm>
            <a:off x="3678581" y="3894059"/>
            <a:ext cx="914400" cy="914400"/>
          </a:xfrm>
          <a:prstGeom prst="rect">
            <a:avLst/>
          </a:prstGeom>
          <a:noFill/>
          <a:ln>
            <a:noFill/>
          </a:ln>
        </p:spPr>
      </p:pic>
      <p:pic>
        <p:nvPicPr>
          <p:cNvPr id="639" name="Google Shape;639;g3728b63454f_2_373" descr="Fruit bowl"/>
          <p:cNvPicPr preferRelativeResize="0"/>
          <p:nvPr/>
        </p:nvPicPr>
        <p:blipFill rotWithShape="1">
          <a:blip r:embed="rId7">
            <a:alphaModFix/>
          </a:blip>
          <a:srcRect/>
          <a:stretch/>
        </p:blipFill>
        <p:spPr>
          <a:xfrm>
            <a:off x="5237814" y="3894059"/>
            <a:ext cx="914400" cy="914400"/>
          </a:xfrm>
          <a:prstGeom prst="rect">
            <a:avLst/>
          </a:prstGeom>
          <a:noFill/>
          <a:ln>
            <a:noFill/>
          </a:ln>
        </p:spPr>
      </p:pic>
      <p:pic>
        <p:nvPicPr>
          <p:cNvPr id="640" name="Google Shape;640;g3728b63454f_2_373" descr="Heart with pulse"/>
          <p:cNvPicPr preferRelativeResize="0"/>
          <p:nvPr/>
        </p:nvPicPr>
        <p:blipFill rotWithShape="1">
          <a:blip r:embed="rId8">
            <a:alphaModFix/>
          </a:blip>
          <a:srcRect/>
          <a:stretch/>
        </p:blipFill>
        <p:spPr>
          <a:xfrm>
            <a:off x="6675960" y="3894059"/>
            <a:ext cx="914400" cy="914400"/>
          </a:xfrm>
          <a:prstGeom prst="rect">
            <a:avLst/>
          </a:prstGeom>
          <a:noFill/>
          <a:ln>
            <a:noFill/>
          </a:ln>
        </p:spPr>
      </p:pic>
      <p:sp>
        <p:nvSpPr>
          <p:cNvPr id="641" name="Google Shape;641;g3728b63454f_2_373"/>
          <p:cNvSpPr txBox="1"/>
          <p:nvPr/>
        </p:nvSpPr>
        <p:spPr>
          <a:xfrm>
            <a:off x="8301280" y="1875828"/>
            <a:ext cx="3742639"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32046"/>
              </a:buClr>
              <a:buSzPts val="2400"/>
              <a:buFont typeface="Arial"/>
              <a:buChar char="•"/>
            </a:pPr>
            <a:r>
              <a:rPr lang="en-US" sz="2400" b="0" i="0" u="none" strike="noStrike" cap="none">
                <a:solidFill>
                  <a:srgbClr val="132046"/>
                </a:solidFill>
                <a:latin typeface="Calibri"/>
                <a:ea typeface="Calibri"/>
                <a:cs typeface="Calibri"/>
                <a:sym typeface="Calibri"/>
              </a:rPr>
              <a:t>Data transfer between sectors (health care, CBO, &amp; food vendor)</a:t>
            </a:r>
            <a:endParaRPr/>
          </a:p>
          <a:p>
            <a:pPr marL="342900" marR="0" lvl="0" indent="-342900" algn="l" rtl="0">
              <a:lnSpc>
                <a:spcPct val="100000"/>
              </a:lnSpc>
              <a:spcBef>
                <a:spcPts val="0"/>
              </a:spcBef>
              <a:spcAft>
                <a:spcPts val="0"/>
              </a:spcAft>
              <a:buClr>
                <a:srgbClr val="132046"/>
              </a:buClr>
              <a:buSzPts val="2400"/>
              <a:buFont typeface="Arial"/>
              <a:buChar char="•"/>
            </a:pPr>
            <a:r>
              <a:rPr lang="en-US" sz="2400" b="0" i="0" u="none" strike="noStrike" cap="none">
                <a:solidFill>
                  <a:srgbClr val="132046"/>
                </a:solidFill>
                <a:latin typeface="Calibri"/>
                <a:ea typeface="Calibri"/>
                <a:cs typeface="Calibri"/>
                <a:sym typeface="Calibri"/>
              </a:rPr>
              <a:t>Data tracking within the electronic health record</a:t>
            </a:r>
            <a:endParaRPr/>
          </a:p>
          <a:p>
            <a:pPr marL="342900" marR="0" lvl="0" indent="-342900" algn="l" rtl="0">
              <a:lnSpc>
                <a:spcPct val="100000"/>
              </a:lnSpc>
              <a:spcBef>
                <a:spcPts val="0"/>
              </a:spcBef>
              <a:spcAft>
                <a:spcPts val="0"/>
              </a:spcAft>
              <a:buClr>
                <a:srgbClr val="132046"/>
              </a:buClr>
              <a:buSzPts val="2400"/>
              <a:buFont typeface="Arial"/>
              <a:buChar char="•"/>
            </a:pPr>
            <a:r>
              <a:rPr lang="en-US" sz="2400" b="0" i="0" u="none" strike="noStrike" cap="none">
                <a:solidFill>
                  <a:srgbClr val="132046"/>
                </a:solidFill>
                <a:latin typeface="Calibri"/>
                <a:ea typeface="Calibri"/>
                <a:cs typeface="Calibri"/>
                <a:sym typeface="Calibri"/>
              </a:rPr>
              <a:t>CBO capacity to provide food how, when, where and at the price that healthcare desires</a:t>
            </a:r>
            <a:endParaRPr/>
          </a:p>
          <a:p>
            <a:pPr marL="342900" marR="0" lvl="0" indent="-342900" algn="l" rtl="0">
              <a:lnSpc>
                <a:spcPct val="100000"/>
              </a:lnSpc>
              <a:spcBef>
                <a:spcPts val="0"/>
              </a:spcBef>
              <a:spcAft>
                <a:spcPts val="0"/>
              </a:spcAft>
              <a:buClr>
                <a:srgbClr val="132046"/>
              </a:buClr>
              <a:buSzPts val="2400"/>
              <a:buFont typeface="Arial"/>
              <a:buChar char="•"/>
            </a:pPr>
            <a:r>
              <a:rPr lang="en-US" sz="2400" b="0" i="0" u="none" strike="noStrike" cap="none">
                <a:solidFill>
                  <a:srgbClr val="132046"/>
                </a:solidFill>
                <a:latin typeface="Calibri"/>
                <a:ea typeface="Calibri"/>
                <a:cs typeface="Calibri"/>
                <a:sym typeface="Calibri"/>
              </a:rPr>
              <a:t>Fragmentation of the ecosystem outside of healthcare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728b63454f_2_397">
            <a:extLst>
              <a:ext uri="{C183D7F6-B498-43B3-948B-1728B52AA6E4}">
                <adec:decorative xmlns:adec="http://schemas.microsoft.com/office/drawing/2017/decorative" val="1"/>
              </a:ext>
            </a:extLst>
          </p:cNvPr>
          <p:cNvSpPr/>
          <p:nvPr/>
        </p:nvSpPr>
        <p:spPr>
          <a:xfrm>
            <a:off x="3441726" y="2324921"/>
            <a:ext cx="4962237" cy="4336197"/>
          </a:xfrm>
          <a:prstGeom prst="rect">
            <a:avLst/>
          </a:prstGeom>
          <a:solidFill>
            <a:schemeClr val="lt1"/>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 name="Title 2">
            <a:extLst>
              <a:ext uri="{FF2B5EF4-FFF2-40B4-BE49-F238E27FC236}">
                <a16:creationId xmlns:a16="http://schemas.microsoft.com/office/drawing/2014/main" id="{4B1F1860-DBB3-7499-3743-2F28693CEE31}"/>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Spectrum of </a:t>
            </a:r>
            <a:r>
              <a:rPr lang="en-US" dirty="0" err="1"/>
              <a:t>fim</a:t>
            </a:r>
            <a:r>
              <a:rPr lang="en-US" dirty="0"/>
              <a:t> programs</a:t>
            </a:r>
          </a:p>
        </p:txBody>
      </p:sp>
      <p:grpSp>
        <p:nvGrpSpPr>
          <p:cNvPr id="699" name="Google Shape;699;g3728b63454f_2_397" descr="Title"/>
          <p:cNvGrpSpPr/>
          <p:nvPr/>
        </p:nvGrpSpPr>
        <p:grpSpPr>
          <a:xfrm>
            <a:off x="0" y="0"/>
            <a:ext cx="12191999" cy="1336004"/>
            <a:chOff x="0" y="-4189"/>
            <a:chExt cx="12191999" cy="1336004"/>
          </a:xfrm>
        </p:grpSpPr>
        <p:sp>
          <p:nvSpPr>
            <p:cNvPr id="700" name="Google Shape;700;g3728b63454f_2_397"/>
            <p:cNvSpPr/>
            <p:nvPr/>
          </p:nvSpPr>
          <p:spPr>
            <a:xfrm>
              <a:off x="0" y="0"/>
              <a:ext cx="699615" cy="133181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1" name="Google Shape;701;g3728b63454f_2_397"/>
            <p:cNvSpPr/>
            <p:nvPr/>
          </p:nvSpPr>
          <p:spPr>
            <a:xfrm>
              <a:off x="336450" y="-4189"/>
              <a:ext cx="11855549" cy="133600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Spectrum of FIM Programs</a:t>
              </a:r>
              <a:endParaRPr dirty="0"/>
            </a:p>
            <a:p>
              <a:pPr marL="0" marR="0" lvl="0" indent="0" algn="l" rtl="0">
                <a:lnSpc>
                  <a:spcPct val="100000"/>
                </a:lnSpc>
                <a:spcBef>
                  <a:spcPts val="0"/>
                </a:spcBef>
                <a:spcAft>
                  <a:spcPts val="0"/>
                </a:spcAft>
                <a:buClr>
                  <a:srgbClr val="FFFFFF"/>
                </a:buClr>
                <a:buSzPts val="2400"/>
                <a:buFont typeface="Calibri"/>
                <a:buNone/>
              </a:pPr>
              <a:r>
                <a:rPr lang="en-US" sz="2400" b="0" i="1" u="none" strike="noStrike" cap="none" dirty="0">
                  <a:solidFill>
                    <a:srgbClr val="FFFFFF"/>
                  </a:solidFill>
                  <a:latin typeface="Calibri"/>
                  <a:ea typeface="Calibri"/>
                  <a:cs typeface="Calibri"/>
                  <a:sym typeface="Calibri"/>
                </a:rPr>
                <a:t>From the perspective of health care</a:t>
              </a:r>
              <a:endParaRPr dirty="0"/>
            </a:p>
          </p:txBody>
        </p:sp>
      </p:grpSp>
      <p:grpSp>
        <p:nvGrpSpPr>
          <p:cNvPr id="647" name="Google Shape;647;g3728b63454f_2_397">
            <a:extLst>
              <a:ext uri="{C183D7F6-B498-43B3-948B-1728B52AA6E4}">
                <adec:decorative xmlns:adec="http://schemas.microsoft.com/office/drawing/2017/decorative" val="1"/>
              </a:ext>
            </a:extLst>
          </p:cNvPr>
          <p:cNvGrpSpPr/>
          <p:nvPr/>
        </p:nvGrpSpPr>
        <p:grpSpPr>
          <a:xfrm>
            <a:off x="3551143" y="1520238"/>
            <a:ext cx="6548964" cy="5073771"/>
            <a:chOff x="3551143" y="1314550"/>
            <a:chExt cx="6548964" cy="5073771"/>
          </a:xfrm>
        </p:grpSpPr>
        <p:grpSp>
          <p:nvGrpSpPr>
            <p:cNvPr id="648" name="Google Shape;648;g3728b63454f_2_397"/>
            <p:cNvGrpSpPr/>
            <p:nvPr/>
          </p:nvGrpSpPr>
          <p:grpSpPr>
            <a:xfrm>
              <a:off x="4525035" y="1314550"/>
              <a:ext cx="5575072" cy="5073771"/>
              <a:chOff x="2317863" y="1890"/>
              <a:chExt cx="5575072" cy="5073771"/>
            </a:xfrm>
          </p:grpSpPr>
          <p:sp>
            <p:nvSpPr>
              <p:cNvPr id="649" name="Google Shape;649;g3728b63454f_2_397"/>
              <p:cNvSpPr/>
              <p:nvPr/>
            </p:nvSpPr>
            <p:spPr>
              <a:xfrm>
                <a:off x="6145978" y="1839993"/>
                <a:ext cx="227863" cy="2855895"/>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0" name="Google Shape;650;g3728b63454f_2_397"/>
              <p:cNvSpPr/>
              <p:nvPr/>
            </p:nvSpPr>
            <p:spPr>
              <a:xfrm>
                <a:off x="6145978" y="1839993"/>
                <a:ext cx="227863" cy="1777339"/>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1" name="Google Shape;651;g3728b63454f_2_397"/>
              <p:cNvSpPr/>
              <p:nvPr/>
            </p:nvSpPr>
            <p:spPr>
              <a:xfrm>
                <a:off x="6145978" y="1839993"/>
                <a:ext cx="227863" cy="698782"/>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2" name="Google Shape;652;g3728b63454f_2_397"/>
              <p:cNvSpPr/>
              <p:nvPr/>
            </p:nvSpPr>
            <p:spPr>
              <a:xfrm>
                <a:off x="4915513" y="761437"/>
                <a:ext cx="1838102" cy="319009"/>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54254"/>
                </a:solidFill>
                <a:prstDash val="solid"/>
                <a:miter lim="800000"/>
                <a:headEnd type="none" w="sm" len="sm"/>
                <a:tailEnd type="none" w="sm" len="sm"/>
              </a:ln>
            </p:spPr>
            <p:txBody>
              <a:bodyPr/>
              <a:lstStyle/>
              <a:p>
                <a:endParaRPr lang="en-US"/>
              </a:p>
            </p:txBody>
          </p:sp>
          <p:sp>
            <p:nvSpPr>
              <p:cNvPr id="653" name="Google Shape;653;g3728b63454f_2_397"/>
              <p:cNvSpPr/>
              <p:nvPr/>
            </p:nvSpPr>
            <p:spPr>
              <a:xfrm>
                <a:off x="4307876" y="1839993"/>
                <a:ext cx="227863" cy="2855895"/>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4" name="Google Shape;654;g3728b63454f_2_397"/>
              <p:cNvSpPr/>
              <p:nvPr/>
            </p:nvSpPr>
            <p:spPr>
              <a:xfrm>
                <a:off x="4307876" y="1839993"/>
                <a:ext cx="227863" cy="1777339"/>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5" name="Google Shape;655;g3728b63454f_2_397"/>
              <p:cNvSpPr/>
              <p:nvPr/>
            </p:nvSpPr>
            <p:spPr>
              <a:xfrm>
                <a:off x="4307876" y="1839993"/>
                <a:ext cx="227863" cy="698782"/>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6" name="Google Shape;656;g3728b63454f_2_397"/>
              <p:cNvSpPr/>
              <p:nvPr/>
            </p:nvSpPr>
            <p:spPr>
              <a:xfrm>
                <a:off x="4869793" y="761437"/>
                <a:ext cx="91440" cy="319009"/>
              </a:xfrm>
              <a:custGeom>
                <a:avLst/>
                <a:gdLst/>
                <a:ahLst/>
                <a:cxnLst/>
                <a:rect l="l" t="t" r="r" b="b"/>
                <a:pathLst>
                  <a:path w="120000" h="120000" extrusionOk="0">
                    <a:moveTo>
                      <a:pt x="60000" y="0"/>
                    </a:moveTo>
                    <a:lnTo>
                      <a:pt x="60000" y="120000"/>
                    </a:lnTo>
                  </a:path>
                </a:pathLst>
              </a:custGeom>
              <a:noFill/>
              <a:ln w="12700" cap="flat" cmpd="sng">
                <a:solidFill>
                  <a:srgbClr val="354254"/>
                </a:solidFill>
                <a:prstDash val="solid"/>
                <a:miter lim="800000"/>
                <a:headEnd type="none" w="sm" len="sm"/>
                <a:tailEnd type="none" w="sm" len="sm"/>
              </a:ln>
            </p:spPr>
            <p:txBody>
              <a:bodyPr/>
              <a:lstStyle/>
              <a:p>
                <a:endParaRPr lang="en-US"/>
              </a:p>
            </p:txBody>
          </p:sp>
          <p:sp>
            <p:nvSpPr>
              <p:cNvPr id="657" name="Google Shape;657;g3728b63454f_2_397"/>
              <p:cNvSpPr/>
              <p:nvPr/>
            </p:nvSpPr>
            <p:spPr>
              <a:xfrm>
                <a:off x="2469773" y="1839993"/>
                <a:ext cx="227863" cy="2855895"/>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8" name="Google Shape;658;g3728b63454f_2_397"/>
              <p:cNvSpPr/>
              <p:nvPr/>
            </p:nvSpPr>
            <p:spPr>
              <a:xfrm>
                <a:off x="2469773" y="1839993"/>
                <a:ext cx="227863" cy="1777339"/>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59" name="Google Shape;659;g3728b63454f_2_397"/>
              <p:cNvSpPr/>
              <p:nvPr/>
            </p:nvSpPr>
            <p:spPr>
              <a:xfrm>
                <a:off x="2469773" y="1839993"/>
                <a:ext cx="227863" cy="698782"/>
              </a:xfrm>
              <a:custGeom>
                <a:avLst/>
                <a:gdLst/>
                <a:ahLst/>
                <a:cxnLst/>
                <a:rect l="l" t="t" r="r" b="b"/>
                <a:pathLst>
                  <a:path w="120000" h="120000" extrusionOk="0">
                    <a:moveTo>
                      <a:pt x="0" y="0"/>
                    </a:moveTo>
                    <a:lnTo>
                      <a:pt x="0" y="120000"/>
                    </a:lnTo>
                    <a:lnTo>
                      <a:pt x="120000" y="120000"/>
                    </a:lnTo>
                  </a:path>
                </a:pathLst>
              </a:custGeom>
              <a:noFill/>
              <a:ln w="12700" cap="flat" cmpd="sng">
                <a:solidFill>
                  <a:srgbClr val="3D4B5F"/>
                </a:solidFill>
                <a:prstDash val="solid"/>
                <a:miter lim="800000"/>
                <a:headEnd type="none" w="sm" len="sm"/>
                <a:tailEnd type="none" w="sm" len="sm"/>
              </a:ln>
            </p:spPr>
            <p:txBody>
              <a:bodyPr/>
              <a:lstStyle/>
              <a:p>
                <a:endParaRPr lang="en-US"/>
              </a:p>
            </p:txBody>
          </p:sp>
          <p:sp>
            <p:nvSpPr>
              <p:cNvPr id="660" name="Google Shape;660;g3728b63454f_2_397"/>
              <p:cNvSpPr/>
              <p:nvPr/>
            </p:nvSpPr>
            <p:spPr>
              <a:xfrm>
                <a:off x="3077410" y="761437"/>
                <a:ext cx="1838102" cy="319009"/>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54254"/>
                </a:solidFill>
                <a:prstDash val="solid"/>
                <a:miter lim="800000"/>
                <a:headEnd type="none" w="sm" len="sm"/>
                <a:tailEnd type="none" w="sm" len="sm"/>
              </a:ln>
            </p:spPr>
            <p:txBody>
              <a:bodyPr/>
              <a:lstStyle/>
              <a:p>
                <a:endParaRPr lang="en-US"/>
              </a:p>
            </p:txBody>
          </p:sp>
          <p:sp>
            <p:nvSpPr>
              <p:cNvPr id="661" name="Google Shape;661;g3728b63454f_2_397"/>
              <p:cNvSpPr/>
              <p:nvPr/>
            </p:nvSpPr>
            <p:spPr>
              <a:xfrm>
                <a:off x="4155966" y="1890"/>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g3728b63454f_2_397"/>
              <p:cNvSpPr txBox="1"/>
              <p:nvPr/>
            </p:nvSpPr>
            <p:spPr>
              <a:xfrm>
                <a:off x="4155966" y="1890"/>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Clinical Screen for Food Insecurity</a:t>
                </a:r>
                <a:endParaRPr/>
              </a:p>
            </p:txBody>
          </p:sp>
          <p:sp>
            <p:nvSpPr>
              <p:cNvPr id="663" name="Google Shape;663;g3728b63454f_2_397"/>
              <p:cNvSpPr/>
              <p:nvPr/>
            </p:nvSpPr>
            <p:spPr>
              <a:xfrm>
                <a:off x="2317863" y="1080446"/>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g3728b63454f_2_397"/>
              <p:cNvSpPr txBox="1"/>
              <p:nvPr/>
            </p:nvSpPr>
            <p:spPr>
              <a:xfrm>
                <a:off x="2317863" y="1080446"/>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“On-Site” Programs</a:t>
                </a:r>
                <a:endParaRPr/>
              </a:p>
            </p:txBody>
          </p:sp>
          <p:sp>
            <p:nvSpPr>
              <p:cNvPr id="665" name="Google Shape;665;g3728b63454f_2_397"/>
              <p:cNvSpPr/>
              <p:nvPr/>
            </p:nvSpPr>
            <p:spPr>
              <a:xfrm>
                <a:off x="2697637" y="2159003"/>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g3728b63454f_2_397"/>
              <p:cNvSpPr txBox="1"/>
              <p:nvPr/>
            </p:nvSpPr>
            <p:spPr>
              <a:xfrm>
                <a:off x="2697637" y="2159003"/>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Food pantry in clinic</a:t>
                </a:r>
                <a:endParaRPr/>
              </a:p>
            </p:txBody>
          </p:sp>
          <p:sp>
            <p:nvSpPr>
              <p:cNvPr id="667" name="Google Shape;667;g3728b63454f_2_397"/>
              <p:cNvSpPr/>
              <p:nvPr/>
            </p:nvSpPr>
            <p:spPr>
              <a:xfrm>
                <a:off x="2697637" y="3237559"/>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g3728b63454f_2_397"/>
              <p:cNvSpPr txBox="1"/>
              <p:nvPr/>
            </p:nvSpPr>
            <p:spPr>
              <a:xfrm>
                <a:off x="2697637" y="3237559"/>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Mobile food distribution in clinic</a:t>
                </a:r>
                <a:endParaRPr/>
              </a:p>
            </p:txBody>
          </p:sp>
          <p:sp>
            <p:nvSpPr>
              <p:cNvPr id="669" name="Google Shape;669;g3728b63454f_2_397"/>
              <p:cNvSpPr/>
              <p:nvPr/>
            </p:nvSpPr>
            <p:spPr>
              <a:xfrm>
                <a:off x="2697637" y="4316115"/>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g3728b63454f_2_397"/>
              <p:cNvSpPr txBox="1"/>
              <p:nvPr/>
            </p:nvSpPr>
            <p:spPr>
              <a:xfrm>
                <a:off x="2697637" y="4316115"/>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SNAP enrollment assistance</a:t>
                </a:r>
                <a:endParaRPr/>
              </a:p>
            </p:txBody>
          </p:sp>
          <p:sp>
            <p:nvSpPr>
              <p:cNvPr id="671" name="Google Shape;671;g3728b63454f_2_397"/>
              <p:cNvSpPr/>
              <p:nvPr/>
            </p:nvSpPr>
            <p:spPr>
              <a:xfrm>
                <a:off x="4155966" y="1080446"/>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g3728b63454f_2_397"/>
              <p:cNvSpPr txBox="1"/>
              <p:nvPr/>
            </p:nvSpPr>
            <p:spPr>
              <a:xfrm>
                <a:off x="4155966" y="1080446"/>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Community Programs</a:t>
                </a:r>
                <a:endParaRPr/>
              </a:p>
            </p:txBody>
          </p:sp>
          <p:sp>
            <p:nvSpPr>
              <p:cNvPr id="673" name="Google Shape;673;g3728b63454f_2_397"/>
              <p:cNvSpPr/>
              <p:nvPr/>
            </p:nvSpPr>
            <p:spPr>
              <a:xfrm>
                <a:off x="4535740" y="2159003"/>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g3728b63454f_2_397"/>
              <p:cNvSpPr txBox="1"/>
              <p:nvPr/>
            </p:nvSpPr>
            <p:spPr>
              <a:xfrm>
                <a:off x="4535740" y="2159003"/>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MTM’s/MTG’s</a:t>
                </a:r>
                <a:endParaRPr/>
              </a:p>
            </p:txBody>
          </p:sp>
          <p:sp>
            <p:nvSpPr>
              <p:cNvPr id="675" name="Google Shape;675;g3728b63454f_2_397"/>
              <p:cNvSpPr/>
              <p:nvPr/>
            </p:nvSpPr>
            <p:spPr>
              <a:xfrm>
                <a:off x="4535740" y="3237559"/>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g3728b63454f_2_397"/>
              <p:cNvSpPr txBox="1"/>
              <p:nvPr/>
            </p:nvSpPr>
            <p:spPr>
              <a:xfrm>
                <a:off x="4535740" y="3237559"/>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Food Pantry</a:t>
                </a:r>
                <a:endParaRPr/>
              </a:p>
            </p:txBody>
          </p:sp>
          <p:sp>
            <p:nvSpPr>
              <p:cNvPr id="677" name="Google Shape;677;g3728b63454f_2_397"/>
              <p:cNvSpPr/>
              <p:nvPr/>
            </p:nvSpPr>
            <p:spPr>
              <a:xfrm>
                <a:off x="4535740" y="4316115"/>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g3728b63454f_2_397"/>
              <p:cNvSpPr txBox="1"/>
              <p:nvPr/>
            </p:nvSpPr>
            <p:spPr>
              <a:xfrm>
                <a:off x="4535740" y="4316115"/>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Produce Prescriptions</a:t>
                </a:r>
                <a:endParaRPr/>
              </a:p>
            </p:txBody>
          </p:sp>
          <p:sp>
            <p:nvSpPr>
              <p:cNvPr id="679" name="Google Shape;679;g3728b63454f_2_397"/>
              <p:cNvSpPr/>
              <p:nvPr/>
            </p:nvSpPr>
            <p:spPr>
              <a:xfrm>
                <a:off x="5994069" y="1080446"/>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g3728b63454f_2_397"/>
              <p:cNvSpPr txBox="1"/>
              <p:nvPr/>
            </p:nvSpPr>
            <p:spPr>
              <a:xfrm>
                <a:off x="5994069" y="1080446"/>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Federal Nutrition Programs</a:t>
                </a:r>
                <a:endParaRPr/>
              </a:p>
            </p:txBody>
          </p:sp>
          <p:sp>
            <p:nvSpPr>
              <p:cNvPr id="681" name="Google Shape;681;g3728b63454f_2_397"/>
              <p:cNvSpPr/>
              <p:nvPr/>
            </p:nvSpPr>
            <p:spPr>
              <a:xfrm>
                <a:off x="6373842" y="2159003"/>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g3728b63454f_2_397"/>
              <p:cNvSpPr txBox="1"/>
              <p:nvPr/>
            </p:nvSpPr>
            <p:spPr>
              <a:xfrm>
                <a:off x="6373842" y="2159003"/>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SNAP</a:t>
                </a:r>
                <a:endParaRPr/>
              </a:p>
            </p:txBody>
          </p:sp>
          <p:sp>
            <p:nvSpPr>
              <p:cNvPr id="683" name="Google Shape;683;g3728b63454f_2_397"/>
              <p:cNvSpPr/>
              <p:nvPr/>
            </p:nvSpPr>
            <p:spPr>
              <a:xfrm>
                <a:off x="6373842" y="3237559"/>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g3728b63454f_2_397"/>
              <p:cNvSpPr txBox="1"/>
              <p:nvPr/>
            </p:nvSpPr>
            <p:spPr>
              <a:xfrm>
                <a:off x="6373842" y="3237559"/>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accent6"/>
                  </a:buClr>
                  <a:buSzPts val="1700"/>
                  <a:buFont typeface="Calibri"/>
                  <a:buNone/>
                </a:pPr>
                <a:r>
                  <a:rPr lang="en-US" sz="1700">
                    <a:solidFill>
                      <a:schemeClr val="accent6"/>
                    </a:solidFill>
                    <a:latin typeface="Calibri"/>
                    <a:ea typeface="Calibri"/>
                    <a:cs typeface="Calibri"/>
                    <a:sym typeface="Calibri"/>
                  </a:rPr>
                  <a:t>WIC</a:t>
                </a:r>
                <a:endParaRPr/>
              </a:p>
            </p:txBody>
          </p:sp>
          <p:sp>
            <p:nvSpPr>
              <p:cNvPr id="685" name="Google Shape;685;g3728b63454f_2_397"/>
              <p:cNvSpPr/>
              <p:nvPr/>
            </p:nvSpPr>
            <p:spPr>
              <a:xfrm>
                <a:off x="6373842" y="4316115"/>
                <a:ext cx="1519093" cy="759546"/>
              </a:xfrm>
              <a:prstGeom prst="rect">
                <a:avLst/>
              </a:prstGeom>
              <a:solidFill>
                <a:srgbClr val="002060"/>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g3728b63454f_2_397"/>
              <p:cNvSpPr txBox="1"/>
              <p:nvPr/>
            </p:nvSpPr>
            <p:spPr>
              <a:xfrm>
                <a:off x="6373842" y="4316115"/>
                <a:ext cx="1519093" cy="75954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Numerous Others</a:t>
                </a:r>
                <a:endParaRPr/>
              </a:p>
            </p:txBody>
          </p:sp>
        </p:grpSp>
        <p:sp>
          <p:nvSpPr>
            <p:cNvPr id="687" name="Google Shape;687;g3728b63454f_2_397"/>
            <p:cNvSpPr txBox="1"/>
            <p:nvPr/>
          </p:nvSpPr>
          <p:spPr>
            <a:xfrm>
              <a:off x="3551143" y="4126410"/>
              <a:ext cx="10668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Food Is Medicine</a:t>
              </a:r>
              <a:endParaRPr/>
            </a:p>
          </p:txBody>
        </p:sp>
      </p:grpSp>
      <p:grpSp>
        <p:nvGrpSpPr>
          <p:cNvPr id="688" name="Google Shape;688;g3728b63454f_2_397">
            <a:extLst>
              <a:ext uri="{C183D7F6-B498-43B3-948B-1728B52AA6E4}">
                <adec:decorative xmlns:adec="http://schemas.microsoft.com/office/drawing/2017/decorative" val="1"/>
              </a:ext>
            </a:extLst>
          </p:cNvPr>
          <p:cNvGrpSpPr/>
          <p:nvPr/>
        </p:nvGrpSpPr>
        <p:grpSpPr>
          <a:xfrm>
            <a:off x="10404759" y="3869305"/>
            <a:ext cx="1262655" cy="2523407"/>
            <a:chOff x="9048925" y="2914535"/>
            <a:chExt cx="1262655" cy="2523407"/>
          </a:xfrm>
        </p:grpSpPr>
        <p:grpSp>
          <p:nvGrpSpPr>
            <p:cNvPr id="689" name="Google Shape;689;g3728b63454f_2_397"/>
            <p:cNvGrpSpPr/>
            <p:nvPr/>
          </p:nvGrpSpPr>
          <p:grpSpPr>
            <a:xfrm>
              <a:off x="9048925" y="2914535"/>
              <a:ext cx="729842" cy="2523407"/>
              <a:chOff x="7524925" y="2914532"/>
              <a:chExt cx="729842" cy="2523407"/>
            </a:xfrm>
          </p:grpSpPr>
          <p:sp>
            <p:nvSpPr>
              <p:cNvPr id="690" name="Google Shape;690;g3728b63454f_2_397"/>
              <p:cNvSpPr/>
              <p:nvPr/>
            </p:nvSpPr>
            <p:spPr>
              <a:xfrm>
                <a:off x="7524925" y="2914532"/>
                <a:ext cx="562062" cy="315286"/>
              </a:xfrm>
              <a:prstGeom prst="lef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1" name="Google Shape;691;g3728b63454f_2_397"/>
              <p:cNvSpPr/>
              <p:nvPr/>
            </p:nvSpPr>
            <p:spPr>
              <a:xfrm>
                <a:off x="7524925" y="5122653"/>
                <a:ext cx="562062" cy="315286"/>
              </a:xfrm>
              <a:prstGeom prst="lef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2" name="Google Shape;692;g3728b63454f_2_397"/>
              <p:cNvSpPr/>
              <p:nvPr/>
            </p:nvSpPr>
            <p:spPr>
              <a:xfrm>
                <a:off x="7524925" y="4023656"/>
                <a:ext cx="562062" cy="315286"/>
              </a:xfrm>
              <a:prstGeom prst="lef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3" name="Google Shape;693;g3728b63454f_2_397"/>
              <p:cNvSpPr/>
              <p:nvPr/>
            </p:nvSpPr>
            <p:spPr>
              <a:xfrm>
                <a:off x="8086987" y="2986481"/>
                <a:ext cx="167780" cy="237408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694" name="Google Shape;694;g3728b63454f_2_397"/>
            <p:cNvSpPr txBox="1"/>
            <p:nvPr/>
          </p:nvSpPr>
          <p:spPr>
            <a:xfrm rot="-5400000">
              <a:off x="8939871" y="3988857"/>
              <a:ext cx="237408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Clinical Referral</a:t>
              </a:r>
              <a:endParaRPr/>
            </a:p>
          </p:txBody>
        </p:sp>
      </p:grpSp>
      <p:grpSp>
        <p:nvGrpSpPr>
          <p:cNvPr id="695" name="Google Shape;695;g3728b63454f_2_397">
            <a:extLst>
              <a:ext uri="{C183D7F6-B498-43B3-948B-1728B52AA6E4}">
                <adec:decorative xmlns:adec="http://schemas.microsoft.com/office/drawing/2017/decorative" val="1"/>
              </a:ext>
            </a:extLst>
          </p:cNvPr>
          <p:cNvGrpSpPr/>
          <p:nvPr/>
        </p:nvGrpSpPr>
        <p:grpSpPr>
          <a:xfrm>
            <a:off x="336334" y="6184524"/>
            <a:ext cx="3556478" cy="411377"/>
            <a:chOff x="2459424" y="6182475"/>
            <a:chExt cx="3556478" cy="411377"/>
          </a:xfrm>
        </p:grpSpPr>
        <p:sp>
          <p:nvSpPr>
            <p:cNvPr id="696" name="Google Shape;696;g3728b63454f_2_397"/>
            <p:cNvSpPr/>
            <p:nvPr/>
          </p:nvSpPr>
          <p:spPr>
            <a:xfrm flipH="1">
              <a:off x="2459424" y="6186575"/>
              <a:ext cx="346841" cy="407277"/>
            </a:xfrm>
            <a:prstGeom prst="rect">
              <a:avLst/>
            </a:prstGeom>
            <a:solidFill>
              <a:srgbClr val="92D050"/>
            </a:solid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7" name="Google Shape;697;g3728b63454f_2_397"/>
            <p:cNvSpPr txBox="1"/>
            <p:nvPr/>
          </p:nvSpPr>
          <p:spPr>
            <a:xfrm>
              <a:off x="2806265" y="6182475"/>
              <a:ext cx="32096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“food is medicine” </a:t>
              </a:r>
              <a:endParaRPr/>
            </a:p>
          </p:txBody>
        </p:sp>
      </p:grpSp>
      <p:sp>
        <p:nvSpPr>
          <p:cNvPr id="698" name="Google Shape;698;g3728b63454f_2_397"/>
          <p:cNvSpPr txBox="1"/>
          <p:nvPr/>
        </p:nvSpPr>
        <p:spPr>
          <a:xfrm>
            <a:off x="168554" y="2069940"/>
            <a:ext cx="310539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MTM=Medically Tailored Meals</a:t>
            </a:r>
            <a:endParaRPr/>
          </a:p>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MTG=Medically Tailored Groceries</a:t>
            </a:r>
            <a:endParaRPr/>
          </a:p>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SNAP=Supplemental Nutrition Assistance Program</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3728b63454f_2_456">
            <a:extLst>
              <a:ext uri="{C183D7F6-B498-43B3-948B-1728B52AA6E4}">
                <adec:decorative xmlns:adec="http://schemas.microsoft.com/office/drawing/2017/decorative" val="1"/>
              </a:ext>
            </a:extLst>
          </p:cNvPr>
          <p:cNvSpPr/>
          <p:nvPr/>
        </p:nvSpPr>
        <p:spPr>
          <a:xfrm>
            <a:off x="0" y="0"/>
            <a:ext cx="12192000" cy="151447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8" name="Google Shape;708;g3728b63454f_2_456"/>
          <p:cNvSpPr txBox="1">
            <a:spLocks noGrp="1"/>
          </p:cNvSpPr>
          <p:nvPr>
            <p:ph type="title"/>
          </p:nvPr>
        </p:nvSpPr>
        <p:spPr>
          <a:xfrm>
            <a:off x="333703" y="944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System Fragmentation</a:t>
            </a:r>
            <a:endParaRPr/>
          </a:p>
        </p:txBody>
      </p:sp>
      <p:grpSp>
        <p:nvGrpSpPr>
          <p:cNvPr id="709" name="Google Shape;709;g3728b63454f_2_456">
            <a:extLst>
              <a:ext uri="{C183D7F6-B498-43B3-948B-1728B52AA6E4}">
                <adec:decorative xmlns:adec="http://schemas.microsoft.com/office/drawing/2017/decorative" val="1"/>
              </a:ext>
            </a:extLst>
          </p:cNvPr>
          <p:cNvGrpSpPr/>
          <p:nvPr/>
        </p:nvGrpSpPr>
        <p:grpSpPr>
          <a:xfrm>
            <a:off x="333703" y="2647607"/>
            <a:ext cx="4374931" cy="2734332"/>
            <a:chOff x="0" y="748824"/>
            <a:chExt cx="4374931" cy="2734332"/>
          </a:xfrm>
        </p:grpSpPr>
        <p:sp>
          <p:nvSpPr>
            <p:cNvPr id="710" name="Google Shape;710;g3728b63454f_2_456"/>
            <p:cNvSpPr/>
            <p:nvPr/>
          </p:nvSpPr>
          <p:spPr>
            <a:xfrm>
              <a:off x="0" y="748824"/>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g3728b63454f_2_456"/>
            <p:cNvSpPr txBox="1"/>
            <p:nvPr/>
          </p:nvSpPr>
          <p:spPr>
            <a:xfrm>
              <a:off x="0" y="748824"/>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Supermarket</a:t>
              </a:r>
              <a:endParaRPr/>
            </a:p>
          </p:txBody>
        </p:sp>
        <p:sp>
          <p:nvSpPr>
            <p:cNvPr id="712" name="Google Shape;712;g3728b63454f_2_456"/>
            <p:cNvSpPr/>
            <p:nvPr/>
          </p:nvSpPr>
          <p:spPr>
            <a:xfrm>
              <a:off x="1503882" y="748824"/>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g3728b63454f_2_456"/>
            <p:cNvSpPr txBox="1"/>
            <p:nvPr/>
          </p:nvSpPr>
          <p:spPr>
            <a:xfrm>
              <a:off x="1503882" y="748824"/>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Big Box Store</a:t>
              </a:r>
              <a:endParaRPr/>
            </a:p>
          </p:txBody>
        </p:sp>
        <p:sp>
          <p:nvSpPr>
            <p:cNvPr id="714" name="Google Shape;714;g3728b63454f_2_456"/>
            <p:cNvSpPr/>
            <p:nvPr/>
          </p:nvSpPr>
          <p:spPr>
            <a:xfrm>
              <a:off x="3007765" y="748824"/>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g3728b63454f_2_456"/>
            <p:cNvSpPr txBox="1"/>
            <p:nvPr/>
          </p:nvSpPr>
          <p:spPr>
            <a:xfrm>
              <a:off x="3007765" y="748824"/>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Corner Store</a:t>
              </a:r>
              <a:endParaRPr/>
            </a:p>
          </p:txBody>
        </p:sp>
        <p:sp>
          <p:nvSpPr>
            <p:cNvPr id="716" name="Google Shape;716;g3728b63454f_2_456"/>
            <p:cNvSpPr/>
            <p:nvPr/>
          </p:nvSpPr>
          <p:spPr>
            <a:xfrm>
              <a:off x="0" y="1705840"/>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g3728b63454f_2_456"/>
            <p:cNvSpPr txBox="1"/>
            <p:nvPr/>
          </p:nvSpPr>
          <p:spPr>
            <a:xfrm>
              <a:off x="0" y="1705840"/>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Convenience Store</a:t>
              </a:r>
              <a:endParaRPr/>
            </a:p>
          </p:txBody>
        </p:sp>
        <p:sp>
          <p:nvSpPr>
            <p:cNvPr id="718" name="Google Shape;718;g3728b63454f_2_456"/>
            <p:cNvSpPr/>
            <p:nvPr/>
          </p:nvSpPr>
          <p:spPr>
            <a:xfrm>
              <a:off x="1503882" y="1705840"/>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g3728b63454f_2_456"/>
            <p:cNvSpPr txBox="1"/>
            <p:nvPr/>
          </p:nvSpPr>
          <p:spPr>
            <a:xfrm>
              <a:off x="1503882" y="1705840"/>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CSA boxes</a:t>
              </a:r>
              <a:endParaRPr/>
            </a:p>
          </p:txBody>
        </p:sp>
        <p:sp>
          <p:nvSpPr>
            <p:cNvPr id="720" name="Google Shape;720;g3728b63454f_2_456"/>
            <p:cNvSpPr/>
            <p:nvPr/>
          </p:nvSpPr>
          <p:spPr>
            <a:xfrm>
              <a:off x="3007765" y="1705840"/>
              <a:ext cx="1367166" cy="82029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g3728b63454f_2_456"/>
            <p:cNvSpPr txBox="1"/>
            <p:nvPr/>
          </p:nvSpPr>
          <p:spPr>
            <a:xfrm>
              <a:off x="3007765" y="1705840"/>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Farmers Market</a:t>
              </a:r>
              <a:endParaRPr/>
            </a:p>
          </p:txBody>
        </p:sp>
        <p:sp>
          <p:nvSpPr>
            <p:cNvPr id="722" name="Google Shape;722;g3728b63454f_2_456"/>
            <p:cNvSpPr/>
            <p:nvPr/>
          </p:nvSpPr>
          <p:spPr>
            <a:xfrm>
              <a:off x="0" y="2662857"/>
              <a:ext cx="1367166" cy="820299"/>
            </a:xfrm>
            <a:prstGeom prst="rect">
              <a:avLst/>
            </a:prstGeom>
            <a:solidFill>
              <a:srgbClr val="338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g3728b63454f_2_456"/>
            <p:cNvSpPr txBox="1"/>
            <p:nvPr/>
          </p:nvSpPr>
          <p:spPr>
            <a:xfrm>
              <a:off x="0" y="2662857"/>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Food Pantry</a:t>
              </a:r>
              <a:endParaRPr/>
            </a:p>
            <a:p>
              <a:pPr marL="0" marR="0" lvl="0" indent="0" algn="ctr"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Food Bank</a:t>
              </a:r>
              <a:endParaRPr/>
            </a:p>
          </p:txBody>
        </p:sp>
        <p:sp>
          <p:nvSpPr>
            <p:cNvPr id="724" name="Google Shape;724;g3728b63454f_2_456"/>
            <p:cNvSpPr/>
            <p:nvPr/>
          </p:nvSpPr>
          <p:spPr>
            <a:xfrm>
              <a:off x="1503882" y="2662857"/>
              <a:ext cx="1367166" cy="820299"/>
            </a:xfrm>
            <a:prstGeom prst="rect">
              <a:avLst/>
            </a:prstGeom>
            <a:solidFill>
              <a:srgbClr val="338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3728b63454f_2_456"/>
            <p:cNvSpPr txBox="1"/>
            <p:nvPr/>
          </p:nvSpPr>
          <p:spPr>
            <a:xfrm>
              <a:off x="1503882" y="2662857"/>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Home-Delivered Meal Provider</a:t>
              </a:r>
              <a:endParaRPr/>
            </a:p>
          </p:txBody>
        </p:sp>
        <p:sp>
          <p:nvSpPr>
            <p:cNvPr id="726" name="Google Shape;726;g3728b63454f_2_456"/>
            <p:cNvSpPr/>
            <p:nvPr/>
          </p:nvSpPr>
          <p:spPr>
            <a:xfrm>
              <a:off x="3007765" y="2662857"/>
              <a:ext cx="1367166" cy="820299"/>
            </a:xfrm>
            <a:prstGeom prst="rect">
              <a:avLst/>
            </a:prstGeom>
            <a:solidFill>
              <a:srgbClr val="338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g3728b63454f_2_456"/>
            <p:cNvSpPr txBox="1"/>
            <p:nvPr/>
          </p:nvSpPr>
          <p:spPr>
            <a:xfrm>
              <a:off x="3007765" y="2662857"/>
              <a:ext cx="1367166" cy="8202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Mobile Market</a:t>
              </a:r>
              <a:endParaRPr/>
            </a:p>
          </p:txBody>
        </p:sp>
      </p:grpSp>
      <p:pic>
        <p:nvPicPr>
          <p:cNvPr id="728" name="Google Shape;728;g3728b63454f_2_456" descr="Timeline"/>
          <p:cNvPicPr preferRelativeResize="0"/>
          <p:nvPr/>
        </p:nvPicPr>
        <p:blipFill rotWithShape="1">
          <a:blip r:embed="rId3">
            <a:alphaModFix/>
          </a:blip>
          <a:srcRect/>
          <a:stretch/>
        </p:blipFill>
        <p:spPr>
          <a:xfrm>
            <a:off x="4918841" y="1816048"/>
            <a:ext cx="7182507" cy="4397453"/>
          </a:xfrm>
          <a:prstGeom prst="rect">
            <a:avLst/>
          </a:prstGeom>
          <a:noFill/>
          <a:ln>
            <a:noFill/>
          </a:ln>
        </p:spPr>
      </p:pic>
      <p:sp>
        <p:nvSpPr>
          <p:cNvPr id="729" name="Google Shape;729;g3728b63454f_2_456"/>
          <p:cNvSpPr txBox="1"/>
          <p:nvPr/>
        </p:nvSpPr>
        <p:spPr>
          <a:xfrm>
            <a:off x="459827" y="6502216"/>
            <a:ext cx="82592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“CSA boxes” refers to delivery of foods directly from the farm to a household.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2">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461" name="Google Shape;461;p2"/>
          <p:cNvSpPr>
            <a:spLocks noGrp="1"/>
          </p:cNvSpPr>
          <p:nvPr>
            <p:ph type="title" idx="4294967295"/>
          </p:nvPr>
        </p:nvSpPr>
        <p:spPr>
          <a:xfrm>
            <a:off x="0" y="0"/>
            <a:ext cx="12192000" cy="686100"/>
          </a:xfrm>
          <a:prstGeom prst="rect">
            <a:avLst/>
          </a:prstGeom>
          <a:solidFill>
            <a:schemeClr val="accent2"/>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3600"/>
              <a:buFont typeface="Roboto"/>
              <a:buNone/>
              <a:tabLst/>
              <a:defRPr/>
            </a:pPr>
            <a:r>
              <a:rPr kumimoji="0" lang="en-US" sz="3900" b="1" i="0" u="none" strike="noStrike" kern="0" cap="none" spc="0" normalizeH="0" baseline="0" noProof="0" dirty="0">
                <a:ln>
                  <a:noFill/>
                </a:ln>
                <a:solidFill>
                  <a:srgbClr val="FFFFFF"/>
                </a:solidFill>
                <a:effectLst/>
                <a:uLnTx/>
                <a:uFillTx/>
                <a:latin typeface="Calibri"/>
                <a:ea typeface="Calibri"/>
                <a:cs typeface="Calibri"/>
                <a:sym typeface="Calibri"/>
              </a:rPr>
              <a:t>Getting Started!</a:t>
            </a:r>
            <a:endParaRPr kumimoji="0" lang="en-US" sz="3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62" name="Google Shape;462;p2">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2"/>
          <p:cNvSpPr txBox="1"/>
          <p:nvPr/>
        </p:nvSpPr>
        <p:spPr>
          <a:xfrm>
            <a:off x="373668" y="969794"/>
            <a:ext cx="11528400" cy="5079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Update your name on Zoom, if needed</a:t>
            </a:r>
            <a:endParaRPr sz="3200" b="0" i="0" u="none" strike="noStrike" cap="none">
              <a:solidFill>
                <a:srgbClr val="000000"/>
              </a:solidFill>
              <a:latin typeface="Calibri"/>
              <a:ea typeface="Calibri"/>
              <a:cs typeface="Calibri"/>
              <a:sym typeface="Calibri"/>
            </a:endParaRPr>
          </a:p>
          <a:p>
            <a:pPr marL="914400" marR="0" lvl="1" indent="-419100" algn="l" rtl="0">
              <a:lnSpc>
                <a:spcPct val="100000"/>
              </a:lnSpc>
              <a:spcBef>
                <a:spcPts val="0"/>
              </a:spcBef>
              <a:spcAft>
                <a:spcPts val="0"/>
              </a:spcAft>
              <a:buClr>
                <a:srgbClr val="000000"/>
              </a:buClr>
              <a:buSzPts val="3200"/>
              <a:buFont typeface="Calibri"/>
              <a:buChar char="•"/>
            </a:pPr>
            <a:r>
              <a:rPr lang="en-US" sz="3200" b="0" i="1" u="none" strike="noStrike" cap="none">
                <a:solidFill>
                  <a:srgbClr val="000000"/>
                </a:solidFill>
                <a:latin typeface="Calibri"/>
                <a:ea typeface="Calibri"/>
                <a:cs typeface="Calibri"/>
                <a:sym typeface="Calibri"/>
              </a:rPr>
              <a:t>Right click on your Zoom box, click “rename”</a:t>
            </a:r>
            <a:endParaRPr sz="3200" b="0" i="1"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Type your name and institution into the chat box!</a:t>
            </a:r>
            <a:endParaRPr sz="15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3200"/>
              <a:buFont typeface="Arial"/>
              <a:buChar char="•"/>
            </a:pPr>
            <a:r>
              <a:rPr lang="en-US" sz="3100" b="0" i="1" u="none" strike="noStrike" cap="none">
                <a:solidFill>
                  <a:srgbClr val="000000"/>
                </a:solidFill>
                <a:latin typeface="Calibri"/>
                <a:ea typeface="Calibri"/>
                <a:cs typeface="Calibri"/>
                <a:sym typeface="Calibri"/>
              </a:rPr>
              <a:t>Question: </a:t>
            </a:r>
            <a:r>
              <a:rPr lang="en-US" sz="3100" b="0" i="1" u="none" strike="noStrike" cap="none">
                <a:solidFill>
                  <a:schemeClr val="dk1"/>
                </a:solidFill>
                <a:highlight>
                  <a:srgbClr val="FFFFFF"/>
                </a:highlight>
                <a:latin typeface="Calibri"/>
                <a:ea typeface="Calibri"/>
                <a:cs typeface="Calibri"/>
                <a:sym typeface="Calibri"/>
              </a:rPr>
              <a:t>Which best describes you?</a:t>
            </a:r>
            <a:endParaRPr sz="3100" b="0" i="1" u="none" strike="noStrike" cap="none">
              <a:solidFill>
                <a:schemeClr val="dk1"/>
              </a:solidFill>
              <a:highlight>
                <a:srgbClr val="FFFFFF"/>
              </a:highlight>
              <a:latin typeface="Calibri"/>
              <a:ea typeface="Calibri"/>
              <a:cs typeface="Calibri"/>
              <a:sym typeface="Calibri"/>
            </a:endParaRPr>
          </a:p>
          <a:p>
            <a:pPr marL="1371600" marR="0" lvl="2" indent="-361950" algn="l" rtl="0">
              <a:lnSpc>
                <a:spcPct val="100000"/>
              </a:lnSpc>
              <a:spcBef>
                <a:spcPts val="0"/>
              </a:spcBef>
              <a:spcAft>
                <a:spcPts val="0"/>
              </a:spcAft>
              <a:buClr>
                <a:schemeClr val="dk1"/>
              </a:buClr>
              <a:buSzPts val="2300"/>
              <a:buFont typeface="Calibri"/>
              <a:buChar char="■"/>
            </a:pPr>
            <a:r>
              <a:rPr lang="en-US" sz="2300" b="0" i="1" u="none" strike="noStrike" cap="none">
                <a:solidFill>
                  <a:schemeClr val="dk1"/>
                </a:solidFill>
                <a:highlight>
                  <a:srgbClr val="FFFFFF"/>
                </a:highlight>
                <a:latin typeface="Calibri"/>
                <a:ea typeface="Calibri"/>
                <a:cs typeface="Calibri"/>
                <a:sym typeface="Calibri"/>
              </a:rPr>
              <a:t>Ex. Undergraduate Student, Dietetic Intern, Masters Student, Doctoral Student, Post Doc, Public Health Practitioner, Researcher/Professor, Other</a:t>
            </a:r>
            <a:endParaRPr sz="2300" b="0" i="1"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Remember to keep yourself on mute.</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Calibri"/>
              <a:buNone/>
            </a:pPr>
            <a:endParaRPr sz="19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Type your questions into the chat box. </a:t>
            </a:r>
            <a:endParaRPr sz="1500" b="0" i="0" u="none" strike="noStrike" cap="none">
              <a:solidFill>
                <a:srgbClr val="000000"/>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p:txBody>
      </p:sp>
      <p:pic>
        <p:nvPicPr>
          <p:cNvPr id="464" name="Google Shape;464;p2" descr="A picture containing text, bottle"/>
          <p:cNvPicPr preferRelativeResize="0"/>
          <p:nvPr/>
        </p:nvPicPr>
        <p:blipFill rotWithShape="1">
          <a:blip r:embed="rId3">
            <a:alphaModFix/>
          </a:blip>
          <a:srcRect/>
          <a:stretch/>
        </p:blipFill>
        <p:spPr>
          <a:xfrm>
            <a:off x="148971" y="5497550"/>
            <a:ext cx="1021907" cy="713569"/>
          </a:xfrm>
          <a:prstGeom prst="rect">
            <a:avLst/>
          </a:prstGeom>
          <a:noFill/>
          <a:ln>
            <a:noFill/>
          </a:ln>
        </p:spPr>
      </p:pic>
      <p:pic>
        <p:nvPicPr>
          <p:cNvPr id="460" name="Google Shape;460;p2" descr="NOPREN logo"/>
          <p:cNvPicPr preferRelativeResize="0"/>
          <p:nvPr/>
        </p:nvPicPr>
        <p:blipFill rotWithShape="1">
          <a:blip r:embed="rId4">
            <a:alphaModFix/>
          </a:blip>
          <a:srcRect/>
          <a:stretch/>
        </p:blipFill>
        <p:spPr>
          <a:xfrm>
            <a:off x="9493871" y="5304985"/>
            <a:ext cx="2491933" cy="9008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733"/>
        <p:cNvGrpSpPr/>
        <p:nvPr/>
      </p:nvGrpSpPr>
      <p:grpSpPr>
        <a:xfrm>
          <a:off x="0" y="0"/>
          <a:ext cx="0" cy="0"/>
          <a:chOff x="0" y="0"/>
          <a:chExt cx="0" cy="0"/>
        </a:xfrm>
      </p:grpSpPr>
      <p:sp>
        <p:nvSpPr>
          <p:cNvPr id="734" name="Google Shape;734;g3728b63454f_2_495">
            <a:extLst>
              <a:ext uri="{C183D7F6-B498-43B3-948B-1728B52AA6E4}">
                <adec:decorative xmlns:adec="http://schemas.microsoft.com/office/drawing/2017/decorative" val="1"/>
              </a:ext>
            </a:extLst>
          </p:cNvPr>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5" name="Google Shape;735;g3728b63454f_2_495">
            <a:extLst>
              <a:ext uri="{C183D7F6-B498-43B3-948B-1728B52AA6E4}">
                <adec:decorative xmlns:adec="http://schemas.microsoft.com/office/drawing/2017/decorative" val="1"/>
              </a:ext>
            </a:extLst>
          </p:cNvPr>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6" name="Google Shape;736;g3728b63454f_2_495"/>
          <p:cNvSpPr txBox="1">
            <a:spLocks noGrp="1"/>
          </p:cNvSpPr>
          <p:nvPr>
            <p:ph type="title"/>
          </p:nvPr>
        </p:nvSpPr>
        <p:spPr>
          <a:xfrm>
            <a:off x="2555631" y="1441938"/>
            <a:ext cx="7080738" cy="397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4800"/>
              <a:buFont typeface="Calibri"/>
              <a:buNone/>
            </a:pPr>
            <a:r>
              <a:rPr lang="en-US" sz="4800" b="1">
                <a:solidFill>
                  <a:srgbClr val="0C0C0C"/>
                </a:solidFill>
                <a:latin typeface="Calibri"/>
                <a:ea typeface="Calibri"/>
                <a:cs typeface="Calibri"/>
                <a:sym typeface="Calibri"/>
              </a:rPr>
              <a:t>What do we know about the impact of FIM programs?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59" name="Google Shape;759;g3728b63454f_2_540"/>
          <p:cNvSpPr>
            <a:spLocks noGrp="1"/>
          </p:cNvSpPr>
          <p:nvPr>
            <p:ph type="title" idx="4294967295"/>
          </p:nvPr>
        </p:nvSpPr>
        <p:spPr>
          <a:xfrm>
            <a:off x="0" y="-16831"/>
            <a:ext cx="12192000" cy="1039448"/>
          </a:xfrm>
          <a:prstGeom prst="rect">
            <a:avLst/>
          </a:prstGeom>
          <a:solidFill>
            <a:srgbClr val="002060"/>
          </a:solidFill>
          <a:ln w="9525" cap="flat" cmpd="sng">
            <a:solidFill>
              <a:schemeClr val="accent1"/>
            </a:solidFill>
            <a:prstDash val="solid"/>
            <a:miter lim="800000"/>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lt1"/>
              </a:buClr>
              <a:buSzPts val="3200"/>
              <a:buFont typeface="Calibri"/>
              <a:buNone/>
              <a:tabLst/>
              <a:defRPr/>
            </a:pPr>
            <a:r>
              <a:rPr kumimoji="0" lang="en-US" sz="3200" b="1" i="0" u="none" strike="noStrike" kern="0" cap="none" spc="0" normalizeH="0" baseline="0" noProof="0" dirty="0">
                <a:ln>
                  <a:noFill/>
                </a:ln>
                <a:solidFill>
                  <a:schemeClr val="lt1"/>
                </a:solidFill>
                <a:effectLst/>
                <a:uLnTx/>
                <a:uFillTx/>
                <a:latin typeface="Calibri"/>
                <a:ea typeface="Calibri"/>
                <a:cs typeface="Calibri"/>
                <a:sym typeface="Calibri"/>
              </a:rPr>
              <a:t>Studies of FIM Programs Show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lt1"/>
              </a:buClr>
              <a:buSzPts val="3200"/>
              <a:buFont typeface="Calibri"/>
              <a:buNone/>
              <a:tabLst/>
              <a:defRPr/>
            </a:pPr>
            <a:r>
              <a:rPr kumimoji="0" lang="en-US" sz="3200" b="1" i="0" u="none" strike="noStrike" kern="0" cap="none" spc="0" normalizeH="0" baseline="0" noProof="0" dirty="0">
                <a:ln>
                  <a:noFill/>
                </a:ln>
                <a:solidFill>
                  <a:schemeClr val="lt1"/>
                </a:solidFill>
                <a:effectLst/>
                <a:uLnTx/>
                <a:uFillTx/>
                <a:latin typeface="Calibri"/>
                <a:ea typeface="Calibri"/>
                <a:cs typeface="Calibri"/>
                <a:sym typeface="Calibri"/>
              </a:rPr>
              <a:t>Improvements in Some, but Not All, Outcomes</a:t>
            </a:r>
          </a:p>
        </p:txBody>
      </p:sp>
      <p:pic>
        <p:nvPicPr>
          <p:cNvPr id="741" name="Google Shape;741;g3728b63454f_2_540" descr="reference"/>
          <p:cNvPicPr preferRelativeResize="0"/>
          <p:nvPr/>
        </p:nvPicPr>
        <p:blipFill rotWithShape="1">
          <a:blip r:embed="rId3">
            <a:alphaModFix/>
          </a:blip>
          <a:srcRect/>
          <a:stretch/>
        </p:blipFill>
        <p:spPr>
          <a:xfrm>
            <a:off x="540133" y="6180083"/>
            <a:ext cx="5366682" cy="580203"/>
          </a:xfrm>
          <a:prstGeom prst="rect">
            <a:avLst/>
          </a:prstGeom>
          <a:noFill/>
          <a:ln>
            <a:noFill/>
          </a:ln>
        </p:spPr>
      </p:pic>
      <p:grpSp>
        <p:nvGrpSpPr>
          <p:cNvPr id="742" name="Google Shape;742;g3728b63454f_2_540">
            <a:extLst>
              <a:ext uri="{C183D7F6-B498-43B3-948B-1728B52AA6E4}">
                <adec:decorative xmlns:adec="http://schemas.microsoft.com/office/drawing/2017/decorative" val="1"/>
              </a:ext>
            </a:extLst>
          </p:cNvPr>
          <p:cNvGrpSpPr/>
          <p:nvPr/>
        </p:nvGrpSpPr>
        <p:grpSpPr>
          <a:xfrm>
            <a:off x="2146300" y="1089637"/>
            <a:ext cx="7028522" cy="4724981"/>
            <a:chOff x="0" y="576"/>
            <a:chExt cx="7028522" cy="4724981"/>
          </a:xfrm>
        </p:grpSpPr>
        <p:cxnSp>
          <p:nvCxnSpPr>
            <p:cNvPr id="743" name="Google Shape;743;g3728b63454f_2_540"/>
            <p:cNvCxnSpPr/>
            <p:nvPr/>
          </p:nvCxnSpPr>
          <p:spPr>
            <a:xfrm>
              <a:off x="0" y="576"/>
              <a:ext cx="702852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44" name="Google Shape;744;g3728b63454f_2_540"/>
            <p:cNvSpPr/>
            <p:nvPr/>
          </p:nvSpPr>
          <p:spPr>
            <a:xfrm>
              <a:off x="0" y="576"/>
              <a:ext cx="7028522" cy="944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g3728b63454f_2_540"/>
            <p:cNvSpPr txBox="1"/>
            <p:nvPr/>
          </p:nvSpPr>
          <p:spPr>
            <a:xfrm>
              <a:off x="0" y="576"/>
              <a:ext cx="7028522" cy="944996"/>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Resource Use</a:t>
              </a:r>
              <a:endParaRPr/>
            </a:p>
          </p:txBody>
        </p:sp>
        <p:cxnSp>
          <p:nvCxnSpPr>
            <p:cNvPr id="746" name="Google Shape;746;g3728b63454f_2_540"/>
            <p:cNvCxnSpPr/>
            <p:nvPr/>
          </p:nvCxnSpPr>
          <p:spPr>
            <a:xfrm>
              <a:off x="0" y="945573"/>
              <a:ext cx="702852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47" name="Google Shape;747;g3728b63454f_2_540"/>
            <p:cNvSpPr/>
            <p:nvPr/>
          </p:nvSpPr>
          <p:spPr>
            <a:xfrm>
              <a:off x="0" y="945573"/>
              <a:ext cx="7028522" cy="944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g3728b63454f_2_540"/>
            <p:cNvSpPr txBox="1"/>
            <p:nvPr/>
          </p:nvSpPr>
          <p:spPr>
            <a:xfrm>
              <a:off x="0" y="945573"/>
              <a:ext cx="7028522" cy="944996"/>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Food Security </a:t>
              </a:r>
              <a:endParaRPr/>
            </a:p>
          </p:txBody>
        </p:sp>
        <p:cxnSp>
          <p:nvCxnSpPr>
            <p:cNvPr id="749" name="Google Shape;749;g3728b63454f_2_540"/>
            <p:cNvCxnSpPr/>
            <p:nvPr/>
          </p:nvCxnSpPr>
          <p:spPr>
            <a:xfrm>
              <a:off x="0" y="1890569"/>
              <a:ext cx="702852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50" name="Google Shape;750;g3728b63454f_2_540"/>
            <p:cNvSpPr/>
            <p:nvPr/>
          </p:nvSpPr>
          <p:spPr>
            <a:xfrm>
              <a:off x="0" y="1890569"/>
              <a:ext cx="7028522" cy="944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g3728b63454f_2_540"/>
            <p:cNvSpPr txBox="1"/>
            <p:nvPr/>
          </p:nvSpPr>
          <p:spPr>
            <a:xfrm>
              <a:off x="0" y="1890569"/>
              <a:ext cx="7028522" cy="944996"/>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Health behaviors (inc Diet Quality)</a:t>
              </a:r>
              <a:endParaRPr/>
            </a:p>
          </p:txBody>
        </p:sp>
        <p:cxnSp>
          <p:nvCxnSpPr>
            <p:cNvPr id="752" name="Google Shape;752;g3728b63454f_2_540"/>
            <p:cNvCxnSpPr/>
            <p:nvPr/>
          </p:nvCxnSpPr>
          <p:spPr>
            <a:xfrm>
              <a:off x="0" y="2835565"/>
              <a:ext cx="702852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53" name="Google Shape;753;g3728b63454f_2_540"/>
            <p:cNvSpPr/>
            <p:nvPr/>
          </p:nvSpPr>
          <p:spPr>
            <a:xfrm>
              <a:off x="0" y="2835565"/>
              <a:ext cx="7028522" cy="944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g3728b63454f_2_540"/>
            <p:cNvSpPr txBox="1"/>
            <p:nvPr/>
          </p:nvSpPr>
          <p:spPr>
            <a:xfrm>
              <a:off x="0" y="2835565"/>
              <a:ext cx="7028522" cy="944996"/>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Clinical outcomes</a:t>
              </a:r>
              <a:endParaRPr/>
            </a:p>
          </p:txBody>
        </p:sp>
        <p:cxnSp>
          <p:nvCxnSpPr>
            <p:cNvPr id="755" name="Google Shape;755;g3728b63454f_2_540"/>
            <p:cNvCxnSpPr/>
            <p:nvPr/>
          </p:nvCxnSpPr>
          <p:spPr>
            <a:xfrm>
              <a:off x="0" y="3780561"/>
              <a:ext cx="702852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756" name="Google Shape;756;g3728b63454f_2_540"/>
            <p:cNvSpPr/>
            <p:nvPr/>
          </p:nvSpPr>
          <p:spPr>
            <a:xfrm>
              <a:off x="0" y="3780561"/>
              <a:ext cx="7028522" cy="944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g3728b63454f_2_540"/>
            <p:cNvSpPr txBox="1"/>
            <p:nvPr/>
          </p:nvSpPr>
          <p:spPr>
            <a:xfrm>
              <a:off x="0" y="3780561"/>
              <a:ext cx="7028522" cy="944996"/>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n-US" sz="3800">
                  <a:solidFill>
                    <a:schemeClr val="dk1"/>
                  </a:solidFill>
                  <a:latin typeface="Calibri"/>
                  <a:ea typeface="Calibri"/>
                  <a:cs typeface="Calibri"/>
                  <a:sym typeface="Calibri"/>
                </a:rPr>
                <a:t>Cost &amp; utilization</a:t>
              </a:r>
              <a:endParaRPr/>
            </a:p>
          </p:txBody>
        </p:sp>
      </p:grpSp>
      <p:sp>
        <p:nvSpPr>
          <p:cNvPr id="758" name="Google Shape;758;g3728b63454f_2_540">
            <a:extLst>
              <a:ext uri="{C183D7F6-B498-43B3-948B-1728B52AA6E4}">
                <adec:decorative xmlns:adec="http://schemas.microsoft.com/office/drawing/2017/decorative" val="1"/>
              </a:ext>
            </a:extLst>
          </p:cNvPr>
          <p:cNvSpPr/>
          <p:nvPr/>
        </p:nvSpPr>
        <p:spPr>
          <a:xfrm>
            <a:off x="1200150" y="1089061"/>
            <a:ext cx="717550" cy="4568788"/>
          </a:xfrm>
          <a:prstGeom prst="rect">
            <a:avLst/>
          </a:prstGeom>
          <a:gradFill>
            <a:gsLst>
              <a:gs pos="0">
                <a:srgbClr val="00D460"/>
              </a:gs>
              <a:gs pos="61000">
                <a:srgbClr val="00D460"/>
              </a:gs>
              <a:gs pos="80500">
                <a:srgbClr val="FFFF00"/>
              </a:gs>
              <a:gs pos="100000">
                <a:srgbClr val="FF0000"/>
              </a:gs>
            </a:gsLst>
            <a:lin ang="5400000" scaled="0"/>
          </a:gra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3728b63454f_2_562">
            <a:extLst>
              <a:ext uri="{C183D7F6-B498-43B3-948B-1728B52AA6E4}">
                <adec:decorative xmlns:adec="http://schemas.microsoft.com/office/drawing/2017/decorative" val="1"/>
              </a:ext>
            </a:extLst>
          </p:cNvPr>
          <p:cNvSpPr/>
          <p:nvPr/>
        </p:nvSpPr>
        <p:spPr>
          <a:xfrm>
            <a:off x="0" y="0"/>
            <a:ext cx="4826643"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6" name="Google Shape;766;g3728b63454f_2_562"/>
          <p:cNvSpPr txBox="1">
            <a:spLocks noGrp="1"/>
          </p:cNvSpPr>
          <p:nvPr>
            <p:ph type="title"/>
          </p:nvPr>
        </p:nvSpPr>
        <p:spPr>
          <a:xfrm>
            <a:off x="421494" y="939407"/>
            <a:ext cx="398365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Modelling Studies Have Limitations but Can Fill in Some Gaps</a:t>
            </a:r>
            <a:endParaRPr/>
          </a:p>
        </p:txBody>
      </p:sp>
      <p:pic>
        <p:nvPicPr>
          <p:cNvPr id="767" name="Google Shape;767;g3728b63454f_2_562" descr="A blue and gray infographic with icons"/>
          <p:cNvPicPr preferRelativeResize="0"/>
          <p:nvPr/>
        </p:nvPicPr>
        <p:blipFill rotWithShape="1">
          <a:blip r:embed="rId3">
            <a:alphaModFix/>
          </a:blip>
          <a:srcRect/>
          <a:stretch/>
        </p:blipFill>
        <p:spPr>
          <a:xfrm>
            <a:off x="5352310" y="424382"/>
            <a:ext cx="6610160" cy="60092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771"/>
        <p:cNvGrpSpPr/>
        <p:nvPr/>
      </p:nvGrpSpPr>
      <p:grpSpPr>
        <a:xfrm>
          <a:off x="0" y="0"/>
          <a:ext cx="0" cy="0"/>
          <a:chOff x="0" y="0"/>
          <a:chExt cx="0" cy="0"/>
        </a:xfrm>
      </p:grpSpPr>
      <p:sp>
        <p:nvSpPr>
          <p:cNvPr id="772" name="Google Shape;772;g3728b63454f_2_569">
            <a:extLst>
              <a:ext uri="{C183D7F6-B498-43B3-948B-1728B52AA6E4}">
                <adec:decorative xmlns:adec="http://schemas.microsoft.com/office/drawing/2017/decorative" val="1"/>
              </a:ext>
            </a:extLst>
          </p:cNvPr>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3" name="Google Shape;773;g3728b63454f_2_569">
            <a:extLst>
              <a:ext uri="{C183D7F6-B498-43B3-948B-1728B52AA6E4}">
                <adec:decorative xmlns:adec="http://schemas.microsoft.com/office/drawing/2017/decorative" val="1"/>
              </a:ext>
            </a:extLst>
          </p:cNvPr>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4" name="Google Shape;774;g3728b63454f_2_569"/>
          <p:cNvSpPr txBox="1">
            <a:spLocks noGrp="1"/>
          </p:cNvSpPr>
          <p:nvPr>
            <p:ph type="title"/>
          </p:nvPr>
        </p:nvSpPr>
        <p:spPr>
          <a:xfrm>
            <a:off x="2555631" y="1441938"/>
            <a:ext cx="7080738" cy="397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5400"/>
              <a:buFont typeface="Calibri"/>
              <a:buNone/>
            </a:pPr>
            <a:r>
              <a:rPr lang="en-US" sz="5400" b="1">
                <a:solidFill>
                  <a:srgbClr val="0C0C0C"/>
                </a:solidFill>
                <a:latin typeface="Calibri"/>
                <a:ea typeface="Calibri"/>
                <a:cs typeface="Calibri"/>
                <a:sym typeface="Calibri"/>
              </a:rPr>
              <a:t>Why is the data so limited?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3728b63454f_2_575"/>
          <p:cNvSpPr txBox="1">
            <a:spLocks noGrp="1"/>
          </p:cNvSpPr>
          <p:nvPr>
            <p:ph type="title"/>
          </p:nvPr>
        </p:nvSpPr>
        <p:spPr>
          <a:xfrm>
            <a:off x="497541" y="929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Evaluation Challenges</a:t>
            </a:r>
            <a:endParaRPr/>
          </a:p>
        </p:txBody>
      </p:sp>
      <p:grpSp>
        <p:nvGrpSpPr>
          <p:cNvPr id="784" name="Google Shape;784;g3728b63454f_2_575" descr="title"/>
          <p:cNvGrpSpPr/>
          <p:nvPr/>
        </p:nvGrpSpPr>
        <p:grpSpPr>
          <a:xfrm>
            <a:off x="0" y="0"/>
            <a:ext cx="12191999" cy="1230775"/>
            <a:chOff x="0" y="-4189"/>
            <a:chExt cx="12191999" cy="731175"/>
          </a:xfrm>
        </p:grpSpPr>
        <p:sp>
          <p:nvSpPr>
            <p:cNvPr id="785" name="Google Shape;785;g3728b63454f_2_575"/>
            <p:cNvSpPr/>
            <p:nvPr/>
          </p:nvSpPr>
          <p:spPr>
            <a:xfrm>
              <a:off x="0" y="-4189"/>
              <a:ext cx="699615" cy="7269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6" name="Google Shape;786;g3728b63454f_2_575"/>
            <p:cNvSpPr/>
            <p:nvPr/>
          </p:nvSpPr>
          <p:spPr>
            <a:xfrm>
              <a:off x="336450" y="-4189"/>
              <a:ext cx="11855549" cy="731175"/>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Evaluation Challenges</a:t>
              </a:r>
              <a:endParaRPr sz="1800" b="0" i="1" u="none" strike="noStrike" cap="none">
                <a:solidFill>
                  <a:srgbClr val="FFFFFF"/>
                </a:solidFill>
                <a:latin typeface="Calibri"/>
                <a:ea typeface="Calibri"/>
                <a:cs typeface="Calibri"/>
                <a:sym typeface="Calibri"/>
              </a:endParaRPr>
            </a:p>
          </p:txBody>
        </p:sp>
      </p:grpSp>
      <p:sp>
        <p:nvSpPr>
          <p:cNvPr id="781" name="Google Shape;781;g3728b63454f_2_575"/>
          <p:cNvSpPr txBox="1">
            <a:spLocks noGrp="1"/>
          </p:cNvSpPr>
          <p:nvPr>
            <p:ph type="body" idx="1"/>
          </p:nvPr>
        </p:nvSpPr>
        <p:spPr>
          <a:xfrm>
            <a:off x="631604" y="1756392"/>
            <a:ext cx="10928791" cy="35945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Almost all programs reach a </a:t>
            </a:r>
            <a:r>
              <a:rPr lang="en-US" u="sng"/>
              <a:t>small number of people</a:t>
            </a:r>
            <a:endParaRPr/>
          </a:p>
          <a:p>
            <a:pPr marL="685800" lvl="1" indent="-228600" algn="l" rtl="0">
              <a:lnSpc>
                <a:spcPct val="90000"/>
              </a:lnSpc>
              <a:spcBef>
                <a:spcPts val="500"/>
              </a:spcBef>
              <a:spcAft>
                <a:spcPts val="0"/>
              </a:spcAft>
              <a:buClr>
                <a:schemeClr val="dk1"/>
              </a:buClr>
              <a:buSzPts val="2400"/>
              <a:buChar char="•"/>
            </a:pPr>
            <a:r>
              <a:rPr lang="en-US"/>
              <a:t>Not suitable* for examining health outcomes, utilization, &amp; cost</a:t>
            </a:r>
            <a:endParaRPr/>
          </a:p>
          <a:p>
            <a:pPr marL="228600" lvl="0" indent="-228600" algn="l" rtl="0">
              <a:lnSpc>
                <a:spcPct val="90000"/>
              </a:lnSpc>
              <a:spcBef>
                <a:spcPts val="1000"/>
              </a:spcBef>
              <a:spcAft>
                <a:spcPts val="0"/>
              </a:spcAft>
              <a:buClr>
                <a:schemeClr val="dk1"/>
              </a:buClr>
              <a:buSzPts val="2800"/>
              <a:buChar char="•"/>
            </a:pPr>
            <a:r>
              <a:rPr lang="en-US"/>
              <a:t>Almost all programs offer a relatively </a:t>
            </a:r>
            <a:r>
              <a:rPr lang="en-US" u="sng"/>
              <a:t>small dose &amp; duration</a:t>
            </a:r>
            <a:endParaRPr/>
          </a:p>
          <a:p>
            <a:pPr marL="685800" lvl="1" indent="-228600" algn="l" rtl="0">
              <a:lnSpc>
                <a:spcPct val="90000"/>
              </a:lnSpc>
              <a:spcBef>
                <a:spcPts val="500"/>
              </a:spcBef>
              <a:spcAft>
                <a:spcPts val="0"/>
              </a:spcAft>
              <a:buClr>
                <a:schemeClr val="dk1"/>
              </a:buClr>
              <a:buSzPts val="2400"/>
              <a:buChar char="•"/>
            </a:pPr>
            <a:r>
              <a:rPr lang="en-US"/>
              <a:t>Not suitable* for examining health outcomes, utilization &amp; cost</a:t>
            </a:r>
            <a:endParaRPr/>
          </a:p>
          <a:p>
            <a:pPr marL="228600" lvl="0" indent="-228600" algn="l" rtl="0">
              <a:lnSpc>
                <a:spcPct val="90000"/>
              </a:lnSpc>
              <a:spcBef>
                <a:spcPts val="1000"/>
              </a:spcBef>
              <a:spcAft>
                <a:spcPts val="0"/>
              </a:spcAft>
              <a:buClr>
                <a:schemeClr val="dk1"/>
              </a:buClr>
              <a:buSzPts val="2800"/>
              <a:buChar char="•"/>
            </a:pPr>
            <a:r>
              <a:rPr lang="en-US"/>
              <a:t>Many programs are </a:t>
            </a:r>
            <a:r>
              <a:rPr lang="en-US" u="sng"/>
              <a:t>single-site </a:t>
            </a:r>
            <a:endParaRPr/>
          </a:p>
          <a:p>
            <a:pPr marL="685800" lvl="1" indent="-228600" algn="l" rtl="0">
              <a:lnSpc>
                <a:spcPct val="90000"/>
              </a:lnSpc>
              <a:spcBef>
                <a:spcPts val="500"/>
              </a:spcBef>
              <a:spcAft>
                <a:spcPts val="0"/>
              </a:spcAft>
              <a:buClr>
                <a:schemeClr val="dk1"/>
              </a:buClr>
              <a:buSzPts val="2400"/>
              <a:buChar char="•"/>
            </a:pPr>
            <a:r>
              <a:rPr lang="en-US"/>
              <a:t>Limited applicability to the field as a whole</a:t>
            </a:r>
            <a:endParaRPr/>
          </a:p>
          <a:p>
            <a:pPr marL="228600" lvl="0" indent="-228600" algn="l" rtl="0">
              <a:lnSpc>
                <a:spcPct val="90000"/>
              </a:lnSpc>
              <a:spcBef>
                <a:spcPts val="1000"/>
              </a:spcBef>
              <a:spcAft>
                <a:spcPts val="0"/>
              </a:spcAft>
              <a:buClr>
                <a:schemeClr val="dk1"/>
              </a:buClr>
              <a:buSzPts val="2800"/>
              <a:buChar char="•"/>
            </a:pPr>
            <a:r>
              <a:rPr lang="en-US"/>
              <a:t>Bottom line: You need a LOT of data to show an impact</a:t>
            </a:r>
            <a:endParaRPr/>
          </a:p>
          <a:p>
            <a:pPr marL="685800" lvl="1" indent="-228600" algn="l" rtl="0">
              <a:lnSpc>
                <a:spcPct val="90000"/>
              </a:lnSpc>
              <a:spcBef>
                <a:spcPts val="500"/>
              </a:spcBef>
              <a:spcAft>
                <a:spcPts val="0"/>
              </a:spcAft>
              <a:buClr>
                <a:schemeClr val="dk1"/>
              </a:buClr>
              <a:buSzPts val="2400"/>
              <a:buChar char="•"/>
            </a:pPr>
            <a:r>
              <a:rPr lang="en-US"/>
              <a:t>Most programs have limited funds available for evaluation</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782" name="Google Shape;782;g3728b63454f_2_575"/>
          <p:cNvSpPr txBox="1"/>
          <p:nvPr/>
        </p:nvSpPr>
        <p:spPr>
          <a:xfrm>
            <a:off x="6631825" y="5831625"/>
            <a:ext cx="5318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2046"/>
              </a:buClr>
              <a:buSzPts val="4000"/>
              <a:buFont typeface="Calibri"/>
              <a:buNone/>
            </a:pPr>
            <a:r>
              <a:rPr lang="en-US" sz="4000" b="1">
                <a:solidFill>
                  <a:srgbClr val="132046"/>
                </a:solidFill>
                <a:latin typeface="Calibri"/>
                <a:ea typeface="Calibri"/>
                <a:cs typeface="Calibri"/>
                <a:sym typeface="Calibri"/>
              </a:rPr>
              <a:t>“</a:t>
            </a:r>
            <a:r>
              <a:rPr lang="en-US" sz="4000" b="1" i="0" u="none" strike="noStrike" cap="none">
                <a:solidFill>
                  <a:srgbClr val="132046"/>
                </a:solidFill>
                <a:latin typeface="Calibri"/>
                <a:ea typeface="Calibri"/>
                <a:cs typeface="Calibri"/>
                <a:sym typeface="Calibri"/>
              </a:rPr>
              <a:t>This is really hard!</a:t>
            </a:r>
            <a:r>
              <a:rPr lang="en-US" sz="4000" b="1">
                <a:solidFill>
                  <a:srgbClr val="132046"/>
                </a:solidFill>
                <a:latin typeface="Calibri"/>
                <a:ea typeface="Calibri"/>
                <a:cs typeface="Calibri"/>
                <a:sym typeface="Calibri"/>
              </a:rPr>
              <a:t>”</a:t>
            </a:r>
            <a:endParaRPr/>
          </a:p>
        </p:txBody>
      </p:sp>
      <p:sp>
        <p:nvSpPr>
          <p:cNvPr id="783" name="Google Shape;783;g3728b63454f_2_575"/>
          <p:cNvSpPr txBox="1"/>
          <p:nvPr/>
        </p:nvSpPr>
        <p:spPr>
          <a:xfrm>
            <a:off x="80682" y="6357245"/>
            <a:ext cx="53182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I would argue it is also not ethical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2" name="Title 1">
            <a:extLst>
              <a:ext uri="{FF2B5EF4-FFF2-40B4-BE49-F238E27FC236}">
                <a16:creationId xmlns:a16="http://schemas.microsoft.com/office/drawing/2014/main" id="{43BE903F-B6B6-872D-1482-FB6E955BC5A7}"/>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Why is data needed</a:t>
            </a:r>
          </a:p>
        </p:txBody>
      </p:sp>
      <p:sp>
        <p:nvSpPr>
          <p:cNvPr id="792" name="Google Shape;792;g3728b63454f_2_587"/>
          <p:cNvSpPr txBox="1">
            <a:spLocks noGrp="1"/>
          </p:cNvSpPr>
          <p:nvPr>
            <p:ph type="body" idx="1"/>
          </p:nvPr>
        </p:nvSpPr>
        <p:spPr>
          <a:xfrm>
            <a:off x="336450" y="1527900"/>
            <a:ext cx="7283498" cy="485520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Food security and nutrition programs are generally</a:t>
            </a:r>
            <a:endParaRPr/>
          </a:p>
          <a:p>
            <a:pPr marL="685800" lvl="1" indent="-228600" algn="l" rtl="0">
              <a:lnSpc>
                <a:spcPct val="90000"/>
              </a:lnSpc>
              <a:spcBef>
                <a:spcPts val="500"/>
              </a:spcBef>
              <a:spcAft>
                <a:spcPts val="0"/>
              </a:spcAft>
              <a:buClr>
                <a:schemeClr val="dk1"/>
              </a:buClr>
              <a:buSzPct val="100000"/>
              <a:buChar char="•"/>
            </a:pPr>
            <a:r>
              <a:rPr lang="en-US"/>
              <a:t>Better at prevention than at treatment</a:t>
            </a:r>
            <a:endParaRPr/>
          </a:p>
          <a:p>
            <a:pPr marL="685800" lvl="1" indent="-228600" algn="l" rtl="0">
              <a:lnSpc>
                <a:spcPct val="90000"/>
              </a:lnSpc>
              <a:spcBef>
                <a:spcPts val="500"/>
              </a:spcBef>
              <a:spcAft>
                <a:spcPts val="0"/>
              </a:spcAft>
              <a:buClr>
                <a:schemeClr val="dk1"/>
              </a:buClr>
              <a:buSzPct val="100000"/>
              <a:buChar char="•"/>
            </a:pPr>
            <a:r>
              <a:rPr lang="en-US"/>
              <a:t>Expected to have an impact over a long length of time</a:t>
            </a:r>
            <a:endParaRPr/>
          </a:p>
          <a:p>
            <a:pPr marL="685800" lvl="1" indent="-228600" algn="l" rtl="0">
              <a:lnSpc>
                <a:spcPct val="90000"/>
              </a:lnSpc>
              <a:spcBef>
                <a:spcPts val="500"/>
              </a:spcBef>
              <a:spcAft>
                <a:spcPts val="0"/>
              </a:spcAft>
              <a:buClr>
                <a:schemeClr val="dk1"/>
              </a:buClr>
              <a:buSzPct val="100000"/>
              <a:buChar char="•"/>
            </a:pPr>
            <a:r>
              <a:rPr lang="en-US"/>
              <a:t>Proven by their SMALL effect on a LARGE number of people, rather than their LARGE effect on a SMALL number of people</a:t>
            </a:r>
            <a:endParaRPr/>
          </a:p>
          <a:p>
            <a:pPr marL="457200" lvl="1" indent="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If you anticipate a SMALL effect, to show an impact you need</a:t>
            </a:r>
            <a:endParaRPr/>
          </a:p>
          <a:p>
            <a:pPr marL="685800" lvl="1" indent="-228600" algn="l" rtl="0">
              <a:lnSpc>
                <a:spcPct val="90000"/>
              </a:lnSpc>
              <a:spcBef>
                <a:spcPts val="500"/>
              </a:spcBef>
              <a:spcAft>
                <a:spcPts val="0"/>
              </a:spcAft>
              <a:buClr>
                <a:schemeClr val="dk1"/>
              </a:buClr>
              <a:buSzPct val="100000"/>
              <a:buChar char="•"/>
            </a:pPr>
            <a:r>
              <a:rPr lang="en-US"/>
              <a:t>A lot of people</a:t>
            </a:r>
            <a:endParaRPr/>
          </a:p>
          <a:p>
            <a:pPr marL="685800" lvl="1" indent="-228600" algn="l" rtl="0">
              <a:lnSpc>
                <a:spcPct val="90000"/>
              </a:lnSpc>
              <a:spcBef>
                <a:spcPts val="500"/>
              </a:spcBef>
              <a:spcAft>
                <a:spcPts val="0"/>
              </a:spcAft>
              <a:buClr>
                <a:schemeClr val="dk1"/>
              </a:buClr>
              <a:buSzPct val="100000"/>
              <a:buChar char="•"/>
            </a:pPr>
            <a:r>
              <a:rPr lang="en-US"/>
              <a:t>A long duration of “treatment” </a:t>
            </a:r>
            <a:endParaRPr/>
          </a:p>
          <a:p>
            <a:pPr marL="685800" lvl="1" indent="-228600" algn="l" rtl="0">
              <a:lnSpc>
                <a:spcPct val="90000"/>
              </a:lnSpc>
              <a:spcBef>
                <a:spcPts val="500"/>
              </a:spcBef>
              <a:spcAft>
                <a:spcPts val="0"/>
              </a:spcAft>
              <a:buClr>
                <a:schemeClr val="dk1"/>
              </a:buClr>
              <a:buSzPct val="100000"/>
              <a:buChar char="•"/>
            </a:pPr>
            <a:r>
              <a:rPr lang="en-US"/>
              <a:t>A high “dose”</a:t>
            </a:r>
            <a:endParaRPr/>
          </a:p>
          <a:p>
            <a:pPr marL="685800" lvl="1" indent="-228600" algn="l" rtl="0">
              <a:lnSpc>
                <a:spcPct val="90000"/>
              </a:lnSpc>
              <a:spcBef>
                <a:spcPts val="500"/>
              </a:spcBef>
              <a:spcAft>
                <a:spcPts val="0"/>
              </a:spcAft>
              <a:buClr>
                <a:schemeClr val="dk1"/>
              </a:buClr>
              <a:buSzPct val="100000"/>
              <a:buChar char="•"/>
            </a:pPr>
            <a:r>
              <a:rPr lang="en-US"/>
              <a:t>A long duration of observation</a:t>
            </a:r>
            <a:endParaRPr/>
          </a:p>
        </p:txBody>
      </p:sp>
      <p:sp>
        <p:nvSpPr>
          <p:cNvPr id="793" name="Google Shape;793;g3728b63454f_2_587">
            <a:extLst>
              <a:ext uri="{C183D7F6-B498-43B3-948B-1728B52AA6E4}">
                <adec:decorative xmlns:adec="http://schemas.microsoft.com/office/drawing/2017/decorative" val="1"/>
              </a:ext>
            </a:extLst>
          </p:cNvPr>
          <p:cNvSpPr/>
          <p:nvPr/>
        </p:nvSpPr>
        <p:spPr>
          <a:xfrm>
            <a:off x="8016859" y="1164765"/>
            <a:ext cx="4426874" cy="5874814"/>
          </a:xfrm>
          <a:prstGeom prst="rect">
            <a:avLst/>
          </a:prstGeom>
          <a:solidFill>
            <a:srgbClr val="132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POPULATION HEALTH</a:t>
            </a:r>
            <a:endParaRPr/>
          </a:p>
        </p:txBody>
      </p:sp>
      <p:pic>
        <p:nvPicPr>
          <p:cNvPr id="794" name="Google Shape;794;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035191" y="2306214"/>
            <a:ext cx="914400" cy="914400"/>
          </a:xfrm>
          <a:prstGeom prst="rect">
            <a:avLst/>
          </a:prstGeom>
          <a:noFill/>
          <a:ln>
            <a:noFill/>
          </a:ln>
        </p:spPr>
      </p:pic>
      <p:pic>
        <p:nvPicPr>
          <p:cNvPr id="795" name="Google Shape;795;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228990" y="3128540"/>
            <a:ext cx="914400" cy="914400"/>
          </a:xfrm>
          <a:prstGeom prst="rect">
            <a:avLst/>
          </a:prstGeom>
          <a:noFill/>
          <a:ln>
            <a:noFill/>
          </a:ln>
        </p:spPr>
      </p:pic>
      <p:pic>
        <p:nvPicPr>
          <p:cNvPr id="796" name="Google Shape;796;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77384" y="1372718"/>
            <a:ext cx="914400" cy="914400"/>
          </a:xfrm>
          <a:prstGeom prst="rect">
            <a:avLst/>
          </a:prstGeom>
          <a:noFill/>
          <a:ln>
            <a:noFill/>
          </a:ln>
        </p:spPr>
      </p:pic>
      <p:pic>
        <p:nvPicPr>
          <p:cNvPr id="797" name="Google Shape;797;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09870" y="915518"/>
            <a:ext cx="914400" cy="914400"/>
          </a:xfrm>
          <a:prstGeom prst="rect">
            <a:avLst/>
          </a:prstGeom>
          <a:noFill/>
          <a:ln>
            <a:noFill/>
          </a:ln>
        </p:spPr>
      </p:pic>
      <p:pic>
        <p:nvPicPr>
          <p:cNvPr id="798" name="Google Shape;798;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82810" y="1312191"/>
            <a:ext cx="914400" cy="914400"/>
          </a:xfrm>
          <a:prstGeom prst="rect">
            <a:avLst/>
          </a:prstGeom>
          <a:noFill/>
          <a:ln>
            <a:noFill/>
          </a:ln>
        </p:spPr>
      </p:pic>
      <p:pic>
        <p:nvPicPr>
          <p:cNvPr id="799" name="Google Shape;799;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143536" y="1391814"/>
            <a:ext cx="914400" cy="914400"/>
          </a:xfrm>
          <a:prstGeom prst="rect">
            <a:avLst/>
          </a:prstGeom>
          <a:noFill/>
          <a:ln>
            <a:noFill/>
          </a:ln>
        </p:spPr>
      </p:pic>
      <p:pic>
        <p:nvPicPr>
          <p:cNvPr id="800" name="Google Shape;800;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99906" y="1816618"/>
            <a:ext cx="914400" cy="914400"/>
          </a:xfrm>
          <a:prstGeom prst="rect">
            <a:avLst/>
          </a:prstGeom>
          <a:noFill/>
          <a:ln>
            <a:noFill/>
          </a:ln>
        </p:spPr>
      </p:pic>
      <p:pic>
        <p:nvPicPr>
          <p:cNvPr id="801" name="Google Shape;801;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81595" y="1849014"/>
            <a:ext cx="914400" cy="914400"/>
          </a:xfrm>
          <a:prstGeom prst="rect">
            <a:avLst/>
          </a:prstGeom>
          <a:noFill/>
          <a:ln>
            <a:noFill/>
          </a:ln>
        </p:spPr>
      </p:pic>
      <p:pic>
        <p:nvPicPr>
          <p:cNvPr id="802" name="Google Shape;802;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57713" y="2732689"/>
            <a:ext cx="914400" cy="914400"/>
          </a:xfrm>
          <a:prstGeom prst="rect">
            <a:avLst/>
          </a:prstGeom>
          <a:noFill/>
          <a:ln>
            <a:noFill/>
          </a:ln>
        </p:spPr>
      </p:pic>
      <p:pic>
        <p:nvPicPr>
          <p:cNvPr id="803" name="Google Shape;803;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619654" y="2220431"/>
            <a:ext cx="914400" cy="914400"/>
          </a:xfrm>
          <a:prstGeom prst="rect">
            <a:avLst/>
          </a:prstGeom>
          <a:noFill/>
          <a:ln>
            <a:noFill/>
          </a:ln>
        </p:spPr>
      </p:pic>
      <p:pic>
        <p:nvPicPr>
          <p:cNvPr id="804" name="Google Shape;804;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81595" y="2702887"/>
            <a:ext cx="914400" cy="914400"/>
          </a:xfrm>
          <a:prstGeom prst="rect">
            <a:avLst/>
          </a:prstGeom>
          <a:noFill/>
          <a:ln>
            <a:noFill/>
          </a:ln>
        </p:spPr>
      </p:pic>
      <p:pic>
        <p:nvPicPr>
          <p:cNvPr id="805" name="Google Shape;805;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180380" y="2260177"/>
            <a:ext cx="914400" cy="914400"/>
          </a:xfrm>
          <a:prstGeom prst="rect">
            <a:avLst/>
          </a:prstGeom>
          <a:noFill/>
          <a:ln>
            <a:noFill/>
          </a:ln>
        </p:spPr>
      </p:pic>
      <p:pic>
        <p:nvPicPr>
          <p:cNvPr id="806" name="Google Shape;806;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42518" y="5683273"/>
            <a:ext cx="914400" cy="914400"/>
          </a:xfrm>
          <a:prstGeom prst="rect">
            <a:avLst/>
          </a:prstGeom>
          <a:noFill/>
          <a:ln>
            <a:noFill/>
          </a:ln>
        </p:spPr>
      </p:pic>
      <p:pic>
        <p:nvPicPr>
          <p:cNvPr id="807" name="Google Shape;807;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458940" y="5288953"/>
            <a:ext cx="914400" cy="914400"/>
          </a:xfrm>
          <a:prstGeom prst="rect">
            <a:avLst/>
          </a:prstGeom>
          <a:noFill/>
          <a:ln>
            <a:noFill/>
          </a:ln>
        </p:spPr>
      </p:pic>
      <p:pic>
        <p:nvPicPr>
          <p:cNvPr id="808" name="Google Shape;808;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26597" y="4822213"/>
            <a:ext cx="914400" cy="914400"/>
          </a:xfrm>
          <a:prstGeom prst="rect">
            <a:avLst/>
          </a:prstGeom>
          <a:noFill/>
          <a:ln>
            <a:noFill/>
          </a:ln>
        </p:spPr>
      </p:pic>
      <p:pic>
        <p:nvPicPr>
          <p:cNvPr id="809" name="Google Shape;809;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15797" y="4873157"/>
            <a:ext cx="914400" cy="914400"/>
          </a:xfrm>
          <a:prstGeom prst="rect">
            <a:avLst/>
          </a:prstGeom>
          <a:noFill/>
          <a:ln>
            <a:noFill/>
          </a:ln>
        </p:spPr>
      </p:pic>
      <p:pic>
        <p:nvPicPr>
          <p:cNvPr id="810" name="Google Shape;810;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010020" y="4377479"/>
            <a:ext cx="914400" cy="914400"/>
          </a:xfrm>
          <a:prstGeom prst="rect">
            <a:avLst/>
          </a:prstGeom>
          <a:noFill/>
          <a:ln>
            <a:noFill/>
          </a:ln>
        </p:spPr>
      </p:pic>
      <p:pic>
        <p:nvPicPr>
          <p:cNvPr id="811" name="Google Shape;811;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726229" y="3955502"/>
            <a:ext cx="914400" cy="914400"/>
          </a:xfrm>
          <a:prstGeom prst="rect">
            <a:avLst/>
          </a:prstGeom>
          <a:noFill/>
          <a:ln>
            <a:noFill/>
          </a:ln>
        </p:spPr>
      </p:pic>
      <p:pic>
        <p:nvPicPr>
          <p:cNvPr id="812" name="Google Shape;812;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067746" y="5251329"/>
            <a:ext cx="914400" cy="914400"/>
          </a:xfrm>
          <a:prstGeom prst="rect">
            <a:avLst/>
          </a:prstGeom>
          <a:noFill/>
          <a:ln>
            <a:noFill/>
          </a:ln>
        </p:spPr>
      </p:pic>
      <p:pic>
        <p:nvPicPr>
          <p:cNvPr id="813" name="Google Shape;813;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446390" y="4339757"/>
            <a:ext cx="914400" cy="914400"/>
          </a:xfrm>
          <a:prstGeom prst="rect">
            <a:avLst/>
          </a:prstGeom>
          <a:noFill/>
          <a:ln>
            <a:noFill/>
          </a:ln>
        </p:spPr>
      </p:pic>
      <p:pic>
        <p:nvPicPr>
          <p:cNvPr id="814" name="Google Shape;814;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80252" y="4446682"/>
            <a:ext cx="914400" cy="914400"/>
          </a:xfrm>
          <a:prstGeom prst="rect">
            <a:avLst/>
          </a:prstGeom>
          <a:noFill/>
          <a:ln>
            <a:noFill/>
          </a:ln>
        </p:spPr>
      </p:pic>
      <p:pic>
        <p:nvPicPr>
          <p:cNvPr id="815" name="Google Shape;815;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40341" y="5330357"/>
            <a:ext cx="914400" cy="914400"/>
          </a:xfrm>
          <a:prstGeom prst="rect">
            <a:avLst/>
          </a:prstGeom>
          <a:noFill/>
          <a:ln>
            <a:noFill/>
          </a:ln>
        </p:spPr>
      </p:pic>
      <p:pic>
        <p:nvPicPr>
          <p:cNvPr id="816" name="Google Shape;816;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468178" y="6210300"/>
            <a:ext cx="914400" cy="914400"/>
          </a:xfrm>
          <a:prstGeom prst="rect">
            <a:avLst/>
          </a:prstGeom>
          <a:noFill/>
          <a:ln>
            <a:noFill/>
          </a:ln>
        </p:spPr>
      </p:pic>
      <p:pic>
        <p:nvPicPr>
          <p:cNvPr id="817" name="Google Shape;817;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020893" y="6125179"/>
            <a:ext cx="914400" cy="914400"/>
          </a:xfrm>
          <a:prstGeom prst="rect">
            <a:avLst/>
          </a:prstGeom>
          <a:noFill/>
          <a:ln>
            <a:noFill/>
          </a:ln>
        </p:spPr>
      </p:pic>
      <p:pic>
        <p:nvPicPr>
          <p:cNvPr id="818" name="Google Shape;818;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18787" y="5787557"/>
            <a:ext cx="914400" cy="914400"/>
          </a:xfrm>
          <a:prstGeom prst="rect">
            <a:avLst/>
          </a:prstGeom>
          <a:noFill/>
          <a:ln>
            <a:noFill/>
          </a:ln>
        </p:spPr>
      </p:pic>
      <p:pic>
        <p:nvPicPr>
          <p:cNvPr id="819" name="Google Shape;819;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52244" y="6188398"/>
            <a:ext cx="914400" cy="914400"/>
          </a:xfrm>
          <a:prstGeom prst="rect">
            <a:avLst/>
          </a:prstGeom>
          <a:noFill/>
          <a:ln>
            <a:noFill/>
          </a:ln>
        </p:spPr>
      </p:pic>
      <p:pic>
        <p:nvPicPr>
          <p:cNvPr id="820" name="Google Shape;820;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819867" y="5714934"/>
            <a:ext cx="914400" cy="914400"/>
          </a:xfrm>
          <a:prstGeom prst="rect">
            <a:avLst/>
          </a:prstGeom>
          <a:noFill/>
          <a:ln>
            <a:noFill/>
          </a:ln>
        </p:spPr>
      </p:pic>
      <p:pic>
        <p:nvPicPr>
          <p:cNvPr id="821" name="Google Shape;821;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869896" y="4778835"/>
            <a:ext cx="914400" cy="914400"/>
          </a:xfrm>
          <a:prstGeom prst="rect">
            <a:avLst/>
          </a:prstGeom>
          <a:noFill/>
          <a:ln>
            <a:noFill/>
          </a:ln>
        </p:spPr>
      </p:pic>
      <p:pic>
        <p:nvPicPr>
          <p:cNvPr id="822" name="Google Shape;822;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100503" y="3159164"/>
            <a:ext cx="914400" cy="914400"/>
          </a:xfrm>
          <a:prstGeom prst="rect">
            <a:avLst/>
          </a:prstGeom>
          <a:noFill/>
          <a:ln>
            <a:noFill/>
          </a:ln>
        </p:spPr>
      </p:pic>
      <p:pic>
        <p:nvPicPr>
          <p:cNvPr id="823" name="Google Shape;823;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88910" y="3579937"/>
            <a:ext cx="914400" cy="914400"/>
          </a:xfrm>
          <a:prstGeom prst="rect">
            <a:avLst/>
          </a:prstGeom>
          <a:noFill/>
          <a:ln>
            <a:noFill/>
          </a:ln>
        </p:spPr>
      </p:pic>
      <p:pic>
        <p:nvPicPr>
          <p:cNvPr id="824" name="Google Shape;824;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631871" y="3129362"/>
            <a:ext cx="914400" cy="914400"/>
          </a:xfrm>
          <a:prstGeom prst="rect">
            <a:avLst/>
          </a:prstGeom>
          <a:noFill/>
          <a:ln>
            <a:noFill/>
          </a:ln>
        </p:spPr>
      </p:pic>
      <p:pic>
        <p:nvPicPr>
          <p:cNvPr id="825" name="Google Shape;825;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190983" y="437348"/>
            <a:ext cx="914400" cy="914400"/>
          </a:xfrm>
          <a:prstGeom prst="rect">
            <a:avLst/>
          </a:prstGeom>
          <a:noFill/>
          <a:ln>
            <a:noFill/>
          </a:ln>
        </p:spPr>
      </p:pic>
      <p:pic>
        <p:nvPicPr>
          <p:cNvPr id="826" name="Google Shape;826;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766249" y="6596497"/>
            <a:ext cx="914400" cy="914400"/>
          </a:xfrm>
          <a:prstGeom prst="rect">
            <a:avLst/>
          </a:prstGeom>
          <a:noFill/>
          <a:ln>
            <a:noFill/>
          </a:ln>
        </p:spPr>
      </p:pic>
      <p:pic>
        <p:nvPicPr>
          <p:cNvPr id="827" name="Google Shape;827;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42518" y="6534455"/>
            <a:ext cx="914400" cy="914400"/>
          </a:xfrm>
          <a:prstGeom prst="rect">
            <a:avLst/>
          </a:prstGeom>
          <a:noFill/>
          <a:ln>
            <a:noFill/>
          </a:ln>
        </p:spPr>
      </p:pic>
      <p:pic>
        <p:nvPicPr>
          <p:cNvPr id="828" name="Google Shape;828;g3728b63454f_2_5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696090" y="6651017"/>
            <a:ext cx="914400" cy="914400"/>
          </a:xfrm>
          <a:prstGeom prst="rect">
            <a:avLst/>
          </a:prstGeom>
          <a:noFill/>
          <a:ln>
            <a:noFill/>
          </a:ln>
        </p:spPr>
      </p:pic>
      <p:grpSp>
        <p:nvGrpSpPr>
          <p:cNvPr id="829" name="Google Shape;829;g3728b63454f_2_587">
            <a:extLst>
              <a:ext uri="{C183D7F6-B498-43B3-948B-1728B52AA6E4}">
                <adec:decorative xmlns:adec="http://schemas.microsoft.com/office/drawing/2017/decorative" val="1"/>
              </a:ext>
            </a:extLst>
          </p:cNvPr>
          <p:cNvGrpSpPr/>
          <p:nvPr/>
        </p:nvGrpSpPr>
        <p:grpSpPr>
          <a:xfrm>
            <a:off x="-8570" y="-17715"/>
            <a:ext cx="12191999" cy="1230775"/>
            <a:chOff x="0" y="-4189"/>
            <a:chExt cx="12191999" cy="731175"/>
          </a:xfrm>
        </p:grpSpPr>
        <p:sp>
          <p:nvSpPr>
            <p:cNvPr id="830" name="Google Shape;830;g3728b63454f_2_587"/>
            <p:cNvSpPr/>
            <p:nvPr/>
          </p:nvSpPr>
          <p:spPr>
            <a:xfrm>
              <a:off x="0" y="1"/>
              <a:ext cx="699615" cy="7269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1" name="Google Shape;831;g3728b63454f_2_587"/>
            <p:cNvSpPr/>
            <p:nvPr/>
          </p:nvSpPr>
          <p:spPr>
            <a:xfrm>
              <a:off x="336450" y="-4189"/>
              <a:ext cx="11855549" cy="731175"/>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Calibri"/>
                <a:buNone/>
              </a:pPr>
              <a:r>
                <a:rPr lang="en-US" sz="3600" b="1" i="0" u="none" strike="noStrike" cap="none" dirty="0">
                  <a:solidFill>
                    <a:srgbClr val="FFFFFF"/>
                  </a:solidFill>
                  <a:latin typeface="Calibri"/>
                  <a:ea typeface="Calibri"/>
                  <a:cs typeface="Calibri"/>
                  <a:sym typeface="Calibri"/>
                </a:rPr>
                <a:t>Why is so much data needed to prove impact on health outcomes, utilization, &amp; cost?</a:t>
              </a:r>
              <a:endParaRPr sz="3600" b="0" i="1"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835"/>
        <p:cNvGrpSpPr/>
        <p:nvPr/>
      </p:nvGrpSpPr>
      <p:grpSpPr>
        <a:xfrm>
          <a:off x="0" y="0"/>
          <a:ext cx="0" cy="0"/>
          <a:chOff x="0" y="0"/>
          <a:chExt cx="0" cy="0"/>
        </a:xfrm>
      </p:grpSpPr>
      <p:sp>
        <p:nvSpPr>
          <p:cNvPr id="836" name="Google Shape;836;g3728b63454f_2_631">
            <a:extLst>
              <a:ext uri="{C183D7F6-B498-43B3-948B-1728B52AA6E4}">
                <adec:decorative xmlns:adec="http://schemas.microsoft.com/office/drawing/2017/decorative" val="1"/>
              </a:ext>
            </a:extLst>
          </p:cNvPr>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7" name="Google Shape;837;g3728b63454f_2_631">
            <a:extLst>
              <a:ext uri="{C183D7F6-B498-43B3-948B-1728B52AA6E4}">
                <adec:decorative xmlns:adec="http://schemas.microsoft.com/office/drawing/2017/decorative" val="1"/>
              </a:ext>
            </a:extLst>
          </p:cNvPr>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8" name="Google Shape;838;g3728b63454f_2_631"/>
          <p:cNvSpPr txBox="1">
            <a:spLocks noGrp="1"/>
          </p:cNvSpPr>
          <p:nvPr>
            <p:ph type="title"/>
          </p:nvPr>
        </p:nvSpPr>
        <p:spPr>
          <a:xfrm>
            <a:off x="2555631" y="1441938"/>
            <a:ext cx="7080738" cy="397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5400"/>
              <a:buFont typeface="Calibri"/>
              <a:buNone/>
            </a:pPr>
            <a:r>
              <a:rPr lang="en-US" sz="5400" b="1">
                <a:solidFill>
                  <a:srgbClr val="0C0C0C"/>
                </a:solidFill>
                <a:latin typeface="Calibri"/>
                <a:ea typeface="Calibri"/>
                <a:cs typeface="Calibri"/>
                <a:sym typeface="Calibri"/>
              </a:rPr>
              <a:t>Current Considerations in Implementation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3728b63454f_2_637">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Title 2">
            <a:extLst>
              <a:ext uri="{FF2B5EF4-FFF2-40B4-BE49-F238E27FC236}">
                <a16:creationId xmlns:a16="http://schemas.microsoft.com/office/drawing/2014/main" id="{66645F35-D0D1-55F7-85AB-9664A2C9C2EA}"/>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Local orgs vs national companies</a:t>
            </a:r>
          </a:p>
        </p:txBody>
      </p:sp>
      <p:pic>
        <p:nvPicPr>
          <p:cNvPr id="845" name="Google Shape;845;g3728b63454f_2_637" descr="Seesaw outline"/>
          <p:cNvPicPr preferRelativeResize="0"/>
          <p:nvPr/>
        </p:nvPicPr>
        <p:blipFill rotWithShape="1">
          <a:blip r:embed="rId3">
            <a:alphaModFix/>
          </a:blip>
          <a:srcRect/>
          <a:stretch/>
        </p:blipFill>
        <p:spPr>
          <a:xfrm>
            <a:off x="4478145" y="-573826"/>
            <a:ext cx="3423285" cy="3423285"/>
          </a:xfrm>
          <a:prstGeom prst="rect">
            <a:avLst/>
          </a:prstGeom>
          <a:noFill/>
          <a:ln>
            <a:noFill/>
          </a:ln>
        </p:spPr>
      </p:pic>
      <p:sp>
        <p:nvSpPr>
          <p:cNvPr id="846" name="Google Shape;846;g3728b63454f_2_637"/>
          <p:cNvSpPr txBox="1">
            <a:spLocks noGrp="1"/>
          </p:cNvSpPr>
          <p:nvPr>
            <p:ph type="body" idx="1"/>
          </p:nvPr>
        </p:nvSpPr>
        <p:spPr>
          <a:xfrm>
            <a:off x="686277" y="2617548"/>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b="1">
                <a:solidFill>
                  <a:schemeClr val="lt1"/>
                </a:solidFill>
              </a:rPr>
              <a:t>LOCAL ORGANIZATIONS</a:t>
            </a:r>
            <a:endParaRPr/>
          </a:p>
          <a:p>
            <a:pPr marL="228600" lvl="0" indent="-228600" algn="ctr" rtl="0">
              <a:lnSpc>
                <a:spcPct val="100000"/>
              </a:lnSpc>
              <a:spcBef>
                <a:spcPts val="1000"/>
              </a:spcBef>
              <a:spcAft>
                <a:spcPts val="0"/>
              </a:spcAft>
              <a:buClr>
                <a:schemeClr val="lt1"/>
              </a:buClr>
              <a:buSzPts val="2800"/>
              <a:buChar char="•"/>
            </a:pPr>
            <a:r>
              <a:rPr lang="en-US">
                <a:solidFill>
                  <a:schemeClr val="lt1"/>
                </a:solidFill>
              </a:rPr>
              <a:t>Embedded in communities</a:t>
            </a:r>
            <a:endParaRPr/>
          </a:p>
          <a:p>
            <a:pPr marL="228600" lvl="0" indent="-228600" algn="ctr" rtl="0">
              <a:lnSpc>
                <a:spcPct val="100000"/>
              </a:lnSpc>
              <a:spcBef>
                <a:spcPts val="1000"/>
              </a:spcBef>
              <a:spcAft>
                <a:spcPts val="0"/>
              </a:spcAft>
              <a:buClr>
                <a:schemeClr val="lt1"/>
              </a:buClr>
              <a:buSzPts val="2800"/>
              <a:buChar char="•"/>
            </a:pPr>
            <a:r>
              <a:rPr lang="en-US">
                <a:solidFill>
                  <a:schemeClr val="lt1"/>
                </a:solidFill>
              </a:rPr>
              <a:t>Cultural competency</a:t>
            </a:r>
            <a:endParaRPr/>
          </a:p>
          <a:p>
            <a:pPr marL="228600" lvl="0" indent="-228600" algn="ctr" rtl="0">
              <a:lnSpc>
                <a:spcPct val="100000"/>
              </a:lnSpc>
              <a:spcBef>
                <a:spcPts val="1000"/>
              </a:spcBef>
              <a:spcAft>
                <a:spcPts val="0"/>
              </a:spcAft>
              <a:buClr>
                <a:schemeClr val="lt1"/>
              </a:buClr>
              <a:buSzPts val="2800"/>
              <a:buChar char="•"/>
            </a:pPr>
            <a:r>
              <a:rPr lang="en-US">
                <a:solidFill>
                  <a:schemeClr val="lt1"/>
                </a:solidFill>
              </a:rPr>
              <a:t>Personalized service</a:t>
            </a:r>
            <a:endParaRPr/>
          </a:p>
          <a:p>
            <a:pPr marL="228600" lvl="0" indent="-228600" algn="ctr" rtl="0">
              <a:lnSpc>
                <a:spcPct val="100000"/>
              </a:lnSpc>
              <a:spcBef>
                <a:spcPts val="1000"/>
              </a:spcBef>
              <a:spcAft>
                <a:spcPts val="0"/>
              </a:spcAft>
              <a:buClr>
                <a:schemeClr val="lt1"/>
              </a:buClr>
              <a:buSzPts val="2800"/>
              <a:buChar char="•"/>
            </a:pPr>
            <a:r>
              <a:rPr lang="en-US">
                <a:solidFill>
                  <a:schemeClr val="lt1"/>
                </a:solidFill>
              </a:rPr>
              <a:t>Decades of experience</a:t>
            </a:r>
            <a:endParaRPr/>
          </a:p>
          <a:p>
            <a:pPr marL="228600" lvl="0" indent="-228600" algn="ctr" rtl="0">
              <a:lnSpc>
                <a:spcPct val="100000"/>
              </a:lnSpc>
              <a:spcBef>
                <a:spcPts val="1000"/>
              </a:spcBef>
              <a:spcAft>
                <a:spcPts val="0"/>
              </a:spcAft>
              <a:buClr>
                <a:schemeClr val="lt1"/>
              </a:buClr>
              <a:buSzPts val="2800"/>
              <a:buChar char="•"/>
            </a:pPr>
            <a:r>
              <a:rPr lang="en-US">
                <a:solidFill>
                  <a:schemeClr val="lt1"/>
                </a:solidFill>
              </a:rPr>
              <a:t>Non-profit mission</a:t>
            </a:r>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847" name="Google Shape;847;g3728b63454f_2_637"/>
          <p:cNvSpPr txBox="1"/>
          <p:nvPr/>
        </p:nvSpPr>
        <p:spPr>
          <a:xfrm>
            <a:off x="6158865" y="2543848"/>
            <a:ext cx="5181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NATIONAL COMPANIES</a:t>
            </a:r>
            <a:endParaRPr/>
          </a:p>
          <a:p>
            <a:pPr marL="228600" marR="0" lvl="0" indent="-228600" algn="ctr" rtl="0">
              <a:lnSpc>
                <a:spcPct val="10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Shovel-ready</a:t>
            </a:r>
            <a:endParaRPr/>
          </a:p>
          <a:p>
            <a:pPr marL="228600" marR="0" lvl="0" indent="-228600" algn="ctr" rtl="0">
              <a:lnSpc>
                <a:spcPct val="10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Enormous scale</a:t>
            </a:r>
            <a:endParaRPr/>
          </a:p>
          <a:p>
            <a:pPr marL="228600" marR="0" lvl="0" indent="-228600" algn="ctr" rtl="0">
              <a:lnSpc>
                <a:spcPct val="10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Access to rural areas</a:t>
            </a:r>
            <a:endParaRPr/>
          </a:p>
          <a:p>
            <a:pPr marL="228600" marR="0" lvl="0" indent="-228600" algn="ctr" rtl="0">
              <a:lnSpc>
                <a:spcPct val="10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Efficiency</a:t>
            </a:r>
            <a:endParaRPr/>
          </a:p>
          <a:p>
            <a:pPr marL="228600" marR="0" lvl="0" indent="-228600" algn="ctr" rtl="0">
              <a:lnSpc>
                <a:spcPct val="10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Capacity to bill healthcare for services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g3728b63454f_2_645">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977EDF8-8D61-A615-C0C1-9F5D023A60B4}"/>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High burden vs prevention</a:t>
            </a:r>
          </a:p>
        </p:txBody>
      </p:sp>
      <p:pic>
        <p:nvPicPr>
          <p:cNvPr id="854" name="Google Shape;854;g3728b63454f_2_645" descr="Seesaw outline"/>
          <p:cNvPicPr preferRelativeResize="0"/>
          <p:nvPr/>
        </p:nvPicPr>
        <p:blipFill rotWithShape="1">
          <a:blip r:embed="rId3">
            <a:alphaModFix/>
          </a:blip>
          <a:srcRect/>
          <a:stretch/>
        </p:blipFill>
        <p:spPr>
          <a:xfrm>
            <a:off x="4447223" y="-564992"/>
            <a:ext cx="3423285" cy="3423285"/>
          </a:xfrm>
          <a:prstGeom prst="rect">
            <a:avLst/>
          </a:prstGeom>
          <a:noFill/>
          <a:ln>
            <a:noFill/>
          </a:ln>
        </p:spPr>
      </p:pic>
      <p:sp>
        <p:nvSpPr>
          <p:cNvPr id="855" name="Google Shape;855;g3728b63454f_2_645"/>
          <p:cNvSpPr txBox="1">
            <a:spLocks noGrp="1"/>
          </p:cNvSpPr>
          <p:nvPr>
            <p:ph type="body" idx="1"/>
          </p:nvPr>
        </p:nvSpPr>
        <p:spPr>
          <a:xfrm>
            <a:off x="686277" y="2617548"/>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b="1">
                <a:solidFill>
                  <a:schemeClr val="lt1"/>
                </a:solidFill>
              </a:rPr>
              <a:t>FOCUS ON PEOPLE WITH </a:t>
            </a:r>
            <a:endParaRPr/>
          </a:p>
          <a:p>
            <a:pPr marL="0" lvl="0" indent="0" algn="ctr" rtl="0">
              <a:lnSpc>
                <a:spcPct val="90000"/>
              </a:lnSpc>
              <a:spcBef>
                <a:spcPts val="1000"/>
              </a:spcBef>
              <a:spcAft>
                <a:spcPts val="0"/>
              </a:spcAft>
              <a:buClr>
                <a:schemeClr val="lt1"/>
              </a:buClr>
              <a:buSzPts val="2800"/>
              <a:buNone/>
            </a:pPr>
            <a:r>
              <a:rPr lang="en-US" b="1">
                <a:solidFill>
                  <a:schemeClr val="lt1"/>
                </a:solidFill>
              </a:rPr>
              <a:t>HIGH DISEASE BURDEN</a:t>
            </a:r>
            <a:endParaRPr/>
          </a:p>
          <a:p>
            <a:pPr marL="228600" lvl="0" indent="-50800" algn="ctr" rtl="0">
              <a:lnSpc>
                <a:spcPct val="90000"/>
              </a:lnSpc>
              <a:spcBef>
                <a:spcPts val="1000"/>
              </a:spcBef>
              <a:spcAft>
                <a:spcPts val="0"/>
              </a:spcAft>
              <a:buClr>
                <a:schemeClr val="dk1"/>
              </a:buClr>
              <a:buSzPts val="2800"/>
              <a:buNone/>
            </a:pPr>
            <a:endParaRPr>
              <a:solidFill>
                <a:schemeClr val="lt1"/>
              </a:solidFill>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Momentum</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Can “prove ROI” in a short-time frame</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Aligns with an annual HC budget</a:t>
            </a:r>
            <a:endParaRPr/>
          </a:p>
          <a:p>
            <a:pPr marL="0" lvl="0" indent="0" algn="ctr"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856" name="Google Shape;856;g3728b63454f_2_645"/>
          <p:cNvSpPr txBox="1"/>
          <p:nvPr/>
        </p:nvSpPr>
        <p:spPr>
          <a:xfrm>
            <a:off x="6158865" y="2617548"/>
            <a:ext cx="5181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FOCUS ON PREVENTION</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Many more people are eligible</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May prevent onset of disease completely</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Population as well as individual impacts</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ROI is greater in the end</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3728b63454f_2_653">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17558D42-EC6F-50EC-1D8F-77AD936D1863}"/>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High dose vs low dose</a:t>
            </a:r>
          </a:p>
        </p:txBody>
      </p:sp>
      <p:pic>
        <p:nvPicPr>
          <p:cNvPr id="863" name="Google Shape;863;g3728b63454f_2_653" descr="Seesaw outline"/>
          <p:cNvPicPr preferRelativeResize="0"/>
          <p:nvPr/>
        </p:nvPicPr>
        <p:blipFill rotWithShape="1">
          <a:blip r:embed="rId3">
            <a:alphaModFix/>
          </a:blip>
          <a:srcRect/>
          <a:stretch/>
        </p:blipFill>
        <p:spPr>
          <a:xfrm>
            <a:off x="4447223" y="-564992"/>
            <a:ext cx="3423285" cy="3423285"/>
          </a:xfrm>
          <a:prstGeom prst="rect">
            <a:avLst/>
          </a:prstGeom>
          <a:noFill/>
          <a:ln>
            <a:noFill/>
          </a:ln>
        </p:spPr>
      </p:pic>
      <p:sp>
        <p:nvSpPr>
          <p:cNvPr id="864" name="Google Shape;864;g3728b63454f_2_653"/>
          <p:cNvSpPr txBox="1">
            <a:spLocks noGrp="1"/>
          </p:cNvSpPr>
          <p:nvPr>
            <p:ph type="body" idx="1"/>
          </p:nvPr>
        </p:nvSpPr>
        <p:spPr>
          <a:xfrm>
            <a:off x="454956" y="2114084"/>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b="1">
                <a:solidFill>
                  <a:schemeClr val="lt1"/>
                </a:solidFill>
              </a:rPr>
              <a:t>HIGH DOSE – LOW REACH</a:t>
            </a:r>
            <a:endParaRPr/>
          </a:p>
          <a:p>
            <a:pPr marL="228600" lvl="0" indent="-50800" algn="ctr" rtl="0">
              <a:lnSpc>
                <a:spcPct val="90000"/>
              </a:lnSpc>
              <a:spcBef>
                <a:spcPts val="1000"/>
              </a:spcBef>
              <a:spcAft>
                <a:spcPts val="0"/>
              </a:spcAft>
              <a:buClr>
                <a:schemeClr val="dk1"/>
              </a:buClr>
              <a:buSzPts val="2800"/>
              <a:buNone/>
            </a:pPr>
            <a:endParaRPr>
              <a:solidFill>
                <a:schemeClr val="lt1"/>
              </a:solidFill>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Smaller number of people benefit</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More likely to have a demonstrable impact on health outcomes</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Habit formation allows for maintenance of effect</a:t>
            </a:r>
            <a:endParaRPr/>
          </a:p>
          <a:p>
            <a:pPr marL="0" lvl="0" indent="0" algn="ctr"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865" name="Google Shape;865;g3728b63454f_2_653"/>
          <p:cNvSpPr txBox="1"/>
          <p:nvPr/>
        </p:nvSpPr>
        <p:spPr>
          <a:xfrm>
            <a:off x="6390186" y="2114084"/>
            <a:ext cx="5181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LOW DOSE – HIGH REACH</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Reach more people &amp; leave out fewer people</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Households, rather than individuals (multi-generational impacts)</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Population level impact likely even with a small effect size</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3">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473" name="Google Shape;473;p3"/>
          <p:cNvSpPr>
            <a:spLocks noGrp="1"/>
          </p:cNvSpPr>
          <p:nvPr>
            <p:ph type="title" idx="4294967295"/>
          </p:nvPr>
        </p:nvSpPr>
        <p:spPr>
          <a:xfrm>
            <a:off x="0" y="0"/>
            <a:ext cx="12192000" cy="686100"/>
          </a:xfrm>
          <a:prstGeom prst="rect">
            <a:avLst/>
          </a:prstGeom>
          <a:solidFill>
            <a:schemeClr val="accent2"/>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7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a:t>
            </a:r>
            <a:endParaRPr kumimoji="0" lang="en-US"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74" name="Google Shape;474;p3">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p3"/>
          <p:cNvSpPr txBox="1"/>
          <p:nvPr/>
        </p:nvSpPr>
        <p:spPr>
          <a:xfrm>
            <a:off x="331807" y="1365732"/>
            <a:ext cx="11528400" cy="36111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Explore various public health topics related to:</a:t>
            </a:r>
            <a:endParaRPr sz="2800" b="0" i="0" u="none" strike="noStrike" cap="none">
              <a:solidFill>
                <a:schemeClr val="dk1"/>
              </a:solidFill>
              <a:latin typeface="Calibri"/>
              <a:ea typeface="Calibri"/>
              <a:cs typeface="Calibri"/>
              <a:sym typeface="Calibri"/>
            </a:endParaRPr>
          </a:p>
          <a:p>
            <a:pPr marL="914400" marR="0" lvl="1" indent="-3937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Food and nutrition security</a:t>
            </a:r>
            <a:endParaRPr sz="2800" b="0" i="0" u="none" strike="noStrike" cap="none">
              <a:solidFill>
                <a:schemeClr val="dk1"/>
              </a:solidFill>
              <a:latin typeface="Calibri"/>
              <a:ea typeface="Calibri"/>
              <a:cs typeface="Calibri"/>
              <a:sym typeface="Calibri"/>
            </a:endParaRPr>
          </a:p>
          <a:p>
            <a:pPr marL="914400" marR="0" lvl="1" indent="-393700" algn="l" rtl="0">
              <a:lnSpc>
                <a:spcPct val="115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Federal, state, and local policy</a:t>
            </a:r>
            <a:endParaRPr sz="2800" b="0" i="0" u="none" strike="noStrike" cap="none">
              <a:solidFill>
                <a:schemeClr val="dk1"/>
              </a:solidFill>
              <a:latin typeface="Calibri"/>
              <a:ea typeface="Calibri"/>
              <a:cs typeface="Calibri"/>
              <a:sym typeface="Calibri"/>
            </a:endParaRPr>
          </a:p>
          <a:p>
            <a:pPr marL="914400" marR="0" lvl="1" indent="-393700" algn="l" rtl="0">
              <a:lnSpc>
                <a:spcPct val="115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Strategies to support young children’s health</a:t>
            </a:r>
            <a:endParaRPr sz="2800" b="0" i="0" u="none" strike="noStrike" cap="none">
              <a:solidFill>
                <a:schemeClr val="dk1"/>
              </a:solidFill>
              <a:latin typeface="Calibri"/>
              <a:ea typeface="Calibri"/>
              <a:cs typeface="Calibri"/>
              <a:sym typeface="Calibri"/>
            </a:endParaRPr>
          </a:p>
          <a:p>
            <a:pPr marL="914400" marR="0" lvl="1" indent="-393700" algn="l" rtl="0">
              <a:lnSpc>
                <a:spcPct val="115000"/>
              </a:lnSpc>
              <a:spcBef>
                <a:spcPts val="0"/>
              </a:spcBef>
              <a:spcAft>
                <a:spcPts val="0"/>
              </a:spcAft>
              <a:buClr>
                <a:schemeClr val="dk1"/>
              </a:buClr>
              <a:buSzPts val="2800"/>
              <a:buFont typeface="Calibri"/>
              <a:buChar char="○"/>
            </a:pPr>
            <a:r>
              <a:rPr lang="en-US" sz="2800" b="1" i="1" u="none" strike="noStrike" cap="none">
                <a:solidFill>
                  <a:schemeClr val="dk1"/>
                </a:solidFill>
                <a:latin typeface="Calibri"/>
                <a:ea typeface="Calibri"/>
                <a:cs typeface="Calibri"/>
                <a:sym typeface="Calibri"/>
              </a:rPr>
              <a:t>And more!</a:t>
            </a:r>
            <a:endParaRPr sz="2800" b="1" i="1"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30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series is a collaborative effort of Healthy Eating Research (HER) and Nutrition and Obesity Policy Research and Evaluation Network (NOPREN).</a:t>
            </a:r>
            <a:r>
              <a:rPr lang="en-US" sz="2400" b="1"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pic>
        <p:nvPicPr>
          <p:cNvPr id="476" name="Google Shape;476;p3" descr="A picture containing text, bottle"/>
          <p:cNvPicPr preferRelativeResize="0"/>
          <p:nvPr/>
        </p:nvPicPr>
        <p:blipFill rotWithShape="1">
          <a:blip r:embed="rId3">
            <a:alphaModFix/>
          </a:blip>
          <a:srcRect/>
          <a:stretch/>
        </p:blipFill>
        <p:spPr>
          <a:xfrm>
            <a:off x="98689" y="5316556"/>
            <a:ext cx="1316996" cy="894564"/>
          </a:xfrm>
          <a:prstGeom prst="rect">
            <a:avLst/>
          </a:prstGeom>
          <a:noFill/>
          <a:ln>
            <a:noFill/>
          </a:ln>
        </p:spPr>
      </p:pic>
      <p:pic>
        <p:nvPicPr>
          <p:cNvPr id="472" name="Google Shape;472;p3" descr="NOPREN logo"/>
          <p:cNvPicPr preferRelativeResize="0"/>
          <p:nvPr/>
        </p:nvPicPr>
        <p:blipFill rotWithShape="1">
          <a:blip r:embed="rId4">
            <a:alphaModFix/>
          </a:blip>
          <a:srcRect/>
          <a:stretch/>
        </p:blipFill>
        <p:spPr>
          <a:xfrm>
            <a:off x="9368274" y="5316556"/>
            <a:ext cx="2491933" cy="9008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3728b63454f_2_66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989219F-DFBA-FC01-8EBB-C8330D97F046}"/>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Choice vs pre-selected foods</a:t>
            </a:r>
          </a:p>
        </p:txBody>
      </p:sp>
      <p:pic>
        <p:nvPicPr>
          <p:cNvPr id="872" name="Google Shape;872;g3728b63454f_2_661" descr="Seesaw outline"/>
          <p:cNvPicPr preferRelativeResize="0"/>
          <p:nvPr/>
        </p:nvPicPr>
        <p:blipFill rotWithShape="1">
          <a:blip r:embed="rId3">
            <a:alphaModFix/>
          </a:blip>
          <a:srcRect/>
          <a:stretch/>
        </p:blipFill>
        <p:spPr>
          <a:xfrm>
            <a:off x="4447223" y="-564992"/>
            <a:ext cx="3423285" cy="3423285"/>
          </a:xfrm>
          <a:prstGeom prst="rect">
            <a:avLst/>
          </a:prstGeom>
          <a:noFill/>
          <a:ln>
            <a:noFill/>
          </a:ln>
        </p:spPr>
      </p:pic>
      <p:sp>
        <p:nvSpPr>
          <p:cNvPr id="873" name="Google Shape;873;g3728b63454f_2_661"/>
          <p:cNvSpPr txBox="1">
            <a:spLocks noGrp="1"/>
          </p:cNvSpPr>
          <p:nvPr>
            <p:ph type="body" idx="1"/>
          </p:nvPr>
        </p:nvSpPr>
        <p:spPr>
          <a:xfrm>
            <a:off x="686277" y="2617548"/>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b="1">
                <a:solidFill>
                  <a:schemeClr val="lt1"/>
                </a:solidFill>
              </a:rPr>
              <a:t>CHOICE</a:t>
            </a:r>
            <a:endParaRPr/>
          </a:p>
          <a:p>
            <a:pPr marL="228600" lvl="0" indent="-50800" algn="ctr" rtl="0">
              <a:lnSpc>
                <a:spcPct val="90000"/>
              </a:lnSpc>
              <a:spcBef>
                <a:spcPts val="1000"/>
              </a:spcBef>
              <a:spcAft>
                <a:spcPts val="0"/>
              </a:spcAft>
              <a:buClr>
                <a:schemeClr val="dk1"/>
              </a:buClr>
              <a:buSzPts val="2800"/>
              <a:buNone/>
            </a:pPr>
            <a:endParaRPr>
              <a:solidFill>
                <a:schemeClr val="lt1"/>
              </a:solidFill>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Dignity</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Support of local retail</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May be higher value for the individual participant</a:t>
            </a:r>
            <a:endParaRPr/>
          </a:p>
          <a:p>
            <a:pPr marL="0" lvl="0" indent="0" algn="ctr"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874" name="Google Shape;874;g3728b63454f_2_661"/>
          <p:cNvSpPr txBox="1"/>
          <p:nvPr/>
        </p:nvSpPr>
        <p:spPr>
          <a:xfrm>
            <a:off x="6158865" y="2617548"/>
            <a:ext cx="5181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PRE-SELECTED FOOD ITEMS</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Efficient</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Local sourcing</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Exposure to new foods</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g3728b63454f_2_669">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5D7A26D8-EB3D-1A2D-A19C-307E9D40DD2A}"/>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Food insecure vs. chronic disease</a:t>
            </a:r>
          </a:p>
        </p:txBody>
      </p:sp>
      <p:pic>
        <p:nvPicPr>
          <p:cNvPr id="881" name="Google Shape;881;g3728b63454f_2_669" descr="Seesaw outline"/>
          <p:cNvPicPr preferRelativeResize="0"/>
          <p:nvPr/>
        </p:nvPicPr>
        <p:blipFill rotWithShape="1">
          <a:blip r:embed="rId3">
            <a:alphaModFix/>
          </a:blip>
          <a:srcRect/>
          <a:stretch/>
        </p:blipFill>
        <p:spPr>
          <a:xfrm>
            <a:off x="4447223" y="-564992"/>
            <a:ext cx="3423285" cy="3423285"/>
          </a:xfrm>
          <a:prstGeom prst="rect">
            <a:avLst/>
          </a:prstGeom>
          <a:noFill/>
          <a:ln>
            <a:noFill/>
          </a:ln>
        </p:spPr>
      </p:pic>
      <p:sp>
        <p:nvSpPr>
          <p:cNvPr id="882" name="Google Shape;882;g3728b63454f_2_669"/>
          <p:cNvSpPr txBox="1">
            <a:spLocks noGrp="1"/>
          </p:cNvSpPr>
          <p:nvPr>
            <p:ph type="body" idx="1"/>
          </p:nvPr>
        </p:nvSpPr>
        <p:spPr>
          <a:xfrm>
            <a:off x="686277" y="2617548"/>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b="1">
                <a:solidFill>
                  <a:schemeClr val="lt1"/>
                </a:solidFill>
              </a:rPr>
              <a:t>TARGET POPULATION:</a:t>
            </a:r>
            <a:endParaRPr/>
          </a:p>
          <a:p>
            <a:pPr marL="0" lvl="0" indent="0" algn="ctr" rtl="0">
              <a:lnSpc>
                <a:spcPct val="90000"/>
              </a:lnSpc>
              <a:spcBef>
                <a:spcPts val="1000"/>
              </a:spcBef>
              <a:spcAft>
                <a:spcPts val="0"/>
              </a:spcAft>
              <a:buClr>
                <a:schemeClr val="lt1"/>
              </a:buClr>
              <a:buSzPts val="2800"/>
              <a:buNone/>
            </a:pPr>
            <a:r>
              <a:rPr lang="en-US" b="1">
                <a:solidFill>
                  <a:schemeClr val="lt1"/>
                </a:solidFill>
              </a:rPr>
              <a:t>FOOD INSECURITY</a:t>
            </a:r>
            <a:endParaRPr/>
          </a:p>
          <a:p>
            <a:pPr marL="228600" lvl="0" indent="-50800" algn="ctr" rtl="0">
              <a:lnSpc>
                <a:spcPct val="90000"/>
              </a:lnSpc>
              <a:spcBef>
                <a:spcPts val="1000"/>
              </a:spcBef>
              <a:spcAft>
                <a:spcPts val="0"/>
              </a:spcAft>
              <a:buClr>
                <a:schemeClr val="dk1"/>
              </a:buClr>
              <a:buSzPts val="2800"/>
              <a:buNone/>
            </a:pPr>
            <a:endParaRPr>
              <a:solidFill>
                <a:schemeClr val="lt1"/>
              </a:solidFill>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Roots of FIM movement</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Focuses resources on a less advantaged group</a:t>
            </a:r>
            <a:endParaRPr/>
          </a:p>
          <a:p>
            <a:pPr marL="228600" lvl="0" indent="-228600" algn="ctr" rtl="0">
              <a:lnSpc>
                <a:spcPct val="90000"/>
              </a:lnSpc>
              <a:spcBef>
                <a:spcPts val="1000"/>
              </a:spcBef>
              <a:spcAft>
                <a:spcPts val="0"/>
              </a:spcAft>
              <a:buClr>
                <a:schemeClr val="lt1"/>
              </a:buClr>
              <a:buSzPts val="2800"/>
              <a:buChar char="•"/>
            </a:pPr>
            <a:r>
              <a:rPr lang="en-US">
                <a:solidFill>
                  <a:schemeClr val="lt1"/>
                </a:solidFill>
              </a:rPr>
              <a:t>Pushes healthcare to develop systems to address SDH</a:t>
            </a:r>
            <a:endParaRPr/>
          </a:p>
          <a:p>
            <a:pPr marL="0" lvl="0" indent="0" algn="ctr"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883" name="Google Shape;883;g3728b63454f_2_669"/>
          <p:cNvSpPr txBox="1"/>
          <p:nvPr/>
        </p:nvSpPr>
        <p:spPr>
          <a:xfrm>
            <a:off x="6158865" y="2617548"/>
            <a:ext cx="5181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TARGET POPULATION:</a:t>
            </a:r>
            <a:endParaRPr/>
          </a:p>
          <a:p>
            <a:pPr marL="0" marR="0" lvl="0" indent="0" algn="ctr" rtl="0">
              <a:lnSpc>
                <a:spcPct val="90000"/>
              </a:lnSpc>
              <a:spcBef>
                <a:spcPts val="1000"/>
              </a:spcBef>
              <a:spcAft>
                <a:spcPts val="0"/>
              </a:spcAft>
              <a:buClr>
                <a:srgbClr val="FFFFFF"/>
              </a:buClr>
              <a:buSzPts val="2800"/>
              <a:buFont typeface="Arial"/>
              <a:buNone/>
            </a:pPr>
            <a:r>
              <a:rPr lang="en-US" sz="2800" b="1" i="0" u="none" strike="noStrike" cap="none">
                <a:solidFill>
                  <a:srgbClr val="FFFFFF"/>
                </a:solidFill>
                <a:latin typeface="Calibri"/>
                <a:ea typeface="Calibri"/>
                <a:cs typeface="Calibri"/>
                <a:sym typeface="Calibri"/>
              </a:rPr>
              <a:t>CHRONIC DISEASE</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May be more politically feasible</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b="0" i="0" u="none" strike="noStrike" cap="none">
                <a:solidFill>
                  <a:srgbClr val="FFFFFF"/>
                </a:solidFill>
                <a:latin typeface="Calibri"/>
                <a:ea typeface="Calibri"/>
                <a:cs typeface="Calibri"/>
                <a:sym typeface="Calibri"/>
              </a:rPr>
              <a:t>Does not require screening for food insecurity</a:t>
            </a:r>
            <a:endParaRPr/>
          </a:p>
          <a:p>
            <a:pPr marL="228600" marR="0" lvl="0" indent="-228600" algn="ctr" rtl="0">
              <a:lnSpc>
                <a:spcPct val="90000"/>
              </a:lnSpc>
              <a:spcBef>
                <a:spcPts val="1000"/>
              </a:spcBef>
              <a:spcAft>
                <a:spcPts val="0"/>
              </a:spcAft>
              <a:buClr>
                <a:srgbClr val="FFFFFF"/>
              </a:buClr>
              <a:buSzPts val="2800"/>
              <a:buFont typeface="Arial"/>
              <a:buChar char="•"/>
            </a:pPr>
            <a:r>
              <a:rPr lang="en-US" sz="2800">
                <a:solidFill>
                  <a:srgbClr val="FFFFFF"/>
                </a:solidFill>
                <a:latin typeface="Calibri"/>
                <a:ea typeface="Calibri"/>
                <a:cs typeface="Calibri"/>
                <a:sym typeface="Calibri"/>
              </a:rPr>
              <a:t>Allows wider access to healthy food benefits</a:t>
            </a: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3728b63454f_2_677">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0" name="Google Shape;890;g3728b63454f_2_6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Disparities</a:t>
            </a:r>
            <a:endParaRPr/>
          </a:p>
        </p:txBody>
      </p:sp>
      <p:sp>
        <p:nvSpPr>
          <p:cNvPr id="891" name="Google Shape;891;g3728b63454f_2_6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People with reduced access to health care</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rPr>
              <a:t>Uninsured and underinsured</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rPr>
              <a:t>States that did not expand (or will be rolling back) Medicaid</a:t>
            </a:r>
            <a:endParaRPr/>
          </a:p>
          <a:p>
            <a:pPr marL="685800" lvl="1" indent="-76200" algn="l" rtl="0">
              <a:lnSpc>
                <a:spcPct val="90000"/>
              </a:lnSpc>
              <a:spcBef>
                <a:spcPts val="500"/>
              </a:spcBef>
              <a:spcAft>
                <a:spcPts val="0"/>
              </a:spcAft>
              <a:buClr>
                <a:schemeClr val="dk1"/>
              </a:buClr>
              <a:buSzPts val="2400"/>
              <a:buNone/>
            </a:pP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Communities that had poorer access to healthy food to begin with</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rPr>
              <a:t>Rural vs urban</a:t>
            </a:r>
            <a:endParaRPr/>
          </a:p>
          <a:p>
            <a:pPr marL="685800" lvl="1" indent="-228600" algn="l" rtl="0">
              <a:lnSpc>
                <a:spcPct val="90000"/>
              </a:lnSpc>
              <a:spcBef>
                <a:spcPts val="500"/>
              </a:spcBef>
              <a:spcAft>
                <a:spcPts val="0"/>
              </a:spcAft>
              <a:buClr>
                <a:schemeClr val="lt1"/>
              </a:buClr>
              <a:buSzPts val="2400"/>
              <a:buChar char="•"/>
            </a:pPr>
            <a:r>
              <a:rPr lang="en-US">
                <a:solidFill>
                  <a:schemeClr val="lt1"/>
                </a:solidFill>
              </a:rPr>
              <a:t>Neighborhoods with full-service grocery stores vs neighborhoods without</a:t>
            </a:r>
            <a:endParaRPr/>
          </a:p>
          <a:p>
            <a:pPr marL="685800" lvl="1" indent="-76200" algn="l" rtl="0">
              <a:lnSpc>
                <a:spcPct val="90000"/>
              </a:lnSpc>
              <a:spcBef>
                <a:spcPts val="500"/>
              </a:spcBef>
              <a:spcAft>
                <a:spcPts val="0"/>
              </a:spcAft>
              <a:buClr>
                <a:schemeClr val="dk1"/>
              </a:buClr>
              <a:buSzPts val="2400"/>
              <a:buNone/>
            </a:pP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Reinforcing existing disparities in the agricultural sector</a:t>
            </a:r>
            <a:endParaRPr/>
          </a:p>
        </p:txBody>
      </p:sp>
      <p:sp>
        <p:nvSpPr>
          <p:cNvPr id="892" name="Google Shape;892;g3728b63454f_2_677"/>
          <p:cNvSpPr txBox="1"/>
          <p:nvPr/>
        </p:nvSpPr>
        <p:spPr>
          <a:xfrm>
            <a:off x="-200297" y="6278314"/>
            <a:ext cx="1253864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US" sz="1800" b="0" i="1" u="none" strike="noStrike" cap="none">
                <a:solidFill>
                  <a:srgbClr val="FFFFFF"/>
                </a:solidFill>
                <a:latin typeface="Calibri"/>
                <a:ea typeface="Calibri"/>
                <a:cs typeface="Calibri"/>
                <a:sym typeface="Calibri"/>
              </a:rPr>
              <a:t>What does equity mean in the context of scale?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32046"/>
        </a:solidFill>
        <a:effectLst/>
      </p:bgPr>
    </p:bg>
    <p:spTree>
      <p:nvGrpSpPr>
        <p:cNvPr id="1" name="Shape 896"/>
        <p:cNvGrpSpPr/>
        <p:nvPr/>
      </p:nvGrpSpPr>
      <p:grpSpPr>
        <a:xfrm>
          <a:off x="0" y="0"/>
          <a:ext cx="0" cy="0"/>
          <a:chOff x="0" y="0"/>
          <a:chExt cx="0" cy="0"/>
        </a:xfrm>
      </p:grpSpPr>
      <p:sp>
        <p:nvSpPr>
          <p:cNvPr id="897" name="Google Shape;897;g3728b63454f_2_693">
            <a:extLst>
              <a:ext uri="{C183D7F6-B498-43B3-948B-1728B52AA6E4}">
                <adec:decorative xmlns:adec="http://schemas.microsoft.com/office/drawing/2017/decorative" val="1"/>
              </a:ext>
            </a:extLst>
          </p:cNvPr>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8" name="Google Shape;898;g3728b63454f_2_693">
            <a:extLst>
              <a:ext uri="{C183D7F6-B498-43B3-948B-1728B52AA6E4}">
                <adec:decorative xmlns:adec="http://schemas.microsoft.com/office/drawing/2017/decorative" val="1"/>
              </a:ext>
            </a:extLst>
          </p:cNvPr>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9" name="Google Shape;899;g3728b63454f_2_693"/>
          <p:cNvSpPr txBox="1">
            <a:spLocks noGrp="1"/>
          </p:cNvSpPr>
          <p:nvPr>
            <p:ph type="title"/>
          </p:nvPr>
        </p:nvSpPr>
        <p:spPr>
          <a:xfrm>
            <a:off x="2555631" y="1441938"/>
            <a:ext cx="7080738" cy="397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5400"/>
              <a:buFont typeface="Calibri"/>
              <a:buNone/>
            </a:pPr>
            <a:r>
              <a:rPr lang="en-US" sz="5400" b="1">
                <a:solidFill>
                  <a:srgbClr val="0C0C0C"/>
                </a:solidFill>
              </a:rPr>
              <a:t>Where are the opportunities?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3728b63454f_2_699">
            <a:extLst>
              <a:ext uri="{C183D7F6-B498-43B3-948B-1728B52AA6E4}">
                <adec:decorative xmlns:adec="http://schemas.microsoft.com/office/drawing/2017/decorative" val="1"/>
              </a:ext>
            </a:extLst>
          </p:cNvPr>
          <p:cNvSpPr/>
          <p:nvPr/>
        </p:nvSpPr>
        <p:spPr>
          <a:xfrm>
            <a:off x="0" y="0"/>
            <a:ext cx="12192000" cy="151447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6" name="Google Shape;906;g3728b63454f_2_699"/>
          <p:cNvSpPr txBox="1">
            <a:spLocks noGrp="1"/>
          </p:cNvSpPr>
          <p:nvPr>
            <p:ph type="title"/>
          </p:nvPr>
        </p:nvSpPr>
        <p:spPr>
          <a:xfrm>
            <a:off x="497541" y="929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Opportunities for </a:t>
            </a:r>
            <a:r>
              <a:rPr lang="en-US" b="1" i="1">
                <a:solidFill>
                  <a:schemeClr val="lt1"/>
                </a:solidFill>
                <a:latin typeface="Calibri"/>
                <a:ea typeface="Calibri"/>
                <a:cs typeface="Calibri"/>
                <a:sym typeface="Calibri"/>
              </a:rPr>
              <a:t>the Field</a:t>
            </a:r>
            <a:br>
              <a:rPr lang="en-US" b="1" i="1">
                <a:solidFill>
                  <a:schemeClr val="lt1"/>
                </a:solidFill>
                <a:latin typeface="Calibri"/>
                <a:ea typeface="Calibri"/>
                <a:cs typeface="Calibri"/>
                <a:sym typeface="Calibri"/>
              </a:rPr>
            </a:br>
            <a:r>
              <a:rPr lang="en-US" sz="3200" b="1">
                <a:solidFill>
                  <a:schemeClr val="lt1"/>
                </a:solidFill>
                <a:latin typeface="Calibri"/>
                <a:ea typeface="Calibri"/>
                <a:cs typeface="Calibri"/>
                <a:sym typeface="Calibri"/>
              </a:rPr>
              <a:t>Access to Large Amounts of Data</a:t>
            </a:r>
            <a:endParaRPr b="1" i="1">
              <a:solidFill>
                <a:schemeClr val="lt1"/>
              </a:solidFill>
              <a:latin typeface="Calibri"/>
              <a:ea typeface="Calibri"/>
              <a:cs typeface="Calibri"/>
              <a:sym typeface="Calibri"/>
            </a:endParaRPr>
          </a:p>
        </p:txBody>
      </p:sp>
      <p:sp>
        <p:nvSpPr>
          <p:cNvPr id="907" name="Google Shape;907;g3728b63454f_2_699"/>
          <p:cNvSpPr txBox="1">
            <a:spLocks noGrp="1"/>
          </p:cNvSpPr>
          <p:nvPr>
            <p:ph type="body" idx="1"/>
          </p:nvPr>
        </p:nvSpPr>
        <p:spPr>
          <a:xfrm>
            <a:off x="144006" y="2100769"/>
            <a:ext cx="5181611" cy="436202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Shared metrics across numerous programs</a:t>
            </a:r>
            <a:endParaRPr/>
          </a:p>
          <a:p>
            <a:pPr marL="685800" lvl="1" indent="-228600" algn="l" rtl="0">
              <a:lnSpc>
                <a:spcPct val="90000"/>
              </a:lnSpc>
              <a:spcBef>
                <a:spcPts val="500"/>
              </a:spcBef>
              <a:spcAft>
                <a:spcPts val="0"/>
              </a:spcAft>
              <a:buClr>
                <a:schemeClr val="dk1"/>
              </a:buClr>
              <a:buSzPts val="2000"/>
              <a:buChar char="•"/>
            </a:pPr>
            <a:r>
              <a:rPr lang="en-US" sz="2000"/>
              <a:t>eg GusNIP Produce Prescription Programs</a:t>
            </a:r>
            <a:endParaRPr/>
          </a:p>
          <a:p>
            <a:pPr marL="228600" lvl="0" indent="-228600" algn="l" rtl="0">
              <a:lnSpc>
                <a:spcPct val="90000"/>
              </a:lnSpc>
              <a:spcBef>
                <a:spcPts val="1000"/>
              </a:spcBef>
              <a:spcAft>
                <a:spcPts val="0"/>
              </a:spcAft>
              <a:buClr>
                <a:schemeClr val="dk1"/>
              </a:buClr>
              <a:buSzPts val="2400"/>
              <a:buChar char="•"/>
            </a:pPr>
            <a:r>
              <a:rPr lang="en-US" sz="2400"/>
              <a:t>Large health systems with a single electronic health record</a:t>
            </a:r>
            <a:endParaRPr/>
          </a:p>
          <a:p>
            <a:pPr marL="685800" lvl="1" indent="-228600" algn="l" rtl="0">
              <a:lnSpc>
                <a:spcPct val="90000"/>
              </a:lnSpc>
              <a:spcBef>
                <a:spcPts val="500"/>
              </a:spcBef>
              <a:spcAft>
                <a:spcPts val="0"/>
              </a:spcAft>
              <a:buClr>
                <a:schemeClr val="dk1"/>
              </a:buClr>
              <a:buSzPts val="2000"/>
              <a:buChar char="•"/>
            </a:pPr>
            <a:r>
              <a:rPr lang="en-US" sz="2000"/>
              <a:t>VA, Indian Health Service, other integrated health systems</a:t>
            </a:r>
            <a:endParaRPr/>
          </a:p>
          <a:p>
            <a:pPr marL="228600" lvl="0" indent="-228600" algn="l" rtl="0">
              <a:lnSpc>
                <a:spcPct val="90000"/>
              </a:lnSpc>
              <a:spcBef>
                <a:spcPts val="1000"/>
              </a:spcBef>
              <a:spcAft>
                <a:spcPts val="0"/>
              </a:spcAft>
              <a:buClr>
                <a:schemeClr val="dk1"/>
              </a:buClr>
              <a:buSzPts val="2400"/>
              <a:buChar char="•"/>
            </a:pPr>
            <a:r>
              <a:rPr lang="en-US" sz="2400"/>
              <a:t>Health insurers </a:t>
            </a:r>
            <a:endParaRPr/>
          </a:p>
          <a:p>
            <a:pPr marL="685800" lvl="1" indent="-228600" algn="l" rtl="0">
              <a:lnSpc>
                <a:spcPct val="90000"/>
              </a:lnSpc>
              <a:spcBef>
                <a:spcPts val="500"/>
              </a:spcBef>
              <a:spcAft>
                <a:spcPts val="0"/>
              </a:spcAft>
              <a:buClr>
                <a:schemeClr val="dk1"/>
              </a:buClr>
              <a:buSzPts val="2000"/>
              <a:buChar char="•"/>
            </a:pPr>
            <a:r>
              <a:rPr lang="en-US" sz="2000"/>
              <a:t>Claims data</a:t>
            </a:r>
            <a:endParaRPr/>
          </a:p>
        </p:txBody>
      </p:sp>
      <p:pic>
        <p:nvPicPr>
          <p:cNvPr id="908" name="Google Shape;908;g3728b63454f_2_699" descr="produce prescription programs in the US graph"/>
          <p:cNvPicPr preferRelativeResize="0"/>
          <p:nvPr/>
        </p:nvPicPr>
        <p:blipFill rotWithShape="1">
          <a:blip r:embed="rId3">
            <a:alphaModFix/>
          </a:blip>
          <a:srcRect/>
          <a:stretch/>
        </p:blipFill>
        <p:spPr>
          <a:xfrm>
            <a:off x="5207073" y="1682959"/>
            <a:ext cx="7239939" cy="47004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g3728b63454f_2_707">
            <a:extLst>
              <a:ext uri="{C183D7F6-B498-43B3-948B-1728B52AA6E4}">
                <adec:decorative xmlns:adec="http://schemas.microsoft.com/office/drawing/2017/decorative" val="1"/>
              </a:ext>
            </a:extLst>
          </p:cNvPr>
          <p:cNvSpPr/>
          <p:nvPr/>
        </p:nvSpPr>
        <p:spPr>
          <a:xfrm>
            <a:off x="497540" y="1702676"/>
            <a:ext cx="4368749" cy="5033912"/>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5" name="Google Shape;915;g3728b63454f_2_707">
            <a:extLst>
              <a:ext uri="{C183D7F6-B498-43B3-948B-1728B52AA6E4}">
                <adec:decorative xmlns:adec="http://schemas.microsoft.com/office/drawing/2017/decorative" val="1"/>
              </a:ext>
            </a:extLst>
          </p:cNvPr>
          <p:cNvSpPr/>
          <p:nvPr/>
        </p:nvSpPr>
        <p:spPr>
          <a:xfrm>
            <a:off x="0" y="0"/>
            <a:ext cx="12192000" cy="151447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6" name="Google Shape;916;g3728b63454f_2_707"/>
          <p:cNvSpPr txBox="1">
            <a:spLocks noGrp="1"/>
          </p:cNvSpPr>
          <p:nvPr>
            <p:ph type="title"/>
          </p:nvPr>
        </p:nvSpPr>
        <p:spPr>
          <a:xfrm>
            <a:off x="497541" y="929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Opportunities for </a:t>
            </a:r>
            <a:r>
              <a:rPr lang="en-US" b="1" i="1">
                <a:solidFill>
                  <a:schemeClr val="lt1"/>
                </a:solidFill>
                <a:latin typeface="Calibri"/>
                <a:ea typeface="Calibri"/>
                <a:cs typeface="Calibri"/>
                <a:sym typeface="Calibri"/>
              </a:rPr>
              <a:t>Individual Programs</a:t>
            </a:r>
            <a:endParaRPr/>
          </a:p>
        </p:txBody>
      </p:sp>
      <p:sp>
        <p:nvSpPr>
          <p:cNvPr id="961" name="Google Shape;961;g3728b63454f_2_707"/>
          <p:cNvSpPr/>
          <p:nvPr/>
        </p:nvSpPr>
        <p:spPr>
          <a:xfrm>
            <a:off x="9238593" y="-94300"/>
            <a:ext cx="3450948" cy="1796976"/>
          </a:xfrm>
          <a:prstGeom prst="irregularSeal2">
            <a:avLst/>
          </a:prstGeom>
          <a:solidFill>
            <a:srgbClr val="B4C7E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dirty="0">
                <a:solidFill>
                  <a:schemeClr val="tx1"/>
                </a:solidFill>
                <a:latin typeface="Calibri"/>
                <a:ea typeface="Calibri"/>
                <a:cs typeface="Calibri"/>
                <a:sym typeface="Calibri"/>
              </a:rPr>
              <a:t>Controversy Alert!</a:t>
            </a:r>
            <a:endParaRPr dirty="0">
              <a:solidFill>
                <a:schemeClr val="tx1"/>
              </a:solidFill>
            </a:endParaRPr>
          </a:p>
        </p:txBody>
      </p:sp>
      <p:grpSp>
        <p:nvGrpSpPr>
          <p:cNvPr id="917" name="Google Shape;917;g3728b63454f_2_707" descr="graph"/>
          <p:cNvGrpSpPr/>
          <p:nvPr/>
        </p:nvGrpSpPr>
        <p:grpSpPr>
          <a:xfrm>
            <a:off x="708461" y="2004016"/>
            <a:ext cx="3915324" cy="978831"/>
            <a:chOff x="765" y="1242309"/>
            <a:chExt cx="3915324" cy="978831"/>
          </a:xfrm>
        </p:grpSpPr>
        <p:sp>
          <p:nvSpPr>
            <p:cNvPr id="918" name="Google Shape;918;g3728b63454f_2_707"/>
            <p:cNvSpPr/>
            <p:nvPr/>
          </p:nvSpPr>
          <p:spPr>
            <a:xfrm>
              <a:off x="765" y="1242309"/>
              <a:ext cx="1631385" cy="978831"/>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g3728b63454f_2_707"/>
            <p:cNvSpPr txBox="1"/>
            <p:nvPr/>
          </p:nvSpPr>
          <p:spPr>
            <a:xfrm>
              <a:off x="29434"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Nutritious Diet</a:t>
              </a:r>
              <a:endParaRPr/>
            </a:p>
          </p:txBody>
        </p:sp>
        <p:sp>
          <p:nvSpPr>
            <p:cNvPr id="920" name="Google Shape;920;g3728b63454f_2_707"/>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g3728b63454f_2_707"/>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922" name="Google Shape;922;g3728b63454f_2_707"/>
            <p:cNvSpPr/>
            <p:nvPr/>
          </p:nvSpPr>
          <p:spPr>
            <a:xfrm>
              <a:off x="2284704" y="1242309"/>
              <a:ext cx="1631385" cy="978831"/>
            </a:xfrm>
            <a:prstGeom prst="roundRect">
              <a:avLst>
                <a:gd name="adj" fmla="val 10000"/>
              </a:avLst>
            </a:prstGeom>
            <a:solidFill>
              <a:srgbClr val="132046"/>
            </a:solidFill>
            <a:ln w="12700" cap="flat" cmpd="sng">
              <a:solidFill>
                <a:srgbClr val="1320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g3728b63454f_2_707"/>
            <p:cNvSpPr txBox="1"/>
            <p:nvPr/>
          </p:nvSpPr>
          <p:spPr>
            <a:xfrm>
              <a:off x="2313373"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Better Health</a:t>
              </a:r>
              <a:endParaRPr/>
            </a:p>
          </p:txBody>
        </p:sp>
      </p:grpSp>
      <p:grpSp>
        <p:nvGrpSpPr>
          <p:cNvPr id="924" name="Google Shape;924;g3728b63454f_2_707" descr="graph"/>
          <p:cNvGrpSpPr/>
          <p:nvPr/>
        </p:nvGrpSpPr>
        <p:grpSpPr>
          <a:xfrm>
            <a:off x="708461" y="3543782"/>
            <a:ext cx="3915324" cy="978831"/>
            <a:chOff x="765" y="1242309"/>
            <a:chExt cx="3915324" cy="978831"/>
          </a:xfrm>
        </p:grpSpPr>
        <p:sp>
          <p:nvSpPr>
            <p:cNvPr id="925" name="Google Shape;925;g3728b63454f_2_707"/>
            <p:cNvSpPr/>
            <p:nvPr/>
          </p:nvSpPr>
          <p:spPr>
            <a:xfrm>
              <a:off x="765" y="1242309"/>
              <a:ext cx="1631385" cy="978831"/>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g3728b63454f_2_707"/>
            <p:cNvSpPr txBox="1"/>
            <p:nvPr/>
          </p:nvSpPr>
          <p:spPr>
            <a:xfrm>
              <a:off x="29434"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Increased FV Intake</a:t>
              </a:r>
              <a:endParaRPr/>
            </a:p>
          </p:txBody>
        </p:sp>
        <p:sp>
          <p:nvSpPr>
            <p:cNvPr id="927" name="Google Shape;927;g3728b63454f_2_707"/>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3728b63454f_2_707"/>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929" name="Google Shape;929;g3728b63454f_2_707"/>
            <p:cNvSpPr/>
            <p:nvPr/>
          </p:nvSpPr>
          <p:spPr>
            <a:xfrm>
              <a:off x="2284704" y="1242309"/>
              <a:ext cx="1631385" cy="978831"/>
            </a:xfrm>
            <a:prstGeom prst="roundRect">
              <a:avLst>
                <a:gd name="adj" fmla="val 10000"/>
              </a:avLst>
            </a:prstGeom>
            <a:solidFill>
              <a:srgbClr val="132046"/>
            </a:solidFill>
            <a:ln w="12700" cap="flat" cmpd="sng">
              <a:solidFill>
                <a:srgbClr val="1320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g3728b63454f_2_707"/>
            <p:cNvSpPr txBox="1"/>
            <p:nvPr/>
          </p:nvSpPr>
          <p:spPr>
            <a:xfrm>
              <a:off x="2313373"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Better Health</a:t>
              </a:r>
              <a:endParaRPr/>
            </a:p>
          </p:txBody>
        </p:sp>
      </p:grpSp>
      <p:grpSp>
        <p:nvGrpSpPr>
          <p:cNvPr id="931" name="Google Shape;931;g3728b63454f_2_707" descr="graph"/>
          <p:cNvGrpSpPr/>
          <p:nvPr/>
        </p:nvGrpSpPr>
        <p:grpSpPr>
          <a:xfrm>
            <a:off x="708461" y="5025340"/>
            <a:ext cx="3915324" cy="978831"/>
            <a:chOff x="765" y="1242309"/>
            <a:chExt cx="3915324" cy="978831"/>
          </a:xfrm>
        </p:grpSpPr>
        <p:sp>
          <p:nvSpPr>
            <p:cNvPr id="932" name="Google Shape;932;g3728b63454f_2_707"/>
            <p:cNvSpPr/>
            <p:nvPr/>
          </p:nvSpPr>
          <p:spPr>
            <a:xfrm>
              <a:off x="765" y="1242309"/>
              <a:ext cx="1631385" cy="978831"/>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g3728b63454f_2_707"/>
            <p:cNvSpPr txBox="1"/>
            <p:nvPr/>
          </p:nvSpPr>
          <p:spPr>
            <a:xfrm>
              <a:off x="29434"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Food Security</a:t>
              </a:r>
              <a:endParaRPr/>
            </a:p>
          </p:txBody>
        </p:sp>
        <p:sp>
          <p:nvSpPr>
            <p:cNvPr id="934" name="Google Shape;934;g3728b63454f_2_707"/>
            <p:cNvSpPr/>
            <p:nvPr/>
          </p:nvSpPr>
          <p:spPr>
            <a:xfrm>
              <a:off x="1795288" y="1529433"/>
              <a:ext cx="345853" cy="404583"/>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3728b63454f_2_707"/>
            <p:cNvSpPr txBox="1"/>
            <p:nvPr/>
          </p:nvSpPr>
          <p:spPr>
            <a:xfrm>
              <a:off x="1795288" y="1610350"/>
              <a:ext cx="242097" cy="2427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a:solidFill>
                  <a:schemeClr val="lt1"/>
                </a:solidFill>
                <a:latin typeface="Calibri"/>
                <a:ea typeface="Calibri"/>
                <a:cs typeface="Calibri"/>
                <a:sym typeface="Calibri"/>
              </a:endParaRPr>
            </a:p>
          </p:txBody>
        </p:sp>
        <p:sp>
          <p:nvSpPr>
            <p:cNvPr id="936" name="Google Shape;936;g3728b63454f_2_707"/>
            <p:cNvSpPr/>
            <p:nvPr/>
          </p:nvSpPr>
          <p:spPr>
            <a:xfrm>
              <a:off x="2284704" y="1242309"/>
              <a:ext cx="1631385" cy="978831"/>
            </a:xfrm>
            <a:prstGeom prst="roundRect">
              <a:avLst>
                <a:gd name="adj" fmla="val 10000"/>
              </a:avLst>
            </a:prstGeom>
            <a:solidFill>
              <a:srgbClr val="132046"/>
            </a:solidFill>
            <a:ln w="12700" cap="flat" cmpd="sng">
              <a:solidFill>
                <a:srgbClr val="1320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3728b63454f_2_707"/>
            <p:cNvSpPr txBox="1"/>
            <p:nvPr/>
          </p:nvSpPr>
          <p:spPr>
            <a:xfrm>
              <a:off x="2313373" y="1270978"/>
              <a:ext cx="1574047" cy="921493"/>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Better Health</a:t>
              </a:r>
              <a:endParaRPr/>
            </a:p>
          </p:txBody>
        </p:sp>
      </p:grpSp>
      <p:sp>
        <p:nvSpPr>
          <p:cNvPr id="938" name="Google Shape;938;g3728b63454f_2_707"/>
          <p:cNvSpPr txBox="1"/>
          <p:nvPr/>
        </p:nvSpPr>
        <p:spPr>
          <a:xfrm>
            <a:off x="707696" y="6367256"/>
            <a:ext cx="39168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none" strike="noStrike" cap="none">
                <a:solidFill>
                  <a:srgbClr val="000000"/>
                </a:solidFill>
                <a:latin typeface="Calibri"/>
                <a:ea typeface="Calibri"/>
                <a:cs typeface="Calibri"/>
                <a:sym typeface="Calibri"/>
              </a:rPr>
              <a:t>THIS IS PROVEN ALREADY</a:t>
            </a:r>
            <a:endParaRPr/>
          </a:p>
        </p:txBody>
      </p:sp>
      <p:grpSp>
        <p:nvGrpSpPr>
          <p:cNvPr id="939" name="Google Shape;939;g3728b63454f_2_707" descr="graph"/>
          <p:cNvGrpSpPr/>
          <p:nvPr/>
        </p:nvGrpSpPr>
        <p:grpSpPr>
          <a:xfrm>
            <a:off x="6179493" y="2563731"/>
            <a:ext cx="5300143" cy="836864"/>
            <a:chOff x="4666" y="1313293"/>
            <a:chExt cx="5300143" cy="836864"/>
          </a:xfrm>
        </p:grpSpPr>
        <p:sp>
          <p:nvSpPr>
            <p:cNvPr id="940" name="Google Shape;940;g3728b63454f_2_707"/>
            <p:cNvSpPr/>
            <p:nvPr/>
          </p:nvSpPr>
          <p:spPr>
            <a:xfrm>
              <a:off x="4666" y="1313293"/>
              <a:ext cx="1394774" cy="836864"/>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3728b63454f_2_707"/>
            <p:cNvSpPr txBox="1"/>
            <p:nvPr/>
          </p:nvSpPr>
          <p:spPr>
            <a:xfrm>
              <a:off x="29177"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FIM Program</a:t>
              </a:r>
              <a:endParaRPr/>
            </a:p>
          </p:txBody>
        </p:sp>
        <p:sp>
          <p:nvSpPr>
            <p:cNvPr id="942" name="Google Shape;942;g3728b63454f_2_707"/>
            <p:cNvSpPr/>
            <p:nvPr/>
          </p:nvSpPr>
          <p:spPr>
            <a:xfrm>
              <a:off x="1538918" y="1558773"/>
              <a:ext cx="295692" cy="345904"/>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g3728b63454f_2_707"/>
            <p:cNvSpPr txBox="1"/>
            <p:nvPr/>
          </p:nvSpPr>
          <p:spPr>
            <a:xfrm>
              <a:off x="1538918"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944" name="Google Shape;944;g3728b63454f_2_707"/>
            <p:cNvSpPr/>
            <p:nvPr/>
          </p:nvSpPr>
          <p:spPr>
            <a:xfrm>
              <a:off x="1957351" y="1313293"/>
              <a:ext cx="1394774" cy="836864"/>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g3728b63454f_2_707"/>
            <p:cNvSpPr txBox="1"/>
            <p:nvPr/>
          </p:nvSpPr>
          <p:spPr>
            <a:xfrm>
              <a:off x="1981862"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Increased FV Intake</a:t>
              </a:r>
              <a:endParaRPr/>
            </a:p>
          </p:txBody>
        </p:sp>
        <p:sp>
          <p:nvSpPr>
            <p:cNvPr id="946" name="Google Shape;946;g3728b63454f_2_707"/>
            <p:cNvSpPr/>
            <p:nvPr/>
          </p:nvSpPr>
          <p:spPr>
            <a:xfrm>
              <a:off x="3491603" y="1558773"/>
              <a:ext cx="295692" cy="345904"/>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g3728b63454f_2_707"/>
            <p:cNvSpPr txBox="1"/>
            <p:nvPr/>
          </p:nvSpPr>
          <p:spPr>
            <a:xfrm>
              <a:off x="3491603"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948" name="Google Shape;948;g3728b63454f_2_707"/>
            <p:cNvSpPr/>
            <p:nvPr/>
          </p:nvSpPr>
          <p:spPr>
            <a:xfrm>
              <a:off x="3910035" y="1313293"/>
              <a:ext cx="1394774" cy="836864"/>
            </a:xfrm>
            <a:prstGeom prst="roundRect">
              <a:avLst>
                <a:gd name="adj" fmla="val 10000"/>
              </a:avLst>
            </a:prstGeom>
            <a:solidFill>
              <a:srgbClr val="132046"/>
            </a:solidFill>
            <a:ln w="12700" cap="flat" cmpd="sng">
              <a:solidFill>
                <a:srgbClr val="1320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g3728b63454f_2_707"/>
            <p:cNvSpPr txBox="1"/>
            <p:nvPr/>
          </p:nvSpPr>
          <p:spPr>
            <a:xfrm>
              <a:off x="3934546"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Better Health</a:t>
              </a:r>
              <a:endParaRPr/>
            </a:p>
          </p:txBody>
        </p:sp>
      </p:grpSp>
      <p:grpSp>
        <p:nvGrpSpPr>
          <p:cNvPr id="950" name="Google Shape;950;g3728b63454f_2_707" descr="graph"/>
          <p:cNvGrpSpPr/>
          <p:nvPr/>
        </p:nvGrpSpPr>
        <p:grpSpPr>
          <a:xfrm>
            <a:off x="6179493" y="3889294"/>
            <a:ext cx="5300143" cy="836864"/>
            <a:chOff x="4666" y="1313293"/>
            <a:chExt cx="5300143" cy="836864"/>
          </a:xfrm>
        </p:grpSpPr>
        <p:sp>
          <p:nvSpPr>
            <p:cNvPr id="951" name="Google Shape;951;g3728b63454f_2_707"/>
            <p:cNvSpPr/>
            <p:nvPr/>
          </p:nvSpPr>
          <p:spPr>
            <a:xfrm>
              <a:off x="4666" y="1313293"/>
              <a:ext cx="1394774" cy="836864"/>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g3728b63454f_2_707"/>
            <p:cNvSpPr txBox="1"/>
            <p:nvPr/>
          </p:nvSpPr>
          <p:spPr>
            <a:xfrm>
              <a:off x="29177"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FIM Program</a:t>
              </a:r>
              <a:endParaRPr/>
            </a:p>
          </p:txBody>
        </p:sp>
        <p:sp>
          <p:nvSpPr>
            <p:cNvPr id="953" name="Google Shape;953;g3728b63454f_2_707"/>
            <p:cNvSpPr/>
            <p:nvPr/>
          </p:nvSpPr>
          <p:spPr>
            <a:xfrm>
              <a:off x="1538918" y="1558773"/>
              <a:ext cx="295692" cy="345904"/>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g3728b63454f_2_707"/>
            <p:cNvSpPr txBox="1"/>
            <p:nvPr/>
          </p:nvSpPr>
          <p:spPr>
            <a:xfrm>
              <a:off x="1538918"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955" name="Google Shape;955;g3728b63454f_2_707"/>
            <p:cNvSpPr/>
            <p:nvPr/>
          </p:nvSpPr>
          <p:spPr>
            <a:xfrm>
              <a:off x="1957351" y="1313293"/>
              <a:ext cx="1394774" cy="836864"/>
            </a:xfrm>
            <a:prstGeom prst="roundRect">
              <a:avLst>
                <a:gd name="adj" fmla="val 10000"/>
              </a:avLst>
            </a:prstGeom>
            <a:solidFill>
              <a:srgbClr val="132046"/>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g3728b63454f_2_707"/>
            <p:cNvSpPr txBox="1"/>
            <p:nvPr/>
          </p:nvSpPr>
          <p:spPr>
            <a:xfrm>
              <a:off x="1981862"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Food Security</a:t>
              </a:r>
              <a:endParaRPr/>
            </a:p>
          </p:txBody>
        </p:sp>
        <p:sp>
          <p:nvSpPr>
            <p:cNvPr id="957" name="Google Shape;957;g3728b63454f_2_707"/>
            <p:cNvSpPr/>
            <p:nvPr/>
          </p:nvSpPr>
          <p:spPr>
            <a:xfrm>
              <a:off x="3491603" y="1558773"/>
              <a:ext cx="295692" cy="345904"/>
            </a:xfrm>
            <a:prstGeom prst="rightArrow">
              <a:avLst>
                <a:gd name="adj1" fmla="val 60000"/>
                <a:gd name="adj2" fmla="val 50000"/>
              </a:avLst>
            </a:prstGeom>
            <a:solidFill>
              <a:srgbClr val="AEB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g3728b63454f_2_707"/>
            <p:cNvSpPr txBox="1"/>
            <p:nvPr/>
          </p:nvSpPr>
          <p:spPr>
            <a:xfrm>
              <a:off x="3491603" y="1627954"/>
              <a:ext cx="206984" cy="2075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959" name="Google Shape;959;g3728b63454f_2_707"/>
            <p:cNvSpPr/>
            <p:nvPr/>
          </p:nvSpPr>
          <p:spPr>
            <a:xfrm>
              <a:off x="3910035" y="1313293"/>
              <a:ext cx="1394774" cy="836864"/>
            </a:xfrm>
            <a:prstGeom prst="roundRect">
              <a:avLst>
                <a:gd name="adj" fmla="val 10000"/>
              </a:avLst>
            </a:prstGeom>
            <a:solidFill>
              <a:srgbClr val="132046"/>
            </a:solidFill>
            <a:ln w="12700" cap="flat" cmpd="sng">
              <a:solidFill>
                <a:srgbClr val="1320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g3728b63454f_2_707"/>
            <p:cNvSpPr txBox="1"/>
            <p:nvPr/>
          </p:nvSpPr>
          <p:spPr>
            <a:xfrm>
              <a:off x="3934546" y="1337804"/>
              <a:ext cx="1345752" cy="78784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Better Health</a:t>
              </a:r>
              <a:endParaRPr/>
            </a:p>
          </p:txBody>
        </p:sp>
      </p:grpSp>
      <p:sp>
        <p:nvSpPr>
          <p:cNvPr id="962" name="Google Shape;962;g3728b63454f_2_707">
            <a:extLst>
              <a:ext uri="{C183D7F6-B498-43B3-948B-1728B52AA6E4}">
                <adec:decorative xmlns:adec="http://schemas.microsoft.com/office/drawing/2017/decorative" val="1"/>
              </a:ext>
            </a:extLst>
          </p:cNvPr>
          <p:cNvSpPr/>
          <p:nvPr/>
        </p:nvSpPr>
        <p:spPr>
          <a:xfrm>
            <a:off x="6095999" y="2387800"/>
            <a:ext cx="3510455" cy="2478490"/>
          </a:xfrm>
          <a:prstGeom prst="rect">
            <a:avLst/>
          </a:prstGeom>
          <a:solidFill>
            <a:schemeClr val="lt1">
              <a:alpha val="0"/>
            </a:schemeClr>
          </a:solid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3" name="Google Shape;963;g3728b63454f_2_707"/>
          <p:cNvSpPr/>
          <p:nvPr/>
        </p:nvSpPr>
        <p:spPr>
          <a:xfrm>
            <a:off x="8534401" y="5514756"/>
            <a:ext cx="3510455" cy="1181953"/>
          </a:xfrm>
          <a:prstGeom prst="rect">
            <a:avLst/>
          </a:prstGeom>
          <a:solidFill>
            <a:schemeClr val="lt1">
              <a:alpha val="0"/>
            </a:schemeClr>
          </a:solid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This will happen if:</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Implemented at scale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Dose and duration are sufficient</a:t>
            </a:r>
            <a:endParaRPr/>
          </a:p>
        </p:txBody>
      </p:sp>
      <p:sp>
        <p:nvSpPr>
          <p:cNvPr id="964" name="Google Shape;964;g3728b63454f_2_707">
            <a:extLst>
              <a:ext uri="{C183D7F6-B498-43B3-948B-1728B52AA6E4}">
                <adec:decorative xmlns:adec="http://schemas.microsoft.com/office/drawing/2017/decorative" val="1"/>
              </a:ext>
            </a:extLst>
          </p:cNvPr>
          <p:cNvSpPr/>
          <p:nvPr/>
        </p:nvSpPr>
        <p:spPr>
          <a:xfrm>
            <a:off x="10615446" y="4866290"/>
            <a:ext cx="341585" cy="686893"/>
          </a:xfrm>
          <a:prstGeom prst="up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g3728b63454f_2_762">
            <a:extLst>
              <a:ext uri="{C183D7F6-B498-43B3-948B-1728B52AA6E4}">
                <adec:decorative xmlns:adec="http://schemas.microsoft.com/office/drawing/2017/decorative" val="1"/>
              </a:ext>
            </a:extLst>
          </p:cNvPr>
          <p:cNvSpPr/>
          <p:nvPr/>
        </p:nvSpPr>
        <p:spPr>
          <a:xfrm>
            <a:off x="0" y="0"/>
            <a:ext cx="425669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1" name="Google Shape;971;g3728b63454f_2_762"/>
          <p:cNvSpPr txBox="1">
            <a:spLocks noGrp="1"/>
          </p:cNvSpPr>
          <p:nvPr>
            <p:ph type="title"/>
          </p:nvPr>
        </p:nvSpPr>
        <p:spPr>
          <a:xfrm>
            <a:off x="352984" y="807625"/>
            <a:ext cx="368735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Opportunities </a:t>
            </a:r>
            <a:r>
              <a:rPr lang="en-US" b="1" i="1">
                <a:solidFill>
                  <a:schemeClr val="lt1"/>
                </a:solidFill>
                <a:latin typeface="Calibri"/>
                <a:ea typeface="Calibri"/>
                <a:cs typeface="Calibri"/>
                <a:sym typeface="Calibri"/>
              </a:rPr>
              <a:t>for Individual Programs</a:t>
            </a:r>
            <a:r>
              <a:rPr lang="en-US" b="1">
                <a:solidFill>
                  <a:schemeClr val="lt1"/>
                </a:solidFill>
                <a:latin typeface="Calibri"/>
                <a:ea typeface="Calibri"/>
                <a:cs typeface="Calibri"/>
                <a:sym typeface="Calibri"/>
              </a:rPr>
              <a:t>: Shared Metrics</a:t>
            </a:r>
            <a:endParaRPr/>
          </a:p>
        </p:txBody>
      </p:sp>
      <p:sp>
        <p:nvSpPr>
          <p:cNvPr id="972" name="Google Shape;972;g3728b63454f_2_762"/>
          <p:cNvSpPr txBox="1"/>
          <p:nvPr/>
        </p:nvSpPr>
        <p:spPr>
          <a:xfrm>
            <a:off x="284667" y="4896149"/>
            <a:ext cx="3687355"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Budd Nugent N, Byker Shanks C, Seligman HK, Fricke H, Parks CA, Stotz S, Yaroch AL. Accelerating Evaluation of Financial Incentives for Fruits and Vegetables: A Case for Shared Measures. Int J Environ Res Public Health. 2021 Nov 19;18(22):12140. </a:t>
            </a:r>
            <a:endParaRPr/>
          </a:p>
        </p:txBody>
      </p:sp>
      <p:sp>
        <p:nvSpPr>
          <p:cNvPr id="975" name="Google Shape;975;g3728b63454f_2_762"/>
          <p:cNvSpPr txBox="1"/>
          <p:nvPr/>
        </p:nvSpPr>
        <p:spPr>
          <a:xfrm>
            <a:off x="4691686" y="453745"/>
            <a:ext cx="566488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Shared metrics 🡪 pooled data 🡪</a:t>
            </a:r>
            <a:endParaRPr/>
          </a:p>
          <a:p>
            <a:pPr marL="457200" marR="0" lvl="1"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More participants</a:t>
            </a:r>
            <a:endParaRPr/>
          </a:p>
          <a:p>
            <a:pPr marL="457200" marR="0" lvl="1"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More sites</a:t>
            </a:r>
            <a:endParaRPr/>
          </a:p>
        </p:txBody>
      </p:sp>
      <p:pic>
        <p:nvPicPr>
          <p:cNvPr id="973" name="Google Shape;973;g3728b63454f_2_762" descr="Survey"/>
          <p:cNvPicPr preferRelativeResize="0"/>
          <p:nvPr/>
        </p:nvPicPr>
        <p:blipFill rotWithShape="1">
          <a:blip r:embed="rId3">
            <a:alphaModFix/>
          </a:blip>
          <a:srcRect/>
          <a:stretch/>
        </p:blipFill>
        <p:spPr>
          <a:xfrm>
            <a:off x="4691686" y="2167909"/>
            <a:ext cx="4256690" cy="3636181"/>
          </a:xfrm>
          <a:prstGeom prst="rect">
            <a:avLst/>
          </a:prstGeom>
          <a:noFill/>
          <a:ln w="9525" cap="flat" cmpd="sng">
            <a:solidFill>
              <a:srgbClr val="132046"/>
            </a:solidFill>
            <a:prstDash val="solid"/>
            <a:round/>
            <a:headEnd type="none" w="sm" len="sm"/>
            <a:tailEnd type="none" w="sm" len="sm"/>
          </a:ln>
        </p:spPr>
      </p:pic>
      <p:sp>
        <p:nvSpPr>
          <p:cNvPr id="976" name="Google Shape;976;g3728b63454f_2_762"/>
          <p:cNvSpPr txBox="1"/>
          <p:nvPr/>
        </p:nvSpPr>
        <p:spPr>
          <a:xfrm>
            <a:off x="9383372" y="3079532"/>
            <a:ext cx="2563636" cy="20313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Food security</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FV intake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SNAP participation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Program satisfaction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Health status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Basic demographics</a:t>
            </a:r>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g3728b63454f_2_762"/>
          <p:cNvSpPr txBox="1"/>
          <p:nvPr/>
        </p:nvSpPr>
        <p:spPr>
          <a:xfrm>
            <a:off x="4566450" y="6065700"/>
            <a:ext cx="73659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https://www.nutritionincentivehub.org/resources/resources/reporting-evaluation/core-metrics-produce-prescription/participant-level-metrics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g3728b63454f_2_773">
            <a:extLst>
              <a:ext uri="{C183D7F6-B498-43B3-948B-1728B52AA6E4}">
                <adec:decorative xmlns:adec="http://schemas.microsoft.com/office/drawing/2017/decorative" val="1"/>
              </a:ext>
            </a:extLst>
          </p:cNvPr>
          <p:cNvSpPr/>
          <p:nvPr/>
        </p:nvSpPr>
        <p:spPr>
          <a:xfrm>
            <a:off x="7806742" y="0"/>
            <a:ext cx="4429743"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3" name="Google Shape;983;g3728b63454f_2_773"/>
          <p:cNvSpPr txBox="1">
            <a:spLocks noGrp="1"/>
          </p:cNvSpPr>
          <p:nvPr>
            <p:ph type="title"/>
          </p:nvPr>
        </p:nvSpPr>
        <p:spPr>
          <a:xfrm>
            <a:off x="8273418" y="818136"/>
            <a:ext cx="349639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Opportunities for Individual Programs:</a:t>
            </a:r>
            <a:br>
              <a:rPr lang="en-US" sz="3600" b="1">
                <a:solidFill>
                  <a:schemeClr val="lt1"/>
                </a:solidFill>
                <a:latin typeface="Calibri"/>
                <a:ea typeface="Calibri"/>
                <a:cs typeface="Calibri"/>
                <a:sym typeface="Calibri"/>
              </a:rPr>
            </a:br>
            <a:r>
              <a:rPr lang="en-US" sz="3600" b="1">
                <a:solidFill>
                  <a:schemeClr val="lt1"/>
                </a:solidFill>
                <a:latin typeface="Calibri"/>
                <a:ea typeface="Calibri"/>
                <a:cs typeface="Calibri"/>
                <a:sym typeface="Calibri"/>
              </a:rPr>
              <a:t>Implementation Science</a:t>
            </a:r>
            <a:endParaRPr/>
          </a:p>
        </p:txBody>
      </p:sp>
      <p:pic>
        <p:nvPicPr>
          <p:cNvPr id="984" name="Google Shape;984;g3728b63454f_2_773" descr="Diagram"/>
          <p:cNvPicPr preferRelativeResize="0"/>
          <p:nvPr/>
        </p:nvPicPr>
        <p:blipFill rotWithShape="1">
          <a:blip r:embed="rId3">
            <a:alphaModFix/>
          </a:blip>
          <a:srcRect/>
          <a:stretch/>
        </p:blipFill>
        <p:spPr>
          <a:xfrm>
            <a:off x="818406" y="264926"/>
            <a:ext cx="6054710" cy="6328148"/>
          </a:xfrm>
          <a:prstGeom prst="rect">
            <a:avLst/>
          </a:prstGeom>
          <a:noFill/>
          <a:ln>
            <a:noFill/>
          </a:ln>
        </p:spPr>
      </p:pic>
      <p:sp>
        <p:nvSpPr>
          <p:cNvPr id="985" name="Google Shape;985;g3728b63454f_2_773"/>
          <p:cNvSpPr txBox="1"/>
          <p:nvPr/>
        </p:nvSpPr>
        <p:spPr>
          <a:xfrm>
            <a:off x="8137451" y="5301200"/>
            <a:ext cx="3941379"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Glasgow RE, Vogt TM, Boles SM. Evaluating the public health impact of health promotion interventions: the RE-AIM framework. Am J Publ Health 1999;89(9):1322–7.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3728b63454f_2_781">
            <a:extLst>
              <a:ext uri="{C183D7F6-B498-43B3-948B-1728B52AA6E4}">
                <adec:decorative xmlns:adec="http://schemas.microsoft.com/office/drawing/2017/decorative" val="1"/>
              </a:ext>
            </a:extLst>
          </p:cNvPr>
          <p:cNvSpPr/>
          <p:nvPr/>
        </p:nvSpPr>
        <p:spPr>
          <a:xfrm>
            <a:off x="0" y="1"/>
            <a:ext cx="12192000" cy="115613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2" name="Google Shape;992;g3728b63454f_2_781"/>
          <p:cNvSpPr txBox="1">
            <a:spLocks noGrp="1"/>
          </p:cNvSpPr>
          <p:nvPr>
            <p:ph type="title"/>
          </p:nvPr>
        </p:nvSpPr>
        <p:spPr>
          <a:xfrm>
            <a:off x="497541" y="92922"/>
            <a:ext cx="10515600" cy="10632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solidFill>
                  <a:schemeClr val="lt1"/>
                </a:solidFill>
                <a:latin typeface="Calibri"/>
                <a:ea typeface="Calibri"/>
                <a:cs typeface="Calibri"/>
                <a:sym typeface="Calibri"/>
              </a:rPr>
              <a:t>Food is Medicine Overview</a:t>
            </a:r>
            <a:endParaRPr dirty="0"/>
          </a:p>
        </p:txBody>
      </p:sp>
      <p:sp>
        <p:nvSpPr>
          <p:cNvPr id="993" name="Google Shape;993;g3728b63454f_2_781"/>
          <p:cNvSpPr txBox="1">
            <a:spLocks noGrp="1"/>
          </p:cNvSpPr>
          <p:nvPr>
            <p:ph type="body" idx="1"/>
          </p:nvPr>
        </p:nvSpPr>
        <p:spPr>
          <a:xfrm>
            <a:off x="631604" y="1442678"/>
            <a:ext cx="10928791" cy="48740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FIM programs support food security and healthy diets</a:t>
            </a:r>
            <a:endParaRPr/>
          </a:p>
          <a:p>
            <a:pPr marL="228600" lvl="0" indent="-228600" algn="l" rtl="0">
              <a:lnSpc>
                <a:spcPct val="90000"/>
              </a:lnSpc>
              <a:spcBef>
                <a:spcPts val="1000"/>
              </a:spcBef>
              <a:spcAft>
                <a:spcPts val="0"/>
              </a:spcAft>
              <a:buClr>
                <a:schemeClr val="dk1"/>
              </a:buClr>
              <a:buSzPts val="2800"/>
              <a:buChar char="•"/>
            </a:pPr>
            <a:r>
              <a:rPr lang="en-US"/>
              <a:t>Tremendous momentum toward implementing &amp; evaluating FIM programs across the US</a:t>
            </a:r>
            <a:endParaRPr/>
          </a:p>
          <a:p>
            <a:pPr marL="228600" lvl="0" indent="-228600" algn="l" rtl="0">
              <a:lnSpc>
                <a:spcPct val="90000"/>
              </a:lnSpc>
              <a:spcBef>
                <a:spcPts val="1000"/>
              </a:spcBef>
              <a:spcAft>
                <a:spcPts val="0"/>
              </a:spcAft>
              <a:buClr>
                <a:schemeClr val="dk1"/>
              </a:buClr>
              <a:buSzPts val="2800"/>
              <a:buChar char="•"/>
            </a:pPr>
            <a:r>
              <a:rPr lang="en-US"/>
              <a:t>Evaluation of FIM programs is hard</a:t>
            </a:r>
            <a:endParaRPr/>
          </a:p>
          <a:p>
            <a:pPr marL="685800" lvl="1" indent="-228600" algn="l" rtl="0">
              <a:lnSpc>
                <a:spcPct val="90000"/>
              </a:lnSpc>
              <a:spcBef>
                <a:spcPts val="500"/>
              </a:spcBef>
              <a:spcAft>
                <a:spcPts val="0"/>
              </a:spcAft>
              <a:buClr>
                <a:schemeClr val="dk1"/>
              </a:buClr>
              <a:buSzPts val="2400"/>
              <a:buChar char="•"/>
            </a:pPr>
            <a:r>
              <a:rPr lang="en-US"/>
              <a:t>Resist the temptation to re-prove that nutritious food and food security are good for your health</a:t>
            </a:r>
            <a:endParaRPr/>
          </a:p>
          <a:p>
            <a:pPr marL="685800" lvl="1" indent="-228600" algn="l" rtl="0">
              <a:lnSpc>
                <a:spcPct val="90000"/>
              </a:lnSpc>
              <a:spcBef>
                <a:spcPts val="500"/>
              </a:spcBef>
              <a:spcAft>
                <a:spcPts val="0"/>
              </a:spcAft>
              <a:buClr>
                <a:schemeClr val="dk1"/>
              </a:buClr>
              <a:buSzPts val="2400"/>
              <a:buChar char="•"/>
            </a:pPr>
            <a:r>
              <a:rPr lang="en-US"/>
              <a:t>Right-size your evaluation for the size of your program</a:t>
            </a:r>
            <a:endParaRPr/>
          </a:p>
          <a:p>
            <a:pPr marL="685800" lvl="1" indent="-228600" algn="l" rtl="0">
              <a:lnSpc>
                <a:spcPct val="90000"/>
              </a:lnSpc>
              <a:spcBef>
                <a:spcPts val="500"/>
              </a:spcBef>
              <a:spcAft>
                <a:spcPts val="0"/>
              </a:spcAft>
              <a:buClr>
                <a:schemeClr val="dk1"/>
              </a:buClr>
              <a:buSzPts val="2400"/>
              <a:buChar char="•"/>
            </a:pPr>
            <a:r>
              <a:rPr lang="en-US"/>
              <a:t>Implementation science studies are critical</a:t>
            </a:r>
            <a:endParaRPr/>
          </a:p>
          <a:p>
            <a:pPr marL="685800" lvl="1" indent="-228600" algn="l" rtl="0">
              <a:lnSpc>
                <a:spcPct val="90000"/>
              </a:lnSpc>
              <a:spcBef>
                <a:spcPts val="500"/>
              </a:spcBef>
              <a:spcAft>
                <a:spcPts val="0"/>
              </a:spcAft>
              <a:buClr>
                <a:schemeClr val="dk1"/>
              </a:buClr>
              <a:buSzPts val="2400"/>
              <a:buChar char="•"/>
            </a:pPr>
            <a:r>
              <a:rPr lang="en-US"/>
              <a:t>Use the same metrics others are using, when possible</a:t>
            </a:r>
            <a:endParaRPr/>
          </a:p>
          <a:p>
            <a:pPr marL="685800" lvl="1" indent="-228600" algn="l" rtl="0">
              <a:lnSpc>
                <a:spcPct val="90000"/>
              </a:lnSpc>
              <a:spcBef>
                <a:spcPts val="500"/>
              </a:spcBef>
              <a:spcAft>
                <a:spcPts val="0"/>
              </a:spcAft>
              <a:buClr>
                <a:schemeClr val="dk1"/>
              </a:buClr>
              <a:buSzPts val="2400"/>
              <a:buChar char="•"/>
            </a:pPr>
            <a:r>
              <a:rPr lang="en-US"/>
              <a:t>We need (and are awaiting) the large, rigorously conducted trials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1000" name="Google Shape;1000;g375c2c54872_1_75"/>
          <p:cNvSpPr>
            <a:spLocks noGrp="1"/>
          </p:cNvSpPr>
          <p:nvPr>
            <p:ph type="title" idx="4294967295"/>
          </p:nvPr>
        </p:nvSpPr>
        <p:spPr>
          <a:xfrm>
            <a:off x="0" y="472097"/>
            <a:ext cx="12192000" cy="2491023"/>
          </a:xfrm>
          <a:prstGeom prst="rect">
            <a:avLst/>
          </a:prstGeom>
          <a:solidFill>
            <a:srgbClr val="385623"/>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Calibri"/>
                <a:ea typeface="Calibri"/>
                <a:cs typeface="Calibri"/>
                <a:sym typeface="Calibri"/>
              </a:rPr>
              <a:t>Food is Medicine: An Opportunity to Support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Calibri"/>
                <a:ea typeface="Calibri"/>
                <a:cs typeface="Calibri"/>
                <a:sym typeface="Calibri"/>
              </a:rPr>
              <a:t>Local Ag in Rural Regions and Beyond</a:t>
            </a:r>
          </a:p>
        </p:txBody>
      </p:sp>
      <p:sp>
        <p:nvSpPr>
          <p:cNvPr id="999" name="Google Shape;999;g375c2c54872_1_75"/>
          <p:cNvSpPr txBox="1">
            <a:spLocks noGrp="1"/>
          </p:cNvSpPr>
          <p:nvPr>
            <p:ph type="subTitle" idx="1"/>
          </p:nvPr>
        </p:nvSpPr>
        <p:spPr>
          <a:xfrm>
            <a:off x="599767" y="3335503"/>
            <a:ext cx="5496233" cy="74808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10000"/>
              </a:lnSpc>
              <a:spcBef>
                <a:spcPts val="0"/>
              </a:spcBef>
              <a:spcAft>
                <a:spcPts val="0"/>
              </a:spcAft>
              <a:buClr>
                <a:schemeClr val="dk1"/>
              </a:buClr>
              <a:buSzPct val="100000"/>
              <a:buNone/>
            </a:pPr>
            <a:r>
              <a:rPr lang="en-US" sz="4000" b="1"/>
              <a:t>Jennifer A. Garner, PhD, RD</a:t>
            </a:r>
            <a:endParaRPr/>
          </a:p>
        </p:txBody>
      </p:sp>
      <p:sp>
        <p:nvSpPr>
          <p:cNvPr id="1001" name="Google Shape;1001;g375c2c54872_1_75">
            <a:extLst>
              <a:ext uri="{C183D7F6-B498-43B3-948B-1728B52AA6E4}">
                <adec:decorative xmlns:adec="http://schemas.microsoft.com/office/drawing/2017/decorative" val="1"/>
              </a:ext>
            </a:extLst>
          </p:cNvPr>
          <p:cNvSpPr txBox="1"/>
          <p:nvPr/>
        </p:nvSpPr>
        <p:spPr>
          <a:xfrm>
            <a:off x="599768" y="3199659"/>
            <a:ext cx="10987548" cy="1472810"/>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02" name="Google Shape;1002;g375c2c54872_1_75"/>
          <p:cNvSpPr/>
          <p:nvPr/>
        </p:nvSpPr>
        <p:spPr>
          <a:xfrm>
            <a:off x="599769" y="4028321"/>
            <a:ext cx="5496232" cy="1984646"/>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600" b="0" i="1" u="none" strike="noStrike" cap="none">
                <a:solidFill>
                  <a:schemeClr val="dk1"/>
                </a:solidFill>
                <a:latin typeface="Calibri"/>
                <a:ea typeface="Calibri"/>
                <a:cs typeface="Calibri"/>
                <a:sym typeface="Calibri"/>
              </a:rPr>
              <a:t>John G. Searle Assistant Professor of Nutritional Sciences</a:t>
            </a:r>
            <a:endParaRPr/>
          </a:p>
          <a:p>
            <a:pPr marL="0" marR="0" lvl="0" indent="0" algn="ctr" rtl="0">
              <a:lnSpc>
                <a:spcPct val="110000"/>
              </a:lnSpc>
              <a:spcBef>
                <a:spcPts val="600"/>
              </a:spcBef>
              <a:spcAft>
                <a:spcPts val="0"/>
              </a:spcAft>
              <a:buNone/>
            </a:pPr>
            <a:r>
              <a:rPr lang="en-US" sz="2600" b="0" i="0" u="none" strike="noStrike" cap="none">
                <a:solidFill>
                  <a:schemeClr val="dk1"/>
                </a:solidFill>
                <a:latin typeface="Calibri"/>
                <a:ea typeface="Calibri"/>
                <a:cs typeface="Calibri"/>
                <a:sym typeface="Calibri"/>
              </a:rPr>
              <a:t>School of Public Health, </a:t>
            </a:r>
            <a:endParaRPr/>
          </a:p>
          <a:p>
            <a:pPr marL="0" marR="0" lvl="0" indent="0" algn="ctr" rtl="0">
              <a:lnSpc>
                <a:spcPct val="110000"/>
              </a:lnSpc>
              <a:spcBef>
                <a:spcPts val="600"/>
              </a:spcBef>
              <a:spcAft>
                <a:spcPts val="0"/>
              </a:spcAft>
              <a:buNone/>
            </a:pPr>
            <a:r>
              <a:rPr lang="en-US" sz="2600" b="0" i="0" u="none" strike="noStrike" cap="none">
                <a:solidFill>
                  <a:schemeClr val="dk1"/>
                </a:solidFill>
                <a:latin typeface="Calibri"/>
                <a:ea typeface="Calibri"/>
                <a:cs typeface="Calibri"/>
                <a:sym typeface="Calibri"/>
              </a:rPr>
              <a:t>University of Michigan</a:t>
            </a:r>
            <a:endParaRPr/>
          </a:p>
        </p:txBody>
      </p:sp>
      <p:sp>
        <p:nvSpPr>
          <p:cNvPr id="1004" name="Google Shape;1004;g375c2c54872_1_75"/>
          <p:cNvSpPr txBox="1"/>
          <p:nvPr/>
        </p:nvSpPr>
        <p:spPr>
          <a:xfrm>
            <a:off x="6333160" y="3311168"/>
            <a:ext cx="5496233" cy="748085"/>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4000"/>
              <a:buFont typeface="Arial"/>
              <a:buNone/>
            </a:pPr>
            <a:r>
              <a:rPr lang="en-US" sz="4000" b="1" u="none">
                <a:solidFill>
                  <a:schemeClr val="dk1"/>
                </a:solidFill>
                <a:latin typeface="Calibri"/>
                <a:ea typeface="Calibri"/>
                <a:cs typeface="Calibri"/>
                <a:sym typeface="Calibri"/>
              </a:rPr>
              <a:t>Ida Doutt</a:t>
            </a:r>
            <a:endParaRPr/>
          </a:p>
        </p:txBody>
      </p:sp>
      <p:sp>
        <p:nvSpPr>
          <p:cNvPr id="1005" name="Google Shape;1005;g375c2c54872_1_75"/>
          <p:cNvSpPr/>
          <p:nvPr/>
        </p:nvSpPr>
        <p:spPr>
          <a:xfrm>
            <a:off x="6333162" y="4003986"/>
            <a:ext cx="5496232" cy="190770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600" i="1">
                <a:solidFill>
                  <a:schemeClr val="dk1"/>
                </a:solidFill>
                <a:latin typeface="Calibri"/>
                <a:ea typeface="Calibri"/>
                <a:cs typeface="Calibri"/>
                <a:sym typeface="Calibri"/>
              </a:rPr>
              <a:t>Project Lead</a:t>
            </a:r>
            <a:endParaRPr/>
          </a:p>
          <a:p>
            <a:pPr marL="0" marR="0" lvl="0" indent="0" algn="ctr" rtl="0">
              <a:lnSpc>
                <a:spcPct val="110000"/>
              </a:lnSpc>
              <a:spcBef>
                <a:spcPts val="600"/>
              </a:spcBef>
              <a:spcAft>
                <a:spcPts val="0"/>
              </a:spcAft>
              <a:buNone/>
            </a:pPr>
            <a:r>
              <a:rPr lang="en-US" sz="2600">
                <a:solidFill>
                  <a:schemeClr val="dk1"/>
                </a:solidFill>
                <a:latin typeface="Calibri"/>
                <a:ea typeface="Calibri"/>
                <a:cs typeface="Calibri"/>
                <a:sym typeface="Calibri"/>
              </a:rPr>
              <a:t>Community Health &amp; Nutrition Programming, Community Health Improvement Associates</a:t>
            </a:r>
            <a:endParaRPr sz="2000">
              <a:solidFill>
                <a:schemeClr val="dk1"/>
              </a:solidFill>
              <a:latin typeface="Calibri"/>
              <a:ea typeface="Calibri"/>
              <a:cs typeface="Calibri"/>
              <a:sym typeface="Calibri"/>
            </a:endParaRPr>
          </a:p>
        </p:txBody>
      </p:sp>
      <p:sp>
        <p:nvSpPr>
          <p:cNvPr id="1006" name="Google Shape;1006;g375c2c54872_1_75"/>
          <p:cNvSpPr/>
          <p:nvPr/>
        </p:nvSpPr>
        <p:spPr>
          <a:xfrm>
            <a:off x="0" y="6263516"/>
            <a:ext cx="12192000" cy="47827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400">
                <a:solidFill>
                  <a:srgbClr val="595959"/>
                </a:solidFill>
                <a:latin typeface="Calibri"/>
                <a:ea typeface="Calibri"/>
                <a:cs typeface="Calibri"/>
                <a:sym typeface="Calibri"/>
              </a:rPr>
              <a:t>NOPREN Summer Series | August 6</a:t>
            </a:r>
            <a:r>
              <a:rPr lang="en-US" sz="2400" baseline="30000">
                <a:solidFill>
                  <a:srgbClr val="595959"/>
                </a:solidFill>
                <a:latin typeface="Calibri"/>
                <a:ea typeface="Calibri"/>
                <a:cs typeface="Calibri"/>
                <a:sym typeface="Calibri"/>
              </a:rPr>
              <a:t>th</a:t>
            </a:r>
            <a:r>
              <a:rPr lang="en-US" sz="2400">
                <a:solidFill>
                  <a:srgbClr val="595959"/>
                </a:solidFill>
                <a:latin typeface="Calibri"/>
                <a:ea typeface="Calibri"/>
                <a:cs typeface="Calibri"/>
                <a:sym typeface="Calibri"/>
              </a:rPr>
              <a:t>,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485" name="Google Shape;485;p4"/>
          <p:cNvSpPr>
            <a:spLocks noGrp="1"/>
          </p:cNvSpPr>
          <p:nvPr>
            <p:ph type="title" idx="4294967295"/>
          </p:nvPr>
        </p:nvSpPr>
        <p:spPr>
          <a:xfrm>
            <a:off x="0" y="0"/>
            <a:ext cx="12192000" cy="686100"/>
          </a:xfrm>
          <a:prstGeom prst="rect">
            <a:avLst/>
          </a:prstGeom>
          <a:solidFill>
            <a:schemeClr val="accent2"/>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7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 Schedule</a:t>
            </a:r>
            <a:endParaRPr kumimoji="0" lang="en-US"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86" name="Google Shape;486;p4">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p4"/>
          <p:cNvSpPr txBox="1"/>
          <p:nvPr/>
        </p:nvSpPr>
        <p:spPr>
          <a:xfrm>
            <a:off x="331800" y="1007775"/>
            <a:ext cx="11528400" cy="458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Schedule and Topics </a:t>
            </a:r>
            <a:endParaRPr sz="1500" b="0" i="0" u="none" strike="noStrike" cap="none">
              <a:solidFill>
                <a:srgbClr val="000000"/>
              </a:solidFill>
              <a:latin typeface="Arial"/>
              <a:ea typeface="Arial"/>
              <a:cs typeface="Arial"/>
              <a:sym typeface="Arial"/>
            </a:endParaRPr>
          </a:p>
          <a:p>
            <a:pPr marL="457200" marR="0" lvl="0" indent="-393700" algn="l" rtl="0">
              <a:lnSpc>
                <a:spcPct val="100000"/>
              </a:lnSpc>
              <a:spcBef>
                <a:spcPts val="0"/>
              </a:spcBef>
              <a:spcAft>
                <a:spcPts val="0"/>
              </a:spcAft>
              <a:buClr>
                <a:schemeClr val="dk1"/>
              </a:buClr>
              <a:buSzPts val="2800"/>
              <a:buFont typeface="Calibri"/>
              <a:buChar char="●"/>
            </a:pPr>
            <a:r>
              <a:rPr lang="en-US" sz="2700" b="0" i="0" u="none" strike="noStrike" cap="none">
                <a:solidFill>
                  <a:schemeClr val="dk1"/>
                </a:solidFill>
                <a:latin typeface="Calibri"/>
                <a:ea typeface="Calibri"/>
                <a:cs typeface="Calibri"/>
                <a:sym typeface="Calibri"/>
              </a:rPr>
              <a:t>June 11: Policy, Systems, and Environmental (PSE)</a:t>
            </a:r>
            <a:endParaRPr sz="27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 Strategies to Support Young Children’s Diet and Health</a:t>
            </a:r>
            <a:endParaRPr sz="25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800"/>
              <a:buFont typeface="Calibri"/>
              <a:buChar char="●"/>
            </a:pPr>
            <a:r>
              <a:rPr lang="en-US" sz="2700" b="0" i="0" u="none" strike="noStrike" cap="none">
                <a:solidFill>
                  <a:schemeClr val="dk1"/>
                </a:solidFill>
                <a:latin typeface="Calibri"/>
                <a:ea typeface="Calibri"/>
                <a:cs typeface="Calibri"/>
                <a:sym typeface="Calibri"/>
              </a:rPr>
              <a:t>June 25: Federal, State, and Local Nutrition Policy Updates</a:t>
            </a:r>
            <a:endParaRPr sz="25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800"/>
              <a:buFont typeface="Calibri"/>
              <a:buChar char="●"/>
            </a:pPr>
            <a:r>
              <a:rPr lang="en-US" sz="2700" u="none" strike="noStrike" cap="none">
                <a:solidFill>
                  <a:schemeClr val="dk1"/>
                </a:solidFill>
                <a:latin typeface="Calibri"/>
                <a:ea typeface="Calibri"/>
                <a:cs typeface="Calibri"/>
                <a:sym typeface="Calibri"/>
              </a:rPr>
              <a:t>July 9: Food Policies in Schools</a:t>
            </a:r>
            <a:endParaRPr sz="250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800"/>
              <a:buFont typeface="Calibri"/>
              <a:buChar char="●"/>
            </a:pPr>
            <a:r>
              <a:rPr lang="en-US" sz="2700" b="0" i="0" u="none" strike="noStrike" cap="none">
                <a:solidFill>
                  <a:schemeClr val="dk1"/>
                </a:solidFill>
                <a:latin typeface="Calibri"/>
                <a:ea typeface="Calibri"/>
                <a:cs typeface="Calibri"/>
                <a:sym typeface="Calibri"/>
              </a:rPr>
              <a:t>July 23: Building Resilient Food Systems</a:t>
            </a:r>
            <a:endParaRPr sz="25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800"/>
              <a:buFont typeface="Calibri"/>
              <a:buChar char="●"/>
            </a:pPr>
            <a:r>
              <a:rPr lang="en-US" sz="2700" b="1" i="1" u="none" strike="noStrike" cap="none">
                <a:solidFill>
                  <a:schemeClr val="dk1"/>
                </a:solidFill>
                <a:latin typeface="Calibri"/>
                <a:ea typeface="Calibri"/>
                <a:cs typeface="Calibri"/>
                <a:sym typeface="Calibri"/>
              </a:rPr>
              <a:t>August 6: Interventions to Improve Food and Nutrition Security</a:t>
            </a:r>
            <a:endParaRPr sz="2500" b="1" i="1" u="none" strike="noStrike" cap="none">
              <a:solidFill>
                <a:schemeClr val="dk1"/>
              </a:solidFill>
              <a:highlight>
                <a:schemeClr val="lt1"/>
              </a:highlight>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August 13: Student Presentations</a:t>
            </a:r>
            <a:endParaRPr sz="27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dk1"/>
                </a:solidFill>
                <a:latin typeface="Calibri"/>
                <a:ea typeface="Calibri"/>
                <a:cs typeface="Calibri"/>
                <a:sym typeface="Calibri"/>
              </a:rPr>
              <a:t>For more information or to watch past recordings, visit: </a:t>
            </a:r>
            <a:r>
              <a:rPr lang="en-US" sz="2500" b="1" i="0" u="sng" strike="noStrike" cap="none">
                <a:solidFill>
                  <a:schemeClr val="hlink"/>
                </a:solidFill>
                <a:latin typeface="Calibri"/>
                <a:ea typeface="Calibri"/>
                <a:cs typeface="Calibri"/>
                <a:sym typeface="Calibri"/>
                <a:hlinkClick r:id="rId3"/>
              </a:rPr>
              <a:t>https://nopren.ucsf.edu/her-nopren-summer%C2%A0speaker-series-students-2025</a:t>
            </a:r>
            <a:r>
              <a:rPr lang="en-US" sz="2500" b="1" i="0" u="none" strike="noStrike" cap="none">
                <a:solidFill>
                  <a:schemeClr val="dk1"/>
                </a:solidFill>
                <a:latin typeface="Calibri"/>
                <a:ea typeface="Calibri"/>
                <a:cs typeface="Calibri"/>
                <a:sym typeface="Calibri"/>
              </a:rPr>
              <a:t> </a:t>
            </a:r>
            <a:endParaRPr sz="2500" b="0" i="0" u="none" strike="noStrike" cap="none">
              <a:solidFill>
                <a:schemeClr val="dk1"/>
              </a:solidFill>
              <a:latin typeface="Calibri"/>
              <a:ea typeface="Calibri"/>
              <a:cs typeface="Calibri"/>
              <a:sym typeface="Calibri"/>
            </a:endParaRPr>
          </a:p>
        </p:txBody>
      </p:sp>
      <p:sp>
        <p:nvSpPr>
          <p:cNvPr id="489" name="Google Shape;489;p4"/>
          <p:cNvSpPr txBox="1"/>
          <p:nvPr/>
        </p:nvSpPr>
        <p:spPr>
          <a:xfrm>
            <a:off x="9163133" y="1007767"/>
            <a:ext cx="2696700" cy="1723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300" b="0" i="0" u="none" strike="noStrike" cap="none">
                <a:solidFill>
                  <a:schemeClr val="dk1"/>
                </a:solidFill>
                <a:latin typeface="Calibri"/>
                <a:ea typeface="Calibri"/>
                <a:cs typeface="Calibri"/>
                <a:sym typeface="Calibri"/>
              </a:rPr>
              <a:t>The series will take place on Wednesdays </a:t>
            </a:r>
            <a:r>
              <a:rPr lang="en-US" sz="2300" b="1" i="0" u="none" strike="noStrike" cap="none">
                <a:solidFill>
                  <a:schemeClr val="dk1"/>
                </a:solidFill>
                <a:latin typeface="Calibri"/>
                <a:ea typeface="Calibri"/>
                <a:cs typeface="Calibri"/>
                <a:sym typeface="Calibri"/>
              </a:rPr>
              <a:t>from </a:t>
            </a:r>
            <a:endParaRPr sz="2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300" b="1" i="0" u="none" strike="noStrike" cap="none">
                <a:solidFill>
                  <a:schemeClr val="dk1"/>
                </a:solidFill>
                <a:latin typeface="Calibri"/>
                <a:ea typeface="Calibri"/>
                <a:cs typeface="Calibri"/>
                <a:sym typeface="Calibri"/>
              </a:rPr>
              <a:t>4:00 - 5:00 pm EST</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800" b="0" i="0" u="none" strike="noStrike" cap="none">
              <a:solidFill>
                <a:srgbClr val="000000"/>
              </a:solidFill>
              <a:latin typeface="Calibri"/>
              <a:ea typeface="Calibri"/>
              <a:cs typeface="Calibri"/>
              <a:sym typeface="Calibri"/>
            </a:endParaRPr>
          </a:p>
        </p:txBody>
      </p:sp>
      <p:pic>
        <p:nvPicPr>
          <p:cNvPr id="488" name="Google Shape;488;p4" descr="A picture containing text, bottle"/>
          <p:cNvPicPr preferRelativeResize="0"/>
          <p:nvPr/>
        </p:nvPicPr>
        <p:blipFill rotWithShape="1">
          <a:blip r:embed="rId4">
            <a:alphaModFix/>
          </a:blip>
          <a:srcRect/>
          <a:stretch/>
        </p:blipFill>
        <p:spPr>
          <a:xfrm>
            <a:off x="331800" y="5594775"/>
            <a:ext cx="1009639" cy="685801"/>
          </a:xfrm>
          <a:prstGeom prst="rect">
            <a:avLst/>
          </a:prstGeom>
          <a:noFill/>
          <a:ln>
            <a:noFill/>
          </a:ln>
        </p:spPr>
      </p:pic>
      <p:pic>
        <p:nvPicPr>
          <p:cNvPr id="484" name="Google Shape;484;p4" descr="NOPREN logo"/>
          <p:cNvPicPr preferRelativeResize="0"/>
          <p:nvPr/>
        </p:nvPicPr>
        <p:blipFill rotWithShape="1">
          <a:blip r:embed="rId5">
            <a:alphaModFix/>
          </a:blip>
          <a:srcRect/>
          <a:stretch/>
        </p:blipFill>
        <p:spPr>
          <a:xfrm>
            <a:off x="9818103" y="5502376"/>
            <a:ext cx="2152553" cy="778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375c2c54872_1_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A ‘Triple Win’ for a Trio of Concerns?</a:t>
            </a:r>
            <a:endParaRPr/>
          </a:p>
        </p:txBody>
      </p:sp>
      <p:grpSp>
        <p:nvGrpSpPr>
          <p:cNvPr id="1013" name="Google Shape;1013;g375c2c54872_1_88" descr="household food security, individual health and rural community resilience graph"/>
          <p:cNvGrpSpPr/>
          <p:nvPr/>
        </p:nvGrpSpPr>
        <p:grpSpPr>
          <a:xfrm>
            <a:off x="752846" y="1559065"/>
            <a:ext cx="5306649" cy="5008695"/>
            <a:chOff x="1336725" y="64214"/>
            <a:chExt cx="5306649" cy="5008695"/>
          </a:xfrm>
        </p:grpSpPr>
        <p:sp>
          <p:nvSpPr>
            <p:cNvPr id="1014" name="Google Shape;1014;g375c2c54872_1_88"/>
            <p:cNvSpPr/>
            <p:nvPr/>
          </p:nvSpPr>
          <p:spPr>
            <a:xfrm>
              <a:off x="2448913" y="64214"/>
              <a:ext cx="3082274" cy="3082274"/>
            </a:xfrm>
            <a:prstGeom prst="ellipse">
              <a:avLst/>
            </a:prstGeom>
            <a:solidFill>
              <a:srgbClr val="666666">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g375c2c54872_1_88"/>
            <p:cNvSpPr txBox="1"/>
            <p:nvPr/>
          </p:nvSpPr>
          <p:spPr>
            <a:xfrm>
              <a:off x="2859883" y="603612"/>
              <a:ext cx="2260334" cy="138702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Household Food Security</a:t>
              </a:r>
              <a:endParaRPr/>
            </a:p>
          </p:txBody>
        </p:sp>
        <p:sp>
          <p:nvSpPr>
            <p:cNvPr id="1016" name="Google Shape;1016;g375c2c54872_1_88"/>
            <p:cNvSpPr/>
            <p:nvPr/>
          </p:nvSpPr>
          <p:spPr>
            <a:xfrm>
              <a:off x="3561100" y="1990635"/>
              <a:ext cx="3082274" cy="3082274"/>
            </a:xfrm>
            <a:prstGeom prst="ellipse">
              <a:avLst/>
            </a:prstGeom>
            <a:solidFill>
              <a:srgbClr val="FFFFFF">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g375c2c54872_1_88"/>
            <p:cNvSpPr txBox="1"/>
            <p:nvPr/>
          </p:nvSpPr>
          <p:spPr>
            <a:xfrm>
              <a:off x="4503762" y="2786889"/>
              <a:ext cx="1849364" cy="16952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(Rural) Community Resilience</a:t>
              </a:r>
              <a:endParaRPr/>
            </a:p>
          </p:txBody>
        </p:sp>
        <p:sp>
          <p:nvSpPr>
            <p:cNvPr id="1018" name="Google Shape;1018;g375c2c54872_1_88"/>
            <p:cNvSpPr/>
            <p:nvPr/>
          </p:nvSpPr>
          <p:spPr>
            <a:xfrm>
              <a:off x="1336725" y="1990635"/>
              <a:ext cx="3082274" cy="3082274"/>
            </a:xfrm>
            <a:prstGeom prst="ellipse">
              <a:avLst/>
            </a:prstGeom>
            <a:solidFill>
              <a:srgbClr val="A8D08C">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g375c2c54872_1_88"/>
            <p:cNvSpPr txBox="1"/>
            <p:nvPr/>
          </p:nvSpPr>
          <p:spPr>
            <a:xfrm>
              <a:off x="1626973" y="2786889"/>
              <a:ext cx="1849364" cy="16952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Individual Health</a:t>
              </a:r>
              <a:endParaRPr/>
            </a:p>
          </p:txBody>
        </p:sp>
      </p:grpSp>
      <p:pic>
        <p:nvPicPr>
          <p:cNvPr id="1021" name="Google Shape;1021;g375c2c54872_1_88" descr="A graph of green and white numbers"/>
          <p:cNvPicPr preferRelativeResize="0"/>
          <p:nvPr/>
        </p:nvPicPr>
        <p:blipFill rotWithShape="1">
          <a:blip r:embed="rId3">
            <a:alphaModFix/>
          </a:blip>
          <a:srcRect/>
          <a:stretch/>
        </p:blipFill>
        <p:spPr>
          <a:xfrm>
            <a:off x="6326581" y="1613043"/>
            <a:ext cx="5094177" cy="47683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g375c2c54872_1_102"/>
          <p:cNvSpPr txBox="1">
            <a:spLocks noGrp="1"/>
          </p:cNvSpPr>
          <p:nvPr>
            <p:ph type="title"/>
          </p:nvPr>
        </p:nvSpPr>
        <p:spPr>
          <a:xfrm>
            <a:off x="838200" y="2798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A ‘Triple Win’ for a Trio of Concerns? (</a:t>
            </a:r>
            <a:r>
              <a:rPr lang="en-US" b="1" dirty="0" err="1"/>
              <a:t>cont</a:t>
            </a:r>
            <a:r>
              <a:rPr lang="en-US" b="1" dirty="0"/>
              <a:t>)</a:t>
            </a:r>
            <a:endParaRPr dirty="0"/>
          </a:p>
        </p:txBody>
      </p:sp>
      <p:grpSp>
        <p:nvGrpSpPr>
          <p:cNvPr id="1028" name="Google Shape;1028;g375c2c54872_1_102" descr="triple win"/>
          <p:cNvGrpSpPr/>
          <p:nvPr/>
        </p:nvGrpSpPr>
        <p:grpSpPr>
          <a:xfrm>
            <a:off x="752846" y="1559065"/>
            <a:ext cx="5306649" cy="5008695"/>
            <a:chOff x="1336725" y="64214"/>
            <a:chExt cx="5306649" cy="5008695"/>
          </a:xfrm>
        </p:grpSpPr>
        <p:sp>
          <p:nvSpPr>
            <p:cNvPr id="1029" name="Google Shape;1029;g375c2c54872_1_102"/>
            <p:cNvSpPr/>
            <p:nvPr/>
          </p:nvSpPr>
          <p:spPr>
            <a:xfrm>
              <a:off x="2448913" y="64214"/>
              <a:ext cx="3082274" cy="3082274"/>
            </a:xfrm>
            <a:prstGeom prst="ellipse">
              <a:avLst/>
            </a:prstGeom>
            <a:solidFill>
              <a:srgbClr val="666666">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g375c2c54872_1_102"/>
            <p:cNvSpPr txBox="1"/>
            <p:nvPr/>
          </p:nvSpPr>
          <p:spPr>
            <a:xfrm>
              <a:off x="2859883" y="603612"/>
              <a:ext cx="2260334" cy="138702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Household Food Security</a:t>
              </a:r>
              <a:endParaRPr/>
            </a:p>
          </p:txBody>
        </p:sp>
        <p:sp>
          <p:nvSpPr>
            <p:cNvPr id="1031" name="Google Shape;1031;g375c2c54872_1_102"/>
            <p:cNvSpPr/>
            <p:nvPr/>
          </p:nvSpPr>
          <p:spPr>
            <a:xfrm>
              <a:off x="3561100" y="1990635"/>
              <a:ext cx="3082274" cy="3082274"/>
            </a:xfrm>
            <a:prstGeom prst="ellipse">
              <a:avLst/>
            </a:prstGeom>
            <a:solidFill>
              <a:srgbClr val="FFFFFF">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g375c2c54872_1_102"/>
            <p:cNvSpPr txBox="1"/>
            <p:nvPr/>
          </p:nvSpPr>
          <p:spPr>
            <a:xfrm>
              <a:off x="4503762" y="2786889"/>
              <a:ext cx="1849364" cy="16952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(Rural) Community Resilience</a:t>
              </a:r>
              <a:endParaRPr/>
            </a:p>
          </p:txBody>
        </p:sp>
        <p:sp>
          <p:nvSpPr>
            <p:cNvPr id="1033" name="Google Shape;1033;g375c2c54872_1_102"/>
            <p:cNvSpPr/>
            <p:nvPr/>
          </p:nvSpPr>
          <p:spPr>
            <a:xfrm>
              <a:off x="1336725" y="1990635"/>
              <a:ext cx="3082274" cy="3082274"/>
            </a:xfrm>
            <a:prstGeom prst="ellipse">
              <a:avLst/>
            </a:prstGeom>
            <a:solidFill>
              <a:srgbClr val="A8D08C">
                <a:alpha val="4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g375c2c54872_1_102"/>
            <p:cNvSpPr txBox="1"/>
            <p:nvPr/>
          </p:nvSpPr>
          <p:spPr>
            <a:xfrm>
              <a:off x="1626973" y="2786889"/>
              <a:ext cx="1849364" cy="16952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Individual Health</a:t>
              </a:r>
              <a:endParaRPr/>
            </a:p>
          </p:txBody>
        </p:sp>
      </p:grpSp>
      <p:cxnSp>
        <p:nvCxnSpPr>
          <p:cNvPr id="1035" name="Google Shape;1035;g375c2c54872_1_102">
            <a:extLst>
              <a:ext uri="{C183D7F6-B498-43B3-948B-1728B52AA6E4}">
                <adec:decorative xmlns:adec="http://schemas.microsoft.com/office/drawing/2017/decorative" val="1"/>
              </a:ext>
            </a:extLst>
          </p:cNvPr>
          <p:cNvCxnSpPr/>
          <p:nvPr/>
        </p:nvCxnSpPr>
        <p:spPr>
          <a:xfrm rot="10800000" flipH="1">
            <a:off x="3406171" y="2905125"/>
            <a:ext cx="2847907" cy="1458531"/>
          </a:xfrm>
          <a:prstGeom prst="straightConnector1">
            <a:avLst/>
          </a:prstGeom>
          <a:noFill/>
          <a:ln w="9525" cap="flat" cmpd="sng">
            <a:solidFill>
              <a:schemeClr val="dk1"/>
            </a:solidFill>
            <a:prstDash val="solid"/>
            <a:miter lim="800000"/>
            <a:headEnd type="none" w="sm" len="sm"/>
            <a:tailEnd type="none" w="sm" len="sm"/>
          </a:ln>
        </p:spPr>
      </p:cxnSp>
      <p:sp>
        <p:nvSpPr>
          <p:cNvPr id="1036" name="Google Shape;1036;g375c2c54872_1_102"/>
          <p:cNvSpPr txBox="1"/>
          <p:nvPr/>
        </p:nvSpPr>
        <p:spPr>
          <a:xfrm>
            <a:off x="6056809" y="2607796"/>
            <a:ext cx="562039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Community (Local) Food Systems</a:t>
            </a:r>
            <a:endParaRPr/>
          </a:p>
        </p:txBody>
      </p:sp>
      <p:sp>
        <p:nvSpPr>
          <p:cNvPr id="1037" name="Google Shape;1037;g375c2c54872_1_102">
            <a:extLst>
              <a:ext uri="{C183D7F6-B498-43B3-948B-1728B52AA6E4}">
                <adec:decorative xmlns:adec="http://schemas.microsoft.com/office/drawing/2017/decorative" val="1"/>
              </a:ext>
            </a:extLst>
          </p:cNvPr>
          <p:cNvSpPr/>
          <p:nvPr/>
        </p:nvSpPr>
        <p:spPr>
          <a:xfrm>
            <a:off x="8249103" y="3982232"/>
            <a:ext cx="1293169" cy="308344"/>
          </a:xfrm>
          <a:prstGeom prst="right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039" name="Google Shape;1039;g375c2c54872_1_102" descr="Farmer Icons - Download Free Vector Icons | Noun Project"/>
          <p:cNvPicPr preferRelativeResize="0"/>
          <p:nvPr/>
        </p:nvPicPr>
        <p:blipFill rotWithShape="1">
          <a:blip r:embed="rId3">
            <a:alphaModFix/>
          </a:blip>
          <a:srcRect/>
          <a:stretch/>
        </p:blipFill>
        <p:spPr>
          <a:xfrm>
            <a:off x="6879248" y="3323998"/>
            <a:ext cx="1624812" cy="1624812"/>
          </a:xfrm>
          <a:prstGeom prst="rect">
            <a:avLst/>
          </a:prstGeom>
          <a:noFill/>
          <a:ln>
            <a:noFill/>
          </a:ln>
        </p:spPr>
      </p:pic>
      <p:pic>
        <p:nvPicPr>
          <p:cNvPr id="1038" name="Google Shape;1038;g375c2c54872_1_102" descr="Free Icon | Man holding shopping basket"/>
          <p:cNvPicPr preferRelativeResize="0"/>
          <p:nvPr/>
        </p:nvPicPr>
        <p:blipFill rotWithShape="1">
          <a:blip r:embed="rId4">
            <a:alphaModFix/>
          </a:blip>
          <a:srcRect/>
          <a:stretch/>
        </p:blipFill>
        <p:spPr>
          <a:xfrm>
            <a:off x="9654347" y="3409751"/>
            <a:ext cx="1453306" cy="14533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375c2c54872_1_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Regional Context</a:t>
            </a:r>
            <a:endParaRPr/>
          </a:p>
        </p:txBody>
      </p:sp>
      <p:pic>
        <p:nvPicPr>
          <p:cNvPr id="1047" name="Google Shape;1047;g375c2c54872_1_120" descr="A map of the united states"/>
          <p:cNvPicPr preferRelativeResize="0"/>
          <p:nvPr/>
        </p:nvPicPr>
        <p:blipFill rotWithShape="1">
          <a:blip r:embed="rId3">
            <a:alphaModFix/>
          </a:blip>
          <a:srcRect/>
          <a:stretch/>
        </p:blipFill>
        <p:spPr>
          <a:xfrm>
            <a:off x="838200" y="1868387"/>
            <a:ext cx="5318051" cy="4258679"/>
          </a:xfrm>
          <a:prstGeom prst="rect">
            <a:avLst/>
          </a:prstGeom>
          <a:noFill/>
          <a:ln w="9525" cap="flat" cmpd="sng">
            <a:solidFill>
              <a:schemeClr val="dk1"/>
            </a:solidFill>
            <a:prstDash val="solid"/>
            <a:round/>
            <a:headEnd type="none" w="sm" len="sm"/>
            <a:tailEnd type="none" w="sm" len="sm"/>
          </a:ln>
        </p:spPr>
      </p:pic>
      <p:sp>
        <p:nvSpPr>
          <p:cNvPr id="1048" name="Google Shape;1048;g375c2c54872_1_120"/>
          <p:cNvSpPr/>
          <p:nvPr/>
        </p:nvSpPr>
        <p:spPr>
          <a:xfrm>
            <a:off x="7400925" y="6550223"/>
            <a:ext cx="462460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(Feeding America 2018; USDA ERS 2019; USDA ERS 2020)</a:t>
            </a:r>
            <a:endParaRPr/>
          </a:p>
        </p:txBody>
      </p:sp>
      <p:sp>
        <p:nvSpPr>
          <p:cNvPr id="1049" name="Google Shape;1049;g375c2c54872_1_120"/>
          <p:cNvSpPr txBox="1"/>
          <p:nvPr/>
        </p:nvSpPr>
        <p:spPr>
          <a:xfrm>
            <a:off x="11677204" y="6381371"/>
            <a:ext cx="348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4</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375c2c54872_1_1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Regional Context </a:t>
            </a:r>
            <a:r>
              <a:rPr lang="en-US" b="1" dirty="0" err="1"/>
              <a:t>cont</a:t>
            </a:r>
            <a:endParaRPr dirty="0"/>
          </a:p>
        </p:txBody>
      </p:sp>
      <p:pic>
        <p:nvPicPr>
          <p:cNvPr id="1056" name="Google Shape;1056;g375c2c54872_1_128" descr="A map of the united states"/>
          <p:cNvPicPr preferRelativeResize="0"/>
          <p:nvPr/>
        </p:nvPicPr>
        <p:blipFill rotWithShape="1">
          <a:blip r:embed="rId3">
            <a:alphaModFix/>
          </a:blip>
          <a:srcRect/>
          <a:stretch/>
        </p:blipFill>
        <p:spPr>
          <a:xfrm>
            <a:off x="838200" y="1868387"/>
            <a:ext cx="5318051" cy="4258679"/>
          </a:xfrm>
          <a:prstGeom prst="rect">
            <a:avLst/>
          </a:prstGeom>
          <a:noFill/>
          <a:ln w="9525" cap="flat" cmpd="sng">
            <a:solidFill>
              <a:schemeClr val="dk1"/>
            </a:solidFill>
            <a:prstDash val="solid"/>
            <a:round/>
            <a:headEnd type="none" w="sm" len="sm"/>
            <a:tailEnd type="none" w="sm" len="sm"/>
          </a:ln>
        </p:spPr>
      </p:pic>
      <p:grpSp>
        <p:nvGrpSpPr>
          <p:cNvPr id="1069" name="Google Shape;1069;g375c2c54872_1_128" descr="food insecure"/>
          <p:cNvGrpSpPr/>
          <p:nvPr/>
        </p:nvGrpSpPr>
        <p:grpSpPr>
          <a:xfrm>
            <a:off x="6373720" y="871869"/>
            <a:ext cx="2675080" cy="2764743"/>
            <a:chOff x="6373720" y="871869"/>
            <a:chExt cx="2675080" cy="2764743"/>
          </a:xfrm>
        </p:grpSpPr>
        <p:pic>
          <p:nvPicPr>
            <p:cNvPr id="1070" name="Google Shape;1070;g375c2c54872_1_128"/>
            <p:cNvPicPr preferRelativeResize="0"/>
            <p:nvPr/>
          </p:nvPicPr>
          <p:blipFill rotWithShape="1">
            <a:blip r:embed="rId4">
              <a:alphaModFix/>
            </a:blip>
            <a:srcRect t="3056"/>
            <a:stretch/>
          </p:blipFill>
          <p:spPr>
            <a:xfrm>
              <a:off x="6373720" y="871869"/>
              <a:ext cx="2675080" cy="2764743"/>
            </a:xfrm>
            <a:prstGeom prst="rect">
              <a:avLst/>
            </a:prstGeom>
            <a:noFill/>
            <a:ln>
              <a:noFill/>
            </a:ln>
          </p:spPr>
        </p:pic>
        <p:grpSp>
          <p:nvGrpSpPr>
            <p:cNvPr id="1071" name="Google Shape;1071;g375c2c54872_1_128"/>
            <p:cNvGrpSpPr/>
            <p:nvPr/>
          </p:nvGrpSpPr>
          <p:grpSpPr>
            <a:xfrm>
              <a:off x="6444645" y="1043401"/>
              <a:ext cx="2533229" cy="2031252"/>
              <a:chOff x="6444645" y="1043401"/>
              <a:chExt cx="2533229" cy="2031252"/>
            </a:xfrm>
          </p:grpSpPr>
          <p:sp>
            <p:nvSpPr>
              <p:cNvPr id="1072" name="Google Shape;1072;g375c2c54872_1_128"/>
              <p:cNvSpPr txBox="1"/>
              <p:nvPr/>
            </p:nvSpPr>
            <p:spPr>
              <a:xfrm>
                <a:off x="6444645" y="1043401"/>
                <a:ext cx="2533229" cy="4616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Food Insecure</a:t>
                </a:r>
                <a:endParaRPr/>
              </a:p>
            </p:txBody>
          </p:sp>
          <p:sp>
            <p:nvSpPr>
              <p:cNvPr id="1073" name="Google Shape;1073;g375c2c54872_1_128"/>
              <p:cNvSpPr/>
              <p:nvPr/>
            </p:nvSpPr>
            <p:spPr>
              <a:xfrm>
                <a:off x="8029784" y="2542825"/>
                <a:ext cx="509645" cy="53182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4" name="Google Shape;1074;g375c2c54872_1_128"/>
              <p:cNvSpPr/>
              <p:nvPr/>
            </p:nvSpPr>
            <p:spPr>
              <a:xfrm flipH="1">
                <a:off x="6809432" y="1967811"/>
                <a:ext cx="1005026" cy="46594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51078" y="217150"/>
                    </a:lnTo>
                  </a:path>
                </a:pathLst>
              </a:custGeom>
              <a:solidFill>
                <a:srgbClr val="FFFFFF">
                  <a:alpha val="49803"/>
                </a:srgbClr>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alibri"/>
                    <a:ea typeface="Calibri"/>
                    <a:cs typeface="Calibri"/>
                    <a:sym typeface="Calibri"/>
                  </a:rPr>
                  <a:t>18.2%</a:t>
                </a:r>
                <a:endParaRPr/>
              </a:p>
            </p:txBody>
          </p:sp>
        </p:grpSp>
      </p:grpSp>
      <p:grpSp>
        <p:nvGrpSpPr>
          <p:cNvPr id="1057" name="Google Shape;1057;g375c2c54872_1_128" descr="low employment"/>
          <p:cNvGrpSpPr/>
          <p:nvPr/>
        </p:nvGrpSpPr>
        <p:grpSpPr>
          <a:xfrm>
            <a:off x="9161505" y="882502"/>
            <a:ext cx="2704948" cy="2754110"/>
            <a:chOff x="6360932" y="873502"/>
            <a:chExt cx="2595892" cy="2642947"/>
          </a:xfrm>
        </p:grpSpPr>
        <p:pic>
          <p:nvPicPr>
            <p:cNvPr id="1058" name="Google Shape;1058;g375c2c54872_1_128"/>
            <p:cNvPicPr preferRelativeResize="0"/>
            <p:nvPr/>
          </p:nvPicPr>
          <p:blipFill rotWithShape="1">
            <a:blip r:embed="rId5">
              <a:alphaModFix/>
            </a:blip>
            <a:srcRect/>
            <a:stretch/>
          </p:blipFill>
          <p:spPr>
            <a:xfrm>
              <a:off x="6360932" y="873502"/>
              <a:ext cx="2595892" cy="2642947"/>
            </a:xfrm>
            <a:prstGeom prst="rect">
              <a:avLst/>
            </a:prstGeom>
            <a:noFill/>
            <a:ln>
              <a:noFill/>
            </a:ln>
          </p:spPr>
        </p:pic>
        <p:sp>
          <p:nvSpPr>
            <p:cNvPr id="1059" name="Google Shape;1059;g375c2c54872_1_128"/>
            <p:cNvSpPr/>
            <p:nvPr/>
          </p:nvSpPr>
          <p:spPr>
            <a:xfrm>
              <a:off x="7889358" y="2466809"/>
              <a:ext cx="489098" cy="510362"/>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g375c2c54872_1_128"/>
            <p:cNvSpPr txBox="1"/>
            <p:nvPr/>
          </p:nvSpPr>
          <p:spPr>
            <a:xfrm>
              <a:off x="6443330" y="1027906"/>
              <a:ext cx="2431096" cy="4616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Low Employment</a:t>
              </a:r>
              <a:endParaRPr/>
            </a:p>
          </p:txBody>
        </p:sp>
      </p:grpSp>
      <p:grpSp>
        <p:nvGrpSpPr>
          <p:cNvPr id="1061" name="Google Shape;1061;g375c2c54872_1_128" descr="persistent poverty"/>
          <p:cNvGrpSpPr/>
          <p:nvPr/>
        </p:nvGrpSpPr>
        <p:grpSpPr>
          <a:xfrm>
            <a:off x="6373720" y="3753292"/>
            <a:ext cx="2675080" cy="2642947"/>
            <a:chOff x="9161505" y="873503"/>
            <a:chExt cx="2675080" cy="2642947"/>
          </a:xfrm>
        </p:grpSpPr>
        <p:pic>
          <p:nvPicPr>
            <p:cNvPr id="1062" name="Google Shape;1062;g375c2c54872_1_128"/>
            <p:cNvPicPr preferRelativeResize="0"/>
            <p:nvPr/>
          </p:nvPicPr>
          <p:blipFill rotWithShape="1">
            <a:blip r:embed="rId6">
              <a:alphaModFix/>
            </a:blip>
            <a:srcRect/>
            <a:stretch/>
          </p:blipFill>
          <p:spPr>
            <a:xfrm>
              <a:off x="9161505" y="873503"/>
              <a:ext cx="2675080" cy="2642947"/>
            </a:xfrm>
            <a:prstGeom prst="rect">
              <a:avLst/>
            </a:prstGeom>
            <a:noFill/>
            <a:ln>
              <a:noFill/>
            </a:ln>
          </p:spPr>
        </p:pic>
        <p:sp>
          <p:nvSpPr>
            <p:cNvPr id="1063" name="Google Shape;1063;g375c2c54872_1_128"/>
            <p:cNvSpPr/>
            <p:nvPr/>
          </p:nvSpPr>
          <p:spPr>
            <a:xfrm>
              <a:off x="10699898" y="2466809"/>
              <a:ext cx="489098" cy="510362"/>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4" name="Google Shape;1064;g375c2c54872_1_128"/>
            <p:cNvSpPr txBox="1"/>
            <p:nvPr/>
          </p:nvSpPr>
          <p:spPr>
            <a:xfrm>
              <a:off x="9222501" y="1045719"/>
              <a:ext cx="2553088" cy="4616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Persistent Poverty</a:t>
              </a:r>
              <a:endParaRPr/>
            </a:p>
          </p:txBody>
        </p:sp>
      </p:grpSp>
      <p:grpSp>
        <p:nvGrpSpPr>
          <p:cNvPr id="1065" name="Google Shape;1065;g375c2c54872_1_128" descr="persistent child poverty"/>
          <p:cNvGrpSpPr/>
          <p:nvPr/>
        </p:nvGrpSpPr>
        <p:grpSpPr>
          <a:xfrm>
            <a:off x="9161505" y="3753293"/>
            <a:ext cx="2736327" cy="2642946"/>
            <a:chOff x="7757841" y="3753292"/>
            <a:chExt cx="2774219" cy="2642947"/>
          </a:xfrm>
        </p:grpSpPr>
        <p:pic>
          <p:nvPicPr>
            <p:cNvPr id="1066" name="Google Shape;1066;g375c2c54872_1_128"/>
            <p:cNvPicPr preferRelativeResize="0"/>
            <p:nvPr/>
          </p:nvPicPr>
          <p:blipFill rotWithShape="1">
            <a:blip r:embed="rId7">
              <a:alphaModFix/>
            </a:blip>
            <a:srcRect/>
            <a:stretch/>
          </p:blipFill>
          <p:spPr>
            <a:xfrm>
              <a:off x="7757841" y="3753292"/>
              <a:ext cx="2774219" cy="2642947"/>
            </a:xfrm>
            <a:prstGeom prst="rect">
              <a:avLst/>
            </a:prstGeom>
            <a:noFill/>
            <a:ln>
              <a:noFill/>
            </a:ln>
          </p:spPr>
        </p:pic>
        <p:sp>
          <p:nvSpPr>
            <p:cNvPr id="1067" name="Google Shape;1067;g375c2c54872_1_128"/>
            <p:cNvSpPr/>
            <p:nvPr/>
          </p:nvSpPr>
          <p:spPr>
            <a:xfrm>
              <a:off x="9427535" y="5323873"/>
              <a:ext cx="489098" cy="510362"/>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8" name="Google Shape;1068;g375c2c54872_1_128"/>
            <p:cNvSpPr txBox="1"/>
            <p:nvPr/>
          </p:nvSpPr>
          <p:spPr>
            <a:xfrm>
              <a:off x="7868406" y="3846085"/>
              <a:ext cx="2553088" cy="83099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Persistent Child Poverty</a:t>
              </a:r>
              <a:endParaRPr/>
            </a:p>
          </p:txBody>
        </p:sp>
      </p:grpSp>
      <p:sp>
        <p:nvSpPr>
          <p:cNvPr id="1075" name="Google Shape;1075;g375c2c54872_1_128"/>
          <p:cNvSpPr/>
          <p:nvPr/>
        </p:nvSpPr>
        <p:spPr>
          <a:xfrm>
            <a:off x="7400925" y="6550223"/>
            <a:ext cx="462460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(Feeding America 2018; USDA ERS 2019; USDA ERS 2020)</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93" name="Google Shape;1093;g375c2c54872_1_154"/>
          <p:cNvSpPr txBox="1">
            <a:spLocks noGrp="1"/>
          </p:cNvSpPr>
          <p:nvPr>
            <p:ph type="title" idx="4294967295"/>
          </p:nvPr>
        </p:nvSpPr>
        <p:spPr>
          <a:xfrm>
            <a:off x="838200" y="365125"/>
            <a:ext cx="11049000"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Food is Medicine in the Rural Context: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rPr>
              <a:t>The Southeastern Ohio </a:t>
            </a:r>
            <a:r>
              <a:rPr kumimoji="0" lang="en-US" sz="4400" b="1" i="1" u="none" strike="noStrike" kern="0" cap="none" spc="0" normalizeH="0" baseline="0" noProof="0" dirty="0" err="1">
                <a:ln>
                  <a:noFill/>
                </a:ln>
                <a:solidFill>
                  <a:schemeClr val="dk1"/>
                </a:solidFill>
                <a:effectLst/>
                <a:uLnTx/>
                <a:uFillTx/>
                <a:latin typeface="Calibri"/>
                <a:ea typeface="Calibri"/>
                <a:cs typeface="Calibri"/>
                <a:sym typeface="Calibri"/>
              </a:rPr>
              <a:t>PRx</a:t>
            </a:r>
            <a:r>
              <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rPr>
              <a:t> Partnership</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091" name="Google Shape;1091;g375c2c54872_1_154" descr="Farmer Icons - Download Free Vector Icons | Noun Project"/>
          <p:cNvPicPr preferRelativeResize="0"/>
          <p:nvPr/>
        </p:nvPicPr>
        <p:blipFill rotWithShape="1">
          <a:blip r:embed="rId3">
            <a:alphaModFix/>
          </a:blip>
          <a:srcRect/>
          <a:stretch/>
        </p:blipFill>
        <p:spPr>
          <a:xfrm>
            <a:off x="972920" y="2292367"/>
            <a:ext cx="918615" cy="918615"/>
          </a:xfrm>
          <a:prstGeom prst="rect">
            <a:avLst/>
          </a:prstGeom>
          <a:noFill/>
          <a:ln>
            <a:noFill/>
          </a:ln>
        </p:spPr>
      </p:pic>
      <p:pic>
        <p:nvPicPr>
          <p:cNvPr id="1092" name="Google Shape;1092;g375c2c54872_1_154" descr="Free Icon | Man holding shopping basket"/>
          <p:cNvPicPr preferRelativeResize="0"/>
          <p:nvPr/>
        </p:nvPicPr>
        <p:blipFill rotWithShape="1">
          <a:blip r:embed="rId4">
            <a:alphaModFix/>
          </a:blip>
          <a:srcRect/>
          <a:stretch/>
        </p:blipFill>
        <p:spPr>
          <a:xfrm>
            <a:off x="10085150" y="2347493"/>
            <a:ext cx="808362" cy="808362"/>
          </a:xfrm>
          <a:prstGeom prst="rect">
            <a:avLst/>
          </a:prstGeom>
          <a:noFill/>
          <a:ln>
            <a:noFill/>
          </a:ln>
        </p:spPr>
      </p:pic>
      <p:sp>
        <p:nvSpPr>
          <p:cNvPr id="1082" name="Google Shape;1082;g375c2c54872_1_154"/>
          <p:cNvSpPr/>
          <p:nvPr/>
        </p:nvSpPr>
        <p:spPr>
          <a:xfrm>
            <a:off x="540313" y="3563957"/>
            <a:ext cx="1783830" cy="1701297"/>
          </a:xfrm>
          <a:prstGeom prst="roundRect">
            <a:avLst>
              <a:gd name="adj" fmla="val 16667"/>
            </a:avLst>
          </a:prstGeom>
          <a:solidFill>
            <a:srgbClr val="A8D08C"/>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Regional Farmers</a:t>
            </a:r>
            <a:endParaRPr/>
          </a:p>
        </p:txBody>
      </p:sp>
      <p:pic>
        <p:nvPicPr>
          <p:cNvPr id="1086" name="Google Shape;1086;g375c2c54872_1_154" descr="Return to the Chesterhill Produce Auction homepage."/>
          <p:cNvPicPr preferRelativeResize="0"/>
          <p:nvPr/>
        </p:nvPicPr>
        <p:blipFill rotWithShape="1">
          <a:blip r:embed="rId5">
            <a:alphaModFix/>
          </a:blip>
          <a:srcRect/>
          <a:stretch/>
        </p:blipFill>
        <p:spPr>
          <a:xfrm>
            <a:off x="3382101" y="3563957"/>
            <a:ext cx="2268393" cy="1701295"/>
          </a:xfrm>
          <a:prstGeom prst="rect">
            <a:avLst/>
          </a:prstGeom>
          <a:noFill/>
          <a:ln>
            <a:noFill/>
          </a:ln>
        </p:spPr>
      </p:pic>
      <p:pic>
        <p:nvPicPr>
          <p:cNvPr id="1088" name="Google Shape;1088;g375c2c54872_1_154" descr="Rural action logo"/>
          <p:cNvPicPr preferRelativeResize="0"/>
          <p:nvPr/>
        </p:nvPicPr>
        <p:blipFill rotWithShape="1">
          <a:blip r:embed="rId6">
            <a:alphaModFix/>
          </a:blip>
          <a:srcRect/>
          <a:stretch/>
        </p:blipFill>
        <p:spPr>
          <a:xfrm>
            <a:off x="6708452" y="3503609"/>
            <a:ext cx="1831006" cy="1821987"/>
          </a:xfrm>
          <a:prstGeom prst="rect">
            <a:avLst/>
          </a:prstGeom>
          <a:noFill/>
          <a:ln>
            <a:noFill/>
          </a:ln>
        </p:spPr>
      </p:pic>
      <p:sp>
        <p:nvSpPr>
          <p:cNvPr id="1083" name="Google Shape;1083;g375c2c54872_1_154"/>
          <p:cNvSpPr/>
          <p:nvPr/>
        </p:nvSpPr>
        <p:spPr>
          <a:xfrm>
            <a:off x="9597416" y="3563957"/>
            <a:ext cx="1783830" cy="1701295"/>
          </a:xfrm>
          <a:prstGeom prst="roundRect">
            <a:avLst>
              <a:gd name="adj" fmla="val 16667"/>
            </a:avLst>
          </a:prstGeom>
          <a:solidFill>
            <a:srgbClr val="D8D8D8"/>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FQHC clinics</a:t>
            </a:r>
            <a:endParaRPr/>
          </a:p>
        </p:txBody>
      </p:sp>
      <p:sp>
        <p:nvSpPr>
          <p:cNvPr id="1084" name="Google Shape;1084;g375c2c54872_1_154">
            <a:extLst>
              <a:ext uri="{C183D7F6-B498-43B3-948B-1728B52AA6E4}">
                <adec:decorative xmlns:adec="http://schemas.microsoft.com/office/drawing/2017/decorative" val="1"/>
              </a:ext>
            </a:extLst>
          </p:cNvPr>
          <p:cNvSpPr/>
          <p:nvPr/>
        </p:nvSpPr>
        <p:spPr>
          <a:xfrm>
            <a:off x="1771744" y="2597502"/>
            <a:ext cx="8313406" cy="292789"/>
          </a:xfrm>
          <a:prstGeom prst="right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085" name="Google Shape;1085;g375c2c54872_1_154">
            <a:extLst>
              <a:ext uri="{C183D7F6-B498-43B3-948B-1728B52AA6E4}">
                <adec:decorative xmlns:adec="http://schemas.microsoft.com/office/drawing/2017/decorative" val="1"/>
              </a:ext>
            </a:extLst>
          </p:cNvPr>
          <p:cNvCxnSpPr>
            <a:stCxn id="1082" idx="3"/>
            <a:endCxn id="1086" idx="1"/>
          </p:cNvCxnSpPr>
          <p:nvPr/>
        </p:nvCxnSpPr>
        <p:spPr>
          <a:xfrm>
            <a:off x="2324143" y="4414606"/>
            <a:ext cx="10581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087" name="Google Shape;1087;g375c2c54872_1_154">
            <a:extLst>
              <a:ext uri="{C183D7F6-B498-43B3-948B-1728B52AA6E4}">
                <adec:decorative xmlns:adec="http://schemas.microsoft.com/office/drawing/2017/decorative" val="1"/>
              </a:ext>
            </a:extLst>
          </p:cNvPr>
          <p:cNvCxnSpPr>
            <a:stCxn id="1086" idx="3"/>
            <a:endCxn id="1088" idx="1"/>
          </p:cNvCxnSpPr>
          <p:nvPr/>
        </p:nvCxnSpPr>
        <p:spPr>
          <a:xfrm>
            <a:off x="5650494" y="4414605"/>
            <a:ext cx="10581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089" name="Google Shape;1089;g375c2c54872_1_154">
            <a:extLst>
              <a:ext uri="{C183D7F6-B498-43B3-948B-1728B52AA6E4}">
                <adec:decorative xmlns:adec="http://schemas.microsoft.com/office/drawing/2017/decorative" val="1"/>
              </a:ext>
            </a:extLst>
          </p:cNvPr>
          <p:cNvCxnSpPr>
            <a:stCxn id="1088" idx="3"/>
            <a:endCxn id="1083" idx="1"/>
          </p:cNvCxnSpPr>
          <p:nvPr/>
        </p:nvCxnSpPr>
        <p:spPr>
          <a:xfrm>
            <a:off x="8539458" y="4414603"/>
            <a:ext cx="10581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375c2c54872_1_170"/>
          <p:cNvSpPr txBox="1">
            <a:spLocks noGrp="1"/>
          </p:cNvSpPr>
          <p:nvPr>
            <p:ph type="title" idx="4294967295"/>
          </p:nvPr>
        </p:nvSpPr>
        <p:spPr>
          <a:xfrm>
            <a:off x="838200" y="365125"/>
            <a:ext cx="11049000"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Food is Medicine in the Rural Context: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rPr>
              <a:t>The Southeastern Ohio </a:t>
            </a:r>
            <a:r>
              <a:rPr kumimoji="0" lang="en-US" sz="4400" b="1" i="1" u="none" strike="noStrike" kern="0" cap="none" spc="0" normalizeH="0" baseline="0" noProof="0" dirty="0" err="1">
                <a:ln>
                  <a:noFill/>
                </a:ln>
                <a:solidFill>
                  <a:schemeClr val="dk1"/>
                </a:solidFill>
                <a:effectLst/>
                <a:uLnTx/>
                <a:uFillTx/>
                <a:latin typeface="Calibri"/>
                <a:ea typeface="Calibri"/>
                <a:cs typeface="Calibri"/>
                <a:sym typeface="Calibri"/>
              </a:rPr>
              <a:t>PRx</a:t>
            </a:r>
            <a:r>
              <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rPr>
              <a:t> Partnership </a:t>
            </a:r>
            <a:r>
              <a:rPr kumimoji="0" lang="en-US" sz="4400" b="1" i="1" u="none" strike="noStrike" kern="0" cap="none" spc="0" normalizeH="0" baseline="0" noProof="0" dirty="0" err="1">
                <a:ln>
                  <a:noFill/>
                </a:ln>
                <a:solidFill>
                  <a:schemeClr val="dk1"/>
                </a:solidFill>
                <a:effectLst/>
                <a:uLnTx/>
                <a:uFillTx/>
                <a:latin typeface="Calibri"/>
                <a:ea typeface="Calibri"/>
                <a:cs typeface="Calibri"/>
                <a:sym typeface="Calibri"/>
              </a:rPr>
              <a:t>cont</a:t>
            </a:r>
            <a:endParaRPr kumimoji="0" lang="en-US" sz="4400" b="1" i="1"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1101" name="Google Shape;1101;g375c2c54872_1_170" descr="A group of vegetables on a stove"/>
          <p:cNvPicPr preferRelativeResize="0"/>
          <p:nvPr/>
        </p:nvPicPr>
        <p:blipFill rotWithShape="1">
          <a:blip r:embed="rId3">
            <a:alphaModFix/>
          </a:blip>
          <a:srcRect/>
          <a:stretch/>
        </p:blipFill>
        <p:spPr>
          <a:xfrm rot="-269037">
            <a:off x="737234" y="2447688"/>
            <a:ext cx="5282593" cy="396194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1100" name="Google Shape;1100;g375c2c54872_1_170" descr="A box of vegetables"/>
          <p:cNvPicPr preferRelativeResize="0"/>
          <p:nvPr/>
        </p:nvPicPr>
        <p:blipFill rotWithShape="1">
          <a:blip r:embed="rId4">
            <a:alphaModFix/>
          </a:blip>
          <a:srcRect/>
          <a:stretch/>
        </p:blipFill>
        <p:spPr>
          <a:xfrm rot="6151906">
            <a:off x="6665554" y="1762524"/>
            <a:ext cx="4388595" cy="585146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8" name="Google Shape;1108;g375c2c54872_1_177"/>
          <p:cNvSpPr txBox="1">
            <a:spLocks noGrp="1"/>
          </p:cNvSpPr>
          <p:nvPr>
            <p:ph type="title" idx="4294967295"/>
          </p:nvPr>
        </p:nvSpPr>
        <p:spPr>
          <a:xfrm>
            <a:off x="2441748" y="452176"/>
            <a:ext cx="8912051" cy="1238512"/>
          </a:xfrm>
          <a:prstGeom prst="rect">
            <a:avLst/>
          </a:prstGeom>
          <a:solidFill>
            <a:srgbClr val="D8D8D8"/>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Local Agricultural Calendar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10" name="Google Shape;1110;g375c2c54872_1_177" descr="Warning with solid fill"/>
          <p:cNvPicPr preferRelativeResize="0"/>
          <p:nvPr/>
        </p:nvPicPr>
        <p:blipFill rotWithShape="1">
          <a:blip r:embed="rId3">
            <a:alphaModFix/>
          </a:blip>
          <a:srcRect/>
          <a:stretch/>
        </p:blipFill>
        <p:spPr>
          <a:xfrm>
            <a:off x="838198" y="468859"/>
            <a:ext cx="1221829" cy="1221829"/>
          </a:xfrm>
          <a:prstGeom prst="rect">
            <a:avLst/>
          </a:prstGeom>
          <a:noFill/>
          <a:ln>
            <a:noFill/>
          </a:ln>
        </p:spPr>
      </p:pic>
      <p:sp>
        <p:nvSpPr>
          <p:cNvPr id="1109" name="Google Shape;1109;g375c2c54872_1_177"/>
          <p:cNvSpPr/>
          <p:nvPr/>
        </p:nvSpPr>
        <p:spPr>
          <a:xfrm>
            <a:off x="578069" y="2144565"/>
            <a:ext cx="10999415" cy="42473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i="1">
                <a:solidFill>
                  <a:schemeClr val="dk1"/>
                </a:solidFill>
                <a:latin typeface="Calibri"/>
                <a:ea typeface="Calibri"/>
                <a:cs typeface="Calibri"/>
                <a:sym typeface="Calibri"/>
              </a:rPr>
              <a:t>“Patients said that they didn’t have many fruit options. And I would always respond with, </a:t>
            </a:r>
            <a:r>
              <a:rPr lang="en-US" sz="3000" b="1" i="1">
                <a:solidFill>
                  <a:schemeClr val="dk1"/>
                </a:solidFill>
                <a:latin typeface="Calibri"/>
                <a:ea typeface="Calibri"/>
                <a:cs typeface="Calibri"/>
                <a:sym typeface="Calibri"/>
              </a:rPr>
              <a:t>"It’s seasonal. It’s hard. We’re getting this stuff locally." </a:t>
            </a:r>
            <a:r>
              <a:rPr lang="en-US" sz="3000" i="1">
                <a:solidFill>
                  <a:schemeClr val="dk1"/>
                </a:solidFill>
                <a:latin typeface="Calibri"/>
                <a:ea typeface="Calibri"/>
                <a:cs typeface="Calibri"/>
                <a:sym typeface="Calibri"/>
              </a:rPr>
              <a:t>“Sometimes we would get a whole bunch of green peppers and onions, and then there wouldn’t be a lot of variety. So it would be kind of whatever fruit, whatever produce was in season, which I think is common. </a:t>
            </a:r>
            <a:r>
              <a:rPr lang="en-US" sz="3000" b="1" i="1">
                <a:solidFill>
                  <a:schemeClr val="dk1"/>
                </a:solidFill>
                <a:latin typeface="Calibri"/>
                <a:ea typeface="Calibri"/>
                <a:cs typeface="Calibri"/>
                <a:sym typeface="Calibri"/>
              </a:rPr>
              <a:t>But I think patients were somewhat frustrated</a:t>
            </a:r>
            <a:r>
              <a:rPr lang="en-US" sz="3000" i="1">
                <a:solidFill>
                  <a:schemeClr val="dk1"/>
                </a:solidFill>
                <a:latin typeface="Calibri"/>
                <a:ea typeface="Calibri"/>
                <a:cs typeface="Calibri"/>
                <a:sym typeface="Calibri"/>
              </a:rPr>
              <a:t>, that they were like, "Well if I go to Krogers and purchase this, then I can get a lot more variety, so I’m not going to shop here.“ </a:t>
            </a:r>
            <a:endParaRPr/>
          </a:p>
          <a:p>
            <a:pPr marL="0" marR="0" lvl="0" indent="0" algn="ctr" rtl="0">
              <a:spcBef>
                <a:spcPts val="0"/>
              </a:spcBef>
              <a:spcAft>
                <a:spcPts val="0"/>
              </a:spcAft>
              <a:buNone/>
            </a:pPr>
            <a:r>
              <a:rPr lang="en-US" sz="3000" i="1">
                <a:solidFill>
                  <a:schemeClr val="dk1"/>
                </a:solidFill>
                <a:latin typeface="Calibri"/>
                <a:ea typeface="Calibri"/>
                <a:cs typeface="Calibri"/>
                <a:sym typeface="Calibri"/>
              </a:rPr>
              <a:t>- Country Fresh Stop site representative</a:t>
            </a:r>
            <a:endParaRPr/>
          </a:p>
        </p:txBody>
      </p:sp>
      <p:sp>
        <p:nvSpPr>
          <p:cNvPr id="1111" name="Google Shape;1111;g375c2c54872_1_177"/>
          <p:cNvSpPr txBox="1"/>
          <p:nvPr/>
        </p:nvSpPr>
        <p:spPr>
          <a:xfrm>
            <a:off x="52550" y="6413741"/>
            <a:ext cx="116786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a:solidFill>
                  <a:srgbClr val="212121"/>
                </a:solidFill>
                <a:latin typeface="Arial"/>
                <a:ea typeface="Arial"/>
                <a:cs typeface="Arial"/>
                <a:sym typeface="Arial"/>
              </a:rPr>
              <a:t>Krzyzanowski Guerra K, … Garner JA. Nutrients. 2021 Nov 19;13(11):4145. doi: 10.3390/nu13114145. PMCID: PMC8624271.</a:t>
            </a:r>
            <a:endParaRPr sz="16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8" name="Google Shape;1118;g375c2c54872_1_186"/>
          <p:cNvSpPr txBox="1">
            <a:spLocks noGrp="1"/>
          </p:cNvSpPr>
          <p:nvPr>
            <p:ph type="title" idx="4294967295"/>
          </p:nvPr>
        </p:nvSpPr>
        <p:spPr>
          <a:xfrm>
            <a:off x="2441748" y="452176"/>
            <a:ext cx="8912051" cy="1238512"/>
          </a:xfrm>
          <a:prstGeom prst="rect">
            <a:avLst/>
          </a:prstGeom>
          <a:solidFill>
            <a:srgbClr val="D8D8D8"/>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Seasonal Ebb &amp; Flow</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20" name="Google Shape;1120;g375c2c54872_1_186" descr="Warning with solid fill"/>
          <p:cNvPicPr preferRelativeResize="0"/>
          <p:nvPr/>
        </p:nvPicPr>
        <p:blipFill rotWithShape="1">
          <a:blip r:embed="rId3">
            <a:alphaModFix/>
          </a:blip>
          <a:srcRect/>
          <a:stretch/>
        </p:blipFill>
        <p:spPr>
          <a:xfrm>
            <a:off x="838198" y="468859"/>
            <a:ext cx="1221829" cy="1221829"/>
          </a:xfrm>
          <a:prstGeom prst="rect">
            <a:avLst/>
          </a:prstGeom>
          <a:noFill/>
          <a:ln>
            <a:noFill/>
          </a:ln>
        </p:spPr>
      </p:pic>
      <p:sp>
        <p:nvSpPr>
          <p:cNvPr id="1119" name="Google Shape;1119;g375c2c54872_1_186"/>
          <p:cNvSpPr/>
          <p:nvPr/>
        </p:nvSpPr>
        <p:spPr>
          <a:xfrm>
            <a:off x="1508234" y="2144565"/>
            <a:ext cx="9175532" cy="2693814"/>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None/>
            </a:pPr>
            <a:r>
              <a:rPr lang="en-US" sz="3000" i="1">
                <a:solidFill>
                  <a:schemeClr val="dk1"/>
                </a:solidFill>
                <a:latin typeface="Calibri"/>
                <a:ea typeface="Calibri"/>
                <a:cs typeface="Calibri"/>
                <a:sym typeface="Calibri"/>
              </a:rPr>
              <a:t>“</a:t>
            </a:r>
            <a:r>
              <a:rPr lang="en-US" sz="3000" b="1" i="1">
                <a:solidFill>
                  <a:schemeClr val="dk1"/>
                </a:solidFill>
                <a:latin typeface="Calibri"/>
                <a:ea typeface="Calibri"/>
                <a:cs typeface="Calibri"/>
                <a:sym typeface="Calibri"/>
              </a:rPr>
              <a:t>Wintertime is tough </a:t>
            </a:r>
            <a:r>
              <a:rPr lang="en-US" sz="3000" i="1">
                <a:solidFill>
                  <a:schemeClr val="dk1"/>
                </a:solidFill>
                <a:latin typeface="Calibri"/>
                <a:ea typeface="Calibri"/>
                <a:cs typeface="Calibri"/>
                <a:sym typeface="Calibri"/>
              </a:rPr>
              <a:t>because we’re not getting as much produce. Then, especially as people start relying on that or are more accustomed to getting that produce… when that dies off, </a:t>
            </a:r>
            <a:r>
              <a:rPr lang="en-US" sz="3000" b="1" i="1">
                <a:solidFill>
                  <a:schemeClr val="dk1"/>
                </a:solidFill>
                <a:latin typeface="Calibri"/>
                <a:ea typeface="Calibri"/>
                <a:cs typeface="Calibri"/>
                <a:sym typeface="Calibri"/>
              </a:rPr>
              <a:t>they’re like, ‘Oh where are my veggies?’.” </a:t>
            </a:r>
            <a:endParaRPr/>
          </a:p>
          <a:p>
            <a:pPr marL="0" marR="0" lvl="0" indent="0" algn="ctr" rtl="0">
              <a:lnSpc>
                <a:spcPct val="114000"/>
              </a:lnSpc>
              <a:spcBef>
                <a:spcPts val="0"/>
              </a:spcBef>
              <a:spcAft>
                <a:spcPts val="0"/>
              </a:spcAft>
              <a:buNone/>
            </a:pPr>
            <a:r>
              <a:rPr lang="en-US" sz="3000" i="1">
                <a:solidFill>
                  <a:schemeClr val="dk1"/>
                </a:solidFill>
                <a:latin typeface="Calibri"/>
                <a:ea typeface="Calibri"/>
                <a:cs typeface="Calibri"/>
                <a:sym typeface="Calibri"/>
              </a:rPr>
              <a:t>-Donation State site representative</a:t>
            </a:r>
            <a:endParaRPr sz="3000">
              <a:solidFill>
                <a:schemeClr val="dk1"/>
              </a:solidFill>
              <a:latin typeface="Calibri"/>
              <a:ea typeface="Calibri"/>
              <a:cs typeface="Calibri"/>
              <a:sym typeface="Calibri"/>
            </a:endParaRPr>
          </a:p>
        </p:txBody>
      </p:sp>
      <p:sp>
        <p:nvSpPr>
          <p:cNvPr id="1121" name="Google Shape;1121;g375c2c54872_1_186"/>
          <p:cNvSpPr txBox="1"/>
          <p:nvPr/>
        </p:nvSpPr>
        <p:spPr>
          <a:xfrm>
            <a:off x="52550" y="6413741"/>
            <a:ext cx="116786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a:solidFill>
                  <a:srgbClr val="212121"/>
                </a:solidFill>
                <a:latin typeface="Arial"/>
                <a:ea typeface="Arial"/>
                <a:cs typeface="Arial"/>
                <a:sym typeface="Arial"/>
              </a:rPr>
              <a:t>Krzyzanowski Guerra K, … Garner JA. Nutrients. 2021 Nov 19;13(11):4145. doi: 10.3390/nu13114145. PMCID: PMC8624271.</a:t>
            </a:r>
            <a:endParaRPr sz="16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38" name="Google Shape;1138;g375c2c54872_1_195"/>
          <p:cNvSpPr txBox="1">
            <a:spLocks noGrp="1"/>
          </p:cNvSpPr>
          <p:nvPr>
            <p:ph type="title" idx="4294967295"/>
          </p:nvPr>
        </p:nvSpPr>
        <p:spPr>
          <a:xfrm>
            <a:off x="2441748" y="452176"/>
            <a:ext cx="8912051" cy="1238512"/>
          </a:xfrm>
          <a:prstGeom prst="rect">
            <a:avLst/>
          </a:prstGeom>
          <a:solidFill>
            <a:srgbClr val="D8D8D8"/>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Our Revised (Pilot) </a:t>
            </a:r>
            <a:r>
              <a:rPr kumimoji="0" lang="en-US" sz="4400" b="1" i="0" u="none" strike="noStrike" kern="0" cap="none" spc="0" normalizeH="0" baseline="0" noProof="0" dirty="0" err="1">
                <a:ln>
                  <a:noFill/>
                </a:ln>
                <a:solidFill>
                  <a:schemeClr val="dk1"/>
                </a:solidFill>
                <a:effectLst/>
                <a:uLnTx/>
                <a:uFillTx/>
                <a:latin typeface="Calibri"/>
                <a:ea typeface="Calibri"/>
                <a:cs typeface="Calibri"/>
                <a:sym typeface="Calibri"/>
              </a:rPr>
              <a:t>PRx</a:t>
            </a: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 Model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39" name="Google Shape;1139;g375c2c54872_1_195" descr="Arrow circle with solid fill"/>
          <p:cNvPicPr preferRelativeResize="0"/>
          <p:nvPr/>
        </p:nvPicPr>
        <p:blipFill rotWithShape="1">
          <a:blip r:embed="rId3">
            <a:alphaModFix/>
          </a:blip>
          <a:srcRect/>
          <a:stretch/>
        </p:blipFill>
        <p:spPr>
          <a:xfrm>
            <a:off x="704193" y="367863"/>
            <a:ext cx="1456524" cy="1456524"/>
          </a:xfrm>
          <a:prstGeom prst="rect">
            <a:avLst/>
          </a:prstGeom>
          <a:noFill/>
          <a:ln>
            <a:noFill/>
          </a:ln>
        </p:spPr>
      </p:pic>
      <p:pic>
        <p:nvPicPr>
          <p:cNvPr id="1136" name="Google Shape;1136;g375c2c54872_1_195" descr="Farmer Icons - Download Free Vector Icons | Noun Project"/>
          <p:cNvPicPr preferRelativeResize="0"/>
          <p:nvPr/>
        </p:nvPicPr>
        <p:blipFill rotWithShape="1">
          <a:blip r:embed="rId4">
            <a:alphaModFix/>
          </a:blip>
          <a:srcRect/>
          <a:stretch/>
        </p:blipFill>
        <p:spPr>
          <a:xfrm>
            <a:off x="972920" y="2008597"/>
            <a:ext cx="918615" cy="918615"/>
          </a:xfrm>
          <a:prstGeom prst="rect">
            <a:avLst/>
          </a:prstGeom>
          <a:noFill/>
          <a:ln>
            <a:noFill/>
          </a:ln>
        </p:spPr>
      </p:pic>
      <p:pic>
        <p:nvPicPr>
          <p:cNvPr id="1137" name="Google Shape;1137;g375c2c54872_1_195" descr="Free Icon | Man holding shopping basket"/>
          <p:cNvPicPr preferRelativeResize="0"/>
          <p:nvPr/>
        </p:nvPicPr>
        <p:blipFill rotWithShape="1">
          <a:blip r:embed="rId5">
            <a:alphaModFix/>
          </a:blip>
          <a:srcRect/>
          <a:stretch/>
        </p:blipFill>
        <p:spPr>
          <a:xfrm>
            <a:off x="10085150" y="2063723"/>
            <a:ext cx="808362" cy="808362"/>
          </a:xfrm>
          <a:prstGeom prst="rect">
            <a:avLst/>
          </a:prstGeom>
          <a:noFill/>
          <a:ln>
            <a:noFill/>
          </a:ln>
        </p:spPr>
      </p:pic>
      <p:sp>
        <p:nvSpPr>
          <p:cNvPr id="1127" name="Google Shape;1127;g375c2c54872_1_195"/>
          <p:cNvSpPr/>
          <p:nvPr/>
        </p:nvSpPr>
        <p:spPr>
          <a:xfrm>
            <a:off x="540312" y="3177221"/>
            <a:ext cx="1783830" cy="1701297"/>
          </a:xfrm>
          <a:prstGeom prst="roundRect">
            <a:avLst>
              <a:gd name="adj" fmla="val 16667"/>
            </a:avLst>
          </a:prstGeom>
          <a:solidFill>
            <a:srgbClr val="A8D08C"/>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Regional Farmers</a:t>
            </a:r>
            <a:endParaRPr/>
          </a:p>
        </p:txBody>
      </p:sp>
      <p:pic>
        <p:nvPicPr>
          <p:cNvPr id="1131" name="Google Shape;1131;g375c2c54872_1_195" descr="Return to the Chesterhill Produce Auction homepage."/>
          <p:cNvPicPr preferRelativeResize="0"/>
          <p:nvPr/>
        </p:nvPicPr>
        <p:blipFill rotWithShape="1">
          <a:blip r:embed="rId6">
            <a:alphaModFix/>
          </a:blip>
          <a:srcRect/>
          <a:stretch/>
        </p:blipFill>
        <p:spPr>
          <a:xfrm>
            <a:off x="3382101" y="3177221"/>
            <a:ext cx="2268393" cy="1701295"/>
          </a:xfrm>
          <a:prstGeom prst="rect">
            <a:avLst/>
          </a:prstGeom>
          <a:noFill/>
          <a:ln>
            <a:noFill/>
          </a:ln>
        </p:spPr>
      </p:pic>
      <p:pic>
        <p:nvPicPr>
          <p:cNvPr id="1134" name="Google Shape;1134;g375c2c54872_1_195" descr="A green square with white lines in it"/>
          <p:cNvPicPr preferRelativeResize="0"/>
          <p:nvPr/>
        </p:nvPicPr>
        <p:blipFill rotWithShape="1">
          <a:blip r:embed="rId7">
            <a:alphaModFix/>
          </a:blip>
          <a:srcRect/>
          <a:stretch/>
        </p:blipFill>
        <p:spPr>
          <a:xfrm>
            <a:off x="6917481" y="3860961"/>
            <a:ext cx="1831006" cy="1821987"/>
          </a:xfrm>
          <a:prstGeom prst="rect">
            <a:avLst/>
          </a:prstGeom>
          <a:noFill/>
          <a:ln>
            <a:noFill/>
          </a:ln>
        </p:spPr>
      </p:pic>
      <p:sp>
        <p:nvSpPr>
          <p:cNvPr id="1128" name="Google Shape;1128;g375c2c54872_1_195"/>
          <p:cNvSpPr/>
          <p:nvPr/>
        </p:nvSpPr>
        <p:spPr>
          <a:xfrm>
            <a:off x="9569969" y="3921306"/>
            <a:ext cx="1783830" cy="1701295"/>
          </a:xfrm>
          <a:prstGeom prst="roundRect">
            <a:avLst>
              <a:gd name="adj" fmla="val 16667"/>
            </a:avLst>
          </a:prstGeom>
          <a:solidFill>
            <a:srgbClr val="D8D8D8"/>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FQHC clinics</a:t>
            </a:r>
            <a:endParaRPr/>
          </a:p>
        </p:txBody>
      </p:sp>
      <p:sp>
        <p:nvSpPr>
          <p:cNvPr id="1129" name="Google Shape;1129;g375c2c54872_1_195">
            <a:extLst>
              <a:ext uri="{C183D7F6-B498-43B3-948B-1728B52AA6E4}">
                <adec:decorative xmlns:adec="http://schemas.microsoft.com/office/drawing/2017/decorative" val="1"/>
              </a:ext>
            </a:extLst>
          </p:cNvPr>
          <p:cNvSpPr/>
          <p:nvPr/>
        </p:nvSpPr>
        <p:spPr>
          <a:xfrm>
            <a:off x="1771744" y="2313732"/>
            <a:ext cx="8313406" cy="292789"/>
          </a:xfrm>
          <a:prstGeom prst="right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130" name="Google Shape;1130;g375c2c54872_1_195">
            <a:extLst>
              <a:ext uri="{C183D7F6-B498-43B3-948B-1728B52AA6E4}">
                <adec:decorative xmlns:adec="http://schemas.microsoft.com/office/drawing/2017/decorative" val="1"/>
              </a:ext>
            </a:extLst>
          </p:cNvPr>
          <p:cNvCxnSpPr>
            <a:stCxn id="1127" idx="3"/>
            <a:endCxn id="1131" idx="1"/>
          </p:cNvCxnSpPr>
          <p:nvPr/>
        </p:nvCxnSpPr>
        <p:spPr>
          <a:xfrm>
            <a:off x="2324142" y="4027870"/>
            <a:ext cx="10581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132" name="Google Shape;1132;g375c2c54872_1_195">
            <a:extLst>
              <a:ext uri="{C183D7F6-B498-43B3-948B-1728B52AA6E4}">
                <adec:decorative xmlns:adec="http://schemas.microsoft.com/office/drawing/2017/decorative" val="1"/>
              </a:ext>
            </a:extLst>
          </p:cNvPr>
          <p:cNvCxnSpPr>
            <a:stCxn id="1131" idx="3"/>
          </p:cNvCxnSpPr>
          <p:nvPr/>
        </p:nvCxnSpPr>
        <p:spPr>
          <a:xfrm>
            <a:off x="5650494" y="4027869"/>
            <a:ext cx="1247400" cy="449400"/>
          </a:xfrm>
          <a:prstGeom prst="straightConnector1">
            <a:avLst/>
          </a:prstGeom>
          <a:noFill/>
          <a:ln w="19050" cap="flat" cmpd="sng">
            <a:solidFill>
              <a:schemeClr val="dk1"/>
            </a:solidFill>
            <a:prstDash val="solid"/>
            <a:miter lim="800000"/>
            <a:headEnd type="none" w="sm" len="sm"/>
            <a:tailEnd type="triangle" w="med" len="med"/>
          </a:ln>
        </p:spPr>
      </p:cxnSp>
      <p:cxnSp>
        <p:nvCxnSpPr>
          <p:cNvPr id="1133" name="Google Shape;1133;g375c2c54872_1_195">
            <a:extLst>
              <a:ext uri="{C183D7F6-B498-43B3-948B-1728B52AA6E4}">
                <adec:decorative xmlns:adec="http://schemas.microsoft.com/office/drawing/2017/decorative" val="1"/>
              </a:ext>
            </a:extLst>
          </p:cNvPr>
          <p:cNvCxnSpPr>
            <a:stCxn id="1134" idx="3"/>
            <a:endCxn id="1128" idx="1"/>
          </p:cNvCxnSpPr>
          <p:nvPr/>
        </p:nvCxnSpPr>
        <p:spPr>
          <a:xfrm>
            <a:off x="8748487" y="4771955"/>
            <a:ext cx="821400" cy="0"/>
          </a:xfrm>
          <a:prstGeom prst="straightConnector1">
            <a:avLst/>
          </a:prstGeom>
          <a:noFill/>
          <a:ln w="19050" cap="flat" cmpd="sng">
            <a:solidFill>
              <a:schemeClr val="dk1"/>
            </a:solidFill>
            <a:prstDash val="solid"/>
            <a:miter lim="800000"/>
            <a:headEnd type="none" w="sm" len="sm"/>
            <a:tailEnd type="triangle" w="med" len="med"/>
          </a:ln>
        </p:spPr>
      </p:cxnSp>
      <p:sp>
        <p:nvSpPr>
          <p:cNvPr id="1140" name="Google Shape;1140;g375c2c54872_1_195"/>
          <p:cNvSpPr/>
          <p:nvPr/>
        </p:nvSpPr>
        <p:spPr>
          <a:xfrm>
            <a:off x="540312" y="4977277"/>
            <a:ext cx="1783830" cy="1701297"/>
          </a:xfrm>
          <a:prstGeom prst="roundRect">
            <a:avLst>
              <a:gd name="adj" fmla="val 16667"/>
            </a:avLst>
          </a:prstGeom>
          <a:solidFill>
            <a:srgbClr val="A8D08C"/>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dirty="0">
                <a:solidFill>
                  <a:schemeClr val="dk1"/>
                </a:solidFill>
                <a:latin typeface="Calibri"/>
                <a:ea typeface="Calibri"/>
                <a:cs typeface="Calibri"/>
                <a:sym typeface="Calibri"/>
              </a:rPr>
              <a:t>U.S. Farmers</a:t>
            </a:r>
            <a:endParaRPr dirty="0"/>
          </a:p>
        </p:txBody>
      </p:sp>
      <p:cxnSp>
        <p:nvCxnSpPr>
          <p:cNvPr id="1141" name="Google Shape;1141;g375c2c54872_1_195">
            <a:extLst>
              <a:ext uri="{C183D7F6-B498-43B3-948B-1728B52AA6E4}">
                <adec:decorative xmlns:adec="http://schemas.microsoft.com/office/drawing/2017/decorative" val="1"/>
              </a:ext>
            </a:extLst>
          </p:cNvPr>
          <p:cNvCxnSpPr>
            <a:stCxn id="1140" idx="3"/>
            <a:endCxn id="1142" idx="1"/>
          </p:cNvCxnSpPr>
          <p:nvPr/>
        </p:nvCxnSpPr>
        <p:spPr>
          <a:xfrm>
            <a:off x="2324142" y="5827926"/>
            <a:ext cx="858600" cy="0"/>
          </a:xfrm>
          <a:prstGeom prst="straightConnector1">
            <a:avLst/>
          </a:prstGeom>
          <a:noFill/>
          <a:ln w="19050" cap="flat" cmpd="sng">
            <a:solidFill>
              <a:schemeClr val="dk1"/>
            </a:solidFill>
            <a:prstDash val="solid"/>
            <a:miter lim="800000"/>
            <a:headEnd type="none" w="sm" len="sm"/>
            <a:tailEnd type="triangle" w="med" len="med"/>
          </a:ln>
        </p:spPr>
      </p:cxnSp>
      <p:pic>
        <p:nvPicPr>
          <p:cNvPr id="1142" name="Google Shape;1142;g375c2c54872_1_195" descr="A logo for a food bank"/>
          <p:cNvPicPr preferRelativeResize="0"/>
          <p:nvPr/>
        </p:nvPicPr>
        <p:blipFill rotWithShape="1">
          <a:blip r:embed="rId8">
            <a:alphaModFix/>
          </a:blip>
          <a:srcRect/>
          <a:stretch/>
        </p:blipFill>
        <p:spPr>
          <a:xfrm>
            <a:off x="3182865" y="4977276"/>
            <a:ext cx="2556584" cy="1701291"/>
          </a:xfrm>
          <a:prstGeom prst="rect">
            <a:avLst/>
          </a:prstGeom>
          <a:noFill/>
          <a:ln>
            <a:noFill/>
          </a:ln>
        </p:spPr>
      </p:pic>
      <p:cxnSp>
        <p:nvCxnSpPr>
          <p:cNvPr id="1143" name="Google Shape;1143;g375c2c54872_1_195">
            <a:extLst>
              <a:ext uri="{C183D7F6-B498-43B3-948B-1728B52AA6E4}">
                <adec:decorative xmlns:adec="http://schemas.microsoft.com/office/drawing/2017/decorative" val="1"/>
              </a:ext>
            </a:extLst>
          </p:cNvPr>
          <p:cNvCxnSpPr>
            <a:stCxn id="1142" idx="3"/>
          </p:cNvCxnSpPr>
          <p:nvPr/>
        </p:nvCxnSpPr>
        <p:spPr>
          <a:xfrm rot="10800000" flipH="1">
            <a:off x="5739449" y="4977422"/>
            <a:ext cx="1178100" cy="8505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51" name="Google Shape;1151;g375c2c54872_1_216"/>
          <p:cNvSpPr txBox="1">
            <a:spLocks noGrp="1"/>
          </p:cNvSpPr>
          <p:nvPr>
            <p:ph type="title" idx="4294967295"/>
          </p:nvPr>
        </p:nvSpPr>
        <p:spPr>
          <a:xfrm>
            <a:off x="6172199" y="452176"/>
            <a:ext cx="5181600" cy="1238512"/>
          </a:xfrm>
          <a:prstGeom prst="rect">
            <a:avLst/>
          </a:prstGeom>
          <a:solidFill>
            <a:srgbClr val="D8D8D8"/>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Key Changes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49" name="Google Shape;1149;g375c2c54872_1_216" descr="A poster of vegetables and greens"/>
          <p:cNvPicPr preferRelativeResize="0"/>
          <p:nvPr/>
        </p:nvPicPr>
        <p:blipFill rotWithShape="1">
          <a:blip r:embed="rId3">
            <a:alphaModFix/>
          </a:blip>
          <a:srcRect/>
          <a:stretch/>
        </p:blipFill>
        <p:spPr>
          <a:xfrm>
            <a:off x="528857" y="-4762"/>
            <a:ext cx="5254605" cy="6858000"/>
          </a:xfrm>
          <a:prstGeom prst="rect">
            <a:avLst/>
          </a:prstGeom>
          <a:noFill/>
          <a:ln>
            <a:noFill/>
          </a:ln>
        </p:spPr>
      </p:pic>
      <p:sp>
        <p:nvSpPr>
          <p:cNvPr id="1150" name="Google Shape;1150;g375c2c54872_1_2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b="1"/>
              <a:t>Streamlined data collection </a:t>
            </a:r>
            <a:r>
              <a:rPr lang="en-US"/>
              <a:t>🡪 aligned with GusNIP measures</a:t>
            </a:r>
            <a:endParaRPr/>
          </a:p>
          <a:p>
            <a:pPr marL="228600" lvl="0" indent="-228600" algn="l" rtl="0">
              <a:lnSpc>
                <a:spcPct val="100000"/>
              </a:lnSpc>
              <a:spcBef>
                <a:spcPts val="1000"/>
              </a:spcBef>
              <a:spcAft>
                <a:spcPts val="0"/>
              </a:spcAft>
              <a:buClr>
                <a:schemeClr val="dk1"/>
              </a:buClr>
              <a:buSzPts val="2800"/>
              <a:buChar char="•"/>
            </a:pPr>
            <a:r>
              <a:rPr lang="en-US" b="1"/>
              <a:t>Maximized utility of Electronic Health Record </a:t>
            </a:r>
            <a:r>
              <a:rPr lang="en-US"/>
              <a:t>via exclusive focus on patients with diabetes </a:t>
            </a:r>
            <a:endParaRPr/>
          </a:p>
          <a:p>
            <a:pPr marL="228600" lvl="0" indent="-228600" algn="l" rtl="0">
              <a:lnSpc>
                <a:spcPct val="100000"/>
              </a:lnSpc>
              <a:spcBef>
                <a:spcPts val="1000"/>
              </a:spcBef>
              <a:spcAft>
                <a:spcPts val="0"/>
              </a:spcAft>
              <a:buClr>
                <a:schemeClr val="dk1"/>
              </a:buClr>
              <a:buSzPts val="2800"/>
              <a:buChar char="•"/>
            </a:pPr>
            <a:r>
              <a:rPr lang="en-US" b="1"/>
              <a:t>Extended program duration </a:t>
            </a:r>
            <a:r>
              <a:rPr lang="en-US"/>
              <a:t>to 9 months via integration of local and non-local produce sources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
          <p:cNvSpPr>
            <a:spLocks noGrp="1"/>
          </p:cNvSpPr>
          <p:nvPr>
            <p:ph type="title" idx="4294967295"/>
          </p:nvPr>
        </p:nvSpPr>
        <p:spPr>
          <a:xfrm>
            <a:off x="0" y="3924122"/>
            <a:ext cx="12192000" cy="2966700"/>
          </a:xfrm>
          <a:prstGeom prst="rect">
            <a:avLst/>
          </a:prstGeom>
          <a:solidFill>
            <a:schemeClr val="accent2"/>
          </a:solidFill>
          <a:ln w="9525" cap="flat" cmpd="sng">
            <a:solidFill>
              <a:schemeClr val="lt1"/>
            </a:solidFill>
            <a:prstDash val="solid"/>
            <a:round/>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4000" b="0" i="0" u="none" strike="noStrike" kern="0" cap="none" spc="0" normalizeH="0" baseline="0" noProof="0" dirty="0">
                <a:ln>
                  <a:noFill/>
                </a:ln>
                <a:solidFill>
                  <a:srgbClr val="FFFFFF"/>
                </a:solidFill>
                <a:effectLst/>
                <a:uLnTx/>
                <a:uFillTx/>
                <a:latin typeface="Calibri"/>
                <a:ea typeface="Calibri"/>
                <a:cs typeface="Calibri"/>
                <a:sym typeface="Calibri"/>
              </a:rPr>
              <a:t>Session 5: Interventions to Improve Food and Nutrition Security</a:t>
            </a:r>
            <a:endParaRPr kumimoji="0" lang="en-US" sz="60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496" name="Google Shape;496;p6">
            <a:extLst>
              <a:ext uri="{C183D7F6-B498-43B3-948B-1728B52AA6E4}">
                <adec:decorative xmlns:adec="http://schemas.microsoft.com/office/drawing/2017/decorative" val="1"/>
              </a:ext>
            </a:extLst>
          </p:cNvPr>
          <p:cNvSpPr txBox="1"/>
          <p:nvPr/>
        </p:nvSpPr>
        <p:spPr>
          <a:xfrm>
            <a:off x="978904" y="4279722"/>
            <a:ext cx="8686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497" name="Google Shape;497;p6">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6">
            <a:extLst>
              <a:ext uri="{C183D7F6-B498-43B3-948B-1728B52AA6E4}">
                <adec:decorative xmlns:adec="http://schemas.microsoft.com/office/drawing/2017/decorative" val="1"/>
              </a:ext>
            </a:extLst>
          </p:cNvPr>
          <p:cNvSpPr/>
          <p:nvPr/>
        </p:nvSpPr>
        <p:spPr>
          <a:xfrm>
            <a:off x="0" y="3717270"/>
            <a:ext cx="12192000" cy="174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pic>
        <p:nvPicPr>
          <p:cNvPr id="499" name="Google Shape;499;p6" descr="A picture containing icon"/>
          <p:cNvPicPr preferRelativeResize="0"/>
          <p:nvPr/>
        </p:nvPicPr>
        <p:blipFill rotWithShape="1">
          <a:blip r:embed="rId3">
            <a:alphaModFix/>
          </a:blip>
          <a:srcRect/>
          <a:stretch/>
        </p:blipFill>
        <p:spPr>
          <a:xfrm>
            <a:off x="1409700" y="36712"/>
            <a:ext cx="9372600" cy="3352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65" name="Google Shape;1165;g375c2c54872_1_223"/>
          <p:cNvSpPr txBox="1">
            <a:spLocks noGrp="1"/>
          </p:cNvSpPr>
          <p:nvPr>
            <p:ph type="title" idx="4294967295"/>
          </p:nvPr>
        </p:nvSpPr>
        <p:spPr>
          <a:xfrm>
            <a:off x="838200" y="452176"/>
            <a:ext cx="10515599" cy="995624"/>
          </a:xfrm>
          <a:prstGeom prst="rect">
            <a:avLst/>
          </a:prstGeom>
          <a:solidFill>
            <a:srgbClr val="D8D8D8"/>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Some Lessons Learned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157" name="Google Shape;1157;g375c2c54872_1_223" descr="lessons learned"/>
          <p:cNvGrpSpPr/>
          <p:nvPr/>
        </p:nvGrpSpPr>
        <p:grpSpPr>
          <a:xfrm>
            <a:off x="838200" y="1690688"/>
            <a:ext cx="10582275" cy="4708961"/>
            <a:chOff x="0" y="0"/>
            <a:chExt cx="10582275" cy="4708961"/>
          </a:xfrm>
        </p:grpSpPr>
        <p:sp>
          <p:nvSpPr>
            <p:cNvPr id="1158" name="Google Shape;1158;g375c2c54872_1_223"/>
            <p:cNvSpPr/>
            <p:nvPr/>
          </p:nvSpPr>
          <p:spPr>
            <a:xfrm>
              <a:off x="0" y="0"/>
              <a:ext cx="10582275" cy="2242362"/>
            </a:xfrm>
            <a:prstGeom prst="roundRect">
              <a:avLst>
                <a:gd name="adj" fmla="val 1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g375c2c54872_1_223"/>
            <p:cNvSpPr txBox="1"/>
            <p:nvPr/>
          </p:nvSpPr>
          <p:spPr>
            <a:xfrm>
              <a:off x="2340691" y="0"/>
              <a:ext cx="8241583" cy="224236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b="1">
                  <a:solidFill>
                    <a:schemeClr val="dk1"/>
                  </a:solidFill>
                  <a:latin typeface="Calibri"/>
                  <a:ea typeface="Calibri"/>
                  <a:cs typeface="Calibri"/>
                  <a:sym typeface="Calibri"/>
                </a:rPr>
                <a:t>For Implementation</a:t>
              </a:r>
              <a:endParaRPr>
                <a:solidFill>
                  <a:schemeClr val="dk1"/>
                </a:solidFill>
              </a:endParaRPr>
            </a:p>
            <a:p>
              <a:pPr marL="228600" marR="0" lvl="1" indent="-228600" algn="l" rtl="0">
                <a:lnSpc>
                  <a:spcPct val="90000"/>
                </a:lnSpc>
                <a:spcBef>
                  <a:spcPts val="105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Integrating local produce with non-local produce can help balance organizational missions will patron demand.</a:t>
              </a:r>
              <a:endParaRPr>
                <a:solidFill>
                  <a:schemeClr val="dk1"/>
                </a:solidFil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Leverage each sector’s strength… breaking down silos doesn’t have to mean overhauling workflows.</a:t>
              </a:r>
              <a:endParaRPr>
                <a:solidFill>
                  <a:schemeClr val="dk1"/>
                </a:solidFill>
              </a:endParaRPr>
            </a:p>
          </p:txBody>
        </p:sp>
        <p:sp>
          <p:nvSpPr>
            <p:cNvPr id="1160" name="Google Shape;1160;g375c2c54872_1_223"/>
            <p:cNvSpPr/>
            <p:nvPr/>
          </p:nvSpPr>
          <p:spPr>
            <a:xfrm>
              <a:off x="224236" y="224236"/>
              <a:ext cx="2116455" cy="1793890"/>
            </a:xfrm>
            <a:prstGeom prst="roundRect">
              <a:avLst>
                <a:gd name="adj" fmla="val 10000"/>
              </a:avLst>
            </a:prstGeom>
            <a:blipFill rotWithShape="1">
              <a:blip r:embed="rId3">
                <a:alphaModFix/>
              </a:blip>
              <a:stretch>
                <a:fillRect t="-9999" b="-9999"/>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g375c2c54872_1_223"/>
            <p:cNvSpPr/>
            <p:nvPr/>
          </p:nvSpPr>
          <p:spPr>
            <a:xfrm>
              <a:off x="0" y="2466599"/>
              <a:ext cx="10582275" cy="2242362"/>
            </a:xfrm>
            <a:prstGeom prst="roundRect">
              <a:avLst>
                <a:gd name="adj" fmla="val 1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g375c2c54872_1_223"/>
            <p:cNvSpPr txBox="1"/>
            <p:nvPr/>
          </p:nvSpPr>
          <p:spPr>
            <a:xfrm>
              <a:off x="2340691" y="2466599"/>
              <a:ext cx="8241583" cy="2242362"/>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b="1">
                  <a:solidFill>
                    <a:schemeClr val="dk1"/>
                  </a:solidFill>
                  <a:latin typeface="Calibri"/>
                  <a:ea typeface="Calibri"/>
                  <a:cs typeface="Calibri"/>
                  <a:sym typeface="Calibri"/>
                </a:rPr>
                <a:t>For Research</a:t>
              </a:r>
              <a:endParaRPr>
                <a:solidFill>
                  <a:schemeClr val="dk1"/>
                </a:solidFill>
              </a:endParaRPr>
            </a:p>
            <a:p>
              <a:pPr marL="228600" marR="0" lvl="1" indent="-228600" algn="l" rtl="0">
                <a:lnSpc>
                  <a:spcPct val="90000"/>
                </a:lnSpc>
                <a:spcBef>
                  <a:spcPts val="105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EHR-centric data capture assumes a certain (higher) level of engagement with the healthcare system.</a:t>
              </a:r>
              <a:endParaRPr>
                <a:solidFill>
                  <a:schemeClr val="dk1"/>
                </a:solidFil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Aggregate measures of health (e.g., AHA’s Life’s Essential 8) may afford more inclusive program inclusion criteria. </a:t>
              </a:r>
              <a:endParaRPr>
                <a:solidFill>
                  <a:schemeClr val="dk1"/>
                </a:solidFill>
              </a:endParaRPr>
            </a:p>
          </p:txBody>
        </p:sp>
        <p:sp>
          <p:nvSpPr>
            <p:cNvPr id="1163" name="Google Shape;1163;g375c2c54872_1_223"/>
            <p:cNvSpPr/>
            <p:nvPr/>
          </p:nvSpPr>
          <p:spPr>
            <a:xfrm>
              <a:off x="224236" y="2690835"/>
              <a:ext cx="2116455" cy="1793890"/>
            </a:xfrm>
            <a:prstGeom prst="roundRect">
              <a:avLst>
                <a:gd name="adj" fmla="val 10000"/>
              </a:avLst>
            </a:prstGeom>
            <a:blipFill rotWithShape="1">
              <a:blip r:embed="rId4">
                <a:alphaModFix/>
              </a:blip>
              <a:stretch>
                <a:fillRect l="-3999" r="-3999"/>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55">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2" name="Google Shape;1172;p55"/>
          <p:cNvSpPr>
            <a:spLocks noGrp="1"/>
          </p:cNvSpPr>
          <p:nvPr>
            <p:ph type="title" idx="4294967295"/>
          </p:nvPr>
        </p:nvSpPr>
        <p:spPr>
          <a:xfrm>
            <a:off x="0" y="3891280"/>
            <a:ext cx="12192000" cy="2966720"/>
          </a:xfrm>
          <a:prstGeom prst="rect">
            <a:avLst/>
          </a:prstGeom>
          <a:solidFill>
            <a:schemeClr val="accent2"/>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6600"/>
              <a:buFont typeface="Calibri"/>
              <a:buNone/>
              <a:tabLst/>
              <a:defRPr/>
            </a:pPr>
            <a:r>
              <a:rPr kumimoji="0" lang="en-US" sz="16600" b="0" i="0" u="none" strike="noStrike" kern="0" cap="none" spc="0" normalizeH="0" baseline="0" noProof="0" dirty="0">
                <a:ln>
                  <a:noFill/>
                </a:ln>
                <a:solidFill>
                  <a:srgbClr val="FFFFFF"/>
                </a:solidFill>
                <a:effectLst/>
                <a:uLnTx/>
                <a:uFillTx/>
                <a:latin typeface="Calibri"/>
                <a:ea typeface="Calibri"/>
                <a:cs typeface="Calibri"/>
                <a:sym typeface="Calibri"/>
              </a:rPr>
              <a:t>Q&amp;A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73" name="Google Shape;1173;p55">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1174" name="Google Shape;1174;p55">
            <a:extLst>
              <a:ext uri="{C183D7F6-B498-43B3-948B-1728B52AA6E4}">
                <adec:decorative xmlns:adec="http://schemas.microsoft.com/office/drawing/2017/decorative" val="1"/>
              </a:ext>
            </a:extLst>
          </p:cNvPr>
          <p:cNvSpPr/>
          <p:nvPr/>
        </p:nvSpPr>
        <p:spPr>
          <a:xfrm>
            <a:off x="0" y="3717270"/>
            <a:ext cx="12192000" cy="17401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75" name="Google Shape;1175;p55" descr="A picture containing icon"/>
          <p:cNvPicPr preferRelativeResize="0"/>
          <p:nvPr/>
        </p:nvPicPr>
        <p:blipFill rotWithShape="1">
          <a:blip r:embed="rId3">
            <a:alphaModFix/>
          </a:blip>
          <a:srcRect/>
          <a:stretch/>
        </p:blipFill>
        <p:spPr>
          <a:xfrm>
            <a:off x="1184644" y="175329"/>
            <a:ext cx="9372600" cy="3352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56">
            <a:extLst>
              <a:ext uri="{C183D7F6-B498-43B3-948B-1728B52AA6E4}">
                <adec:decorative xmlns:adec="http://schemas.microsoft.com/office/drawing/2017/decorative" val="1"/>
              </a:ext>
            </a:extLst>
          </p:cNvPr>
          <p:cNvSpPr/>
          <p:nvPr/>
        </p:nvSpPr>
        <p:spPr>
          <a:xfrm>
            <a:off x="289932" y="1126273"/>
            <a:ext cx="11363092" cy="903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2" name="Google Shape;1182;p56">
            <a:extLst>
              <a:ext uri="{C183D7F6-B498-43B3-948B-1728B52AA6E4}">
                <adec:decorative xmlns:adec="http://schemas.microsoft.com/office/drawing/2017/decorative" val="1"/>
              </a:ext>
            </a:extLst>
          </p:cNvPr>
          <p:cNvSpPr/>
          <p:nvPr/>
        </p:nvSpPr>
        <p:spPr>
          <a:xfrm>
            <a:off x="7700137" y="2993760"/>
            <a:ext cx="3819900" cy="3178500"/>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4" name="Google Shape;1184;p56">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86" name="Google Shape;1186;p56">
            <a:extLst>
              <a:ext uri="{C183D7F6-B498-43B3-948B-1728B52AA6E4}">
                <adec:decorative xmlns:adec="http://schemas.microsoft.com/office/drawing/2017/decorative" val="1"/>
              </a:ext>
            </a:extLst>
          </p:cNvPr>
          <p:cNvSpPr/>
          <p:nvPr/>
        </p:nvSpPr>
        <p:spPr>
          <a:xfrm>
            <a:off x="0" y="0"/>
            <a:ext cx="12192000" cy="685800"/>
          </a:xfrm>
          <a:prstGeom prst="rect">
            <a:avLst/>
          </a:prstGeom>
          <a:solidFill>
            <a:srgbClr val="5EB4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Roboto"/>
              <a:ea typeface="Roboto"/>
              <a:cs typeface="Roboto"/>
              <a:sym typeface="Roboto"/>
            </a:endParaRPr>
          </a:p>
        </p:txBody>
      </p:sp>
      <p:sp>
        <p:nvSpPr>
          <p:cNvPr id="1187" name="Google Shape;1187;p56"/>
          <p:cNvSpPr txBox="1">
            <a:spLocks noGrp="1"/>
          </p:cNvSpPr>
          <p:nvPr>
            <p:ph type="title" idx="4294967295"/>
          </p:nvPr>
        </p:nvSpPr>
        <p:spPr>
          <a:xfrm>
            <a:off x="0" y="0"/>
            <a:ext cx="114903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t>Announcements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88" name="Google Shape;1188;p56"/>
          <p:cNvSpPr txBox="1"/>
          <p:nvPr/>
        </p:nvSpPr>
        <p:spPr>
          <a:xfrm>
            <a:off x="881600" y="1665400"/>
            <a:ext cx="9107100" cy="22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100" b="1" i="0" u="none" strike="noStrike" cap="none">
                <a:solidFill>
                  <a:schemeClr val="dk1"/>
                </a:solidFill>
                <a:latin typeface="Calibri"/>
                <a:ea typeface="Calibri"/>
                <a:cs typeface="Calibri"/>
                <a:sym typeface="Calibri"/>
              </a:rPr>
              <a:t>Join us for the </a:t>
            </a:r>
            <a:r>
              <a:rPr lang="en-US" sz="3100" b="1">
                <a:solidFill>
                  <a:schemeClr val="dk1"/>
                </a:solidFill>
                <a:latin typeface="Calibri"/>
                <a:ea typeface="Calibri"/>
                <a:cs typeface="Calibri"/>
                <a:sym typeface="Calibri"/>
              </a:rPr>
              <a:t>last </a:t>
            </a:r>
            <a:r>
              <a:rPr lang="en-US" sz="3100" b="1" i="0" u="none" strike="noStrike" cap="none">
                <a:solidFill>
                  <a:schemeClr val="dk1"/>
                </a:solidFill>
                <a:latin typeface="Calibri"/>
                <a:ea typeface="Calibri"/>
                <a:cs typeface="Calibri"/>
                <a:sym typeface="Calibri"/>
              </a:rPr>
              <a:t>session of the series!</a:t>
            </a:r>
            <a:endParaRPr sz="17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242424"/>
              </a:buClr>
              <a:buSzPts val="2800"/>
              <a:buFont typeface="Calibri"/>
              <a:buChar char="●"/>
            </a:pPr>
            <a:r>
              <a:rPr lang="en-US" sz="2800" b="0" i="0" u="none" strike="noStrike" cap="none">
                <a:solidFill>
                  <a:srgbClr val="242424"/>
                </a:solidFill>
                <a:latin typeface="Calibri"/>
                <a:ea typeface="Calibri"/>
                <a:cs typeface="Calibri"/>
                <a:sym typeface="Calibri"/>
              </a:rPr>
              <a:t>Wednesday, </a:t>
            </a:r>
            <a:r>
              <a:rPr lang="en-US" sz="2800">
                <a:solidFill>
                  <a:srgbClr val="242424"/>
                </a:solidFill>
                <a:latin typeface="Calibri"/>
                <a:ea typeface="Calibri"/>
                <a:cs typeface="Calibri"/>
                <a:sym typeface="Calibri"/>
              </a:rPr>
              <a:t>August 13th</a:t>
            </a:r>
            <a:r>
              <a:rPr lang="en-US" sz="2800" b="0" i="0" u="none" strike="noStrike" cap="none">
                <a:solidFill>
                  <a:srgbClr val="242424"/>
                </a:solidFill>
                <a:latin typeface="Calibri"/>
                <a:ea typeface="Calibri"/>
                <a:cs typeface="Calibri"/>
                <a:sym typeface="Calibri"/>
              </a:rPr>
              <a:t> at 4pm-5pm ET</a:t>
            </a:r>
            <a:endParaRPr sz="2800" b="0" i="0" u="none" strike="noStrike" cap="none">
              <a:solidFill>
                <a:srgbClr val="242424"/>
              </a:solidFill>
              <a:latin typeface="Calibri"/>
              <a:ea typeface="Calibri"/>
              <a:cs typeface="Calibri"/>
              <a:sym typeface="Calibri"/>
            </a:endParaRPr>
          </a:p>
          <a:p>
            <a:pPr marL="914400" marR="0" lvl="1" indent="-406400" algn="l" rtl="0">
              <a:lnSpc>
                <a:spcPct val="115000"/>
              </a:lnSpc>
              <a:spcBef>
                <a:spcPts val="0"/>
              </a:spcBef>
              <a:spcAft>
                <a:spcPts val="0"/>
              </a:spcAft>
              <a:buClr>
                <a:srgbClr val="242424"/>
              </a:buClr>
              <a:buSzPts val="2800"/>
              <a:buFont typeface="Calibri"/>
              <a:buChar char="●"/>
            </a:pPr>
            <a:r>
              <a:rPr lang="en-US" sz="2800">
                <a:solidFill>
                  <a:srgbClr val="242424"/>
                </a:solidFill>
                <a:latin typeface="Calibri"/>
                <a:ea typeface="Calibri"/>
                <a:cs typeface="Calibri"/>
                <a:sym typeface="Calibri"/>
              </a:rPr>
              <a:t>Student Presentations!</a:t>
            </a:r>
            <a:endParaRPr sz="1400" b="0" i="0" u="none" strike="noStrike" cap="none">
              <a:solidFill>
                <a:srgbClr val="000000"/>
              </a:solidFill>
              <a:latin typeface="Arial"/>
              <a:ea typeface="Arial"/>
              <a:cs typeface="Arial"/>
              <a:sym typeface="Arial"/>
            </a:endParaRPr>
          </a:p>
          <a:p>
            <a:pPr marL="914400" marR="0" lvl="1" indent="-228600" algn="l" rtl="0">
              <a:lnSpc>
                <a:spcPct val="115000"/>
              </a:lnSpc>
              <a:spcBef>
                <a:spcPts val="0"/>
              </a:spcBef>
              <a:spcAft>
                <a:spcPts val="0"/>
              </a:spcAft>
              <a:buClr>
                <a:srgbClr val="242424"/>
              </a:buClr>
              <a:buSzPts val="2800"/>
              <a:buFont typeface="Calibri"/>
              <a:buNone/>
            </a:pPr>
            <a:endParaRPr sz="2800" b="0" i="0" u="none" strike="noStrike" cap="none">
              <a:solidFill>
                <a:srgbClr val="242424"/>
              </a:solidFill>
              <a:latin typeface="Calibri"/>
              <a:ea typeface="Calibri"/>
              <a:cs typeface="Calibri"/>
              <a:sym typeface="Calibri"/>
            </a:endParaRPr>
          </a:p>
          <a:p>
            <a:pPr marL="50800" marR="0" lvl="0" indent="0" algn="l" rtl="0">
              <a:lnSpc>
                <a:spcPct val="115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56"/>
          <p:cNvSpPr txBox="1"/>
          <p:nvPr/>
        </p:nvSpPr>
        <p:spPr>
          <a:xfrm>
            <a:off x="7700137" y="3109585"/>
            <a:ext cx="3659700" cy="199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To view past recordings, scan QR code below</a:t>
            </a:r>
            <a:endParaRPr sz="2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Calibri"/>
              <a:ea typeface="Calibri"/>
              <a:cs typeface="Calibri"/>
              <a:sym typeface="Calibri"/>
            </a:endParaRPr>
          </a:p>
        </p:txBody>
      </p:sp>
      <p:pic>
        <p:nvPicPr>
          <p:cNvPr id="1191" name="Google Shape;1191;p56" descr="QR code"/>
          <p:cNvPicPr preferRelativeResize="0"/>
          <p:nvPr/>
        </p:nvPicPr>
        <p:blipFill rotWithShape="1">
          <a:blip r:embed="rId3">
            <a:alphaModFix/>
          </a:blip>
          <a:srcRect/>
          <a:stretch/>
        </p:blipFill>
        <p:spPr>
          <a:xfrm>
            <a:off x="8776262" y="4113810"/>
            <a:ext cx="1741575" cy="1741575"/>
          </a:xfrm>
          <a:prstGeom prst="rect">
            <a:avLst/>
          </a:prstGeom>
          <a:noFill/>
          <a:ln>
            <a:noFill/>
          </a:ln>
        </p:spPr>
      </p:pic>
      <p:pic>
        <p:nvPicPr>
          <p:cNvPr id="1189" name="Google Shape;1189;p56" descr="A picture containing text, bottle"/>
          <p:cNvPicPr preferRelativeResize="0"/>
          <p:nvPr/>
        </p:nvPicPr>
        <p:blipFill rotWithShape="1">
          <a:blip r:embed="rId4">
            <a:alphaModFix/>
          </a:blip>
          <a:srcRect/>
          <a:stretch/>
        </p:blipFill>
        <p:spPr>
          <a:xfrm>
            <a:off x="174198" y="5508180"/>
            <a:ext cx="1054904" cy="716540"/>
          </a:xfrm>
          <a:prstGeom prst="rect">
            <a:avLst/>
          </a:prstGeom>
          <a:noFill/>
          <a:ln>
            <a:noFill/>
          </a:ln>
        </p:spPr>
      </p:pic>
      <p:pic>
        <p:nvPicPr>
          <p:cNvPr id="1185" name="Google Shape;1185;p56" descr="NOPREN logo"/>
          <p:cNvPicPr preferRelativeResize="0"/>
          <p:nvPr/>
        </p:nvPicPr>
        <p:blipFill rotWithShape="1">
          <a:blip r:embed="rId5">
            <a:alphaModFix/>
          </a:blip>
          <a:srcRect/>
          <a:stretch/>
        </p:blipFill>
        <p:spPr>
          <a:xfrm>
            <a:off x="1389302" y="5432175"/>
            <a:ext cx="2402468" cy="86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3" name="Title 2">
            <a:extLst>
              <a:ext uri="{FF2B5EF4-FFF2-40B4-BE49-F238E27FC236}">
                <a16:creationId xmlns:a16="http://schemas.microsoft.com/office/drawing/2014/main" id="{04B069FF-F7FE-43F7-4289-96E8C0622973}"/>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Food is medicine</a:t>
            </a:r>
          </a:p>
        </p:txBody>
      </p:sp>
      <p:grpSp>
        <p:nvGrpSpPr>
          <p:cNvPr id="505" name="Google Shape;505;g3728b63454f_2_81" descr="Food is Medicine"/>
          <p:cNvGrpSpPr/>
          <p:nvPr/>
        </p:nvGrpSpPr>
        <p:grpSpPr>
          <a:xfrm>
            <a:off x="310717" y="286872"/>
            <a:ext cx="11503380" cy="6901800"/>
            <a:chOff x="811871" y="-1424453"/>
            <a:chExt cx="3048405" cy="6901800"/>
          </a:xfrm>
        </p:grpSpPr>
        <p:sp>
          <p:nvSpPr>
            <p:cNvPr id="506" name="Google Shape;506;g3728b63454f_2_81"/>
            <p:cNvSpPr/>
            <p:nvPr/>
          </p:nvSpPr>
          <p:spPr>
            <a:xfrm>
              <a:off x="871235" y="995233"/>
              <a:ext cx="2989041" cy="3424367"/>
            </a:xfrm>
            <a:prstGeom prst="round2DiagRect">
              <a:avLst>
                <a:gd name="adj1" fmla="val 8401"/>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7" name="Google Shape;507;g3728b63454f_2_81"/>
            <p:cNvSpPr txBox="1"/>
            <p:nvPr/>
          </p:nvSpPr>
          <p:spPr>
            <a:xfrm>
              <a:off x="811871" y="-1424453"/>
              <a:ext cx="3048300" cy="69018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chemeClr val="dk1"/>
                </a:buClr>
                <a:buSzPts val="2000"/>
                <a:buFont typeface="Calibri"/>
                <a:buNone/>
              </a:pPr>
              <a:endParaRPr sz="2000" b="1" i="0" u="none" strike="noStrike" cap="none">
                <a:solidFill>
                  <a:srgbClr val="70AD47"/>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3200"/>
                <a:buFont typeface="Calibri"/>
                <a:buNone/>
              </a:pPr>
              <a:endParaRPr sz="3200" b="1" i="0" u="none" strike="noStrike" cap="none">
                <a:solidFill>
                  <a:srgbClr val="323F4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endParaRPr sz="3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ts val="6000"/>
                <a:buFont typeface="Calibri"/>
                <a:buNone/>
              </a:pPr>
              <a:r>
                <a:rPr lang="en-US" sz="6000" b="1" i="0" u="none" strike="noStrike" cap="none">
                  <a:solidFill>
                    <a:srgbClr val="002060"/>
                  </a:solidFill>
                  <a:latin typeface="Calibri"/>
                  <a:ea typeface="Calibri"/>
                  <a:cs typeface="Calibri"/>
                  <a:sym typeface="Calibri"/>
                </a:rPr>
                <a:t>Food is Medicine:</a:t>
              </a:r>
              <a:endParaRPr/>
            </a:p>
            <a:p>
              <a:pPr marL="0" marR="0" lvl="0" indent="0" algn="ctr" rtl="0">
                <a:lnSpc>
                  <a:spcPct val="100000"/>
                </a:lnSpc>
                <a:spcBef>
                  <a:spcPts val="0"/>
                </a:spcBef>
                <a:spcAft>
                  <a:spcPts val="0"/>
                </a:spcAft>
                <a:buClr>
                  <a:srgbClr val="002060"/>
                </a:buClr>
                <a:buSzPts val="6000"/>
                <a:buFont typeface="Calibri"/>
                <a:buNone/>
              </a:pPr>
              <a:r>
                <a:rPr lang="en-US" sz="6000" b="1" i="0" u="none" strike="noStrike" cap="none">
                  <a:solidFill>
                    <a:srgbClr val="002060"/>
                  </a:solidFill>
                  <a:latin typeface="Calibri"/>
                  <a:ea typeface="Calibri"/>
                  <a:cs typeface="Calibri"/>
                  <a:sym typeface="Calibri"/>
                </a:rPr>
                <a:t>What Do We Know? </a:t>
              </a:r>
              <a:endParaRPr/>
            </a:p>
            <a:p>
              <a:pPr marL="0" marR="0" lvl="0" indent="0" algn="ctr" rtl="0">
                <a:spcBef>
                  <a:spcPts val="0"/>
                </a:spcBef>
                <a:spcAft>
                  <a:spcPts val="0"/>
                </a:spcAft>
                <a:buNone/>
              </a:pPr>
              <a:r>
                <a:rPr lang="en-US" sz="6000" b="1" i="0" u="none" strike="noStrike" cap="none">
                  <a:solidFill>
                    <a:srgbClr val="002060"/>
                  </a:solidFill>
                  <a:latin typeface="Calibri"/>
                  <a:ea typeface="Calibri"/>
                  <a:cs typeface="Calibri"/>
                  <a:sym typeface="Calibri"/>
                </a:rPr>
                <a:t>Where Are We Going?</a:t>
              </a:r>
              <a:endParaRPr sz="2000" b="1" i="0" u="none" strike="noStrike" cap="none">
                <a:solidFill>
                  <a:srgbClr val="132046"/>
                </a:solidFill>
                <a:latin typeface="Calibri"/>
                <a:ea typeface="Calibri"/>
                <a:cs typeface="Calibri"/>
                <a:sym typeface="Calibri"/>
              </a:endParaRPr>
            </a:p>
            <a:p>
              <a:pPr marL="0" marR="0" lvl="0" indent="0" algn="l" rtl="0">
                <a:lnSpc>
                  <a:spcPct val="80000"/>
                </a:lnSpc>
                <a:spcBef>
                  <a:spcPts val="0"/>
                </a:spcBef>
                <a:spcAft>
                  <a:spcPts val="0"/>
                </a:spcAft>
                <a:buClr>
                  <a:srgbClr val="132046"/>
                </a:buClr>
                <a:buSzPts val="2000"/>
                <a:buFont typeface="Calibri"/>
                <a:buNone/>
              </a:pPr>
              <a:endParaRPr sz="3200" b="1" i="0" u="none" strike="noStrike" cap="none">
                <a:solidFill>
                  <a:srgbClr val="132046"/>
                </a:solidFill>
                <a:latin typeface="Calibri"/>
                <a:ea typeface="Calibri"/>
                <a:cs typeface="Calibri"/>
                <a:sym typeface="Calibri"/>
              </a:endParaRPr>
            </a:p>
            <a:p>
              <a:pPr marL="0" marR="0" lvl="0" indent="0" algn="l" rtl="0">
                <a:lnSpc>
                  <a:spcPct val="80000"/>
                </a:lnSpc>
                <a:spcBef>
                  <a:spcPts val="0"/>
                </a:spcBef>
                <a:spcAft>
                  <a:spcPts val="0"/>
                </a:spcAft>
                <a:buClr>
                  <a:srgbClr val="132046"/>
                </a:buClr>
                <a:buSzPts val="3200"/>
                <a:buFont typeface="Calibri"/>
                <a:buNone/>
              </a:pPr>
              <a:r>
                <a:rPr lang="en-US" sz="3200" b="1" i="0" u="none" strike="noStrike" cap="none">
                  <a:solidFill>
                    <a:srgbClr val="132046"/>
                  </a:solidFill>
                  <a:latin typeface="Calibri"/>
                  <a:ea typeface="Calibri"/>
                  <a:cs typeface="Calibri"/>
                  <a:sym typeface="Calibri"/>
                </a:rPr>
                <a:t>	</a:t>
              </a:r>
              <a:endParaRPr/>
            </a:p>
            <a:p>
              <a:pPr marL="0" marR="0" lvl="0" indent="0" algn="l" rtl="0">
                <a:lnSpc>
                  <a:spcPct val="80000"/>
                </a:lnSpc>
                <a:spcBef>
                  <a:spcPts val="0"/>
                </a:spcBef>
                <a:spcAft>
                  <a:spcPts val="0"/>
                </a:spcAft>
                <a:buClr>
                  <a:schemeClr val="dk1"/>
                </a:buClr>
                <a:buSzPts val="3200"/>
                <a:buFont typeface="Calibri"/>
                <a:buNone/>
              </a:pPr>
              <a:endParaRPr sz="3200" b="1" i="0" u="none" strike="noStrike" cap="none">
                <a:solidFill>
                  <a:srgbClr val="132046"/>
                </a:solidFill>
                <a:latin typeface="Calibri"/>
                <a:ea typeface="Calibri"/>
                <a:cs typeface="Calibri"/>
                <a:sym typeface="Calibri"/>
              </a:endParaRPr>
            </a:p>
            <a:p>
              <a:pPr marL="0" marR="0" lvl="0" indent="0" algn="l" rtl="0">
                <a:lnSpc>
                  <a:spcPct val="80000"/>
                </a:lnSpc>
                <a:spcBef>
                  <a:spcPts val="0"/>
                </a:spcBef>
                <a:spcAft>
                  <a:spcPts val="0"/>
                </a:spcAft>
                <a:buClr>
                  <a:srgbClr val="132046"/>
                </a:buClr>
                <a:buSzPts val="3200"/>
                <a:buFont typeface="Calibri"/>
                <a:buNone/>
              </a:pPr>
              <a:r>
                <a:rPr lang="en-US" sz="3200" b="1" i="0" u="none" strike="noStrike" cap="none">
                  <a:solidFill>
                    <a:srgbClr val="132046"/>
                  </a:solidFill>
                  <a:latin typeface="Calibri"/>
                  <a:ea typeface="Calibri"/>
                  <a:cs typeface="Calibri"/>
                  <a:sym typeface="Calibri"/>
                </a:rPr>
                <a:t>Hilary Seligman MD MAS</a:t>
              </a:r>
              <a:endParaRPr sz="1600" b="0" i="0" u="none" strike="noStrike" cap="none">
                <a:solidFill>
                  <a:srgbClr val="132046"/>
                </a:solidFill>
                <a:latin typeface="Calibri"/>
                <a:ea typeface="Calibri"/>
                <a:cs typeface="Calibri"/>
                <a:sym typeface="Calibri"/>
              </a:endParaRPr>
            </a:p>
            <a:p>
              <a:pPr marL="0" marR="0" lvl="0" indent="0" algn="l" rtl="0">
                <a:lnSpc>
                  <a:spcPct val="80000"/>
                </a:lnSpc>
                <a:spcBef>
                  <a:spcPts val="0"/>
                </a:spcBef>
                <a:spcAft>
                  <a:spcPts val="0"/>
                </a:spcAft>
                <a:buClr>
                  <a:srgbClr val="132046"/>
                </a:buClr>
                <a:buSzPts val="1600"/>
                <a:buFont typeface="Calibri"/>
                <a:buNone/>
              </a:pPr>
              <a:r>
                <a:rPr lang="en-US" sz="1600" b="0" i="0" u="none" strike="noStrike" cap="none">
                  <a:solidFill>
                    <a:srgbClr val="132046"/>
                  </a:solidFill>
                  <a:latin typeface="Calibri"/>
                  <a:ea typeface="Calibri"/>
                  <a:cs typeface="Calibri"/>
                  <a:sym typeface="Calibri"/>
                </a:rPr>
                <a:t>Professor of Medicine and of Epidemiology &amp; Biostatistics, UCSF</a:t>
              </a:r>
              <a:endParaRPr sz="2000" b="0" i="0" u="none" strike="noStrike" cap="none">
                <a:solidFill>
                  <a:srgbClr val="132046"/>
                </a:solidFill>
                <a:latin typeface="Calibri"/>
                <a:ea typeface="Calibri"/>
                <a:cs typeface="Calibri"/>
                <a:sym typeface="Calibri"/>
              </a:endParaRPr>
            </a:p>
            <a:p>
              <a:pPr marL="0" marR="0" lvl="0" indent="0" algn="l" rtl="0">
                <a:lnSpc>
                  <a:spcPct val="80000"/>
                </a:lnSpc>
                <a:spcBef>
                  <a:spcPts val="0"/>
                </a:spcBef>
                <a:spcAft>
                  <a:spcPts val="0"/>
                </a:spcAft>
                <a:buClr>
                  <a:srgbClr val="132046"/>
                </a:buClr>
                <a:buSzPts val="1600"/>
                <a:buFont typeface="Calibri"/>
                <a:buNone/>
              </a:pPr>
              <a:r>
                <a:rPr lang="en-US" sz="1600" b="0" i="0" u="none" strike="noStrike" cap="none">
                  <a:solidFill>
                    <a:srgbClr val="132046"/>
                  </a:solidFill>
                  <a:latin typeface="Calibri"/>
                  <a:ea typeface="Calibri"/>
                  <a:cs typeface="Calibri"/>
                  <a:sym typeface="Calibri"/>
                </a:rPr>
                <a:t>UCSF Center for Vulnerable Populations </a:t>
              </a:r>
              <a:endParaRPr/>
            </a:p>
            <a:p>
              <a:pPr marL="0" marR="0" lvl="0" indent="0" algn="ctr" rtl="0">
                <a:lnSpc>
                  <a:spcPct val="80000"/>
                </a:lnSpc>
                <a:spcBef>
                  <a:spcPts val="0"/>
                </a:spcBef>
                <a:spcAft>
                  <a:spcPts val="0"/>
                </a:spcAft>
                <a:buClr>
                  <a:schemeClr val="dk1"/>
                </a:buClr>
                <a:buSzPts val="1600"/>
                <a:buFont typeface="Calibri"/>
                <a:buNone/>
              </a:pPr>
              <a:endParaRPr sz="1600" b="0" i="0" u="none" strike="noStrike" cap="none">
                <a:solidFill>
                  <a:srgbClr val="132046"/>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2000"/>
                <a:buFont typeface="Calibri"/>
                <a:buNone/>
              </a:pPr>
              <a:endParaRPr sz="2000" b="1" i="0" u="none" strike="noStrike" cap="none">
                <a:solidFill>
                  <a:srgbClr val="132046"/>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2000"/>
                <a:buFont typeface="Calibri"/>
                <a:buNone/>
              </a:pPr>
              <a:endParaRPr sz="2000" b="1" i="0" u="none" strike="noStrike" cap="none">
                <a:solidFill>
                  <a:srgbClr val="132046"/>
                </a:solidFill>
                <a:latin typeface="Calibri"/>
                <a:ea typeface="Calibri"/>
                <a:cs typeface="Calibri"/>
                <a:sym typeface="Calibri"/>
              </a:endParaRPr>
            </a:p>
            <a:p>
              <a:pPr marL="0" marR="0" lvl="0" indent="0" algn="ctr" rtl="0">
                <a:lnSpc>
                  <a:spcPct val="80000"/>
                </a:lnSpc>
                <a:spcBef>
                  <a:spcPts val="0"/>
                </a:spcBef>
                <a:spcAft>
                  <a:spcPts val="0"/>
                </a:spcAft>
                <a:buClr>
                  <a:schemeClr val="dk1"/>
                </a:buClr>
                <a:buSzPts val="2000"/>
                <a:buFont typeface="Calibri"/>
                <a:buNone/>
              </a:pPr>
              <a:endParaRPr sz="2000" b="1" i="0" u="none" strike="noStrike" cap="none">
                <a:solidFill>
                  <a:srgbClr val="404040"/>
                </a:solidFill>
                <a:latin typeface="Calibri"/>
                <a:ea typeface="Calibri"/>
                <a:cs typeface="Calibri"/>
                <a:sym typeface="Calibri"/>
              </a:endParaRPr>
            </a:p>
          </p:txBody>
        </p:sp>
      </p:grpSp>
      <p:sp>
        <p:nvSpPr>
          <p:cNvPr id="508" name="Google Shape;508;g3728b63454f_2_81">
            <a:extLst>
              <a:ext uri="{C183D7F6-B498-43B3-948B-1728B52AA6E4}">
                <adec:decorative xmlns:adec="http://schemas.microsoft.com/office/drawing/2017/decorative" val="1"/>
              </a:ext>
            </a:extLst>
          </p:cNvPr>
          <p:cNvSpPr/>
          <p:nvPr/>
        </p:nvSpPr>
        <p:spPr>
          <a:xfrm>
            <a:off x="0" y="0"/>
            <a:ext cx="12192000" cy="108766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892B9"/>
              </a:solidFill>
              <a:latin typeface="Calibri"/>
              <a:ea typeface="Calibri"/>
              <a:cs typeface="Calibri"/>
              <a:sym typeface="Calibri"/>
            </a:endParaRPr>
          </a:p>
        </p:txBody>
      </p:sp>
      <p:pic>
        <p:nvPicPr>
          <p:cNvPr id="509" name="Google Shape;509;g3728b63454f_2_81" descr="A close-up of a sign"/>
          <p:cNvPicPr preferRelativeResize="0"/>
          <p:nvPr/>
        </p:nvPicPr>
        <p:blipFill rotWithShape="1">
          <a:blip r:embed="rId3">
            <a:alphaModFix/>
          </a:blip>
          <a:srcRect/>
          <a:stretch/>
        </p:blipFill>
        <p:spPr>
          <a:xfrm>
            <a:off x="7022664" y="5197894"/>
            <a:ext cx="4562475" cy="100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3728b63454f_2_91">
            <a:extLst>
              <a:ext uri="{C183D7F6-B498-43B3-948B-1728B52AA6E4}">
                <adec:decorative xmlns:adec="http://schemas.microsoft.com/office/drawing/2017/decorative" val="1"/>
              </a:ext>
            </a:extLst>
          </p:cNvPr>
          <p:cNvSpPr/>
          <p:nvPr/>
        </p:nvSpPr>
        <p:spPr>
          <a:xfrm>
            <a:off x="0" y="0"/>
            <a:ext cx="3733800"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6" name="Google Shape;516;g3728b63454f_2_91"/>
          <p:cNvSpPr txBox="1">
            <a:spLocks noGrp="1"/>
          </p:cNvSpPr>
          <p:nvPr>
            <p:ph type="title"/>
          </p:nvPr>
        </p:nvSpPr>
        <p:spPr>
          <a:xfrm>
            <a:off x="182146" y="269205"/>
            <a:ext cx="3148883" cy="23651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Calibri"/>
              <a:buNone/>
            </a:pPr>
            <a:r>
              <a:rPr lang="en-US" sz="3400" b="1">
                <a:solidFill>
                  <a:schemeClr val="lt1"/>
                </a:solidFill>
                <a:latin typeface="Calibri"/>
                <a:ea typeface="Calibri"/>
                <a:cs typeface="Calibri"/>
                <a:sym typeface="Calibri"/>
              </a:rPr>
              <a:t>1 in 7 US Households Food Insecure in 2023</a:t>
            </a:r>
            <a:endParaRPr/>
          </a:p>
        </p:txBody>
      </p:sp>
      <p:pic>
        <p:nvPicPr>
          <p:cNvPr id="517" name="Google Shape;517;g3728b63454f_2_91" descr="A blue circle with white text"/>
          <p:cNvPicPr preferRelativeResize="0"/>
          <p:nvPr/>
        </p:nvPicPr>
        <p:blipFill rotWithShape="1">
          <a:blip r:embed="rId3">
            <a:alphaModFix/>
          </a:blip>
          <a:srcRect/>
          <a:stretch/>
        </p:blipFill>
        <p:spPr>
          <a:xfrm>
            <a:off x="4276214" y="411848"/>
            <a:ext cx="7444732" cy="6034304"/>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a:extLst>
              <a:ext uri="{FF2B5EF4-FFF2-40B4-BE49-F238E27FC236}">
                <a16:creationId xmlns:a16="http://schemas.microsoft.com/office/drawing/2014/main" id="{A83A807F-6167-BE5C-1418-904CFE79FE90}"/>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graphs</a:t>
            </a:r>
          </a:p>
        </p:txBody>
      </p:sp>
      <p:pic>
        <p:nvPicPr>
          <p:cNvPr id="522" name="Google Shape;522;g3728b63454f_2_195" descr="A graph of a number of people with different levels of food security"/>
          <p:cNvPicPr preferRelativeResize="0"/>
          <p:nvPr/>
        </p:nvPicPr>
        <p:blipFill rotWithShape="1">
          <a:blip r:embed="rId3">
            <a:alphaModFix/>
          </a:blip>
          <a:srcRect/>
          <a:stretch/>
        </p:blipFill>
        <p:spPr>
          <a:xfrm>
            <a:off x="855655" y="152815"/>
            <a:ext cx="4595841" cy="5227983"/>
          </a:xfrm>
          <a:prstGeom prst="rect">
            <a:avLst/>
          </a:prstGeom>
          <a:noFill/>
          <a:ln>
            <a:noFill/>
          </a:ln>
          <a:effectLst>
            <a:outerShdw blurRad="292100" dist="139700" dir="2700000" algn="tl" rotWithShape="0">
              <a:srgbClr val="333333">
                <a:alpha val="64705"/>
              </a:srgbClr>
            </a:outerShdw>
          </a:effectLst>
        </p:spPr>
      </p:pic>
      <p:pic>
        <p:nvPicPr>
          <p:cNvPr id="523" name="Google Shape;523;g3728b63454f_2_195" descr="A close-up of a white text"/>
          <p:cNvPicPr preferRelativeResize="0"/>
          <p:nvPr/>
        </p:nvPicPr>
        <p:blipFill rotWithShape="1">
          <a:blip r:embed="rId4">
            <a:alphaModFix/>
          </a:blip>
          <a:srcRect/>
          <a:stretch/>
        </p:blipFill>
        <p:spPr>
          <a:xfrm>
            <a:off x="1023729" y="5511385"/>
            <a:ext cx="4259695" cy="1193800"/>
          </a:xfrm>
          <a:prstGeom prst="rect">
            <a:avLst/>
          </a:prstGeom>
          <a:noFill/>
          <a:ln>
            <a:noFill/>
          </a:ln>
        </p:spPr>
      </p:pic>
      <p:pic>
        <p:nvPicPr>
          <p:cNvPr id="524" name="Google Shape;524;g3728b63454f_2_195" descr="A graph of food-safe versus young adults"/>
          <p:cNvPicPr preferRelativeResize="0"/>
          <p:nvPr/>
        </p:nvPicPr>
        <p:blipFill rotWithShape="1">
          <a:blip r:embed="rId5">
            <a:alphaModFix/>
          </a:blip>
          <a:srcRect/>
          <a:stretch/>
        </p:blipFill>
        <p:spPr>
          <a:xfrm>
            <a:off x="5632836" y="1178727"/>
            <a:ext cx="6299790" cy="40948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9" name="Google Shape;539;g3728b63454f_2_289"/>
          <p:cNvSpPr>
            <a:spLocks noGrp="1"/>
          </p:cNvSpPr>
          <p:nvPr>
            <p:ph type="title" idx="4294967295"/>
          </p:nvPr>
        </p:nvSpPr>
        <p:spPr>
          <a:xfrm>
            <a:off x="0" y="0"/>
            <a:ext cx="12192000" cy="1039448"/>
          </a:xfrm>
          <a:prstGeom prst="rect">
            <a:avLst/>
          </a:prstGeom>
          <a:solidFill>
            <a:srgbClr val="002060"/>
          </a:solidFill>
          <a:ln w="9525" cap="flat" cmpd="sng">
            <a:solidFill>
              <a:schemeClr val="accent1"/>
            </a:solidFill>
            <a:prstDash val="solid"/>
            <a:miter lim="800000"/>
            <a:headEnd type="none" w="sm" len="sm"/>
            <a:tailEnd type="none" w="sm" len="sm"/>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lt1"/>
                </a:solidFill>
                <a:effectLst/>
                <a:uLnTx/>
                <a:uFillTx/>
                <a:latin typeface="Calibri"/>
                <a:ea typeface="Calibri"/>
                <a:cs typeface="Calibri"/>
                <a:sym typeface="Calibri"/>
              </a:rPr>
              <a:t>Food insecurity and poor health</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529" name="Google Shape;529;g3728b63454f_2_289" descr="Food insecurity and poor health link"/>
          <p:cNvGrpSpPr/>
          <p:nvPr/>
        </p:nvGrpSpPr>
        <p:grpSpPr>
          <a:xfrm>
            <a:off x="2286000" y="1829804"/>
            <a:ext cx="7694136" cy="2893590"/>
            <a:chOff x="0" y="1004"/>
            <a:chExt cx="7694136" cy="2893590"/>
          </a:xfrm>
        </p:grpSpPr>
        <p:sp>
          <p:nvSpPr>
            <p:cNvPr id="530" name="Google Shape;530;g3728b63454f_2_289"/>
            <p:cNvSpPr/>
            <p:nvPr/>
          </p:nvSpPr>
          <p:spPr>
            <a:xfrm>
              <a:off x="0" y="1004"/>
              <a:ext cx="2893590" cy="2893590"/>
            </a:xfrm>
            <a:prstGeom prst="ellipse">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g3728b63454f_2_289"/>
            <p:cNvSpPr txBox="1"/>
            <p:nvPr/>
          </p:nvSpPr>
          <p:spPr>
            <a:xfrm>
              <a:off x="423756" y="424760"/>
              <a:ext cx="2046078" cy="2046078"/>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700" b="1" i="0" u="none" strike="noStrike" cap="none">
                  <a:solidFill>
                    <a:schemeClr val="lt1"/>
                  </a:solidFill>
                  <a:latin typeface="Calibri"/>
                  <a:ea typeface="Calibri"/>
                  <a:cs typeface="Calibri"/>
                  <a:sym typeface="Calibri"/>
                </a:rPr>
                <a:t>Food Insecurity</a:t>
              </a:r>
              <a:endParaRPr/>
            </a:p>
          </p:txBody>
        </p:sp>
        <p:sp>
          <p:nvSpPr>
            <p:cNvPr id="532" name="Google Shape;532;g3728b63454f_2_289"/>
            <p:cNvSpPr/>
            <p:nvPr/>
          </p:nvSpPr>
          <p:spPr>
            <a:xfrm rot="97">
              <a:off x="3141014" y="766104"/>
              <a:ext cx="1608405" cy="976586"/>
            </a:xfrm>
            <a:prstGeom prst="rightArrow">
              <a:avLst>
                <a:gd name="adj1" fmla="val 60000"/>
                <a:gd name="adj2" fmla="val 50000"/>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g3728b63454f_2_289"/>
            <p:cNvSpPr txBox="1"/>
            <p:nvPr/>
          </p:nvSpPr>
          <p:spPr>
            <a:xfrm rot="97">
              <a:off x="3141014" y="961417"/>
              <a:ext cx="1315429" cy="58595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b="0" i="0" u="none" strike="noStrike" cap="none">
                <a:solidFill>
                  <a:schemeClr val="lt1"/>
                </a:solidFill>
                <a:latin typeface="Calibri"/>
                <a:ea typeface="Calibri"/>
                <a:cs typeface="Calibri"/>
                <a:sym typeface="Calibri"/>
              </a:endParaRPr>
            </a:p>
          </p:txBody>
        </p:sp>
        <p:sp>
          <p:nvSpPr>
            <p:cNvPr id="534" name="Google Shape;534;g3728b63454f_2_289"/>
            <p:cNvSpPr/>
            <p:nvPr/>
          </p:nvSpPr>
          <p:spPr>
            <a:xfrm>
              <a:off x="4800546" y="1004"/>
              <a:ext cx="2893590" cy="2893590"/>
            </a:xfrm>
            <a:prstGeom prst="ellipse">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g3728b63454f_2_289"/>
            <p:cNvSpPr txBox="1"/>
            <p:nvPr/>
          </p:nvSpPr>
          <p:spPr>
            <a:xfrm>
              <a:off x="5224302" y="424760"/>
              <a:ext cx="2046078" cy="2046078"/>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700" b="1" i="0" u="none" strike="noStrike" cap="none">
                  <a:solidFill>
                    <a:schemeClr val="lt1"/>
                  </a:solidFill>
                  <a:latin typeface="Calibri"/>
                  <a:ea typeface="Calibri"/>
                  <a:cs typeface="Calibri"/>
                  <a:sym typeface="Calibri"/>
                </a:rPr>
                <a:t>Poor Health</a:t>
              </a:r>
              <a:endParaRPr/>
            </a:p>
          </p:txBody>
        </p:sp>
        <p:sp>
          <p:nvSpPr>
            <p:cNvPr id="536" name="Google Shape;536;g3728b63454f_2_289"/>
            <p:cNvSpPr/>
            <p:nvPr/>
          </p:nvSpPr>
          <p:spPr>
            <a:xfrm rot="97" flipH="1">
              <a:off x="3105404" y="1796358"/>
              <a:ext cx="1409193" cy="246041"/>
            </a:xfrm>
            <a:prstGeom prst="rightArrow">
              <a:avLst>
                <a:gd name="adj1" fmla="val 60000"/>
                <a:gd name="adj2" fmla="val 50000"/>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g3728b63454f_2_289"/>
            <p:cNvSpPr txBox="1"/>
            <p:nvPr/>
          </p:nvSpPr>
          <p:spPr>
            <a:xfrm rot="97">
              <a:off x="3179216" y="1845567"/>
              <a:ext cx="1335381" cy="1476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b="0" i="0" u="none" strike="noStrike" cap="none">
                <a:solidFill>
                  <a:schemeClr val="lt1"/>
                </a:solidFill>
                <a:latin typeface="Calibri"/>
                <a:ea typeface="Calibri"/>
                <a:cs typeface="Calibri"/>
                <a:sym typeface="Calibri"/>
              </a:endParaRPr>
            </a:p>
          </p:txBody>
        </p:sp>
      </p:grpSp>
      <p:sp>
        <p:nvSpPr>
          <p:cNvPr id="538" name="Google Shape;538;g3728b63454f_2_289"/>
          <p:cNvSpPr txBox="1"/>
          <p:nvPr/>
        </p:nvSpPr>
        <p:spPr>
          <a:xfrm>
            <a:off x="286413" y="6456907"/>
            <a:ext cx="801595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Johnson, Palakshappa, Seligman. Health Services Research, 2021.</a:t>
            </a:r>
            <a:endParaRPr/>
          </a:p>
        </p:txBody>
      </p:sp>
    </p:spTree>
  </p:cSld>
  <p:clrMapOvr>
    <a:masterClrMapping/>
  </p:clrMapOvr>
</p:sld>
</file>

<file path=ppt/theme/theme1.xml><?xml version="1.0" encoding="utf-8"?>
<a:theme xmlns:a="http://schemas.openxmlformats.org/drawingml/2006/main" name="Retrospect">
  <a:themeElements>
    <a:clrScheme name="Custom 12">
      <a:dk1>
        <a:srgbClr val="0C0C0C"/>
      </a:dk1>
      <a:lt1>
        <a:srgbClr val="FFFFFF"/>
      </a:lt1>
      <a:dk2>
        <a:srgbClr val="07341E"/>
      </a:dk2>
      <a:lt2>
        <a:srgbClr val="E2D9CF"/>
      </a:lt2>
      <a:accent1>
        <a:srgbClr val="E84D24"/>
      </a:accent1>
      <a:accent2>
        <a:srgbClr val="008342"/>
      </a:accent2>
      <a:accent3>
        <a:srgbClr val="51909D"/>
      </a:accent3>
      <a:accent4>
        <a:srgbClr val="EAA03C"/>
      </a:accent4>
      <a:accent5>
        <a:srgbClr val="E71717"/>
      </a:accent5>
      <a:accent6>
        <a:srgbClr val="70AD47"/>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4517</Words>
  <Application>Microsoft Office PowerPoint</Application>
  <PresentationFormat>Widescreen</PresentationFormat>
  <Paragraphs>495</Paragraphs>
  <Slides>52</Slides>
  <Notes>52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52</vt:i4>
      </vt:variant>
    </vt:vector>
  </HeadingPairs>
  <TitlesOfParts>
    <vt:vector size="63" baseType="lpstr">
      <vt:lpstr>Rockwell</vt:lpstr>
      <vt:lpstr>Roboto</vt:lpstr>
      <vt:lpstr>Arial</vt:lpstr>
      <vt:lpstr>Trebuchet MS</vt:lpstr>
      <vt:lpstr>Calibri</vt:lpstr>
      <vt:lpstr>Retrospect</vt:lpstr>
      <vt:lpstr>1_Office Theme</vt:lpstr>
      <vt:lpstr>Office Theme</vt:lpstr>
      <vt:lpstr>2_Office Theme</vt:lpstr>
      <vt:lpstr>1_Office Theme</vt:lpstr>
      <vt:lpstr>1_Office Theme</vt:lpstr>
      <vt:lpstr>Summer Speaker Series for Students 2025  (The contents and findings of this presentation are those of the speakers and do not represent the official views of the Centers for Disease Control &amp; Prevention or Department of Health and Human Services.)</vt:lpstr>
      <vt:lpstr>Getting Started!</vt:lpstr>
      <vt:lpstr>NOPREN HER Summer Series for Students</vt:lpstr>
      <vt:lpstr>NOPREN HER Summer Series for Students Schedule</vt:lpstr>
      <vt:lpstr>Session 5: Interventions to Improve Food and Nutrition Security</vt:lpstr>
      <vt:lpstr>Food is medicine</vt:lpstr>
      <vt:lpstr>1 in 7 US Households Food Insecure in 2023</vt:lpstr>
      <vt:lpstr>graphs</vt:lpstr>
      <vt:lpstr>Food insecurity and poor health</vt:lpstr>
      <vt:lpstr>Food Insecurity &amp;  Subsequent Annual Health Care Expenditures</vt:lpstr>
      <vt:lpstr>$77.5 billion additional health care expenditures annually</vt:lpstr>
      <vt:lpstr>Mis-Alignment Between Health Care &amp; “Social Care” in the US</vt:lpstr>
      <vt:lpstr>Social determinants</vt:lpstr>
      <vt:lpstr>Nutrition security vs food security</vt:lpstr>
      <vt:lpstr>Food is medicine def</vt:lpstr>
      <vt:lpstr>Largest FIM Program</vt:lpstr>
      <vt:lpstr>Theory of Change</vt:lpstr>
      <vt:lpstr>Spectrum of fim programs</vt:lpstr>
      <vt:lpstr>System Fragmentation</vt:lpstr>
      <vt:lpstr>What do we know about the impact of FIM programs?</vt:lpstr>
      <vt:lpstr>Studies of FIM Programs Show  Improvements in Some, but Not All, Outcomes</vt:lpstr>
      <vt:lpstr>Modelling Studies Have Limitations but Can Fill in Some Gaps</vt:lpstr>
      <vt:lpstr>Why is the data so limited?</vt:lpstr>
      <vt:lpstr>Evaluation Challenges</vt:lpstr>
      <vt:lpstr>Why is data needed</vt:lpstr>
      <vt:lpstr>Current Considerations in Implementation</vt:lpstr>
      <vt:lpstr>Local orgs vs national companies</vt:lpstr>
      <vt:lpstr>High burden vs prevention</vt:lpstr>
      <vt:lpstr>High dose vs low dose</vt:lpstr>
      <vt:lpstr>Choice vs pre-selected foods</vt:lpstr>
      <vt:lpstr>Food insecure vs. chronic disease</vt:lpstr>
      <vt:lpstr>Disparities</vt:lpstr>
      <vt:lpstr>Where are the opportunities?</vt:lpstr>
      <vt:lpstr>Opportunities for the Field Access to Large Amounts of Data</vt:lpstr>
      <vt:lpstr>Opportunities for Individual Programs</vt:lpstr>
      <vt:lpstr>Opportunities for Individual Programs: Shared Metrics</vt:lpstr>
      <vt:lpstr>Opportunities for Individual Programs: Implementation Science</vt:lpstr>
      <vt:lpstr>Food is Medicine Overview</vt:lpstr>
      <vt:lpstr>Food is Medicine: An Opportunity to Support  Local Ag in Rural Regions and Beyond</vt:lpstr>
      <vt:lpstr>A ‘Triple Win’ for a Trio of Concerns?</vt:lpstr>
      <vt:lpstr>A ‘Triple Win’ for a Trio of Concerns? (cont)</vt:lpstr>
      <vt:lpstr>Regional Context</vt:lpstr>
      <vt:lpstr>Regional Context cont</vt:lpstr>
      <vt:lpstr>Food is Medicine in the Rural Context:  The Southeastern Ohio PRx Partnership</vt:lpstr>
      <vt:lpstr>Food is Medicine in the Rural Context:  The Southeastern Ohio PRx Partnership cont</vt:lpstr>
      <vt:lpstr>Local Agricultural Calendar</vt:lpstr>
      <vt:lpstr>Seasonal Ebb &amp; Flow</vt:lpstr>
      <vt:lpstr>Our Revised (Pilot) PRx Model</vt:lpstr>
      <vt:lpstr>Key Changes</vt:lpstr>
      <vt:lpstr>Some Lessons Learned</vt:lpstr>
      <vt:lpstr>Q&amp;A</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Dawson</dc:creator>
  <cp:lastModifiedBy>Tong, Jennifer</cp:lastModifiedBy>
  <cp:revision>1</cp:revision>
  <dcterms:created xsi:type="dcterms:W3CDTF">2020-01-17T16:15:33Z</dcterms:created>
  <dcterms:modified xsi:type="dcterms:W3CDTF">2025-12-12T00:51:47Z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0x010100BEBE20A9A02BFA4D9D8EA4D1552AC114</vt:lpwstr>
  </property>
</Properties>
</file>