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6"/>
  </p:notesMasterIdLst>
  <p:sldIdLst>
    <p:sldId id="256" r:id="rId3"/>
    <p:sldId id="257"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9" r:id="rId31"/>
    <p:sldId id="286" r:id="rId32"/>
    <p:sldId id="287" r:id="rId33"/>
    <p:sldId id="288" r:id="rId34"/>
    <p:sldId id="290" r:id="rId35"/>
  </p:sldIdLst>
  <p:sldSz cx="12192000" cy="6858000"/>
  <p:notesSz cx="6858000" cy="9144000"/>
  <p:embeddedFontLst>
    <p:embeddedFont>
      <p:font typeface="Abril Fatface" panose="02000503000000020003" pitchFamily="2" charset="0"/>
      <p:regular r:id="rId37"/>
    </p:embeddedFont>
    <p:embeddedFont>
      <p:font typeface="Helvetica Neue" panose="020B0604020202020204" charset="0"/>
      <p:regular r:id="rId38"/>
      <p:bold r:id="rId39"/>
      <p:italic r:id="rId40"/>
      <p:boldItalic r:id="rId41"/>
    </p:embeddedFont>
    <p:embeddedFont>
      <p:font typeface="Raleway" pitchFamily="2" charset="0"/>
      <p:regular r:id="rId42"/>
      <p:bold r:id="rId43"/>
      <p:italic r:id="rId44"/>
      <p:boldItalic r:id="rId45"/>
    </p:embeddedFont>
    <p:embeddedFont>
      <p:font typeface="Raleway Medium"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2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nthil Ananthan" userId="e1f9cbce-3937-44fb-b121-e26594e5025b" providerId="ADAL" clId="{0643D21A-ACE1-410F-AECB-DB4FF8E30B50}"/>
    <pc:docChg chg="custSel delSld modSld sldOrd">
      <pc:chgData name="Senthil Ananthan" userId="e1f9cbce-3937-44fb-b121-e26594e5025b" providerId="ADAL" clId="{0643D21A-ACE1-410F-AECB-DB4FF8E30B50}" dt="2024-08-07T19:59:06.316" v="1445" actId="20577"/>
      <pc:docMkLst>
        <pc:docMk/>
      </pc:docMkLst>
      <pc:sldChg chg="modNotesTx">
        <pc:chgData name="Senthil Ananthan" userId="e1f9cbce-3937-44fb-b121-e26594e5025b" providerId="ADAL" clId="{0643D21A-ACE1-410F-AECB-DB4FF8E30B50}" dt="2024-08-07T18:28:41.924" v="166" actId="20577"/>
        <pc:sldMkLst>
          <pc:docMk/>
          <pc:sldMk cId="0" sldId="256"/>
        </pc:sldMkLst>
      </pc:sldChg>
      <pc:sldChg chg="modNotesTx">
        <pc:chgData name="Senthil Ananthan" userId="e1f9cbce-3937-44fb-b121-e26594e5025b" providerId="ADAL" clId="{0643D21A-ACE1-410F-AECB-DB4FF8E30B50}" dt="2024-08-07T18:30:00.773" v="437" actId="20577"/>
        <pc:sldMkLst>
          <pc:docMk/>
          <pc:sldMk cId="0" sldId="257"/>
        </pc:sldMkLst>
      </pc:sldChg>
      <pc:sldChg chg="del">
        <pc:chgData name="Senthil Ananthan" userId="e1f9cbce-3937-44fb-b121-e26594e5025b" providerId="ADAL" clId="{0643D21A-ACE1-410F-AECB-DB4FF8E30B50}" dt="2024-08-07T18:05:33.635" v="1" actId="2696"/>
        <pc:sldMkLst>
          <pc:docMk/>
          <pc:sldMk cId="0" sldId="258"/>
        </pc:sldMkLst>
      </pc:sldChg>
      <pc:sldChg chg="modNotesTx">
        <pc:chgData name="Senthil Ananthan" userId="e1f9cbce-3937-44fb-b121-e26594e5025b" providerId="ADAL" clId="{0643D21A-ACE1-410F-AECB-DB4FF8E30B50}" dt="2024-08-07T18:36:11.478" v="717" actId="20577"/>
        <pc:sldMkLst>
          <pc:docMk/>
          <pc:sldMk cId="0" sldId="259"/>
        </pc:sldMkLst>
      </pc:sldChg>
      <pc:sldChg chg="del">
        <pc:chgData name="Senthil Ananthan" userId="e1f9cbce-3937-44fb-b121-e26594e5025b" providerId="ADAL" clId="{0643D21A-ACE1-410F-AECB-DB4FF8E30B50}" dt="2024-08-07T18:05:19.681" v="0" actId="2696"/>
        <pc:sldMkLst>
          <pc:docMk/>
          <pc:sldMk cId="0" sldId="260"/>
        </pc:sldMkLst>
      </pc:sldChg>
      <pc:sldChg chg="modNotesTx">
        <pc:chgData name="Senthil Ananthan" userId="e1f9cbce-3937-44fb-b121-e26594e5025b" providerId="ADAL" clId="{0643D21A-ACE1-410F-AECB-DB4FF8E30B50}" dt="2024-08-07T19:59:06.316" v="1445" actId="20577"/>
        <pc:sldMkLst>
          <pc:docMk/>
          <pc:sldMk cId="0" sldId="261"/>
        </pc:sldMkLst>
      </pc:sldChg>
      <pc:sldChg chg="modSp">
        <pc:chgData name="Senthil Ananthan" userId="e1f9cbce-3937-44fb-b121-e26594e5025b" providerId="ADAL" clId="{0643D21A-ACE1-410F-AECB-DB4FF8E30B50}" dt="2024-08-07T18:40:59.919" v="966" actId="20577"/>
        <pc:sldMkLst>
          <pc:docMk/>
          <pc:sldMk cId="0" sldId="264"/>
        </pc:sldMkLst>
        <pc:spChg chg="mod">
          <ac:chgData name="Senthil Ananthan" userId="e1f9cbce-3937-44fb-b121-e26594e5025b" providerId="ADAL" clId="{0643D21A-ACE1-410F-AECB-DB4FF8E30B50}" dt="2024-08-07T18:40:59.919" v="966" actId="20577"/>
          <ac:spMkLst>
            <pc:docMk/>
            <pc:sldMk cId="0" sldId="264"/>
            <ac:spMk id="248" creationId="{00000000-0000-0000-0000-000000000000}"/>
          </ac:spMkLst>
        </pc:spChg>
      </pc:sldChg>
      <pc:sldChg chg="modSp">
        <pc:chgData name="Senthil Ananthan" userId="e1f9cbce-3937-44fb-b121-e26594e5025b" providerId="ADAL" clId="{0643D21A-ACE1-410F-AECB-DB4FF8E30B50}" dt="2024-08-07T18:25:40.571" v="2" actId="27636"/>
        <pc:sldMkLst>
          <pc:docMk/>
          <pc:sldMk cId="0" sldId="279"/>
        </pc:sldMkLst>
        <pc:spChg chg="mod">
          <ac:chgData name="Senthil Ananthan" userId="e1f9cbce-3937-44fb-b121-e26594e5025b" providerId="ADAL" clId="{0643D21A-ACE1-410F-AECB-DB4FF8E30B50}" dt="2024-08-07T18:25:40.571" v="2" actId="27636"/>
          <ac:spMkLst>
            <pc:docMk/>
            <pc:sldMk cId="0" sldId="279"/>
            <ac:spMk id="378" creationId="{00000000-0000-0000-0000-000000000000}"/>
          </ac:spMkLst>
        </pc:spChg>
      </pc:sldChg>
      <pc:sldChg chg="modSp">
        <pc:chgData name="Senthil Ananthan" userId="e1f9cbce-3937-44fb-b121-e26594e5025b" providerId="ADAL" clId="{0643D21A-ACE1-410F-AECB-DB4FF8E30B50}" dt="2024-08-07T18:25:40.680" v="3" actId="27636"/>
        <pc:sldMkLst>
          <pc:docMk/>
          <pc:sldMk cId="0" sldId="280"/>
        </pc:sldMkLst>
        <pc:spChg chg="mod">
          <ac:chgData name="Senthil Ananthan" userId="e1f9cbce-3937-44fb-b121-e26594e5025b" providerId="ADAL" clId="{0643D21A-ACE1-410F-AECB-DB4FF8E30B50}" dt="2024-08-07T18:25:40.680" v="3" actId="27636"/>
          <ac:spMkLst>
            <pc:docMk/>
            <pc:sldMk cId="0" sldId="280"/>
            <ac:spMk id="384" creationId="{00000000-0000-0000-0000-000000000000}"/>
          </ac:spMkLst>
        </pc:spChg>
      </pc:sldChg>
      <pc:sldChg chg="modSp">
        <pc:chgData name="Senthil Ananthan" userId="e1f9cbce-3937-44fb-b121-e26594e5025b" providerId="ADAL" clId="{0643D21A-ACE1-410F-AECB-DB4FF8E30B50}" dt="2024-08-07T18:25:40.776" v="4" actId="27636"/>
        <pc:sldMkLst>
          <pc:docMk/>
          <pc:sldMk cId="0" sldId="281"/>
        </pc:sldMkLst>
        <pc:spChg chg="mod">
          <ac:chgData name="Senthil Ananthan" userId="e1f9cbce-3937-44fb-b121-e26594e5025b" providerId="ADAL" clId="{0643D21A-ACE1-410F-AECB-DB4FF8E30B50}" dt="2024-08-07T18:25:40.776" v="4" actId="27636"/>
          <ac:spMkLst>
            <pc:docMk/>
            <pc:sldMk cId="0" sldId="281"/>
            <ac:spMk id="390" creationId="{00000000-0000-0000-0000-000000000000}"/>
          </ac:spMkLst>
        </pc:spChg>
      </pc:sldChg>
      <pc:sldChg chg="ord">
        <pc:chgData name="Senthil Ananthan" userId="e1f9cbce-3937-44fb-b121-e26594e5025b" providerId="ADAL" clId="{0643D21A-ACE1-410F-AECB-DB4FF8E30B50}" dt="2024-08-07T19:49:04.095" v="1411"/>
        <pc:sldMkLst>
          <pc:docMk/>
          <pc:sldMk cId="0" sldId="289"/>
        </pc:sldMkLst>
      </pc:sldChg>
      <pc:sldChg chg="modSp modNotesTx">
        <pc:chgData name="Senthil Ananthan" userId="e1f9cbce-3937-44fb-b121-e26594e5025b" providerId="ADAL" clId="{0643D21A-ACE1-410F-AECB-DB4FF8E30B50}" dt="2024-08-07T19:08:25.270" v="1410" actId="1035"/>
        <pc:sldMkLst>
          <pc:docMk/>
          <pc:sldMk cId="0" sldId="290"/>
        </pc:sldMkLst>
        <pc:spChg chg="mod">
          <ac:chgData name="Senthil Ananthan" userId="e1f9cbce-3937-44fb-b121-e26594e5025b" providerId="ADAL" clId="{0643D21A-ACE1-410F-AECB-DB4FF8E30B50}" dt="2024-08-07T19:08:25.270" v="1410" actId="1035"/>
          <ac:spMkLst>
            <pc:docMk/>
            <pc:sldMk cId="0" sldId="290"/>
            <ac:spMk id="49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uke.qualtrics.com/jfe/form/SV_4SmhYaB4MN4pdn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Hello everyone, welcome to today’s session of the HER NOPREN Summer Speaker Series for Students. My name is Senthil and I’m a research analyst at HER.</a:t>
            </a:r>
            <a:endParaRPr dirty="0"/>
          </a:p>
        </p:txBody>
      </p:sp>
      <p:sp>
        <p:nvSpPr>
          <p:cNvPr id="155" name="Google Shape;15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fa80274e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7fa80274ed_0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7fa80274ed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7fa80274ed_0_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 this poverty remains to this day. This map shows economic conditions at the county level for this year. Some areas show promise for economic transition but close to half of all Appalachian counties remain distressed or at-risk (red and lighter orange colors). The reasons for persistent economic insecurity in the region are complex.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7fa80274ed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7fa80274ed_0_2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7fa80274ed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7fa80274ed_0_2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 view of the Chesterhill Produce Auction in the peak season - late July or August. You can see the variety of product and large volume for sale. The produce auction model is used through much of Appalachia (especially Ohio, Pennsylvania, and Kentucky) to bring together large amounts of fresh fruits and vegetables. Outside of California and Florida, these are the produce growing hot spots in the U.S. And the best part of this model for produce growers - especially new farmers? Everything will sell. All they have to do is drop off their product for sale. A small commission fee on sales covers business expenses.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fa80274ed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7fa80274ed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7fa80274e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7fa80274ed_0_3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TOM</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7fa80274ed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7fa80274ed_0_3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fa80274ed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fa80274ed_0_3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100">
                <a:latin typeface="Raleway"/>
                <a:ea typeface="Raleway"/>
                <a:cs typeface="Raleway"/>
                <a:sym typeface="Raleway"/>
              </a:rPr>
              <a:t>2023: Purchased $41,077 of produce from local farmers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fa80274ed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7fa80274ed_0_3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fa80274e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7fa80274ed_0_4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49278201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1349278201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Feel free to update your name on Zoom if needed. You can type your name, institution, and what best describes you in the chat box. Please keep yourself on mute and type any questions in the chat which we will get to during the Q&amp;A portion.</a:t>
            </a:r>
            <a:endParaRPr dirty="0"/>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164" name="Google Shape;164;g1349278201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fa80274ed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7fa80274ed_0_4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7fa80274ed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7fa80274ed_0_4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100">
                <a:latin typeface="Raleway"/>
                <a:ea typeface="Raleway"/>
                <a:cs typeface="Raleway"/>
                <a:sym typeface="Raleway"/>
              </a:rPr>
              <a:t>2023: Served 195 households weekly for 11-19 weeks (105 in Ohio, 90 in West Virginia)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7fa80274ed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7fa80274ed_0_5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7fa80274ed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7fa80274ed_0_6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7fa80274ed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7fa80274ed_0_6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7fa80274ed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7fa80274ed_0_4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everyone, my name is Kate Garrity. I am a Ph.D. candidate at University of Michigan’s School of Public Health in the Nutritional Sciences department. And, I am also a registered dietitian. Today, I’m excited to share how, as trainees, we can get involved in cross-sector work and develop the essential skills needed to succeed in these collaborations.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7fa80274ed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7fa80274ed_0_4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Listed on this slide are strategies for successful cross-sector collaborations as a trainee. I’ve included strategies for getting involved as well as strategies for building the skills necessary to successful collaboration. And while we are focusing on cross-sector collaboration, please note that these strategies are helpful in any collaborative work.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7fa80274ed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7fa80274ed_0_6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Listed on this slide are strategies for successful cross-sector collaborations as a trainee. I’ve included strategies for getting involved as well as strategies for building the skills necessary to successful collaboration. And while we are focusing on cross-sector collaboration, please note that these strategies are helpful in any collaborative work.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7fa80274ed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7fa80274ed_0_6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Listed on this slide are strategies for successful cross-sector collaborations as a trainee. I’ve included strategies for getting involved as well as strategies for building the skills necessary to successful collaboration. And while we are focusing on cross-sector collaboration, please note that these strategies are helpful in any collaborative work.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lead Q/A</a:t>
            </a:r>
            <a:endParaRPr/>
          </a:p>
        </p:txBody>
      </p:sp>
      <p:sp>
        <p:nvSpPr>
          <p:cNvPr id="476" name="Google Shape;4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492782013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13492782013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5</a:t>
            </a:r>
            <a:r>
              <a:rPr lang="en-US" baseline="30000" dirty="0"/>
              <a:t>th</a:t>
            </a:r>
            <a:r>
              <a:rPr lang="en-US" dirty="0"/>
              <a:t> session of the series and we’ll have our last session next Wednesday, August 14th which will be our student presentation and poster session.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Put registration link in chat box: </a:t>
            </a:r>
            <a:r>
              <a:rPr lang="en-US" sz="1100" dirty="0"/>
              <a:t>https://nopren.ucsf.edu/student-resources</a:t>
            </a:r>
            <a:endParaRPr sz="100" dirty="0"/>
          </a:p>
          <a:p>
            <a:pPr marL="0" lvl="0" indent="0" algn="l" rtl="0">
              <a:lnSpc>
                <a:spcPct val="100000"/>
              </a:lnSpc>
              <a:spcBef>
                <a:spcPts val="0"/>
              </a:spcBef>
              <a:spcAft>
                <a:spcPts val="0"/>
              </a:spcAft>
              <a:buSzPts val="1400"/>
              <a:buNone/>
            </a:pPr>
            <a:endParaRPr dirty="0"/>
          </a:p>
        </p:txBody>
      </p:sp>
      <p:sp>
        <p:nvSpPr>
          <p:cNvPr id="186" name="Google Shape;186;g13492782013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lead breakout session</a:t>
            </a:r>
            <a:endParaRPr/>
          </a:p>
        </p:txBody>
      </p:sp>
      <p:sp>
        <p:nvSpPr>
          <p:cNvPr id="425" name="Google Shape;42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fa80274ed_0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fa80274ed_0_6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Speaker Two (if applicable) to input slides</a:t>
            </a:r>
            <a:endParaRPr/>
          </a:p>
        </p:txBody>
      </p:sp>
      <p:sp>
        <p:nvSpPr>
          <p:cNvPr id="434" name="Google Shape;434;g27fa80274ed_0_6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fa80274ed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7fa80274ed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Speaker Two (if applicable) to input slides</a:t>
            </a:r>
            <a:endParaRPr/>
          </a:p>
        </p:txBody>
      </p:sp>
      <p:sp>
        <p:nvSpPr>
          <p:cNvPr id="451" name="Google Shape;451;g27fa80274ed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3492782013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13492782013_1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Thanks to our speakers and to everyone for joining us today. Reminder to please fill out the evaluation for today’s session which can be found at the QR code here or in the link in chat. Also a reminder again that our last session is next week August 14</a:t>
            </a:r>
            <a:r>
              <a:rPr lang="en-US" baseline="30000" dirty="0"/>
              <a:t>th</a:t>
            </a:r>
            <a:r>
              <a:rPr lang="en-US" dirty="0"/>
              <a:t> and that will be our student presentations and posters session. Thanks everyone!</a:t>
            </a:r>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1200"/>
              </a:spcBef>
              <a:spcAft>
                <a:spcPts val="0"/>
              </a:spcAft>
              <a:buSzPts val="1400"/>
              <a:buNone/>
            </a:pPr>
            <a:r>
              <a:rPr lang="en-US" b="1" dirty="0"/>
              <a:t>Reminder: please fill out the session evaluation</a:t>
            </a:r>
            <a:r>
              <a:rPr lang="en-US" dirty="0"/>
              <a:t> for today: </a:t>
            </a:r>
            <a:r>
              <a:rPr lang="en-US" u="sng" dirty="0">
                <a:solidFill>
                  <a:srgbClr val="1155CC"/>
                </a:solidFill>
                <a:hlinkClick r:id="rId3">
                  <a:extLst>
                    <a:ext uri="{A12FA001-AC4F-418D-AE19-62706E023703}">
                      <ahyp:hlinkClr xmlns:ahyp="http://schemas.microsoft.com/office/drawing/2018/hyperlinkcolor" val="tx"/>
                    </a:ext>
                  </a:extLst>
                </a:hlinkClick>
              </a:rPr>
              <a:t>https://duke.qualtrics.com/jfe/form/SV_4SmhYaB4MN4pdn8</a:t>
            </a:r>
            <a:r>
              <a:rPr lang="en-US" dirty="0"/>
              <a:t> </a:t>
            </a: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485" name="Google Shape;485;g13492782013_1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100" b="0" i="0" u="none" strike="noStrike" cap="none" dirty="0">
                <a:solidFill>
                  <a:schemeClr val="dk1"/>
                </a:solidFill>
                <a:effectLst/>
                <a:latin typeface="Calibri"/>
                <a:ea typeface="Calibri"/>
                <a:cs typeface="Calibri"/>
                <a:sym typeface="Calibri"/>
              </a:rPr>
              <a:t>So I’ll introduce the moderators for today’s session. Jennifer Garner and Lindsey Haynes Maslow are co-Chairs of the Rural Food Access Working Group with Alice Ammerman. Jennifer is the John G. Searle Assistant Professor of Nutritional Sciences in University of Michigan's School of Public Health and Lindsey is an Associate Professor of Health Policy and Management in the UNC </a:t>
            </a:r>
            <a:r>
              <a:rPr lang="en-US" sz="1100" b="0" i="0" u="none" strike="noStrike" cap="none" dirty="0" err="1">
                <a:solidFill>
                  <a:schemeClr val="dk1"/>
                </a:solidFill>
                <a:effectLst/>
                <a:latin typeface="Calibri"/>
                <a:ea typeface="Calibri"/>
                <a:cs typeface="Calibri"/>
                <a:sym typeface="Calibri"/>
              </a:rPr>
              <a:t>Gillings</a:t>
            </a:r>
            <a:r>
              <a:rPr lang="en-US" sz="1100" b="0" i="0" u="none" strike="noStrike" cap="none" dirty="0">
                <a:solidFill>
                  <a:schemeClr val="dk1"/>
                </a:solidFill>
                <a:effectLst/>
                <a:latin typeface="Calibri"/>
                <a:ea typeface="Calibri"/>
                <a:cs typeface="Calibri"/>
                <a:sym typeface="Calibri"/>
              </a:rPr>
              <a:t> School of Global Public Health. And I’ll turn it over </a:t>
            </a:r>
            <a:r>
              <a:rPr lang="en-US" sz="1100" b="0" i="0" u="none" strike="noStrike" cap="none">
                <a:solidFill>
                  <a:schemeClr val="dk1"/>
                </a:solidFill>
                <a:effectLst/>
                <a:latin typeface="Calibri"/>
                <a:ea typeface="Calibri"/>
                <a:cs typeface="Calibri"/>
                <a:sym typeface="Calibri"/>
              </a:rPr>
              <a:t>to Lindsey</a:t>
            </a:r>
            <a:endParaRPr lang="en-US" sz="1100" b="0" i="0" u="none" strike="noStrike" cap="none" dirty="0">
              <a:solidFill>
                <a:schemeClr val="dk1"/>
              </a:solidFill>
              <a:effectLst/>
              <a:latin typeface="Calibri"/>
              <a:ea typeface="Calibri"/>
              <a:cs typeface="Calibri"/>
              <a:sym typeface="Calibri"/>
            </a:endParaRPr>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give very brief background on WG they are representing</a:t>
            </a:r>
            <a:endParaRPr/>
          </a:p>
        </p:txBody>
      </p:sp>
      <p:sp>
        <p:nvSpPr>
          <p:cNvPr id="218" name="Google Shape;21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492782013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3492782013_1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29" name="Google Shape;229;g13492782013_1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6710b13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e6710b134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Speaker Two (if applicable) to input slides</a:t>
            </a:r>
            <a:endParaRPr/>
          </a:p>
        </p:txBody>
      </p:sp>
      <p:sp>
        <p:nvSpPr>
          <p:cNvPr id="240" name="Google Shape;240;g2e6710b134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Moderator to introduce session speakers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Replace with speaker pictures</a:t>
            </a:r>
            <a:endParaRPr/>
          </a:p>
        </p:txBody>
      </p:sp>
      <p:sp>
        <p:nvSpPr>
          <p:cNvPr id="252" name="Google Shape;2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7fa80274ed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7fa80274ed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p:cSld name="BIG_NUMBER_1_2">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820300" y="444600"/>
            <a:ext cx="7204800" cy="808500"/>
          </a:xfrm>
          <a:prstGeom prst="rect">
            <a:avLst/>
          </a:prstGeom>
        </p:spPr>
        <p:txBody>
          <a:bodyPr spcFirstLastPara="1" wrap="square" lIns="91425" tIns="45700" rIns="91425" bIns="45700" anchor="b" anchorCtr="0">
            <a:normAutofit/>
          </a:bodyPr>
          <a:lstStyle>
            <a:lvl1pPr lvl="0" rtl="0">
              <a:spcBef>
                <a:spcPts val="0"/>
              </a:spcBef>
              <a:spcAft>
                <a:spcPts val="0"/>
              </a:spcAft>
              <a:buSzPts val="3200"/>
              <a:buFont typeface="Abril Fatface"/>
              <a:buNone/>
              <a:defRPr sz="3200">
                <a:latin typeface="Abril Fatface"/>
                <a:ea typeface="Abril Fatface"/>
                <a:cs typeface="Abril Fatface"/>
                <a:sym typeface="Abril Fatface"/>
              </a:defRPr>
            </a:lvl1pPr>
            <a:lvl2pPr lvl="1" rtl="0">
              <a:spcBef>
                <a:spcPts val="0"/>
              </a:spcBef>
              <a:spcAft>
                <a:spcPts val="0"/>
              </a:spcAft>
              <a:buSzPts val="3200"/>
              <a:buFont typeface="Abril Fatface"/>
              <a:buNone/>
              <a:defRPr sz="3200">
                <a:latin typeface="Abril Fatface"/>
                <a:ea typeface="Abril Fatface"/>
                <a:cs typeface="Abril Fatface"/>
                <a:sym typeface="Abril Fatface"/>
              </a:defRPr>
            </a:lvl2pPr>
            <a:lvl3pPr lvl="2" rtl="0">
              <a:spcBef>
                <a:spcPts val="0"/>
              </a:spcBef>
              <a:spcAft>
                <a:spcPts val="0"/>
              </a:spcAft>
              <a:buSzPts val="3200"/>
              <a:buFont typeface="Abril Fatface"/>
              <a:buNone/>
              <a:defRPr sz="3200">
                <a:latin typeface="Abril Fatface"/>
                <a:ea typeface="Abril Fatface"/>
                <a:cs typeface="Abril Fatface"/>
                <a:sym typeface="Abril Fatface"/>
              </a:defRPr>
            </a:lvl3pPr>
            <a:lvl4pPr lvl="3" rtl="0">
              <a:spcBef>
                <a:spcPts val="0"/>
              </a:spcBef>
              <a:spcAft>
                <a:spcPts val="0"/>
              </a:spcAft>
              <a:buSzPts val="3200"/>
              <a:buFont typeface="Abril Fatface"/>
              <a:buNone/>
              <a:defRPr sz="3200">
                <a:latin typeface="Abril Fatface"/>
                <a:ea typeface="Abril Fatface"/>
                <a:cs typeface="Abril Fatface"/>
                <a:sym typeface="Abril Fatface"/>
              </a:defRPr>
            </a:lvl4pPr>
            <a:lvl5pPr lvl="4" rtl="0">
              <a:spcBef>
                <a:spcPts val="0"/>
              </a:spcBef>
              <a:spcAft>
                <a:spcPts val="0"/>
              </a:spcAft>
              <a:buSzPts val="3200"/>
              <a:buFont typeface="Abril Fatface"/>
              <a:buNone/>
              <a:defRPr sz="3200">
                <a:latin typeface="Abril Fatface"/>
                <a:ea typeface="Abril Fatface"/>
                <a:cs typeface="Abril Fatface"/>
                <a:sym typeface="Abril Fatface"/>
              </a:defRPr>
            </a:lvl5pPr>
            <a:lvl6pPr lvl="5" rtl="0">
              <a:spcBef>
                <a:spcPts val="0"/>
              </a:spcBef>
              <a:spcAft>
                <a:spcPts val="0"/>
              </a:spcAft>
              <a:buSzPts val="3200"/>
              <a:buFont typeface="Abril Fatface"/>
              <a:buNone/>
              <a:defRPr sz="3200">
                <a:latin typeface="Abril Fatface"/>
                <a:ea typeface="Abril Fatface"/>
                <a:cs typeface="Abril Fatface"/>
                <a:sym typeface="Abril Fatface"/>
              </a:defRPr>
            </a:lvl6pPr>
            <a:lvl7pPr lvl="6" rtl="0">
              <a:spcBef>
                <a:spcPts val="0"/>
              </a:spcBef>
              <a:spcAft>
                <a:spcPts val="0"/>
              </a:spcAft>
              <a:buSzPts val="3200"/>
              <a:buFont typeface="Abril Fatface"/>
              <a:buNone/>
              <a:defRPr sz="3200">
                <a:latin typeface="Abril Fatface"/>
                <a:ea typeface="Abril Fatface"/>
                <a:cs typeface="Abril Fatface"/>
                <a:sym typeface="Abril Fatface"/>
              </a:defRPr>
            </a:lvl7pPr>
            <a:lvl8pPr lvl="7" rtl="0">
              <a:spcBef>
                <a:spcPts val="0"/>
              </a:spcBef>
              <a:spcAft>
                <a:spcPts val="0"/>
              </a:spcAft>
              <a:buSzPts val="3200"/>
              <a:buFont typeface="Abril Fatface"/>
              <a:buNone/>
              <a:defRPr sz="3200">
                <a:latin typeface="Abril Fatface"/>
                <a:ea typeface="Abril Fatface"/>
                <a:cs typeface="Abril Fatface"/>
                <a:sym typeface="Abril Fatface"/>
              </a:defRPr>
            </a:lvl8pPr>
            <a:lvl9pPr lvl="8" rtl="0">
              <a:spcBef>
                <a:spcPts val="0"/>
              </a:spcBef>
              <a:spcAft>
                <a:spcPts val="0"/>
              </a:spcAft>
              <a:buSzPts val="3200"/>
              <a:buFont typeface="Abril Fatface"/>
              <a:buNone/>
              <a:defRPr sz="3200">
                <a:latin typeface="Abril Fatface"/>
                <a:ea typeface="Abril Fatface"/>
                <a:cs typeface="Abril Fatface"/>
                <a:sym typeface="Abril Fatface"/>
              </a:defRPr>
            </a:lvl9pPr>
          </a:lstStyle>
          <a:p>
            <a:endParaRPr/>
          </a:p>
        </p:txBody>
      </p:sp>
      <p:sp>
        <p:nvSpPr>
          <p:cNvPr id="90" name="Google Shape;90;p14"/>
          <p:cNvSpPr txBox="1">
            <a:spLocks noGrp="1"/>
          </p:cNvSpPr>
          <p:nvPr>
            <p:ph type="ctrTitle" idx="2"/>
          </p:nvPr>
        </p:nvSpPr>
        <p:spPr>
          <a:xfrm>
            <a:off x="1612200" y="3859100"/>
            <a:ext cx="2812500" cy="8085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91" name="Google Shape;91;p14"/>
          <p:cNvSpPr txBox="1">
            <a:spLocks noGrp="1"/>
          </p:cNvSpPr>
          <p:nvPr>
            <p:ph type="subTitle" idx="1"/>
          </p:nvPr>
        </p:nvSpPr>
        <p:spPr>
          <a:xfrm>
            <a:off x="1739000" y="4237667"/>
            <a:ext cx="2558700" cy="10569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1300"/>
              <a:buNone/>
              <a:defRPr sz="1300"/>
            </a:lvl1pPr>
            <a:lvl2pPr lvl="1" algn="ctr" rtl="0">
              <a:lnSpc>
                <a:spcPct val="100000"/>
              </a:lnSpc>
              <a:spcBef>
                <a:spcPts val="500"/>
              </a:spcBef>
              <a:spcAft>
                <a:spcPts val="0"/>
              </a:spcAft>
              <a:buSzPts val="1300"/>
              <a:buNone/>
              <a:defRPr sz="1300"/>
            </a:lvl2pPr>
            <a:lvl3pPr lvl="2" algn="ctr" rtl="0">
              <a:lnSpc>
                <a:spcPct val="100000"/>
              </a:lnSpc>
              <a:spcBef>
                <a:spcPts val="500"/>
              </a:spcBef>
              <a:spcAft>
                <a:spcPts val="0"/>
              </a:spcAft>
              <a:buSzPts val="1300"/>
              <a:buNone/>
              <a:defRPr sz="1300"/>
            </a:lvl3pPr>
            <a:lvl4pPr lvl="3" algn="ctr" rtl="0">
              <a:lnSpc>
                <a:spcPct val="100000"/>
              </a:lnSpc>
              <a:spcBef>
                <a:spcPts val="500"/>
              </a:spcBef>
              <a:spcAft>
                <a:spcPts val="0"/>
              </a:spcAft>
              <a:buSzPts val="1300"/>
              <a:buNone/>
              <a:defRPr sz="1300"/>
            </a:lvl4pPr>
            <a:lvl5pPr lvl="4" algn="ctr" rtl="0">
              <a:lnSpc>
                <a:spcPct val="100000"/>
              </a:lnSpc>
              <a:spcBef>
                <a:spcPts val="500"/>
              </a:spcBef>
              <a:spcAft>
                <a:spcPts val="0"/>
              </a:spcAft>
              <a:buSzPts val="1300"/>
              <a:buNone/>
              <a:defRPr sz="1300"/>
            </a:lvl5pPr>
            <a:lvl6pPr lvl="5" algn="ctr" rtl="0">
              <a:lnSpc>
                <a:spcPct val="100000"/>
              </a:lnSpc>
              <a:spcBef>
                <a:spcPts val="500"/>
              </a:spcBef>
              <a:spcAft>
                <a:spcPts val="0"/>
              </a:spcAft>
              <a:buSzPts val="1300"/>
              <a:buNone/>
              <a:defRPr sz="1300"/>
            </a:lvl6pPr>
            <a:lvl7pPr lvl="6" algn="ctr" rtl="0">
              <a:lnSpc>
                <a:spcPct val="100000"/>
              </a:lnSpc>
              <a:spcBef>
                <a:spcPts val="500"/>
              </a:spcBef>
              <a:spcAft>
                <a:spcPts val="0"/>
              </a:spcAft>
              <a:buSzPts val="1300"/>
              <a:buNone/>
              <a:defRPr sz="1300"/>
            </a:lvl7pPr>
            <a:lvl8pPr lvl="7" algn="ctr" rtl="0">
              <a:lnSpc>
                <a:spcPct val="100000"/>
              </a:lnSpc>
              <a:spcBef>
                <a:spcPts val="500"/>
              </a:spcBef>
              <a:spcAft>
                <a:spcPts val="0"/>
              </a:spcAft>
              <a:buSzPts val="1300"/>
              <a:buNone/>
              <a:defRPr sz="1300"/>
            </a:lvl8pPr>
            <a:lvl9pPr lvl="8" algn="ctr" rtl="0">
              <a:lnSpc>
                <a:spcPct val="100000"/>
              </a:lnSpc>
              <a:spcBef>
                <a:spcPts val="500"/>
              </a:spcBef>
              <a:spcAft>
                <a:spcPts val="0"/>
              </a:spcAft>
              <a:buSzPts val="1300"/>
              <a:buNone/>
              <a:defRPr sz="1300"/>
            </a:lvl9pPr>
          </a:lstStyle>
          <a:p>
            <a:endParaRPr/>
          </a:p>
        </p:txBody>
      </p:sp>
      <p:sp>
        <p:nvSpPr>
          <p:cNvPr id="92" name="Google Shape;92;p14"/>
          <p:cNvSpPr txBox="1">
            <a:spLocks noGrp="1"/>
          </p:cNvSpPr>
          <p:nvPr>
            <p:ph type="ctrTitle" idx="3"/>
          </p:nvPr>
        </p:nvSpPr>
        <p:spPr>
          <a:xfrm>
            <a:off x="4689800" y="3859100"/>
            <a:ext cx="2812500" cy="8085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93" name="Google Shape;93;p14"/>
          <p:cNvSpPr txBox="1">
            <a:spLocks noGrp="1"/>
          </p:cNvSpPr>
          <p:nvPr>
            <p:ph type="subTitle" idx="4"/>
          </p:nvPr>
        </p:nvSpPr>
        <p:spPr>
          <a:xfrm>
            <a:off x="4816600" y="4237667"/>
            <a:ext cx="2558700" cy="10569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1300"/>
              <a:buNone/>
              <a:defRPr sz="1300"/>
            </a:lvl1pPr>
            <a:lvl2pPr lvl="1" algn="ctr" rtl="0">
              <a:lnSpc>
                <a:spcPct val="100000"/>
              </a:lnSpc>
              <a:spcBef>
                <a:spcPts val="500"/>
              </a:spcBef>
              <a:spcAft>
                <a:spcPts val="0"/>
              </a:spcAft>
              <a:buSzPts val="1300"/>
              <a:buNone/>
              <a:defRPr sz="1300"/>
            </a:lvl2pPr>
            <a:lvl3pPr lvl="2" algn="ctr" rtl="0">
              <a:lnSpc>
                <a:spcPct val="100000"/>
              </a:lnSpc>
              <a:spcBef>
                <a:spcPts val="500"/>
              </a:spcBef>
              <a:spcAft>
                <a:spcPts val="0"/>
              </a:spcAft>
              <a:buSzPts val="1300"/>
              <a:buNone/>
              <a:defRPr sz="1300"/>
            </a:lvl3pPr>
            <a:lvl4pPr lvl="3" algn="ctr" rtl="0">
              <a:lnSpc>
                <a:spcPct val="100000"/>
              </a:lnSpc>
              <a:spcBef>
                <a:spcPts val="500"/>
              </a:spcBef>
              <a:spcAft>
                <a:spcPts val="0"/>
              </a:spcAft>
              <a:buSzPts val="1300"/>
              <a:buNone/>
              <a:defRPr sz="1300"/>
            </a:lvl4pPr>
            <a:lvl5pPr lvl="4" algn="ctr" rtl="0">
              <a:lnSpc>
                <a:spcPct val="100000"/>
              </a:lnSpc>
              <a:spcBef>
                <a:spcPts val="500"/>
              </a:spcBef>
              <a:spcAft>
                <a:spcPts val="0"/>
              </a:spcAft>
              <a:buSzPts val="1300"/>
              <a:buNone/>
              <a:defRPr sz="1300"/>
            </a:lvl5pPr>
            <a:lvl6pPr lvl="5" algn="ctr" rtl="0">
              <a:lnSpc>
                <a:spcPct val="100000"/>
              </a:lnSpc>
              <a:spcBef>
                <a:spcPts val="500"/>
              </a:spcBef>
              <a:spcAft>
                <a:spcPts val="0"/>
              </a:spcAft>
              <a:buSzPts val="1300"/>
              <a:buNone/>
              <a:defRPr sz="1300"/>
            </a:lvl6pPr>
            <a:lvl7pPr lvl="6" algn="ctr" rtl="0">
              <a:lnSpc>
                <a:spcPct val="100000"/>
              </a:lnSpc>
              <a:spcBef>
                <a:spcPts val="500"/>
              </a:spcBef>
              <a:spcAft>
                <a:spcPts val="0"/>
              </a:spcAft>
              <a:buSzPts val="1300"/>
              <a:buNone/>
              <a:defRPr sz="1300"/>
            </a:lvl7pPr>
            <a:lvl8pPr lvl="7" algn="ctr" rtl="0">
              <a:lnSpc>
                <a:spcPct val="100000"/>
              </a:lnSpc>
              <a:spcBef>
                <a:spcPts val="500"/>
              </a:spcBef>
              <a:spcAft>
                <a:spcPts val="0"/>
              </a:spcAft>
              <a:buSzPts val="1300"/>
              <a:buNone/>
              <a:defRPr sz="1300"/>
            </a:lvl8pPr>
            <a:lvl9pPr lvl="8" algn="ctr" rtl="0">
              <a:lnSpc>
                <a:spcPct val="100000"/>
              </a:lnSpc>
              <a:spcBef>
                <a:spcPts val="500"/>
              </a:spcBef>
              <a:spcAft>
                <a:spcPts val="0"/>
              </a:spcAft>
              <a:buSzPts val="1300"/>
              <a:buNone/>
              <a:defRPr sz="1300"/>
            </a:lvl9pPr>
          </a:lstStyle>
          <a:p>
            <a:endParaRPr/>
          </a:p>
        </p:txBody>
      </p:sp>
      <p:sp>
        <p:nvSpPr>
          <p:cNvPr id="94" name="Google Shape;94;p14"/>
          <p:cNvSpPr txBox="1">
            <a:spLocks noGrp="1"/>
          </p:cNvSpPr>
          <p:nvPr>
            <p:ph type="ctrTitle" idx="5"/>
          </p:nvPr>
        </p:nvSpPr>
        <p:spPr>
          <a:xfrm>
            <a:off x="7767400" y="3859100"/>
            <a:ext cx="2812500" cy="8085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95" name="Google Shape;95;p14"/>
          <p:cNvSpPr txBox="1">
            <a:spLocks noGrp="1"/>
          </p:cNvSpPr>
          <p:nvPr>
            <p:ph type="subTitle" idx="6"/>
          </p:nvPr>
        </p:nvSpPr>
        <p:spPr>
          <a:xfrm>
            <a:off x="7894200" y="4237667"/>
            <a:ext cx="2558700" cy="10569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1300"/>
              <a:buNone/>
              <a:defRPr sz="1300"/>
            </a:lvl1pPr>
            <a:lvl2pPr lvl="1" algn="ctr" rtl="0">
              <a:lnSpc>
                <a:spcPct val="100000"/>
              </a:lnSpc>
              <a:spcBef>
                <a:spcPts val="500"/>
              </a:spcBef>
              <a:spcAft>
                <a:spcPts val="0"/>
              </a:spcAft>
              <a:buSzPts val="1300"/>
              <a:buNone/>
              <a:defRPr sz="1300"/>
            </a:lvl2pPr>
            <a:lvl3pPr lvl="2" algn="ctr" rtl="0">
              <a:lnSpc>
                <a:spcPct val="100000"/>
              </a:lnSpc>
              <a:spcBef>
                <a:spcPts val="500"/>
              </a:spcBef>
              <a:spcAft>
                <a:spcPts val="0"/>
              </a:spcAft>
              <a:buSzPts val="1300"/>
              <a:buNone/>
              <a:defRPr sz="1300"/>
            </a:lvl3pPr>
            <a:lvl4pPr lvl="3" algn="ctr" rtl="0">
              <a:lnSpc>
                <a:spcPct val="100000"/>
              </a:lnSpc>
              <a:spcBef>
                <a:spcPts val="500"/>
              </a:spcBef>
              <a:spcAft>
                <a:spcPts val="0"/>
              </a:spcAft>
              <a:buSzPts val="1300"/>
              <a:buNone/>
              <a:defRPr sz="1300"/>
            </a:lvl4pPr>
            <a:lvl5pPr lvl="4" algn="ctr" rtl="0">
              <a:lnSpc>
                <a:spcPct val="100000"/>
              </a:lnSpc>
              <a:spcBef>
                <a:spcPts val="500"/>
              </a:spcBef>
              <a:spcAft>
                <a:spcPts val="0"/>
              </a:spcAft>
              <a:buSzPts val="1300"/>
              <a:buNone/>
              <a:defRPr sz="1300"/>
            </a:lvl5pPr>
            <a:lvl6pPr lvl="5" algn="ctr" rtl="0">
              <a:lnSpc>
                <a:spcPct val="100000"/>
              </a:lnSpc>
              <a:spcBef>
                <a:spcPts val="500"/>
              </a:spcBef>
              <a:spcAft>
                <a:spcPts val="0"/>
              </a:spcAft>
              <a:buSzPts val="1300"/>
              <a:buNone/>
              <a:defRPr sz="1300"/>
            </a:lvl6pPr>
            <a:lvl7pPr lvl="6" algn="ctr" rtl="0">
              <a:lnSpc>
                <a:spcPct val="100000"/>
              </a:lnSpc>
              <a:spcBef>
                <a:spcPts val="500"/>
              </a:spcBef>
              <a:spcAft>
                <a:spcPts val="0"/>
              </a:spcAft>
              <a:buSzPts val="1300"/>
              <a:buNone/>
              <a:defRPr sz="1300"/>
            </a:lvl7pPr>
            <a:lvl8pPr lvl="7" algn="ctr" rtl="0">
              <a:lnSpc>
                <a:spcPct val="100000"/>
              </a:lnSpc>
              <a:spcBef>
                <a:spcPts val="500"/>
              </a:spcBef>
              <a:spcAft>
                <a:spcPts val="0"/>
              </a:spcAft>
              <a:buSzPts val="1300"/>
              <a:buNone/>
              <a:defRPr sz="1300"/>
            </a:lvl8pPr>
            <a:lvl9pPr lvl="8" algn="ctr" rtl="0">
              <a:lnSpc>
                <a:spcPct val="100000"/>
              </a:lnSpc>
              <a:spcBef>
                <a:spcPts val="500"/>
              </a:spcBef>
              <a:spcAft>
                <a:spcPts val="0"/>
              </a:spcAft>
              <a:buSzPts val="1300"/>
              <a:buNone/>
              <a:defRPr sz="1300"/>
            </a:lvl9pPr>
          </a:lstStyle>
          <a:p>
            <a:endParaRPr/>
          </a:p>
        </p:txBody>
      </p:sp>
    </p:spTree>
  </p:cSld>
  <p:clrMapOvr>
    <a:masterClrMapping/>
  </p:clrMapOvr>
  <p:extLst>
    <p:ext uri="{DCECCB84-F9BA-43D5-87BE-67443E8EF086}">
      <p15:sldGuideLst xmlns:p15="http://schemas.microsoft.com/office/powerpoint/2012/main">
        <p15:guide id="1" pos="605">
          <p15:clr>
            <a:srgbClr val="FA7B17"/>
          </p15:clr>
        </p15:guide>
        <p15:guide id="2" orient="horz" pos="454">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53667" y="600200"/>
            <a:ext cx="8490300" cy="5454300"/>
          </a:xfrm>
          <a:prstGeom prst="rect">
            <a:avLst/>
          </a:prstGeom>
        </p:spPr>
        <p:txBody>
          <a:bodyPr spcFirstLastPara="1" wrap="square" lIns="91425" tIns="45700" rIns="91425" bIns="457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98" name="Google Shape;98;p1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
        <p:cNvGrpSpPr/>
        <p:nvPr/>
      </p:nvGrpSpPr>
      <p:grpSpPr>
        <a:xfrm>
          <a:off x="0" y="0"/>
          <a:ext cx="0" cy="0"/>
          <a:chOff x="0" y="0"/>
          <a:chExt cx="0" cy="0"/>
        </a:xfrm>
      </p:grpSpPr>
      <p:sp>
        <p:nvSpPr>
          <p:cNvPr id="104" name="Google Shape;104;p17"/>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05" name="Google Shape;105;p17"/>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06" name="Google Shape;106;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9" name="Google Shape;109;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2" name="Google Shape;112;p19"/>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13" name="Google Shape;113;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6" name="Google Shape;116;p20"/>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7" name="Google Shape;117;p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8" name="Google Shape;118;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1" name="Google Shape;121;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4" name="Google Shape;124;p22"/>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5" name="Google Shape;125;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28" name="Google Shape;128;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
        <p:cNvGrpSpPr/>
        <p:nvPr/>
      </p:nvGrpSpPr>
      <p:grpSpPr>
        <a:xfrm>
          <a:off x="0" y="0"/>
          <a:ext cx="0" cy="0"/>
          <a:chOff x="0" y="0"/>
          <a:chExt cx="0" cy="0"/>
        </a:xfrm>
      </p:grpSpPr>
      <p:sp>
        <p:nvSpPr>
          <p:cNvPr id="130" name="Google Shape;130;p2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24"/>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32" name="Google Shape;132;p24"/>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 name="Google Shape;133;p24"/>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34" name="Google Shape;134;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sp>
        <p:nvSpPr>
          <p:cNvPr id="136" name="Google Shape;136;p25"/>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37" name="Google Shape;137;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40" name="Google Shape;140;p26"/>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41" name="Google Shape;141;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p:cSld name="BIG_NUMBER_1_2">
    <p:spTree>
      <p:nvGrpSpPr>
        <p:cNvPr id="1" name="Shape 144"/>
        <p:cNvGrpSpPr/>
        <p:nvPr/>
      </p:nvGrpSpPr>
      <p:grpSpPr>
        <a:xfrm>
          <a:off x="0" y="0"/>
          <a:ext cx="0" cy="0"/>
          <a:chOff x="0" y="0"/>
          <a:chExt cx="0" cy="0"/>
        </a:xfrm>
      </p:grpSpPr>
      <p:sp>
        <p:nvSpPr>
          <p:cNvPr id="145" name="Google Shape;145;p28"/>
          <p:cNvSpPr txBox="1">
            <a:spLocks noGrp="1"/>
          </p:cNvSpPr>
          <p:nvPr>
            <p:ph type="ctrTitle"/>
          </p:nvPr>
        </p:nvSpPr>
        <p:spPr>
          <a:xfrm>
            <a:off x="820300" y="444600"/>
            <a:ext cx="7204800" cy="8085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Font typeface="Abril Fatface"/>
              <a:buNone/>
              <a:defRPr sz="3200">
                <a:latin typeface="Abril Fatface"/>
                <a:ea typeface="Abril Fatface"/>
                <a:cs typeface="Abril Fatface"/>
                <a:sym typeface="Abril Fatface"/>
              </a:defRPr>
            </a:lvl1pPr>
            <a:lvl2pPr lvl="1" rtl="0">
              <a:spcBef>
                <a:spcPts val="0"/>
              </a:spcBef>
              <a:spcAft>
                <a:spcPts val="0"/>
              </a:spcAft>
              <a:buSzPts val="3200"/>
              <a:buFont typeface="Abril Fatface"/>
              <a:buNone/>
              <a:defRPr sz="3200">
                <a:latin typeface="Abril Fatface"/>
                <a:ea typeface="Abril Fatface"/>
                <a:cs typeface="Abril Fatface"/>
                <a:sym typeface="Abril Fatface"/>
              </a:defRPr>
            </a:lvl2pPr>
            <a:lvl3pPr lvl="2" rtl="0">
              <a:spcBef>
                <a:spcPts val="0"/>
              </a:spcBef>
              <a:spcAft>
                <a:spcPts val="0"/>
              </a:spcAft>
              <a:buSzPts val="3200"/>
              <a:buFont typeface="Abril Fatface"/>
              <a:buNone/>
              <a:defRPr sz="3200">
                <a:latin typeface="Abril Fatface"/>
                <a:ea typeface="Abril Fatface"/>
                <a:cs typeface="Abril Fatface"/>
                <a:sym typeface="Abril Fatface"/>
              </a:defRPr>
            </a:lvl3pPr>
            <a:lvl4pPr lvl="3" rtl="0">
              <a:spcBef>
                <a:spcPts val="0"/>
              </a:spcBef>
              <a:spcAft>
                <a:spcPts val="0"/>
              </a:spcAft>
              <a:buSzPts val="3200"/>
              <a:buFont typeface="Abril Fatface"/>
              <a:buNone/>
              <a:defRPr sz="3200">
                <a:latin typeface="Abril Fatface"/>
                <a:ea typeface="Abril Fatface"/>
                <a:cs typeface="Abril Fatface"/>
                <a:sym typeface="Abril Fatface"/>
              </a:defRPr>
            </a:lvl4pPr>
            <a:lvl5pPr lvl="4" rtl="0">
              <a:spcBef>
                <a:spcPts val="0"/>
              </a:spcBef>
              <a:spcAft>
                <a:spcPts val="0"/>
              </a:spcAft>
              <a:buSzPts val="3200"/>
              <a:buFont typeface="Abril Fatface"/>
              <a:buNone/>
              <a:defRPr sz="3200">
                <a:latin typeface="Abril Fatface"/>
                <a:ea typeface="Abril Fatface"/>
                <a:cs typeface="Abril Fatface"/>
                <a:sym typeface="Abril Fatface"/>
              </a:defRPr>
            </a:lvl5pPr>
            <a:lvl6pPr lvl="5" rtl="0">
              <a:spcBef>
                <a:spcPts val="0"/>
              </a:spcBef>
              <a:spcAft>
                <a:spcPts val="0"/>
              </a:spcAft>
              <a:buSzPts val="3200"/>
              <a:buFont typeface="Abril Fatface"/>
              <a:buNone/>
              <a:defRPr sz="3200">
                <a:latin typeface="Abril Fatface"/>
                <a:ea typeface="Abril Fatface"/>
                <a:cs typeface="Abril Fatface"/>
                <a:sym typeface="Abril Fatface"/>
              </a:defRPr>
            </a:lvl6pPr>
            <a:lvl7pPr lvl="6" rtl="0">
              <a:spcBef>
                <a:spcPts val="0"/>
              </a:spcBef>
              <a:spcAft>
                <a:spcPts val="0"/>
              </a:spcAft>
              <a:buSzPts val="3200"/>
              <a:buFont typeface="Abril Fatface"/>
              <a:buNone/>
              <a:defRPr sz="3200">
                <a:latin typeface="Abril Fatface"/>
                <a:ea typeface="Abril Fatface"/>
                <a:cs typeface="Abril Fatface"/>
                <a:sym typeface="Abril Fatface"/>
              </a:defRPr>
            </a:lvl7pPr>
            <a:lvl8pPr lvl="7" rtl="0">
              <a:spcBef>
                <a:spcPts val="0"/>
              </a:spcBef>
              <a:spcAft>
                <a:spcPts val="0"/>
              </a:spcAft>
              <a:buSzPts val="3200"/>
              <a:buFont typeface="Abril Fatface"/>
              <a:buNone/>
              <a:defRPr sz="3200">
                <a:latin typeface="Abril Fatface"/>
                <a:ea typeface="Abril Fatface"/>
                <a:cs typeface="Abril Fatface"/>
                <a:sym typeface="Abril Fatface"/>
              </a:defRPr>
            </a:lvl8pPr>
            <a:lvl9pPr lvl="8" rtl="0">
              <a:spcBef>
                <a:spcPts val="0"/>
              </a:spcBef>
              <a:spcAft>
                <a:spcPts val="0"/>
              </a:spcAft>
              <a:buSzPts val="3200"/>
              <a:buFont typeface="Abril Fatface"/>
              <a:buNone/>
              <a:defRPr sz="3200">
                <a:latin typeface="Abril Fatface"/>
                <a:ea typeface="Abril Fatface"/>
                <a:cs typeface="Abril Fatface"/>
                <a:sym typeface="Abril Fatface"/>
              </a:defRPr>
            </a:lvl9pPr>
          </a:lstStyle>
          <a:p>
            <a:endParaRPr/>
          </a:p>
        </p:txBody>
      </p:sp>
      <p:sp>
        <p:nvSpPr>
          <p:cNvPr id="146" name="Google Shape;146;p28"/>
          <p:cNvSpPr txBox="1">
            <a:spLocks noGrp="1"/>
          </p:cNvSpPr>
          <p:nvPr>
            <p:ph type="ctrTitle" idx="2"/>
          </p:nvPr>
        </p:nvSpPr>
        <p:spPr>
          <a:xfrm>
            <a:off x="1612200" y="3859100"/>
            <a:ext cx="2812500" cy="8085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147" name="Google Shape;147;p28"/>
          <p:cNvSpPr txBox="1">
            <a:spLocks noGrp="1"/>
          </p:cNvSpPr>
          <p:nvPr>
            <p:ph type="subTitle" idx="1"/>
          </p:nvPr>
        </p:nvSpPr>
        <p:spPr>
          <a:xfrm>
            <a:off x="1739000" y="4237667"/>
            <a:ext cx="2558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48" name="Google Shape;148;p28"/>
          <p:cNvSpPr txBox="1">
            <a:spLocks noGrp="1"/>
          </p:cNvSpPr>
          <p:nvPr>
            <p:ph type="ctrTitle" idx="3"/>
          </p:nvPr>
        </p:nvSpPr>
        <p:spPr>
          <a:xfrm>
            <a:off x="4689800" y="3859100"/>
            <a:ext cx="2812500" cy="8085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149" name="Google Shape;149;p28"/>
          <p:cNvSpPr txBox="1">
            <a:spLocks noGrp="1"/>
          </p:cNvSpPr>
          <p:nvPr>
            <p:ph type="subTitle" idx="4"/>
          </p:nvPr>
        </p:nvSpPr>
        <p:spPr>
          <a:xfrm>
            <a:off x="4816600" y="4237667"/>
            <a:ext cx="2558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
        <p:nvSpPr>
          <p:cNvPr id="150" name="Google Shape;150;p28"/>
          <p:cNvSpPr txBox="1">
            <a:spLocks noGrp="1"/>
          </p:cNvSpPr>
          <p:nvPr>
            <p:ph type="ctrTitle" idx="5"/>
          </p:nvPr>
        </p:nvSpPr>
        <p:spPr>
          <a:xfrm>
            <a:off x="7767400" y="3859100"/>
            <a:ext cx="2812500" cy="8085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1900"/>
              <a:buFont typeface="Abril Fatface"/>
              <a:buNone/>
              <a:defRPr sz="1900">
                <a:latin typeface="Abril Fatface"/>
                <a:ea typeface="Abril Fatface"/>
                <a:cs typeface="Abril Fatface"/>
                <a:sym typeface="Abril Fatface"/>
              </a:defRPr>
            </a:lvl1pPr>
            <a:lvl2pPr lvl="1" algn="ctr" rtl="0">
              <a:spcBef>
                <a:spcPts val="0"/>
              </a:spcBef>
              <a:spcAft>
                <a:spcPts val="0"/>
              </a:spcAft>
              <a:buSzPts val="1900"/>
              <a:buFont typeface="Abril Fatface"/>
              <a:buNone/>
              <a:defRPr sz="1900">
                <a:latin typeface="Abril Fatface"/>
                <a:ea typeface="Abril Fatface"/>
                <a:cs typeface="Abril Fatface"/>
                <a:sym typeface="Abril Fatface"/>
              </a:defRPr>
            </a:lvl2pPr>
            <a:lvl3pPr lvl="2" algn="ctr" rtl="0">
              <a:spcBef>
                <a:spcPts val="0"/>
              </a:spcBef>
              <a:spcAft>
                <a:spcPts val="0"/>
              </a:spcAft>
              <a:buSzPts val="1900"/>
              <a:buFont typeface="Abril Fatface"/>
              <a:buNone/>
              <a:defRPr sz="1900">
                <a:latin typeface="Abril Fatface"/>
                <a:ea typeface="Abril Fatface"/>
                <a:cs typeface="Abril Fatface"/>
                <a:sym typeface="Abril Fatface"/>
              </a:defRPr>
            </a:lvl3pPr>
            <a:lvl4pPr lvl="3" algn="ctr" rtl="0">
              <a:spcBef>
                <a:spcPts val="0"/>
              </a:spcBef>
              <a:spcAft>
                <a:spcPts val="0"/>
              </a:spcAft>
              <a:buSzPts val="1900"/>
              <a:buFont typeface="Abril Fatface"/>
              <a:buNone/>
              <a:defRPr sz="1900">
                <a:latin typeface="Abril Fatface"/>
                <a:ea typeface="Abril Fatface"/>
                <a:cs typeface="Abril Fatface"/>
                <a:sym typeface="Abril Fatface"/>
              </a:defRPr>
            </a:lvl4pPr>
            <a:lvl5pPr lvl="4" algn="ctr" rtl="0">
              <a:spcBef>
                <a:spcPts val="0"/>
              </a:spcBef>
              <a:spcAft>
                <a:spcPts val="0"/>
              </a:spcAft>
              <a:buSzPts val="1900"/>
              <a:buFont typeface="Abril Fatface"/>
              <a:buNone/>
              <a:defRPr sz="1900">
                <a:latin typeface="Abril Fatface"/>
                <a:ea typeface="Abril Fatface"/>
                <a:cs typeface="Abril Fatface"/>
                <a:sym typeface="Abril Fatface"/>
              </a:defRPr>
            </a:lvl5pPr>
            <a:lvl6pPr lvl="5" algn="ctr" rtl="0">
              <a:spcBef>
                <a:spcPts val="0"/>
              </a:spcBef>
              <a:spcAft>
                <a:spcPts val="0"/>
              </a:spcAft>
              <a:buSzPts val="1900"/>
              <a:buFont typeface="Abril Fatface"/>
              <a:buNone/>
              <a:defRPr sz="1900">
                <a:latin typeface="Abril Fatface"/>
                <a:ea typeface="Abril Fatface"/>
                <a:cs typeface="Abril Fatface"/>
                <a:sym typeface="Abril Fatface"/>
              </a:defRPr>
            </a:lvl6pPr>
            <a:lvl7pPr lvl="6" algn="ctr" rtl="0">
              <a:spcBef>
                <a:spcPts val="0"/>
              </a:spcBef>
              <a:spcAft>
                <a:spcPts val="0"/>
              </a:spcAft>
              <a:buSzPts val="1900"/>
              <a:buFont typeface="Abril Fatface"/>
              <a:buNone/>
              <a:defRPr sz="1900">
                <a:latin typeface="Abril Fatface"/>
                <a:ea typeface="Abril Fatface"/>
                <a:cs typeface="Abril Fatface"/>
                <a:sym typeface="Abril Fatface"/>
              </a:defRPr>
            </a:lvl7pPr>
            <a:lvl8pPr lvl="7" algn="ctr" rtl="0">
              <a:spcBef>
                <a:spcPts val="0"/>
              </a:spcBef>
              <a:spcAft>
                <a:spcPts val="0"/>
              </a:spcAft>
              <a:buSzPts val="1900"/>
              <a:buFont typeface="Abril Fatface"/>
              <a:buNone/>
              <a:defRPr sz="1900">
                <a:latin typeface="Abril Fatface"/>
                <a:ea typeface="Abril Fatface"/>
                <a:cs typeface="Abril Fatface"/>
                <a:sym typeface="Abril Fatface"/>
              </a:defRPr>
            </a:lvl8pPr>
            <a:lvl9pPr lvl="8" algn="ctr" rtl="0">
              <a:spcBef>
                <a:spcPts val="0"/>
              </a:spcBef>
              <a:spcAft>
                <a:spcPts val="0"/>
              </a:spcAft>
              <a:buSzPts val="1900"/>
              <a:buFont typeface="Abril Fatface"/>
              <a:buNone/>
              <a:defRPr sz="1900">
                <a:latin typeface="Abril Fatface"/>
                <a:ea typeface="Abril Fatface"/>
                <a:cs typeface="Abril Fatface"/>
                <a:sym typeface="Abril Fatface"/>
              </a:defRPr>
            </a:lvl9pPr>
          </a:lstStyle>
          <a:p>
            <a:endParaRPr/>
          </a:p>
        </p:txBody>
      </p:sp>
      <p:sp>
        <p:nvSpPr>
          <p:cNvPr id="151" name="Google Shape;151;p28"/>
          <p:cNvSpPr txBox="1">
            <a:spLocks noGrp="1"/>
          </p:cNvSpPr>
          <p:nvPr>
            <p:ph type="subTitle" idx="6"/>
          </p:nvPr>
        </p:nvSpPr>
        <p:spPr>
          <a:xfrm>
            <a:off x="7894200" y="4237667"/>
            <a:ext cx="2558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1300"/>
              <a:buNone/>
              <a:defRPr sz="1300"/>
            </a:lvl2pPr>
            <a:lvl3pPr lvl="2" algn="ctr" rtl="0">
              <a:lnSpc>
                <a:spcPct val="100000"/>
              </a:lnSpc>
              <a:spcBef>
                <a:spcPts val="0"/>
              </a:spcBef>
              <a:spcAft>
                <a:spcPts val="0"/>
              </a:spcAft>
              <a:buSzPts val="1300"/>
              <a:buNone/>
              <a:defRPr sz="1300"/>
            </a:lvl3pPr>
            <a:lvl4pPr lvl="3" algn="ctr" rtl="0">
              <a:lnSpc>
                <a:spcPct val="100000"/>
              </a:lnSpc>
              <a:spcBef>
                <a:spcPts val="0"/>
              </a:spcBef>
              <a:spcAft>
                <a:spcPts val="0"/>
              </a:spcAft>
              <a:buSzPts val="1300"/>
              <a:buNone/>
              <a:defRPr sz="1300"/>
            </a:lvl4pPr>
            <a:lvl5pPr lvl="4" algn="ctr" rtl="0">
              <a:lnSpc>
                <a:spcPct val="100000"/>
              </a:lnSpc>
              <a:spcBef>
                <a:spcPts val="0"/>
              </a:spcBef>
              <a:spcAft>
                <a:spcPts val="0"/>
              </a:spcAft>
              <a:buSzPts val="1300"/>
              <a:buNone/>
              <a:defRPr sz="1300"/>
            </a:lvl5pPr>
            <a:lvl6pPr lvl="5" algn="ctr" rtl="0">
              <a:lnSpc>
                <a:spcPct val="100000"/>
              </a:lnSpc>
              <a:spcBef>
                <a:spcPts val="0"/>
              </a:spcBef>
              <a:spcAft>
                <a:spcPts val="0"/>
              </a:spcAft>
              <a:buSzPts val="1300"/>
              <a:buNone/>
              <a:defRPr sz="1300"/>
            </a:lvl6pPr>
            <a:lvl7pPr lvl="6" algn="ctr" rtl="0">
              <a:lnSpc>
                <a:spcPct val="100000"/>
              </a:lnSpc>
              <a:spcBef>
                <a:spcPts val="0"/>
              </a:spcBef>
              <a:spcAft>
                <a:spcPts val="0"/>
              </a:spcAft>
              <a:buSzPts val="1300"/>
              <a:buNone/>
              <a:defRPr sz="1300"/>
            </a:lvl7pPr>
            <a:lvl8pPr lvl="7" algn="ctr" rtl="0">
              <a:lnSpc>
                <a:spcPct val="100000"/>
              </a:lnSpc>
              <a:spcBef>
                <a:spcPts val="0"/>
              </a:spcBef>
              <a:spcAft>
                <a:spcPts val="0"/>
              </a:spcAft>
              <a:buSzPts val="1300"/>
              <a:buNone/>
              <a:defRPr sz="1300"/>
            </a:lvl8pPr>
            <a:lvl9pPr lvl="8" algn="ctr" rtl="0">
              <a:lnSpc>
                <a:spcPct val="100000"/>
              </a:lnSpc>
              <a:spcBef>
                <a:spcPts val="0"/>
              </a:spcBef>
              <a:spcAft>
                <a:spcPts val="0"/>
              </a:spcAft>
              <a:buSzPts val="1300"/>
              <a:buNone/>
              <a:defRPr sz="1300"/>
            </a:lvl9pPr>
          </a:lstStyle>
          <a:p>
            <a:endParaRPr/>
          </a:p>
        </p:txBody>
      </p:sp>
    </p:spTree>
  </p:cSld>
  <p:clrMapOvr>
    <a:masterClrMapping/>
  </p:clrMapOvr>
  <p:extLst>
    <p:ext uri="{DCECCB84-F9BA-43D5-87BE-67443E8EF086}">
      <p15:sldGuideLst xmlns:p15="http://schemas.microsoft.com/office/powerpoint/2012/main">
        <p15:guide id="1" pos="605">
          <p15:clr>
            <a:srgbClr val="FA7B17"/>
          </p15:clr>
        </p15:guide>
        <p15:guide id="2" orient="horz" pos="45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01" name="Google Shape;101;p1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02" name="Google Shape;102;p1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www.crcworks.org/ohfood.pdf"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nopren.ucsf.edu/her-nopren-summer-speaker-series-students-2024"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7.jp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nopren.ucsf.edu/her-nopren-summer-speaker-series-students-202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kategarr@umich.edu"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hyperlink" Target="https://ruralaction.org/people/bio/molly-sowash/"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Summer Speaker Series for Students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2024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8" name="Google Shape;158;p29">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159" name="Google Shape;159;p29">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0" name="Google Shape;160;p29" descr="A picture containing icon"/>
          <p:cNvPicPr preferRelativeResize="0"/>
          <p:nvPr/>
        </p:nvPicPr>
        <p:blipFill rotWithShape="1">
          <a:blip r:embed="rId3">
            <a:alphaModFix/>
          </a:blip>
          <a:srcRect/>
          <a:stretch/>
        </p:blipFill>
        <p:spPr>
          <a:xfrm>
            <a:off x="1184644" y="277465"/>
            <a:ext cx="9372600" cy="3352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Title 1">
            <a:extLst>
              <a:ext uri="{FF2B5EF4-FFF2-40B4-BE49-F238E27FC236}">
                <a16:creationId xmlns:a16="http://schemas.microsoft.com/office/drawing/2014/main" id="{0FDB3825-A934-79DD-67F2-605C027A97E9}"/>
              </a:ext>
              <a:ext uri="{C183D7F6-B498-43B3-948B-1728B52AA6E4}">
                <adec:decorative xmlns:adec="http://schemas.microsoft.com/office/drawing/2017/decorative" val="1"/>
              </a:ext>
            </a:extLst>
          </p:cNvPr>
          <p:cNvSpPr>
            <a:spLocks noGrp="1"/>
          </p:cNvSpPr>
          <p:nvPr>
            <p:ph type="title"/>
          </p:nvPr>
        </p:nvSpPr>
        <p:spPr>
          <a:xfrm>
            <a:off x="415600" y="-763500"/>
            <a:ext cx="11360700" cy="763500"/>
          </a:xfrm>
        </p:spPr>
        <p:txBody>
          <a:bodyPr spcFirstLastPara="1" wrap="square" lIns="91425" tIns="45700" rIns="91425" bIns="45700" anchor="b" anchorCtr="0">
            <a:normAutofit/>
          </a:bodyPr>
          <a:lstStyle/>
          <a:p>
            <a:r>
              <a:rPr lang="en-US" dirty="0"/>
              <a:t>Rural Action </a:t>
            </a:r>
          </a:p>
        </p:txBody>
      </p:sp>
      <p:pic>
        <p:nvPicPr>
          <p:cNvPr id="275" name="Google Shape;275;p40" descr="Rural Action logo"/>
          <p:cNvPicPr preferRelativeResize="0"/>
          <p:nvPr/>
        </p:nvPicPr>
        <p:blipFill>
          <a:blip r:embed="rId3">
            <a:alphaModFix/>
          </a:blip>
          <a:stretch>
            <a:fillRect/>
          </a:stretch>
        </p:blipFill>
        <p:spPr>
          <a:xfrm>
            <a:off x="145466" y="356810"/>
            <a:ext cx="6876698" cy="2061657"/>
          </a:xfrm>
          <a:prstGeom prst="rect">
            <a:avLst/>
          </a:prstGeom>
          <a:noFill/>
          <a:ln>
            <a:noFill/>
          </a:ln>
        </p:spPr>
      </p:pic>
      <p:sp>
        <p:nvSpPr>
          <p:cNvPr id="274" name="Google Shape;274;p40"/>
          <p:cNvSpPr txBox="1"/>
          <p:nvPr/>
        </p:nvSpPr>
        <p:spPr>
          <a:xfrm>
            <a:off x="415600" y="2764500"/>
            <a:ext cx="6777300" cy="3092700"/>
          </a:xfrm>
          <a:prstGeom prst="rect">
            <a:avLst/>
          </a:prstGeom>
          <a:noFill/>
          <a:ln>
            <a:noFill/>
          </a:ln>
        </p:spPr>
        <p:txBody>
          <a:bodyPr spcFirstLastPara="1" wrap="square" lIns="121900" tIns="121900" rIns="121900" bIns="121900" anchor="t" anchorCtr="0">
            <a:noAutofit/>
          </a:bodyPr>
          <a:lstStyle/>
          <a:p>
            <a:pPr marL="609600" lvl="0" indent="-463550" algn="l" rtl="0">
              <a:lnSpc>
                <a:spcPct val="90000"/>
              </a:lnSpc>
              <a:spcBef>
                <a:spcPts val="0"/>
              </a:spcBef>
              <a:spcAft>
                <a:spcPts val="0"/>
              </a:spcAft>
              <a:buClr>
                <a:srgbClr val="595959"/>
              </a:buClr>
              <a:buSzPts val="2500"/>
              <a:buFont typeface="Raleway"/>
              <a:buChar char="●"/>
            </a:pPr>
            <a:r>
              <a:rPr lang="en-US" sz="2500">
                <a:solidFill>
                  <a:srgbClr val="595959"/>
                </a:solidFill>
                <a:latin typeface="Raleway"/>
                <a:ea typeface="Raleway"/>
                <a:cs typeface="Raleway"/>
                <a:sym typeface="Raleway"/>
              </a:rPr>
              <a:t>Serving Appalachian Ohio since 1994.</a:t>
            </a:r>
            <a:br>
              <a:rPr lang="en-US" sz="2500">
                <a:solidFill>
                  <a:srgbClr val="595959"/>
                </a:solidFill>
                <a:latin typeface="Raleway"/>
                <a:ea typeface="Raleway"/>
                <a:cs typeface="Raleway"/>
                <a:sym typeface="Raleway"/>
              </a:rPr>
            </a:br>
            <a:br>
              <a:rPr lang="en-US" sz="2500">
                <a:solidFill>
                  <a:srgbClr val="595959"/>
                </a:solidFill>
                <a:latin typeface="Raleway"/>
                <a:ea typeface="Raleway"/>
                <a:cs typeface="Raleway"/>
                <a:sym typeface="Raleway"/>
              </a:rPr>
            </a:br>
            <a:r>
              <a:rPr lang="en-US" sz="2500">
                <a:solidFill>
                  <a:srgbClr val="595959"/>
                </a:solidFill>
                <a:latin typeface="Raleway"/>
                <a:ea typeface="Raleway"/>
                <a:cs typeface="Raleway"/>
                <a:sym typeface="Raleway"/>
              </a:rPr>
              <a:t> </a:t>
            </a:r>
            <a:endParaRPr sz="2500">
              <a:solidFill>
                <a:srgbClr val="595959"/>
              </a:solidFill>
              <a:latin typeface="Raleway"/>
              <a:ea typeface="Raleway"/>
              <a:cs typeface="Raleway"/>
              <a:sym typeface="Raleway"/>
            </a:endParaRPr>
          </a:p>
          <a:p>
            <a:pPr marL="609600" lvl="0" indent="-463550" algn="l" rtl="0">
              <a:lnSpc>
                <a:spcPct val="90000"/>
              </a:lnSpc>
              <a:spcBef>
                <a:spcPts val="0"/>
              </a:spcBef>
              <a:spcAft>
                <a:spcPts val="0"/>
              </a:spcAft>
              <a:buClr>
                <a:srgbClr val="595959"/>
              </a:buClr>
              <a:buSzPts val="2500"/>
              <a:buFont typeface="Noto Sans Symbols"/>
              <a:buChar char="●"/>
            </a:pPr>
            <a:r>
              <a:rPr lang="en-US" sz="2500">
                <a:solidFill>
                  <a:srgbClr val="595959"/>
                </a:solidFill>
                <a:latin typeface="Raleway"/>
                <a:ea typeface="Raleway"/>
                <a:cs typeface="Raleway"/>
                <a:sym typeface="Raleway"/>
              </a:rPr>
              <a:t>Our </a:t>
            </a:r>
            <a:r>
              <a:rPr lang="en-US" sz="2500" b="1">
                <a:solidFill>
                  <a:srgbClr val="595959"/>
                </a:solidFill>
                <a:latin typeface="Raleway"/>
                <a:ea typeface="Raleway"/>
                <a:cs typeface="Raleway"/>
                <a:sym typeface="Raleway"/>
              </a:rPr>
              <a:t>Mission</a:t>
            </a:r>
            <a:r>
              <a:rPr lang="en-US" sz="2500">
                <a:solidFill>
                  <a:srgbClr val="595959"/>
                </a:solidFill>
                <a:latin typeface="Raleway"/>
                <a:ea typeface="Raleway"/>
                <a:cs typeface="Raleway"/>
                <a:sym typeface="Raleway"/>
              </a:rPr>
              <a:t> is to build a more just economy by developing the region’s assets in environmentally, socially, and economically sustainable ways.</a:t>
            </a:r>
            <a:endParaRPr sz="2700">
              <a:solidFill>
                <a:srgbClr val="595959"/>
              </a:solidFill>
            </a:endParaRPr>
          </a:p>
        </p:txBody>
      </p:sp>
      <p:pic>
        <p:nvPicPr>
          <p:cNvPr id="276" name="Google Shape;276;p40" descr="Rural Action counties"/>
          <p:cNvPicPr preferRelativeResize="0"/>
          <p:nvPr/>
        </p:nvPicPr>
        <p:blipFill>
          <a:blip r:embed="rId4">
            <a:alphaModFix/>
          </a:blip>
          <a:stretch>
            <a:fillRect/>
          </a:stretch>
        </p:blipFill>
        <p:spPr>
          <a:xfrm>
            <a:off x="7123767" y="326267"/>
            <a:ext cx="4953567" cy="64086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 name="Title 1">
            <a:extLst>
              <a:ext uri="{FF2B5EF4-FFF2-40B4-BE49-F238E27FC236}">
                <a16:creationId xmlns:a16="http://schemas.microsoft.com/office/drawing/2014/main" id="{00E3F053-E223-4CFC-7B83-EF299A8B61C0}"/>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Map</a:t>
            </a:r>
          </a:p>
        </p:txBody>
      </p:sp>
      <p:pic>
        <p:nvPicPr>
          <p:cNvPr id="281" name="Google Shape;281;p41" descr="map with economic conditions at the county level"/>
          <p:cNvPicPr preferRelativeResize="0"/>
          <p:nvPr/>
        </p:nvPicPr>
        <p:blipFill>
          <a:blip r:embed="rId3">
            <a:alphaModFix/>
          </a:blip>
          <a:stretch>
            <a:fillRect/>
          </a:stretch>
        </p:blipFill>
        <p:spPr>
          <a:xfrm>
            <a:off x="3132017" y="231000"/>
            <a:ext cx="5927969" cy="6396003"/>
          </a:xfrm>
          <a:prstGeom prst="rect">
            <a:avLst/>
          </a:prstGeom>
          <a:noFill/>
          <a:ln>
            <a:noFill/>
          </a:ln>
        </p:spPr>
      </p:pic>
      <p:pic>
        <p:nvPicPr>
          <p:cNvPr id="282" name="Google Shape;282;p41" descr="Rural Action logo"/>
          <p:cNvPicPr preferRelativeResize="0"/>
          <p:nvPr/>
        </p:nvPicPr>
        <p:blipFill rotWithShape="1">
          <a:blip r:embed="rId4">
            <a:alphaModFix/>
          </a:blip>
          <a:srcRect l="3879" t="21491" r="79260" b="19435"/>
          <a:stretch/>
        </p:blipFill>
        <p:spPr>
          <a:xfrm>
            <a:off x="10969807" y="5578300"/>
            <a:ext cx="964096" cy="1012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98" name="Google Shape;298;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30934" y="232150"/>
            <a:ext cx="3254400" cy="975701"/>
          </a:xfrm>
          <a:prstGeom prst="rect">
            <a:avLst/>
          </a:prstGeom>
          <a:noFill/>
          <a:ln>
            <a:noFill/>
          </a:ln>
        </p:spPr>
      </p:pic>
      <p:sp>
        <p:nvSpPr>
          <p:cNvPr id="287" name="Google Shape;287;p42"/>
          <p:cNvSpPr txBox="1">
            <a:spLocks noGrp="1"/>
          </p:cNvSpPr>
          <p:nvPr>
            <p:ph type="ctrTitle"/>
          </p:nvPr>
        </p:nvSpPr>
        <p:spPr>
          <a:xfrm>
            <a:off x="3597300" y="315800"/>
            <a:ext cx="7204800" cy="80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latin typeface="Raleway"/>
                <a:ea typeface="Raleway"/>
                <a:cs typeface="Raleway"/>
                <a:sym typeface="Raleway"/>
              </a:rPr>
              <a:t>Sustainable Agriculture Program</a:t>
            </a:r>
            <a:endParaRPr dirty="0">
              <a:latin typeface="Raleway"/>
              <a:ea typeface="Raleway"/>
              <a:cs typeface="Raleway"/>
              <a:sym typeface="Raleway"/>
            </a:endParaRPr>
          </a:p>
        </p:txBody>
      </p:sp>
      <p:pic>
        <p:nvPicPr>
          <p:cNvPr id="301" name="Google Shape;301;p4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3441174">
            <a:off x="1151869" y="1762408"/>
            <a:ext cx="1528958" cy="1401743"/>
          </a:xfrm>
          <a:prstGeom prst="rect">
            <a:avLst/>
          </a:prstGeom>
          <a:noFill/>
          <a:ln>
            <a:noFill/>
          </a:ln>
        </p:spPr>
      </p:pic>
      <p:sp>
        <p:nvSpPr>
          <p:cNvPr id="299" name="Google Shape;299;p42"/>
          <p:cNvSpPr txBox="1">
            <a:spLocks noGrp="1"/>
          </p:cNvSpPr>
          <p:nvPr>
            <p:ph type="ctrTitle" idx="3"/>
          </p:nvPr>
        </p:nvSpPr>
        <p:spPr>
          <a:xfrm>
            <a:off x="230930" y="3468825"/>
            <a:ext cx="3525300" cy="10131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dirty="0">
                <a:latin typeface="Raleway"/>
                <a:ea typeface="Raleway"/>
                <a:cs typeface="Raleway"/>
                <a:sym typeface="Raleway"/>
              </a:rPr>
              <a:t>Food Hub Development</a:t>
            </a:r>
            <a:endParaRPr b="1" dirty="0">
              <a:latin typeface="Raleway"/>
              <a:ea typeface="Raleway"/>
              <a:cs typeface="Raleway"/>
              <a:sym typeface="Raleway"/>
            </a:endParaRPr>
          </a:p>
        </p:txBody>
      </p:sp>
      <p:sp>
        <p:nvSpPr>
          <p:cNvPr id="289" name="Google Shape;289;p42">
            <a:extLst>
              <a:ext uri="{C183D7F6-B498-43B3-948B-1728B52AA6E4}">
                <adec:decorative xmlns:adec="http://schemas.microsoft.com/office/drawing/2017/decorative" val="1"/>
              </a:ext>
            </a:extLst>
          </p:cNvPr>
          <p:cNvSpPr/>
          <p:nvPr/>
        </p:nvSpPr>
        <p:spPr>
          <a:xfrm>
            <a:off x="5430240" y="1737656"/>
            <a:ext cx="1592700" cy="1592700"/>
          </a:xfrm>
          <a:prstGeom prst="ellipse">
            <a:avLst/>
          </a:prstGeom>
          <a:solidFill>
            <a:srgbClr val="EA9999">
              <a:alpha val="2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4" name="Google Shape;294;p4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110094" y="1851927"/>
            <a:ext cx="1984029" cy="1537680"/>
          </a:xfrm>
          <a:prstGeom prst="rect">
            <a:avLst/>
          </a:prstGeom>
          <a:noFill/>
          <a:ln>
            <a:noFill/>
          </a:ln>
        </p:spPr>
      </p:pic>
      <p:sp>
        <p:nvSpPr>
          <p:cNvPr id="288" name="Google Shape;288;p42"/>
          <p:cNvSpPr txBox="1">
            <a:spLocks noGrp="1"/>
          </p:cNvSpPr>
          <p:nvPr>
            <p:ph type="ctrTitle" idx="2"/>
          </p:nvPr>
        </p:nvSpPr>
        <p:spPr>
          <a:xfrm>
            <a:off x="4331467" y="3539024"/>
            <a:ext cx="3580800" cy="1029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latin typeface="Raleway"/>
                <a:ea typeface="Raleway"/>
                <a:cs typeface="Raleway"/>
                <a:sym typeface="Raleway"/>
              </a:rPr>
              <a:t>Farmer Support</a:t>
            </a:r>
            <a:endParaRPr b="1">
              <a:latin typeface="Raleway"/>
              <a:ea typeface="Raleway"/>
              <a:cs typeface="Raleway"/>
              <a:sym typeface="Raleway"/>
            </a:endParaRPr>
          </a:p>
        </p:txBody>
      </p:sp>
      <p:pic>
        <p:nvPicPr>
          <p:cNvPr id="295" name="Google Shape;295;p4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9491758" y="1851948"/>
            <a:ext cx="1259187" cy="1537691"/>
          </a:xfrm>
          <a:prstGeom prst="rect">
            <a:avLst/>
          </a:prstGeom>
          <a:noFill/>
          <a:ln>
            <a:noFill/>
          </a:ln>
        </p:spPr>
      </p:pic>
      <p:sp>
        <p:nvSpPr>
          <p:cNvPr id="291" name="Google Shape;291;p42"/>
          <p:cNvSpPr txBox="1">
            <a:spLocks noGrp="1"/>
          </p:cNvSpPr>
          <p:nvPr>
            <p:ph type="ctrTitle" idx="5"/>
          </p:nvPr>
        </p:nvSpPr>
        <p:spPr>
          <a:xfrm>
            <a:off x="8311242" y="3543019"/>
            <a:ext cx="3580800" cy="1029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dirty="0">
                <a:latin typeface="Raleway"/>
                <a:ea typeface="Raleway"/>
                <a:cs typeface="Raleway"/>
                <a:sym typeface="Raleway"/>
              </a:rPr>
              <a:t>Farm to Institution</a:t>
            </a:r>
            <a:endParaRPr b="1" dirty="0">
              <a:latin typeface="Raleway"/>
              <a:ea typeface="Raleway"/>
              <a:cs typeface="Raleway"/>
              <a:sym typeface="Raleway"/>
            </a:endParaRPr>
          </a:p>
        </p:txBody>
      </p:sp>
      <p:pic>
        <p:nvPicPr>
          <p:cNvPr id="296" name="Google Shape;296;p4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523723" y="4035256"/>
            <a:ext cx="1568177" cy="1513778"/>
          </a:xfrm>
          <a:prstGeom prst="rect">
            <a:avLst/>
          </a:prstGeom>
          <a:noFill/>
          <a:ln>
            <a:noFill/>
          </a:ln>
        </p:spPr>
      </p:pic>
      <p:sp>
        <p:nvSpPr>
          <p:cNvPr id="290" name="Google Shape;290;p42"/>
          <p:cNvSpPr txBox="1">
            <a:spLocks noGrp="1"/>
          </p:cNvSpPr>
          <p:nvPr>
            <p:ph type="ctrTitle" idx="3"/>
          </p:nvPr>
        </p:nvSpPr>
        <p:spPr>
          <a:xfrm>
            <a:off x="2545283" y="5800048"/>
            <a:ext cx="3525300" cy="10131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latin typeface="Raleway"/>
                <a:ea typeface="Raleway"/>
                <a:cs typeface="Raleway"/>
                <a:sym typeface="Raleway"/>
              </a:rPr>
              <a:t>Local Food Access</a:t>
            </a:r>
            <a:endParaRPr b="1">
              <a:latin typeface="Raleway"/>
              <a:ea typeface="Raleway"/>
              <a:cs typeface="Raleway"/>
              <a:sym typeface="Raleway"/>
            </a:endParaRPr>
          </a:p>
        </p:txBody>
      </p:sp>
      <p:sp>
        <p:nvSpPr>
          <p:cNvPr id="292" name="Google Shape;292;p42">
            <a:extLst>
              <a:ext uri="{C183D7F6-B498-43B3-948B-1728B52AA6E4}">
                <adec:decorative xmlns:adec="http://schemas.microsoft.com/office/drawing/2017/decorative" val="1"/>
              </a:ext>
            </a:extLst>
          </p:cNvPr>
          <p:cNvSpPr/>
          <p:nvPr/>
        </p:nvSpPr>
        <p:spPr>
          <a:xfrm>
            <a:off x="9324841" y="1824276"/>
            <a:ext cx="1593300" cy="1593300"/>
          </a:xfrm>
          <a:prstGeom prst="ellipse">
            <a:avLst/>
          </a:prstGeom>
          <a:solidFill>
            <a:srgbClr val="EA9999">
              <a:alpha val="2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p42">
            <a:extLst>
              <a:ext uri="{C183D7F6-B498-43B3-948B-1728B52AA6E4}">
                <adec:decorative xmlns:adec="http://schemas.microsoft.com/office/drawing/2017/decorative" val="1"/>
              </a:ext>
            </a:extLst>
          </p:cNvPr>
          <p:cNvSpPr/>
          <p:nvPr/>
        </p:nvSpPr>
        <p:spPr>
          <a:xfrm>
            <a:off x="3504262" y="4008016"/>
            <a:ext cx="1568400" cy="1568400"/>
          </a:xfrm>
          <a:prstGeom prst="ellipse">
            <a:avLst/>
          </a:prstGeom>
          <a:solidFill>
            <a:srgbClr val="A1C448">
              <a:alpha val="343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97" name="Google Shape;297;p42">
            <a:extLst>
              <a:ext uri="{C183D7F6-B498-43B3-948B-1728B52AA6E4}">
                <adec:decorative xmlns:adec="http://schemas.microsoft.com/office/drawing/2017/decorative" val="1"/>
              </a:ext>
            </a:extLst>
          </p:cNvPr>
          <p:cNvCxnSpPr/>
          <p:nvPr/>
        </p:nvCxnSpPr>
        <p:spPr>
          <a:xfrm>
            <a:off x="3578537" y="1333633"/>
            <a:ext cx="8661600" cy="0"/>
          </a:xfrm>
          <a:prstGeom prst="straightConnector1">
            <a:avLst/>
          </a:prstGeom>
          <a:noFill/>
          <a:ln w="76200" cap="flat" cmpd="sng">
            <a:solidFill>
              <a:srgbClr val="92BC4F"/>
            </a:solidFill>
            <a:prstDash val="solid"/>
            <a:round/>
            <a:headEnd type="none" w="med" len="med"/>
            <a:tailEnd type="none" w="med" len="med"/>
          </a:ln>
        </p:spPr>
      </p:cxnSp>
      <p:sp>
        <p:nvSpPr>
          <p:cNvPr id="300" name="Google Shape;300;p42">
            <a:extLst>
              <a:ext uri="{C183D7F6-B498-43B3-948B-1728B52AA6E4}">
                <adec:decorative xmlns:adec="http://schemas.microsoft.com/office/drawing/2017/decorative" val="1"/>
              </a:ext>
            </a:extLst>
          </p:cNvPr>
          <p:cNvSpPr/>
          <p:nvPr/>
        </p:nvSpPr>
        <p:spPr>
          <a:xfrm>
            <a:off x="1189889" y="1788078"/>
            <a:ext cx="1568400" cy="1568400"/>
          </a:xfrm>
          <a:prstGeom prst="ellipse">
            <a:avLst/>
          </a:prstGeom>
          <a:solidFill>
            <a:srgbClr val="A1C448">
              <a:alpha val="343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04" name="Google Shape;304;p4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rot="5399991">
            <a:off x="7495667" y="3869338"/>
            <a:ext cx="1599668" cy="1689059"/>
          </a:xfrm>
          <a:prstGeom prst="rect">
            <a:avLst/>
          </a:prstGeom>
          <a:noFill/>
          <a:ln>
            <a:noFill/>
          </a:ln>
        </p:spPr>
      </p:pic>
      <p:sp>
        <p:nvSpPr>
          <p:cNvPr id="302" name="Google Shape;302;p42"/>
          <p:cNvSpPr txBox="1">
            <a:spLocks noGrp="1"/>
          </p:cNvSpPr>
          <p:nvPr>
            <p:ph type="ctrTitle" idx="5"/>
          </p:nvPr>
        </p:nvSpPr>
        <p:spPr>
          <a:xfrm>
            <a:off x="6482612" y="5667247"/>
            <a:ext cx="3525300" cy="10128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b="1">
                <a:latin typeface="Raleway"/>
                <a:ea typeface="Raleway"/>
                <a:cs typeface="Raleway"/>
                <a:sym typeface="Raleway"/>
              </a:rPr>
              <a:t>Appalachian Staple Foods Collaborative</a:t>
            </a:r>
            <a:endParaRPr b="1">
              <a:latin typeface="Raleway"/>
              <a:ea typeface="Raleway"/>
              <a:cs typeface="Raleway"/>
              <a:sym typeface="Raleway"/>
            </a:endParaRPr>
          </a:p>
        </p:txBody>
      </p:sp>
      <p:sp>
        <p:nvSpPr>
          <p:cNvPr id="303" name="Google Shape;303;p42">
            <a:extLst>
              <a:ext uri="{C183D7F6-B498-43B3-948B-1728B52AA6E4}">
                <adec:decorative xmlns:adec="http://schemas.microsoft.com/office/drawing/2017/decorative" val="1"/>
              </a:ext>
            </a:extLst>
          </p:cNvPr>
          <p:cNvSpPr/>
          <p:nvPr/>
        </p:nvSpPr>
        <p:spPr>
          <a:xfrm>
            <a:off x="7480633" y="3929934"/>
            <a:ext cx="1568100" cy="1513500"/>
          </a:xfrm>
          <a:prstGeom prst="ellipse">
            <a:avLst/>
          </a:prstGeom>
          <a:solidFill>
            <a:srgbClr val="EA9999">
              <a:alpha val="2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Title 1">
            <a:extLst>
              <a:ext uri="{FF2B5EF4-FFF2-40B4-BE49-F238E27FC236}">
                <a16:creationId xmlns:a16="http://schemas.microsoft.com/office/drawing/2014/main" id="{5866467F-22A7-E4A5-52A3-B6DC0B304DB4}"/>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Produce Auction</a:t>
            </a:r>
          </a:p>
        </p:txBody>
      </p:sp>
      <p:pic>
        <p:nvPicPr>
          <p:cNvPr id="309" name="Google Shape;309;p43" descr="picture of Chesterhill Produce Auction"/>
          <p:cNvPicPr preferRelativeResize="0"/>
          <p:nvPr/>
        </p:nvPicPr>
        <p:blipFill>
          <a:blip r:embed="rId3">
            <a:alphaModFix/>
          </a:blip>
          <a:stretch>
            <a:fillRect/>
          </a:stretch>
        </p:blipFill>
        <p:spPr>
          <a:xfrm>
            <a:off x="-101600" y="-304800"/>
            <a:ext cx="12388869" cy="8237265"/>
          </a:xfrm>
          <a:prstGeom prst="rect">
            <a:avLst/>
          </a:prstGeom>
          <a:noFill/>
          <a:ln>
            <a:noFill/>
          </a:ln>
        </p:spPr>
      </p:pic>
      <p:pic>
        <p:nvPicPr>
          <p:cNvPr id="310" name="Google Shape;310;p43" descr="Chesterhill Produce Auction logo"/>
          <p:cNvPicPr preferRelativeResize="0"/>
          <p:nvPr/>
        </p:nvPicPr>
        <p:blipFill>
          <a:blip r:embed="rId4">
            <a:alphaModFix/>
          </a:blip>
          <a:stretch>
            <a:fillRect/>
          </a:stretch>
        </p:blipFill>
        <p:spPr>
          <a:xfrm>
            <a:off x="9785000" y="4975400"/>
            <a:ext cx="2133600" cy="160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cxnSp>
        <p:nvCxnSpPr>
          <p:cNvPr id="315" name="Google Shape;315;p44">
            <a:extLst>
              <a:ext uri="{C183D7F6-B498-43B3-948B-1728B52AA6E4}">
                <adec:decorative xmlns:adec="http://schemas.microsoft.com/office/drawing/2017/decorative" val="1"/>
              </a:ext>
            </a:extLst>
          </p:cNvPr>
          <p:cNvCxnSpPr/>
          <p:nvPr/>
        </p:nvCxnSpPr>
        <p:spPr>
          <a:xfrm>
            <a:off x="-51100" y="1226567"/>
            <a:ext cx="3754800" cy="0"/>
          </a:xfrm>
          <a:prstGeom prst="straightConnector1">
            <a:avLst/>
          </a:prstGeom>
          <a:noFill/>
          <a:ln w="76200" cap="flat" cmpd="sng">
            <a:solidFill>
              <a:srgbClr val="92BC4F"/>
            </a:solidFill>
            <a:prstDash val="solid"/>
            <a:round/>
            <a:headEnd type="none" w="med" len="med"/>
            <a:tailEnd type="none" w="med" len="med"/>
          </a:ln>
        </p:spPr>
      </p:cxnSp>
      <p:sp>
        <p:nvSpPr>
          <p:cNvPr id="316" name="Google Shape;316;p44">
            <a:extLst>
              <a:ext uri="{C183D7F6-B498-43B3-948B-1728B52AA6E4}">
                <adec:decorative xmlns:adec="http://schemas.microsoft.com/office/drawing/2017/decorative" val="1"/>
              </a:ext>
            </a:extLst>
          </p:cNvPr>
          <p:cNvSpPr/>
          <p:nvPr/>
        </p:nvSpPr>
        <p:spPr>
          <a:xfrm>
            <a:off x="858163" y="270267"/>
            <a:ext cx="1801200" cy="1801200"/>
          </a:xfrm>
          <a:prstGeom prst="ellipse">
            <a:avLst/>
          </a:prstGeom>
          <a:solidFill>
            <a:srgbClr val="A1C448">
              <a:alpha val="343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17" name="Google Shape;317;p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80512" y="301551"/>
            <a:ext cx="1801010" cy="1738511"/>
          </a:xfrm>
          <a:prstGeom prst="rect">
            <a:avLst/>
          </a:prstGeom>
          <a:noFill/>
          <a:ln>
            <a:noFill/>
          </a:ln>
        </p:spPr>
      </p:pic>
      <p:sp>
        <p:nvSpPr>
          <p:cNvPr id="321" name="Google Shape;321;p44"/>
          <p:cNvSpPr txBox="1">
            <a:spLocks noGrp="1"/>
          </p:cNvSpPr>
          <p:nvPr>
            <p:ph type="title" idx="4294967295"/>
          </p:nvPr>
        </p:nvSpPr>
        <p:spPr>
          <a:xfrm>
            <a:off x="4017467" y="657417"/>
            <a:ext cx="10592700" cy="10269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300"/>
              <a:buFont typeface="Arial"/>
              <a:buNone/>
            </a:pPr>
            <a:r>
              <a:rPr lang="en-US" sz="5000" b="1">
                <a:solidFill>
                  <a:srgbClr val="92BD4E"/>
                </a:solidFill>
                <a:latin typeface="Raleway"/>
                <a:ea typeface="Raleway"/>
                <a:cs typeface="Raleway"/>
                <a:sym typeface="Raleway"/>
              </a:rPr>
              <a:t>Local Food Access</a:t>
            </a:r>
            <a:endParaRPr sz="5000" b="1">
              <a:solidFill>
                <a:srgbClr val="92BD4E"/>
              </a:solidFill>
              <a:latin typeface="Raleway"/>
              <a:ea typeface="Raleway"/>
              <a:cs typeface="Raleway"/>
              <a:sym typeface="Raleway"/>
            </a:endParaRPr>
          </a:p>
        </p:txBody>
      </p:sp>
      <p:sp>
        <p:nvSpPr>
          <p:cNvPr id="318" name="Google Shape;318;p44"/>
          <p:cNvSpPr txBox="1"/>
          <p:nvPr/>
        </p:nvSpPr>
        <p:spPr>
          <a:xfrm>
            <a:off x="483600" y="2451033"/>
            <a:ext cx="7714800" cy="3051300"/>
          </a:xfrm>
          <a:prstGeom prst="rect">
            <a:avLst/>
          </a:prstGeom>
          <a:noFill/>
          <a:ln>
            <a:noFill/>
          </a:ln>
        </p:spPr>
        <p:txBody>
          <a:bodyPr spcFirstLastPara="1" wrap="square" lIns="121900" tIns="121900" rIns="121900" bIns="121900" anchor="t" anchorCtr="0">
            <a:noAutofit/>
          </a:bodyPr>
          <a:lstStyle/>
          <a:p>
            <a:pPr marL="609600" lvl="0" indent="-425450" algn="l" rtl="0">
              <a:lnSpc>
                <a:spcPct val="115000"/>
              </a:lnSpc>
              <a:spcBef>
                <a:spcPts val="0"/>
              </a:spcBef>
              <a:spcAft>
                <a:spcPts val="0"/>
              </a:spcAft>
              <a:buClr>
                <a:schemeClr val="dk1"/>
              </a:buClr>
              <a:buSzPts val="1900"/>
              <a:buFont typeface="Raleway"/>
              <a:buChar char="●"/>
            </a:pPr>
            <a:r>
              <a:rPr lang="en-US" sz="1900" b="1">
                <a:solidFill>
                  <a:schemeClr val="dk1"/>
                </a:solidFill>
                <a:latin typeface="Raleway"/>
                <a:ea typeface="Raleway"/>
                <a:cs typeface="Raleway"/>
                <a:sym typeface="Raleway"/>
              </a:rPr>
              <a:t>Appalachian Accessible Food Network (AAFN)</a:t>
            </a:r>
            <a:endParaRPr sz="1900" b="1">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Three partnering non-profits</a:t>
            </a:r>
            <a:endParaRPr sz="1900">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Southeast Ohio Food Bank </a:t>
            </a:r>
            <a:br>
              <a:rPr lang="en-US" sz="1900" b="1">
                <a:solidFill>
                  <a:schemeClr val="dk1"/>
                </a:solidFill>
                <a:latin typeface="Raleway"/>
                <a:ea typeface="Raleway"/>
                <a:cs typeface="Raleway"/>
                <a:sym typeface="Raleway"/>
              </a:rPr>
            </a:br>
            <a:endParaRPr sz="1900" b="1">
              <a:solidFill>
                <a:schemeClr val="dk1"/>
              </a:solidFill>
              <a:latin typeface="Raleway"/>
              <a:ea typeface="Raleway"/>
              <a:cs typeface="Raleway"/>
              <a:sym typeface="Raleway"/>
            </a:endParaRPr>
          </a:p>
          <a:p>
            <a:pPr marL="609600" lvl="0" indent="-425450" algn="l" rtl="0">
              <a:lnSpc>
                <a:spcPct val="115000"/>
              </a:lnSpc>
              <a:spcBef>
                <a:spcPts val="0"/>
              </a:spcBef>
              <a:spcAft>
                <a:spcPts val="0"/>
              </a:spcAft>
              <a:buClr>
                <a:schemeClr val="dk1"/>
              </a:buClr>
              <a:buSzPts val="1900"/>
              <a:buFont typeface="Raleway"/>
              <a:buChar char="●"/>
            </a:pPr>
            <a:r>
              <a:rPr lang="en-US" sz="1900" b="1">
                <a:solidFill>
                  <a:schemeClr val="dk1"/>
                </a:solidFill>
                <a:latin typeface="Raleway"/>
                <a:ea typeface="Raleway"/>
                <a:cs typeface="Raleway"/>
                <a:sym typeface="Raleway"/>
              </a:rPr>
              <a:t>Projects include:</a:t>
            </a:r>
            <a:endParaRPr sz="1900" b="1">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Farm to School </a:t>
            </a:r>
            <a:endParaRPr sz="1900">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Produce Prescriptions</a:t>
            </a:r>
            <a:endParaRPr sz="1900">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Country Fresh Stops </a:t>
            </a:r>
            <a:endParaRPr sz="1900">
              <a:solidFill>
                <a:schemeClr val="dk1"/>
              </a:solidFill>
              <a:latin typeface="Raleway"/>
              <a:ea typeface="Raleway"/>
              <a:cs typeface="Raleway"/>
              <a:sym typeface="Raleway"/>
            </a:endParaRPr>
          </a:p>
          <a:p>
            <a:pPr marL="1219200" lvl="1" indent="-425450" algn="l" rtl="0">
              <a:lnSpc>
                <a:spcPct val="115000"/>
              </a:lnSpc>
              <a:spcBef>
                <a:spcPts val="0"/>
              </a:spcBef>
              <a:spcAft>
                <a:spcPts val="0"/>
              </a:spcAft>
              <a:buClr>
                <a:schemeClr val="dk1"/>
              </a:buClr>
              <a:buSzPts val="1900"/>
              <a:buFont typeface="Raleway"/>
              <a:buChar char="○"/>
            </a:pPr>
            <a:r>
              <a:rPr lang="en-US" sz="1900">
                <a:solidFill>
                  <a:schemeClr val="dk1"/>
                </a:solidFill>
                <a:latin typeface="Raleway"/>
                <a:ea typeface="Raleway"/>
                <a:cs typeface="Raleway"/>
                <a:sym typeface="Raleway"/>
              </a:rPr>
              <a:t>Buying Club - Local Food for All</a:t>
            </a:r>
            <a:r>
              <a:rPr lang="en-US" sz="1900" b="1">
                <a:solidFill>
                  <a:schemeClr val="dk1"/>
                </a:solidFill>
                <a:latin typeface="Raleway"/>
                <a:ea typeface="Raleway"/>
                <a:cs typeface="Raleway"/>
                <a:sym typeface="Raleway"/>
              </a:rPr>
              <a:t> </a:t>
            </a:r>
            <a:endParaRPr sz="1900">
              <a:solidFill>
                <a:schemeClr val="dk1"/>
              </a:solidFill>
              <a:latin typeface="Raleway"/>
              <a:ea typeface="Raleway"/>
              <a:cs typeface="Raleway"/>
              <a:sym typeface="Raleway"/>
            </a:endParaRPr>
          </a:p>
        </p:txBody>
      </p:sp>
      <p:pic>
        <p:nvPicPr>
          <p:cNvPr id="320" name="Google Shape;320;p44" descr="Appalachian Accessible Food Network  2022 Annual Report"/>
          <p:cNvPicPr preferRelativeResize="0"/>
          <p:nvPr/>
        </p:nvPicPr>
        <p:blipFill rotWithShape="1">
          <a:blip r:embed="rId4">
            <a:alphaModFix/>
          </a:blip>
          <a:srcRect l="33974" t="13616" r="33542" b="10860"/>
          <a:stretch/>
        </p:blipFill>
        <p:spPr>
          <a:xfrm rot="253172">
            <a:off x="7110952" y="1977782"/>
            <a:ext cx="2677261" cy="3501472"/>
          </a:xfrm>
          <a:prstGeom prst="rect">
            <a:avLst/>
          </a:prstGeom>
          <a:noFill/>
          <a:ln>
            <a:noFill/>
          </a:ln>
        </p:spPr>
      </p:pic>
      <p:sp>
        <p:nvSpPr>
          <p:cNvPr id="319" name="Google Shape;319;p44">
            <a:hlinkClick r:id="rId5"/>
          </p:cNvPr>
          <p:cNvSpPr txBox="1"/>
          <p:nvPr/>
        </p:nvSpPr>
        <p:spPr>
          <a:xfrm>
            <a:off x="665400" y="5772800"/>
            <a:ext cx="10861200" cy="1186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1900" b="1">
                <a:solidFill>
                  <a:schemeClr val="dk1"/>
                </a:solidFill>
                <a:latin typeface="Raleway"/>
                <a:ea typeface="Raleway"/>
                <a:cs typeface="Raleway"/>
                <a:sym typeface="Raleway"/>
              </a:rPr>
              <a:t>“It is a significant challenge for Ohio to acknowledge that more than one quarter of the population, in a prominent farm state, is unable to afford the food they need.” - Ken Meters</a:t>
            </a:r>
            <a:endParaRPr sz="1900" b="1">
              <a:solidFill>
                <a:schemeClr val="dk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1" name="Google Shape;331;p45"/>
          <p:cNvSpPr txBox="1">
            <a:spLocks noGrp="1"/>
          </p:cNvSpPr>
          <p:nvPr>
            <p:ph type="title" idx="4294967295"/>
          </p:nvPr>
        </p:nvSpPr>
        <p:spPr>
          <a:xfrm>
            <a:off x="9548433" y="2329000"/>
            <a:ext cx="2357700" cy="26358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2300" b="1" i="0" u="none" strike="noStrike" kern="0" cap="none" spc="0" normalizeH="0" baseline="0" noProof="0" dirty="0">
                <a:ln>
                  <a:noFill/>
                </a:ln>
                <a:solidFill>
                  <a:schemeClr val="dk1"/>
                </a:solidFill>
                <a:effectLst/>
                <a:uLnTx/>
                <a:uFillTx/>
                <a:latin typeface="Raleway"/>
                <a:ea typeface="Raleway"/>
                <a:cs typeface="Raleway"/>
                <a:sym typeface="Raleway"/>
              </a:rPr>
              <a:t>What is your favorite item of produce that grows locally near you? </a:t>
            </a:r>
            <a:endParaRPr kumimoji="0" lang="en-US" sz="2300" b="0" i="0" u="none" strike="noStrike" kern="0" cap="none" spc="0" normalizeH="0" baseline="0" noProof="0" dirty="0">
              <a:ln>
                <a:noFill/>
              </a:ln>
              <a:solidFill>
                <a:schemeClr val="dk1"/>
              </a:solidFill>
              <a:effectLst/>
              <a:uLnTx/>
              <a:uFillTx/>
              <a:latin typeface="Raleway"/>
              <a:ea typeface="Raleway"/>
              <a:cs typeface="Raleway"/>
              <a:sym typeface="Raleway"/>
            </a:endParaRPr>
          </a:p>
        </p:txBody>
      </p:sp>
      <p:pic>
        <p:nvPicPr>
          <p:cNvPr id="328" name="Google Shape;328;p45" descr="tomatoes"/>
          <p:cNvPicPr preferRelativeResize="0"/>
          <p:nvPr/>
        </p:nvPicPr>
        <p:blipFill rotWithShape="1">
          <a:blip r:embed="rId3">
            <a:alphaModFix/>
          </a:blip>
          <a:srcRect t="16135"/>
          <a:stretch/>
        </p:blipFill>
        <p:spPr>
          <a:xfrm>
            <a:off x="222732" y="363066"/>
            <a:ext cx="3189923" cy="3543475"/>
          </a:xfrm>
          <a:prstGeom prst="rect">
            <a:avLst/>
          </a:prstGeom>
          <a:noFill/>
          <a:ln>
            <a:noFill/>
          </a:ln>
        </p:spPr>
      </p:pic>
      <p:pic>
        <p:nvPicPr>
          <p:cNvPr id="326" name="Google Shape;326;p45" descr="vegetables"/>
          <p:cNvPicPr preferRelativeResize="0"/>
          <p:nvPr/>
        </p:nvPicPr>
        <p:blipFill rotWithShape="1">
          <a:blip r:embed="rId4">
            <a:alphaModFix/>
          </a:blip>
          <a:srcRect t="18903"/>
          <a:stretch/>
        </p:blipFill>
        <p:spPr>
          <a:xfrm>
            <a:off x="3548156" y="363067"/>
            <a:ext cx="5864776" cy="3543475"/>
          </a:xfrm>
          <a:prstGeom prst="rect">
            <a:avLst/>
          </a:prstGeom>
          <a:noFill/>
          <a:ln>
            <a:noFill/>
          </a:ln>
        </p:spPr>
      </p:pic>
      <p:pic>
        <p:nvPicPr>
          <p:cNvPr id="330" name="Google Shape;330;p45" descr="produce with workers"/>
          <p:cNvPicPr preferRelativeResize="0"/>
          <p:nvPr/>
        </p:nvPicPr>
        <p:blipFill>
          <a:blip r:embed="rId5">
            <a:alphaModFix/>
          </a:blip>
          <a:stretch>
            <a:fillRect/>
          </a:stretch>
        </p:blipFill>
        <p:spPr>
          <a:xfrm>
            <a:off x="208267" y="4018345"/>
            <a:ext cx="3501270" cy="2608654"/>
          </a:xfrm>
          <a:prstGeom prst="rect">
            <a:avLst/>
          </a:prstGeom>
          <a:noFill/>
          <a:ln>
            <a:noFill/>
          </a:ln>
        </p:spPr>
      </p:pic>
      <p:pic>
        <p:nvPicPr>
          <p:cNvPr id="329" name="Google Shape;329;p45" descr="Ohio Health Farm Stand"/>
          <p:cNvPicPr preferRelativeResize="0"/>
          <p:nvPr/>
        </p:nvPicPr>
        <p:blipFill>
          <a:blip r:embed="rId6">
            <a:alphaModFix/>
          </a:blip>
          <a:stretch>
            <a:fillRect/>
          </a:stretch>
        </p:blipFill>
        <p:spPr>
          <a:xfrm>
            <a:off x="3825863" y="4018345"/>
            <a:ext cx="3501266" cy="2608654"/>
          </a:xfrm>
          <a:prstGeom prst="rect">
            <a:avLst/>
          </a:prstGeom>
          <a:noFill/>
          <a:ln>
            <a:noFill/>
          </a:ln>
        </p:spPr>
      </p:pic>
      <p:pic>
        <p:nvPicPr>
          <p:cNvPr id="327" name="Google Shape;327;p45" descr="produce in a refrigerator"/>
          <p:cNvPicPr preferRelativeResize="0"/>
          <p:nvPr/>
        </p:nvPicPr>
        <p:blipFill>
          <a:blip r:embed="rId7">
            <a:alphaModFix/>
          </a:blip>
          <a:stretch>
            <a:fillRect/>
          </a:stretch>
        </p:blipFill>
        <p:spPr>
          <a:xfrm>
            <a:off x="7443458" y="4018345"/>
            <a:ext cx="1969475" cy="26086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title"/>
          </p:nvPr>
        </p:nvSpPr>
        <p:spPr>
          <a:xfrm>
            <a:off x="386767" y="216867"/>
            <a:ext cx="10592700" cy="10269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300"/>
              <a:buFont typeface="Arial"/>
              <a:buNone/>
            </a:pPr>
            <a:r>
              <a:rPr lang="en-US" sz="5000" b="1">
                <a:solidFill>
                  <a:srgbClr val="92BD4E"/>
                </a:solidFill>
                <a:latin typeface="Raleway"/>
                <a:ea typeface="Raleway"/>
                <a:cs typeface="Raleway"/>
                <a:sym typeface="Raleway"/>
              </a:rPr>
              <a:t>Produce Prescriptions</a:t>
            </a:r>
            <a:endParaRPr sz="5000" b="1">
              <a:solidFill>
                <a:srgbClr val="92BD4E"/>
              </a:solidFill>
              <a:latin typeface="Raleway"/>
              <a:ea typeface="Raleway"/>
              <a:cs typeface="Raleway"/>
              <a:sym typeface="Raleway"/>
            </a:endParaRPr>
          </a:p>
        </p:txBody>
      </p:sp>
      <p:sp>
        <p:nvSpPr>
          <p:cNvPr id="337" name="Google Shape;337;p46"/>
          <p:cNvSpPr txBox="1">
            <a:spLocks noGrp="1"/>
          </p:cNvSpPr>
          <p:nvPr>
            <p:ph type="body" idx="4294967295"/>
          </p:nvPr>
        </p:nvSpPr>
        <p:spPr>
          <a:xfrm>
            <a:off x="386767" y="1292600"/>
            <a:ext cx="7049700" cy="4745100"/>
          </a:xfrm>
          <a:prstGeom prst="rect">
            <a:avLst/>
          </a:prstGeom>
        </p:spPr>
        <p:txBody>
          <a:bodyPr spcFirstLastPara="1" wrap="square" lIns="91425" tIns="45700" rIns="91425" bIns="45700" anchor="t" anchorCtr="0">
            <a:noAutofit/>
          </a:bodyPr>
          <a:lstStyle/>
          <a:p>
            <a:pPr marL="609600" lvl="0" indent="-412750" algn="l" rtl="0">
              <a:spcBef>
                <a:spcPts val="1000"/>
              </a:spcBef>
              <a:spcAft>
                <a:spcPts val="0"/>
              </a:spcAft>
              <a:buClr>
                <a:schemeClr val="dk1"/>
              </a:buClr>
              <a:buSzPts val="1700"/>
              <a:buFont typeface="Raleway"/>
              <a:buChar char="•"/>
            </a:pPr>
            <a:r>
              <a:rPr lang="en-US" sz="1700" b="1">
                <a:solidFill>
                  <a:schemeClr val="dk1"/>
                </a:solidFill>
                <a:latin typeface="Raleway"/>
                <a:ea typeface="Raleway"/>
                <a:cs typeface="Raleway"/>
                <a:sym typeface="Raleway"/>
              </a:rPr>
              <a:t>Weekly shares of seasonal, local produce for healthcare patients managing difficult health conditions and/or experiencing food insecurity. </a:t>
            </a:r>
            <a:br>
              <a:rPr lang="en-US" sz="1700" b="1">
                <a:solidFill>
                  <a:schemeClr val="dk1"/>
                </a:solidFill>
                <a:latin typeface="Raleway"/>
                <a:ea typeface="Raleway"/>
                <a:cs typeface="Raleway"/>
                <a:sym typeface="Raleway"/>
              </a:rPr>
            </a:br>
            <a:endParaRPr sz="1700" b="1">
              <a:solidFill>
                <a:schemeClr val="dk1"/>
              </a:solidFill>
              <a:latin typeface="Raleway"/>
              <a:ea typeface="Raleway"/>
              <a:cs typeface="Raleway"/>
              <a:sym typeface="Raleway"/>
            </a:endParaRPr>
          </a:p>
          <a:p>
            <a:pPr marL="609600" lvl="0" indent="-412750" algn="l" rtl="0">
              <a:spcBef>
                <a:spcPts val="10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Rural Action’s role is to…</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purchase bulk amounts of local produce from the Chesterhill Produce Auction and other local producers</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package the produce into mixed bags of seasonal fruits and vegetables</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deliver them weekly to clinics that serve as pickup sites</a:t>
            </a:r>
            <a:br>
              <a:rPr lang="en-US" sz="1700">
                <a:solidFill>
                  <a:schemeClr val="dk1"/>
                </a:solidFill>
                <a:latin typeface="Raleway"/>
                <a:ea typeface="Raleway"/>
                <a:cs typeface="Raleway"/>
                <a:sym typeface="Raleway"/>
              </a:rPr>
            </a:br>
            <a:endParaRPr sz="1700">
              <a:solidFill>
                <a:schemeClr val="dk1"/>
              </a:solidFill>
              <a:latin typeface="Raleway"/>
              <a:ea typeface="Raleway"/>
              <a:cs typeface="Raleway"/>
              <a:sym typeface="Raleway"/>
            </a:endParaRPr>
          </a:p>
          <a:p>
            <a:pPr marL="609600" lvl="0" indent="-412750" algn="l" rtl="0">
              <a:spcBef>
                <a:spcPts val="10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Healthcare provider's role is to… </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refer patients to the program</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communicate with patients about pickup times and reminders</a:t>
            </a:r>
            <a:endParaRPr sz="1700">
              <a:solidFill>
                <a:schemeClr val="dk1"/>
              </a:solidFill>
              <a:latin typeface="Raleway"/>
              <a:ea typeface="Raleway"/>
              <a:cs typeface="Raleway"/>
              <a:sym typeface="Raleway"/>
            </a:endParaRPr>
          </a:p>
          <a:p>
            <a:pPr marL="1219200" lvl="1" indent="-412750" algn="l" rtl="0">
              <a:spcBef>
                <a:spcPts val="500"/>
              </a:spcBef>
              <a:spcAft>
                <a:spcPts val="0"/>
              </a:spcAft>
              <a:buClr>
                <a:schemeClr val="dk1"/>
              </a:buClr>
              <a:buSzPts val="1700"/>
              <a:buFont typeface="Raleway"/>
              <a:buChar char="•"/>
            </a:pPr>
            <a:r>
              <a:rPr lang="en-US" sz="1700">
                <a:solidFill>
                  <a:schemeClr val="dk1"/>
                </a:solidFill>
                <a:latin typeface="Raleway"/>
                <a:ea typeface="Raleway"/>
                <a:cs typeface="Raleway"/>
                <a:sym typeface="Raleway"/>
              </a:rPr>
              <a:t>track data for evaluation</a:t>
            </a:r>
            <a:endParaRPr sz="1700">
              <a:solidFill>
                <a:schemeClr val="dk1"/>
              </a:solidFill>
              <a:latin typeface="Raleway"/>
              <a:ea typeface="Raleway"/>
              <a:cs typeface="Raleway"/>
              <a:sym typeface="Raleway"/>
            </a:endParaRPr>
          </a:p>
        </p:txBody>
      </p:sp>
      <p:pic>
        <p:nvPicPr>
          <p:cNvPr id="338" name="Google Shape;338;p46" descr="bags of produce"/>
          <p:cNvPicPr preferRelativeResize="0"/>
          <p:nvPr/>
        </p:nvPicPr>
        <p:blipFill>
          <a:blip r:embed="rId3">
            <a:alphaModFix/>
          </a:blip>
          <a:stretch>
            <a:fillRect/>
          </a:stretch>
        </p:blipFill>
        <p:spPr>
          <a:xfrm>
            <a:off x="7436367" y="250864"/>
            <a:ext cx="3134396" cy="4179205"/>
          </a:xfrm>
          <a:prstGeom prst="rect">
            <a:avLst/>
          </a:prstGeom>
          <a:noFill/>
          <a:ln>
            <a:noFill/>
          </a:ln>
        </p:spPr>
      </p:pic>
      <p:pic>
        <p:nvPicPr>
          <p:cNvPr id="339" name="Google Shape;339;p46" descr="seasonings"/>
          <p:cNvPicPr preferRelativeResize="0"/>
          <p:nvPr/>
        </p:nvPicPr>
        <p:blipFill>
          <a:blip r:embed="rId4">
            <a:alphaModFix/>
          </a:blip>
          <a:stretch>
            <a:fillRect/>
          </a:stretch>
        </p:blipFill>
        <p:spPr>
          <a:xfrm>
            <a:off x="9596200" y="3429000"/>
            <a:ext cx="2459831" cy="32797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47"/>
          <p:cNvSpPr txBox="1">
            <a:spLocks noGrp="1"/>
          </p:cNvSpPr>
          <p:nvPr>
            <p:ph type="title" idx="4294967295"/>
          </p:nvPr>
        </p:nvSpPr>
        <p:spPr>
          <a:xfrm>
            <a:off x="228600" y="113567"/>
            <a:ext cx="58671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1. Procure local produce</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44" name="Google Shape;344;p47" descr="local produce farmers market"/>
          <p:cNvPicPr preferRelativeResize="0"/>
          <p:nvPr/>
        </p:nvPicPr>
        <p:blipFill rotWithShape="1">
          <a:blip r:embed="rId3">
            <a:alphaModFix/>
          </a:blip>
          <a:srcRect b="5722"/>
          <a:stretch/>
        </p:blipFill>
        <p:spPr>
          <a:xfrm>
            <a:off x="1608933" y="985851"/>
            <a:ext cx="8974131" cy="56393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8"/>
          <p:cNvSpPr txBox="1">
            <a:spLocks noGrp="1"/>
          </p:cNvSpPr>
          <p:nvPr>
            <p:ph type="title" idx="4294967295"/>
          </p:nvPr>
        </p:nvSpPr>
        <p:spPr>
          <a:xfrm>
            <a:off x="228600" y="113567"/>
            <a:ext cx="71268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2. Pack shares</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52" name="Google Shape;352;p48" descr="packing bags of produce"/>
          <p:cNvPicPr preferRelativeResize="0"/>
          <p:nvPr/>
        </p:nvPicPr>
        <p:blipFill>
          <a:blip r:embed="rId3">
            <a:alphaModFix/>
          </a:blip>
          <a:stretch>
            <a:fillRect/>
          </a:stretch>
        </p:blipFill>
        <p:spPr>
          <a:xfrm>
            <a:off x="301667" y="1118835"/>
            <a:ext cx="4059667" cy="5412864"/>
          </a:xfrm>
          <a:prstGeom prst="rect">
            <a:avLst/>
          </a:prstGeom>
          <a:noFill/>
          <a:ln>
            <a:noFill/>
          </a:ln>
        </p:spPr>
      </p:pic>
      <p:pic>
        <p:nvPicPr>
          <p:cNvPr id="351" name="Google Shape;351;p48" descr="pack shares"/>
          <p:cNvPicPr preferRelativeResize="0"/>
          <p:nvPr/>
        </p:nvPicPr>
        <p:blipFill>
          <a:blip r:embed="rId4">
            <a:alphaModFix/>
          </a:blip>
          <a:stretch>
            <a:fillRect/>
          </a:stretch>
        </p:blipFill>
        <p:spPr>
          <a:xfrm>
            <a:off x="4672767" y="1118833"/>
            <a:ext cx="7217229" cy="54128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9"/>
          <p:cNvSpPr txBox="1">
            <a:spLocks noGrp="1"/>
          </p:cNvSpPr>
          <p:nvPr>
            <p:ph type="title" idx="4294967295"/>
          </p:nvPr>
        </p:nvSpPr>
        <p:spPr>
          <a:xfrm>
            <a:off x="228600" y="113567"/>
            <a:ext cx="71268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3. Load vehicles</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58" name="Google Shape;358;p49" descr="bags of produce"/>
          <p:cNvPicPr preferRelativeResize="0"/>
          <p:nvPr/>
        </p:nvPicPr>
        <p:blipFill>
          <a:blip r:embed="rId3">
            <a:alphaModFix/>
          </a:blip>
          <a:stretch>
            <a:fillRect/>
          </a:stretch>
        </p:blipFill>
        <p:spPr>
          <a:xfrm>
            <a:off x="337167" y="1129967"/>
            <a:ext cx="7126799" cy="5345076"/>
          </a:xfrm>
          <a:prstGeom prst="rect">
            <a:avLst/>
          </a:prstGeom>
          <a:noFill/>
          <a:ln>
            <a:noFill/>
          </a:ln>
        </p:spPr>
      </p:pic>
      <p:pic>
        <p:nvPicPr>
          <p:cNvPr id="359" name="Google Shape;359;p49" descr="woman holding bags of produce"/>
          <p:cNvPicPr preferRelativeResize="0"/>
          <p:nvPr/>
        </p:nvPicPr>
        <p:blipFill>
          <a:blip r:embed="rId4">
            <a:alphaModFix/>
          </a:blip>
          <a:stretch>
            <a:fillRect/>
          </a:stretch>
        </p:blipFill>
        <p:spPr>
          <a:xfrm>
            <a:off x="7652466" y="1129975"/>
            <a:ext cx="4008780" cy="53450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3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9" name="Google Shape;169;p30"/>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Roboto"/>
              <a:buNone/>
              <a:tabLst/>
              <a:defRPr/>
            </a:pPr>
            <a:r>
              <a:rPr kumimoji="0" lang="en-US" sz="3900" b="1" i="0" u="none" strike="noStrike" kern="0" cap="none" spc="0" normalizeH="0" baseline="0" noProof="0" dirty="0">
                <a:ln>
                  <a:noFill/>
                </a:ln>
                <a:solidFill>
                  <a:srgbClr val="FFFFFF"/>
                </a:solidFill>
                <a:effectLst/>
                <a:uLnTx/>
                <a:uFillTx/>
                <a:latin typeface="Calibri"/>
                <a:ea typeface="Calibri"/>
                <a:cs typeface="Calibri"/>
                <a:sym typeface="Calibri"/>
              </a:rPr>
              <a:t>Getting Started!</a:t>
            </a:r>
            <a:endParaRPr kumimoji="0" lang="en-US" sz="3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0" name="Google Shape;170;p30"/>
          <p:cNvSpPr txBox="1"/>
          <p:nvPr/>
        </p:nvSpPr>
        <p:spPr>
          <a:xfrm>
            <a:off x="278612" y="1162869"/>
            <a:ext cx="11528400" cy="5048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Update your name on Zoom, if needed</a:t>
            </a:r>
            <a:endParaRPr sz="3200" b="0" i="0" u="none" strike="noStrike" cap="none">
              <a:solidFill>
                <a:srgbClr val="000000"/>
              </a:solidFill>
              <a:latin typeface="Calibri"/>
              <a:ea typeface="Calibri"/>
              <a:cs typeface="Calibri"/>
              <a:sym typeface="Calibri"/>
            </a:endParaRPr>
          </a:p>
          <a:p>
            <a:pPr marL="914400" marR="0" lvl="1" indent="-431800" algn="l" rtl="0">
              <a:lnSpc>
                <a:spcPct val="100000"/>
              </a:lnSpc>
              <a:spcBef>
                <a:spcPts val="0"/>
              </a:spcBef>
              <a:spcAft>
                <a:spcPts val="0"/>
              </a:spcAft>
              <a:buClr>
                <a:srgbClr val="000000"/>
              </a:buClr>
              <a:buSzPts val="3200"/>
              <a:buFont typeface="Calibri"/>
              <a:buChar char="•"/>
            </a:pPr>
            <a:r>
              <a:rPr lang="en-US" sz="3200" b="0" i="1" u="none" strike="noStrike" cap="none">
                <a:solidFill>
                  <a:srgbClr val="000000"/>
                </a:solidFill>
                <a:latin typeface="Calibri"/>
                <a:ea typeface="Calibri"/>
                <a:cs typeface="Calibri"/>
                <a:sym typeface="Calibri"/>
              </a:rPr>
              <a:t>Right click on your Zoom box, click “rename”</a:t>
            </a:r>
            <a:endParaRPr sz="3200" b="0" i="1" u="none" strike="noStrike" cap="none">
              <a:solidFill>
                <a:srgbClr val="000000"/>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name and institution into the chat box!</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0000"/>
              </a:buClr>
              <a:buSzPts val="3200"/>
              <a:buFont typeface="Arial"/>
              <a:buChar char="•"/>
            </a:pPr>
            <a:r>
              <a:rPr lang="en-US" sz="3000" b="0" i="1" u="none" strike="noStrike" cap="none">
                <a:solidFill>
                  <a:srgbClr val="000000"/>
                </a:solidFill>
                <a:latin typeface="Calibri"/>
                <a:ea typeface="Calibri"/>
                <a:cs typeface="Calibri"/>
                <a:sym typeface="Calibri"/>
              </a:rPr>
              <a:t>Question: </a:t>
            </a:r>
            <a:r>
              <a:rPr lang="en-US" sz="3000" i="1">
                <a:solidFill>
                  <a:schemeClr val="dk1"/>
                </a:solidFill>
                <a:highlight>
                  <a:srgbClr val="FFFFFF"/>
                </a:highlight>
                <a:latin typeface="Calibri"/>
                <a:ea typeface="Calibri"/>
                <a:cs typeface="Calibri"/>
                <a:sym typeface="Calibri"/>
              </a:rPr>
              <a:t>Which best describes you?</a:t>
            </a:r>
            <a:endParaRPr sz="3000" i="1">
              <a:solidFill>
                <a:schemeClr val="dk1"/>
              </a:solidFill>
              <a:highlight>
                <a:srgbClr val="FFFFFF"/>
              </a:highlight>
              <a:latin typeface="Calibri"/>
              <a:ea typeface="Calibri"/>
              <a:cs typeface="Calibri"/>
              <a:sym typeface="Calibri"/>
            </a:endParaRPr>
          </a:p>
          <a:p>
            <a:pPr marL="1371600" marR="0" lvl="2" indent="-374650" algn="l" rtl="0">
              <a:lnSpc>
                <a:spcPct val="100000"/>
              </a:lnSpc>
              <a:spcBef>
                <a:spcPts val="0"/>
              </a:spcBef>
              <a:spcAft>
                <a:spcPts val="0"/>
              </a:spcAft>
              <a:buClr>
                <a:schemeClr val="dk1"/>
              </a:buClr>
              <a:buSzPts val="2300"/>
              <a:buFont typeface="Calibri"/>
              <a:buChar char="■"/>
            </a:pPr>
            <a:r>
              <a:rPr lang="en-US" sz="2300" i="1">
                <a:solidFill>
                  <a:schemeClr val="dk1"/>
                </a:solidFill>
                <a:highlight>
                  <a:srgbClr val="FFFFFF"/>
                </a:highlight>
                <a:latin typeface="Calibri"/>
                <a:ea typeface="Calibri"/>
                <a:cs typeface="Calibri"/>
                <a:sym typeface="Calibri"/>
              </a:rPr>
              <a:t>Ex. Undergraduate Student, Dietetic Intern, Masters Student, Doctoral Student, Post Doc, Public Health Practitioner, Researcher/Professor, Other</a:t>
            </a:r>
            <a:endParaRPr sz="23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alibri"/>
              <a:buNone/>
            </a:pPr>
            <a:endParaRPr sz="16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Remember to keep yourself on mute.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Calibri"/>
              <a:buNone/>
            </a:pP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questions into the chat box. </a:t>
            </a:r>
            <a:endParaRPr sz="1400" b="0" i="0" u="none" strike="noStrike" cap="none">
              <a:solidFill>
                <a:srgbClr val="000000"/>
              </a:solidFill>
              <a:latin typeface="Arial"/>
              <a:ea typeface="Arial"/>
              <a:cs typeface="Arial"/>
              <a:sym typeface="Arial"/>
            </a:endParaRPr>
          </a:p>
          <a:p>
            <a:pPr marL="342900" marR="0" lvl="0" indent="-139700" algn="l" rtl="0">
              <a:lnSpc>
                <a:spcPct val="100000"/>
              </a:lnSpc>
              <a:spcBef>
                <a:spcPts val="0"/>
              </a:spcBef>
              <a:spcAft>
                <a:spcPts val="0"/>
              </a:spcAft>
              <a:buClr>
                <a:schemeClr val="dk1"/>
              </a:buClr>
              <a:buSzPts val="3200"/>
              <a:buFont typeface="Arial"/>
              <a:buNone/>
            </a:pPr>
            <a:endParaRPr sz="3200" b="0" i="0" u="none" strike="noStrike" cap="none">
              <a:solidFill>
                <a:srgbClr val="000000"/>
              </a:solidFill>
              <a:latin typeface="Calibri"/>
              <a:ea typeface="Calibri"/>
              <a:cs typeface="Calibri"/>
              <a:sym typeface="Calibri"/>
            </a:endParaRPr>
          </a:p>
        </p:txBody>
      </p:sp>
      <p:pic>
        <p:nvPicPr>
          <p:cNvPr id="171" name="Google Shape;171;p30"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168" name="Google Shape;168;p30"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0"/>
          <p:cNvSpPr txBox="1">
            <a:spLocks noGrp="1"/>
          </p:cNvSpPr>
          <p:nvPr>
            <p:ph type="title" idx="4294967295"/>
          </p:nvPr>
        </p:nvSpPr>
        <p:spPr>
          <a:xfrm>
            <a:off x="228600" y="113567"/>
            <a:ext cx="96417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4. Deliver to 7 clinics (6 counties)</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66" name="Google Shape;366;p50" descr="delivery truck with people loading produce"/>
          <p:cNvPicPr preferRelativeResize="0"/>
          <p:nvPr/>
        </p:nvPicPr>
        <p:blipFill rotWithShape="1">
          <a:blip r:embed="rId3">
            <a:alphaModFix/>
          </a:blip>
          <a:srcRect r="11699"/>
          <a:stretch/>
        </p:blipFill>
        <p:spPr>
          <a:xfrm>
            <a:off x="2027167" y="1040000"/>
            <a:ext cx="3726667" cy="5627501"/>
          </a:xfrm>
          <a:prstGeom prst="rect">
            <a:avLst/>
          </a:prstGeom>
          <a:noFill/>
          <a:ln>
            <a:noFill/>
          </a:ln>
        </p:spPr>
      </p:pic>
      <p:pic>
        <p:nvPicPr>
          <p:cNvPr id="365" name="Google Shape;365;p50" descr="delivery truck"/>
          <p:cNvPicPr preferRelativeResize="0"/>
          <p:nvPr/>
        </p:nvPicPr>
        <p:blipFill rotWithShape="1">
          <a:blip r:embed="rId4">
            <a:alphaModFix/>
          </a:blip>
          <a:srcRect l="8458"/>
          <a:stretch/>
        </p:blipFill>
        <p:spPr>
          <a:xfrm>
            <a:off x="6006433" y="1039983"/>
            <a:ext cx="3863767" cy="56275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a:spLocks noGrp="1"/>
          </p:cNvSpPr>
          <p:nvPr>
            <p:ph type="title" idx="4294967295"/>
          </p:nvPr>
        </p:nvSpPr>
        <p:spPr>
          <a:xfrm>
            <a:off x="228600" y="113567"/>
            <a:ext cx="109593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5. Healthcare clients pick up produce share</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73" name="Google Shape;373;p51" descr="people holding produce share"/>
          <p:cNvPicPr preferRelativeResize="0"/>
          <p:nvPr/>
        </p:nvPicPr>
        <p:blipFill>
          <a:blip r:embed="rId3">
            <a:alphaModFix/>
          </a:blip>
          <a:stretch>
            <a:fillRect/>
          </a:stretch>
        </p:blipFill>
        <p:spPr>
          <a:xfrm>
            <a:off x="841915" y="938367"/>
            <a:ext cx="5372419" cy="5627534"/>
          </a:xfrm>
          <a:prstGeom prst="rect">
            <a:avLst/>
          </a:prstGeom>
          <a:noFill/>
          <a:ln>
            <a:noFill/>
          </a:ln>
        </p:spPr>
      </p:pic>
      <p:pic>
        <p:nvPicPr>
          <p:cNvPr id="372" name="Google Shape;372;p51" descr="healthcare clients pick up produce share"/>
          <p:cNvPicPr preferRelativeResize="0"/>
          <p:nvPr/>
        </p:nvPicPr>
        <p:blipFill rotWithShape="1">
          <a:blip r:embed="rId4">
            <a:alphaModFix/>
          </a:blip>
          <a:srcRect l="-13649"/>
          <a:stretch/>
        </p:blipFill>
        <p:spPr>
          <a:xfrm>
            <a:off x="5722567" y="938367"/>
            <a:ext cx="5627535" cy="56275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52"/>
          <p:cNvSpPr txBox="1">
            <a:spLocks noGrp="1"/>
          </p:cNvSpPr>
          <p:nvPr>
            <p:ph type="title" idx="4294967295"/>
          </p:nvPr>
        </p:nvSpPr>
        <p:spPr>
          <a:xfrm>
            <a:off x="425750" y="304500"/>
            <a:ext cx="5795700" cy="831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What makes it work?</a:t>
            </a:r>
            <a:endParaRPr kumimoji="0" lang="en-US"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8" name="Google Shape;378;p52"/>
          <p:cNvSpPr txBox="1">
            <a:spLocks noGrp="1"/>
          </p:cNvSpPr>
          <p:nvPr>
            <p:ph type="body" idx="4294967295"/>
          </p:nvPr>
        </p:nvSpPr>
        <p:spPr>
          <a:xfrm>
            <a:off x="425750" y="1247850"/>
            <a:ext cx="11601900" cy="5379600"/>
          </a:xfrm>
          <a:prstGeom prst="rect">
            <a:avLst/>
          </a:prstGeom>
        </p:spPr>
        <p:txBody>
          <a:bodyPr spcFirstLastPara="1" wrap="square" lIns="121900" tIns="121900" rIns="121900" bIns="121900" anchor="t" anchorCtr="0">
            <a:normAutofit lnSpcReduction="10000"/>
          </a:bodyPr>
          <a:lstStyle/>
          <a:p>
            <a:pPr marL="609600" lvl="0" indent="-438150" algn="l" rtl="0">
              <a:spcBef>
                <a:spcPts val="0"/>
              </a:spcBef>
              <a:spcAft>
                <a:spcPts val="0"/>
              </a:spcAft>
              <a:buClr>
                <a:schemeClr val="dk1"/>
              </a:buClr>
              <a:buSzPts val="2100"/>
              <a:buFont typeface="Raleway"/>
              <a:buChar char="➔"/>
            </a:pPr>
            <a:r>
              <a:rPr lang="en-US" sz="2100" b="1">
                <a:solidFill>
                  <a:schemeClr val="dk1"/>
                </a:solidFill>
                <a:latin typeface="Raleway"/>
                <a:ea typeface="Raleway"/>
                <a:cs typeface="Raleway"/>
                <a:sym typeface="Raleway"/>
              </a:rPr>
              <a:t>Our strength is our deep partnerships</a:t>
            </a:r>
            <a:r>
              <a:rPr lang="en-US" sz="2100">
                <a:solidFill>
                  <a:schemeClr val="dk1"/>
                </a:solidFill>
                <a:latin typeface="Raleway"/>
                <a:ea typeface="Raleway"/>
                <a:cs typeface="Raleway"/>
                <a:sym typeface="Raleway"/>
              </a:rPr>
              <a:t>. </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Going back 30 years in some cases → collaboration, trust take time</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Trusting relationships with farmers, other non-profits, healthcare providers </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b="1">
                <a:solidFill>
                  <a:schemeClr val="dk1"/>
                </a:solidFill>
                <a:latin typeface="Raleway"/>
                <a:ea typeface="Raleway"/>
                <a:cs typeface="Raleway"/>
                <a:sym typeface="Raleway"/>
              </a:rPr>
              <a:t>We depend upon each other</a:t>
            </a:r>
            <a:r>
              <a:rPr lang="en-US" sz="2100">
                <a:solidFill>
                  <a:schemeClr val="dk1"/>
                </a:solidFill>
                <a:latin typeface="Raleway"/>
                <a:ea typeface="Raleway"/>
                <a:cs typeface="Raleway"/>
                <a:sym typeface="Raleway"/>
              </a:rPr>
              <a:t>. </a:t>
            </a:r>
            <a:br>
              <a:rPr lang="en-US" sz="2100">
                <a:solidFill>
                  <a:schemeClr val="dk1"/>
                </a:solidFill>
                <a:latin typeface="Raleway"/>
                <a:ea typeface="Raleway"/>
                <a:cs typeface="Raleway"/>
                <a:sym typeface="Raleway"/>
              </a:rPr>
            </a:br>
            <a:endParaRPr sz="2100">
              <a:solidFill>
                <a:schemeClr val="dk1"/>
              </a:solidFill>
              <a:latin typeface="Raleway"/>
              <a:ea typeface="Raleway"/>
              <a:cs typeface="Raleway"/>
              <a:sym typeface="Raleway"/>
            </a:endParaRPr>
          </a:p>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have had to work through challenges</a:t>
            </a:r>
            <a:r>
              <a:rPr lang="en-US" sz="2100">
                <a:solidFill>
                  <a:srgbClr val="CCCCCC"/>
                </a:solidFill>
                <a:latin typeface="Raleway"/>
                <a:ea typeface="Raleway"/>
                <a:cs typeface="Raleway"/>
                <a:sym typeface="Raleway"/>
              </a:rPr>
              <a:t> over the partnership’s lifecourse.</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1: Formalizing the partnership → Appalachian Accessible Food Network</a:t>
            </a:r>
            <a:endParaRPr sz="2100">
              <a:solidFill>
                <a:srgbClr val="CCCCCC"/>
              </a:solidFill>
              <a:latin typeface="Raleway"/>
              <a:ea typeface="Raleway"/>
              <a:cs typeface="Raleway"/>
              <a:sym typeface="Raleway"/>
            </a:endParaRPr>
          </a:p>
          <a:p>
            <a:pPr marL="1828800" lvl="2"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Common vision + mutually-reinforcing activities + shared impact reporting</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2: Regular AAFN meetings/continuous communication </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3: Staff liaison that works at the intersection of multiple organizations</a:t>
            </a:r>
            <a:endParaRPr sz="2100">
              <a:solidFill>
                <a:srgbClr val="CCCCCC"/>
              </a:solidFill>
              <a:latin typeface="Raleway"/>
              <a:ea typeface="Raleway"/>
              <a:cs typeface="Raleway"/>
              <a:sym typeface="Raleway"/>
            </a:endParaRPr>
          </a:p>
          <a:p>
            <a:pPr marL="609600" lvl="0" indent="0" algn="l" rtl="0">
              <a:spcBef>
                <a:spcPts val="0"/>
              </a:spcBef>
              <a:spcAft>
                <a:spcPts val="0"/>
              </a:spcAft>
              <a:buNone/>
            </a:pPr>
            <a:endParaRPr sz="2100">
              <a:solidFill>
                <a:srgbClr val="CCCCCC"/>
              </a:solidFill>
              <a:latin typeface="Raleway"/>
              <a:ea typeface="Raleway"/>
              <a:cs typeface="Raleway"/>
              <a:sym typeface="Raleway"/>
            </a:endParaRPr>
          </a:p>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have leveraged unique assets</a:t>
            </a:r>
            <a:r>
              <a:rPr lang="en-US" sz="2100">
                <a:solidFill>
                  <a:srgbClr val="CCCCCC"/>
                </a:solidFill>
                <a:latin typeface="Raleway"/>
                <a:ea typeface="Raleway"/>
                <a:cs typeface="Raleway"/>
                <a:sym typeface="Raleway"/>
              </a:rPr>
              <a:t> and opportunities:</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Local food sourcing as a “leader in the state” according to Ohio Dept of Ag.</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Strong local growers with a food hub to aggregate produce</a:t>
            </a:r>
            <a:endParaRPr sz="2100">
              <a:solidFill>
                <a:srgbClr val="CCCCCC"/>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3"/>
          <p:cNvSpPr txBox="1">
            <a:spLocks noGrp="1"/>
          </p:cNvSpPr>
          <p:nvPr>
            <p:ph type="title" idx="4294967295"/>
          </p:nvPr>
        </p:nvSpPr>
        <p:spPr>
          <a:xfrm>
            <a:off x="425750" y="304500"/>
            <a:ext cx="8051224" cy="91867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What makes it work? </a:t>
            </a:r>
            <a:r>
              <a:rPr kumimoji="0" lang="en-US" sz="3800" b="1" i="0" u="none" strike="noStrike" kern="0" cap="none" spc="0" normalizeH="0" baseline="0" noProof="0" dirty="0">
                <a:ln>
                  <a:noFill/>
                </a:ln>
                <a:solidFill>
                  <a:schemeClr val="bg1"/>
                </a:solidFill>
                <a:effectLst/>
                <a:uLnTx/>
                <a:uFillTx/>
                <a:latin typeface="Raleway"/>
                <a:ea typeface="Raleway"/>
                <a:cs typeface="Raleway"/>
                <a:sym typeface="Raleway"/>
              </a:rPr>
              <a:t>challenges</a:t>
            </a:r>
            <a:endParaRPr kumimoji="0" lang="en-US"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4" name="Google Shape;384;p53"/>
          <p:cNvSpPr txBox="1">
            <a:spLocks noGrp="1"/>
          </p:cNvSpPr>
          <p:nvPr>
            <p:ph type="body" idx="4294967295"/>
          </p:nvPr>
        </p:nvSpPr>
        <p:spPr>
          <a:xfrm>
            <a:off x="425750" y="1247850"/>
            <a:ext cx="11601900" cy="5369100"/>
          </a:xfrm>
          <a:prstGeom prst="rect">
            <a:avLst/>
          </a:prstGeom>
        </p:spPr>
        <p:txBody>
          <a:bodyPr spcFirstLastPara="1" wrap="square" lIns="121900" tIns="121900" rIns="121900" bIns="121900" anchor="t" anchorCtr="0">
            <a:normAutofit lnSpcReduction="10000"/>
          </a:bodyPr>
          <a:lstStyle/>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Our strength is our deep partnerships</a:t>
            </a:r>
            <a:r>
              <a:rPr lang="en-US" sz="2100">
                <a:solidFill>
                  <a:srgbClr val="CCCCCC"/>
                </a:solidFill>
                <a:latin typeface="Raleway"/>
                <a:ea typeface="Raleway"/>
                <a:cs typeface="Raleway"/>
                <a:sym typeface="Raleway"/>
              </a:rPr>
              <a:t>. </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Going back 30 years in some cases → collaboration, trust take time</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Trusting relationships with farmers, other non-profits, healthcare providers</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depend upon each other</a:t>
            </a:r>
            <a:r>
              <a:rPr lang="en-US" sz="2100">
                <a:solidFill>
                  <a:srgbClr val="CCCCCC"/>
                </a:solidFill>
                <a:latin typeface="Raleway"/>
                <a:ea typeface="Raleway"/>
                <a:cs typeface="Raleway"/>
                <a:sym typeface="Raleway"/>
              </a:rPr>
              <a:t>. </a:t>
            </a:r>
            <a:endParaRPr sz="2100">
              <a:solidFill>
                <a:srgbClr val="CCCCCC"/>
              </a:solidFill>
              <a:latin typeface="Raleway"/>
              <a:ea typeface="Raleway"/>
              <a:cs typeface="Raleway"/>
              <a:sym typeface="Raleway"/>
            </a:endParaRPr>
          </a:p>
          <a:p>
            <a:pPr marL="1219200" lvl="0" indent="0" algn="l" rtl="0">
              <a:spcBef>
                <a:spcPts val="0"/>
              </a:spcBef>
              <a:spcAft>
                <a:spcPts val="0"/>
              </a:spcAft>
              <a:buNone/>
            </a:pPr>
            <a:endParaRPr sz="2100">
              <a:solidFill>
                <a:srgbClr val="CCCCCC"/>
              </a:solidFill>
              <a:latin typeface="Raleway"/>
              <a:ea typeface="Raleway"/>
              <a:cs typeface="Raleway"/>
              <a:sym typeface="Raleway"/>
            </a:endParaRPr>
          </a:p>
          <a:p>
            <a:pPr marL="609600" lvl="0" indent="-438150" algn="l" rtl="0">
              <a:spcBef>
                <a:spcPts val="0"/>
              </a:spcBef>
              <a:spcAft>
                <a:spcPts val="0"/>
              </a:spcAft>
              <a:buClr>
                <a:schemeClr val="dk1"/>
              </a:buClr>
              <a:buSzPts val="2100"/>
              <a:buFont typeface="Raleway"/>
              <a:buChar char="➔"/>
            </a:pPr>
            <a:r>
              <a:rPr lang="en-US" sz="2100" b="1">
                <a:solidFill>
                  <a:schemeClr val="dk1"/>
                </a:solidFill>
                <a:latin typeface="Raleway"/>
                <a:ea typeface="Raleway"/>
                <a:cs typeface="Raleway"/>
                <a:sym typeface="Raleway"/>
              </a:rPr>
              <a:t>We have had to work through challenges</a:t>
            </a:r>
            <a:r>
              <a:rPr lang="en-US" sz="2100">
                <a:solidFill>
                  <a:schemeClr val="dk1"/>
                </a:solidFill>
                <a:latin typeface="Raleway"/>
                <a:ea typeface="Raleway"/>
                <a:cs typeface="Raleway"/>
                <a:sym typeface="Raleway"/>
              </a:rPr>
              <a:t> over the partnership’s lifecourse.</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Strategy 1: Formalizing the partnership → Appalachian Accessible Food Network</a:t>
            </a:r>
            <a:endParaRPr sz="2100">
              <a:solidFill>
                <a:schemeClr val="dk1"/>
              </a:solidFill>
              <a:latin typeface="Raleway"/>
              <a:ea typeface="Raleway"/>
              <a:cs typeface="Raleway"/>
              <a:sym typeface="Raleway"/>
            </a:endParaRPr>
          </a:p>
          <a:p>
            <a:pPr marL="1828800" lvl="2"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Common vision + mutually-reinforcing activities + shared impact reporting</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Strategy 2: Regular AAFN meetings/continuous communication </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Strategy 3: Staff liaison that works at the intersection of multiple organizations</a:t>
            </a:r>
            <a:endParaRPr sz="2100">
              <a:solidFill>
                <a:schemeClr val="dk1"/>
              </a:solidFill>
              <a:latin typeface="Raleway"/>
              <a:ea typeface="Raleway"/>
              <a:cs typeface="Raleway"/>
              <a:sym typeface="Raleway"/>
            </a:endParaRPr>
          </a:p>
          <a:p>
            <a:pPr marL="609600" lvl="0" indent="0" algn="l" rtl="0">
              <a:spcBef>
                <a:spcPts val="0"/>
              </a:spcBef>
              <a:spcAft>
                <a:spcPts val="0"/>
              </a:spcAft>
              <a:buNone/>
            </a:pPr>
            <a:endParaRPr sz="2100">
              <a:solidFill>
                <a:schemeClr val="dk1"/>
              </a:solidFill>
              <a:latin typeface="Raleway"/>
              <a:ea typeface="Raleway"/>
              <a:cs typeface="Raleway"/>
              <a:sym typeface="Raleway"/>
            </a:endParaRPr>
          </a:p>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have leveraged unique assets</a:t>
            </a:r>
            <a:r>
              <a:rPr lang="en-US" sz="2100">
                <a:solidFill>
                  <a:srgbClr val="CCCCCC"/>
                </a:solidFill>
                <a:latin typeface="Raleway"/>
                <a:ea typeface="Raleway"/>
                <a:cs typeface="Raleway"/>
                <a:sym typeface="Raleway"/>
              </a:rPr>
              <a:t> and opportunities:</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Local food sourcing as a “leader in the state” according to Ohio Dept of Ag.</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Strong local growers with a food hub to aggregate produce</a:t>
            </a:r>
            <a:endParaRPr sz="2100">
              <a:solidFill>
                <a:srgbClr val="CCCCCC"/>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54"/>
          <p:cNvSpPr txBox="1">
            <a:spLocks noGrp="1"/>
          </p:cNvSpPr>
          <p:nvPr>
            <p:ph type="title" idx="4294967295"/>
          </p:nvPr>
        </p:nvSpPr>
        <p:spPr>
          <a:xfrm>
            <a:off x="425749" y="304500"/>
            <a:ext cx="8537137" cy="91867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800" b="1" i="0" u="none" strike="noStrike" kern="0" cap="none" spc="0" normalizeH="0" baseline="0" noProof="0" dirty="0">
                <a:ln>
                  <a:noFill/>
                </a:ln>
                <a:solidFill>
                  <a:srgbClr val="92BD4E"/>
                </a:solidFill>
                <a:effectLst/>
                <a:uLnTx/>
                <a:uFillTx/>
                <a:latin typeface="Raleway"/>
                <a:ea typeface="Raleway"/>
                <a:cs typeface="Raleway"/>
                <a:sym typeface="Raleway"/>
              </a:rPr>
              <a:t>What makes it work? </a:t>
            </a:r>
            <a:r>
              <a:rPr kumimoji="0" lang="en-US" sz="3800" b="1" i="0" u="none" strike="noStrike" kern="0" cap="none" spc="0" normalizeH="0" baseline="0" noProof="0" dirty="0">
                <a:ln>
                  <a:noFill/>
                </a:ln>
                <a:solidFill>
                  <a:schemeClr val="bg1"/>
                </a:solidFill>
                <a:effectLst/>
                <a:uLnTx/>
                <a:uFillTx/>
                <a:latin typeface="Raleway"/>
                <a:ea typeface="Raleway"/>
                <a:cs typeface="Raleway"/>
                <a:sym typeface="Raleway"/>
              </a:rPr>
              <a:t>Unique assets</a:t>
            </a:r>
            <a:endParaRPr kumimoji="0" lang="en-US"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0" name="Google Shape;390;p54"/>
          <p:cNvSpPr txBox="1">
            <a:spLocks noGrp="1"/>
          </p:cNvSpPr>
          <p:nvPr>
            <p:ph type="body" idx="4294967295"/>
          </p:nvPr>
        </p:nvSpPr>
        <p:spPr>
          <a:xfrm>
            <a:off x="425750" y="1247850"/>
            <a:ext cx="11601900" cy="5369100"/>
          </a:xfrm>
          <a:prstGeom prst="rect">
            <a:avLst/>
          </a:prstGeom>
        </p:spPr>
        <p:txBody>
          <a:bodyPr spcFirstLastPara="1" wrap="square" lIns="121900" tIns="121900" rIns="121900" bIns="121900" anchor="t" anchorCtr="0">
            <a:normAutofit lnSpcReduction="10000"/>
          </a:bodyPr>
          <a:lstStyle/>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Our strength is our deep partnerships</a:t>
            </a:r>
            <a:r>
              <a:rPr lang="en-US" sz="2100">
                <a:solidFill>
                  <a:srgbClr val="CCCCCC"/>
                </a:solidFill>
                <a:latin typeface="Raleway"/>
                <a:ea typeface="Raleway"/>
                <a:cs typeface="Raleway"/>
                <a:sym typeface="Raleway"/>
              </a:rPr>
              <a:t>. </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Going back 30 years in some cases → collaboration, trust take time</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Trusting relationships with farmers, other non-profits, healthcare providers </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depend upon each other</a:t>
            </a:r>
            <a:r>
              <a:rPr lang="en-US" sz="2100">
                <a:solidFill>
                  <a:srgbClr val="CCCCCC"/>
                </a:solidFill>
                <a:latin typeface="Raleway"/>
                <a:ea typeface="Raleway"/>
                <a:cs typeface="Raleway"/>
                <a:sym typeface="Raleway"/>
              </a:rPr>
              <a:t>. </a:t>
            </a:r>
            <a:br>
              <a:rPr lang="en-US" sz="2100">
                <a:solidFill>
                  <a:srgbClr val="CCCCCC"/>
                </a:solidFill>
                <a:latin typeface="Raleway"/>
                <a:ea typeface="Raleway"/>
                <a:cs typeface="Raleway"/>
                <a:sym typeface="Raleway"/>
              </a:rPr>
            </a:br>
            <a:endParaRPr sz="2100">
              <a:solidFill>
                <a:srgbClr val="CCCCCC"/>
              </a:solidFill>
              <a:latin typeface="Raleway"/>
              <a:ea typeface="Raleway"/>
              <a:cs typeface="Raleway"/>
              <a:sym typeface="Raleway"/>
            </a:endParaRPr>
          </a:p>
          <a:p>
            <a:pPr marL="609600" lvl="0" indent="-438150" algn="l" rtl="0">
              <a:spcBef>
                <a:spcPts val="0"/>
              </a:spcBef>
              <a:spcAft>
                <a:spcPts val="0"/>
              </a:spcAft>
              <a:buClr>
                <a:srgbClr val="CCCCCC"/>
              </a:buClr>
              <a:buSzPts val="2100"/>
              <a:buFont typeface="Raleway"/>
              <a:buChar char="➔"/>
            </a:pPr>
            <a:r>
              <a:rPr lang="en-US" sz="2100" b="1">
                <a:solidFill>
                  <a:srgbClr val="CCCCCC"/>
                </a:solidFill>
                <a:latin typeface="Raleway"/>
                <a:ea typeface="Raleway"/>
                <a:cs typeface="Raleway"/>
                <a:sym typeface="Raleway"/>
              </a:rPr>
              <a:t>We have had to work through challenges</a:t>
            </a:r>
            <a:r>
              <a:rPr lang="en-US" sz="2100">
                <a:solidFill>
                  <a:srgbClr val="CCCCCC"/>
                </a:solidFill>
                <a:latin typeface="Raleway"/>
                <a:ea typeface="Raleway"/>
                <a:cs typeface="Raleway"/>
                <a:sym typeface="Raleway"/>
              </a:rPr>
              <a:t> over the partnership’s lifecourse.</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1: Formalizing the partnership → Appalachian Accessible Food Network</a:t>
            </a:r>
            <a:endParaRPr sz="2100">
              <a:solidFill>
                <a:srgbClr val="CCCCCC"/>
              </a:solidFill>
              <a:latin typeface="Raleway"/>
              <a:ea typeface="Raleway"/>
              <a:cs typeface="Raleway"/>
              <a:sym typeface="Raleway"/>
            </a:endParaRPr>
          </a:p>
          <a:p>
            <a:pPr marL="1828800" lvl="2"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Common vision + mutually-reinforcing activities + shared impact reporting</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2: Regular AAFN meetings/continuous communication </a:t>
            </a:r>
            <a:endParaRPr sz="2100">
              <a:solidFill>
                <a:srgbClr val="CCCCCC"/>
              </a:solidFill>
              <a:latin typeface="Raleway"/>
              <a:ea typeface="Raleway"/>
              <a:cs typeface="Raleway"/>
              <a:sym typeface="Raleway"/>
            </a:endParaRPr>
          </a:p>
          <a:p>
            <a:pPr marL="1219200" lvl="1" indent="-438150" algn="l" rtl="0">
              <a:spcBef>
                <a:spcPts val="0"/>
              </a:spcBef>
              <a:spcAft>
                <a:spcPts val="0"/>
              </a:spcAft>
              <a:buClr>
                <a:srgbClr val="CCCCCC"/>
              </a:buClr>
              <a:buSzPts val="2100"/>
              <a:buFont typeface="Raleway"/>
              <a:buChar char="◆"/>
            </a:pPr>
            <a:r>
              <a:rPr lang="en-US" sz="2100">
                <a:solidFill>
                  <a:srgbClr val="CCCCCC"/>
                </a:solidFill>
                <a:latin typeface="Raleway"/>
                <a:ea typeface="Raleway"/>
                <a:cs typeface="Raleway"/>
                <a:sym typeface="Raleway"/>
              </a:rPr>
              <a:t>Strategy 3: Staff liaison that works at the intersection of multiple organizations</a:t>
            </a:r>
            <a:endParaRPr sz="2100">
              <a:solidFill>
                <a:srgbClr val="CCCCCC"/>
              </a:solidFill>
              <a:latin typeface="Raleway"/>
              <a:ea typeface="Raleway"/>
              <a:cs typeface="Raleway"/>
              <a:sym typeface="Raleway"/>
            </a:endParaRPr>
          </a:p>
          <a:p>
            <a:pPr marL="609600" lvl="0" indent="0" algn="l" rtl="0">
              <a:spcBef>
                <a:spcPts val="0"/>
              </a:spcBef>
              <a:spcAft>
                <a:spcPts val="0"/>
              </a:spcAft>
              <a:buNone/>
            </a:pPr>
            <a:endParaRPr sz="2100">
              <a:solidFill>
                <a:schemeClr val="dk1"/>
              </a:solidFill>
              <a:latin typeface="Raleway"/>
              <a:ea typeface="Raleway"/>
              <a:cs typeface="Raleway"/>
              <a:sym typeface="Raleway"/>
            </a:endParaRPr>
          </a:p>
          <a:p>
            <a:pPr marL="609600" lvl="0" indent="-438150" algn="l" rtl="0">
              <a:spcBef>
                <a:spcPts val="0"/>
              </a:spcBef>
              <a:spcAft>
                <a:spcPts val="0"/>
              </a:spcAft>
              <a:buClr>
                <a:schemeClr val="dk1"/>
              </a:buClr>
              <a:buSzPts val="2100"/>
              <a:buFont typeface="Raleway"/>
              <a:buChar char="➔"/>
            </a:pPr>
            <a:r>
              <a:rPr lang="en-US" sz="2100" b="1">
                <a:solidFill>
                  <a:schemeClr val="dk1"/>
                </a:solidFill>
                <a:latin typeface="Raleway"/>
                <a:ea typeface="Raleway"/>
                <a:cs typeface="Raleway"/>
                <a:sym typeface="Raleway"/>
              </a:rPr>
              <a:t>We have leveraged unique assets</a:t>
            </a:r>
            <a:r>
              <a:rPr lang="en-US" sz="2100">
                <a:solidFill>
                  <a:schemeClr val="dk1"/>
                </a:solidFill>
                <a:latin typeface="Raleway"/>
                <a:ea typeface="Raleway"/>
                <a:cs typeface="Raleway"/>
                <a:sym typeface="Raleway"/>
              </a:rPr>
              <a:t> and opportunities:</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Local food sourcing as a “leader in the state” according to Ohio Dept of Ag.</a:t>
            </a:r>
            <a:endParaRPr sz="2100">
              <a:solidFill>
                <a:schemeClr val="dk1"/>
              </a:solidFill>
              <a:latin typeface="Raleway"/>
              <a:ea typeface="Raleway"/>
              <a:cs typeface="Raleway"/>
              <a:sym typeface="Raleway"/>
            </a:endParaRPr>
          </a:p>
          <a:p>
            <a:pPr marL="1219200" lvl="1" indent="-438150" algn="l" rtl="0">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Strong local growers with a food hub to aggregate produce</a:t>
            </a:r>
            <a:endParaRPr sz="2100">
              <a:solidFill>
                <a:schemeClr val="dk1"/>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653667" y="600200"/>
            <a:ext cx="10863300" cy="3378900"/>
          </a:xfrm>
          <a:prstGeom prst="rect">
            <a:avLst/>
          </a:prstGeom>
          <a:solidFill>
            <a:srgbClr val="132749"/>
          </a:solidFill>
          <a:ln w="952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500"/>
              <a:buFont typeface="Arial"/>
              <a:buNone/>
            </a:pPr>
            <a:r>
              <a:rPr lang="en-US" sz="5700">
                <a:solidFill>
                  <a:schemeClr val="lt1"/>
                </a:solidFill>
                <a:latin typeface="Raleway"/>
                <a:ea typeface="Raleway"/>
                <a:cs typeface="Raleway"/>
                <a:sym typeface="Raleway"/>
              </a:rPr>
              <a:t>Working toward cross-sector collaborations: strategies for trainees</a:t>
            </a:r>
            <a:endParaRPr sz="8500">
              <a:solidFill>
                <a:schemeClr val="lt1"/>
              </a:solidFill>
              <a:latin typeface="Raleway"/>
              <a:ea typeface="Raleway"/>
              <a:cs typeface="Raleway"/>
              <a:sym typeface="Raleway"/>
            </a:endParaRPr>
          </a:p>
        </p:txBody>
      </p:sp>
      <p:sp>
        <p:nvSpPr>
          <p:cNvPr id="397" name="Google Shape;397;p55"/>
          <p:cNvSpPr txBox="1">
            <a:spLocks noGrp="1"/>
          </p:cNvSpPr>
          <p:nvPr>
            <p:ph type="title"/>
          </p:nvPr>
        </p:nvSpPr>
        <p:spPr>
          <a:xfrm>
            <a:off x="653667" y="4051833"/>
            <a:ext cx="9968400" cy="891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300"/>
              <a:t>Kate Garrity, MS, RD</a:t>
            </a:r>
            <a:endParaRPr sz="4300"/>
          </a:p>
        </p:txBody>
      </p:sp>
      <p:sp>
        <p:nvSpPr>
          <p:cNvPr id="398" name="Google Shape;398;p55"/>
          <p:cNvSpPr txBox="1">
            <a:spLocks noGrp="1"/>
          </p:cNvSpPr>
          <p:nvPr>
            <p:ph type="body" idx="4294967295"/>
          </p:nvPr>
        </p:nvSpPr>
        <p:spPr>
          <a:xfrm>
            <a:off x="653665" y="4877812"/>
            <a:ext cx="9455700" cy="19317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900"/>
              <a:t>Ph.D. Candidate</a:t>
            </a:r>
            <a:endParaRPr sz="2900"/>
          </a:p>
          <a:p>
            <a:pPr marL="0" lvl="0" indent="0" algn="l" rtl="0">
              <a:lnSpc>
                <a:spcPct val="100000"/>
              </a:lnSpc>
              <a:spcBef>
                <a:spcPts val="1000"/>
              </a:spcBef>
              <a:spcAft>
                <a:spcPts val="0"/>
              </a:spcAft>
              <a:buNone/>
            </a:pPr>
            <a:r>
              <a:rPr lang="en-US" sz="2900"/>
              <a:t>University of Michigan’s School of Public Health </a:t>
            </a:r>
            <a:endParaRPr sz="2900"/>
          </a:p>
          <a:p>
            <a:pPr marL="0" lvl="0" indent="0" algn="l" rtl="0">
              <a:lnSpc>
                <a:spcPct val="100000"/>
              </a:lnSpc>
              <a:spcBef>
                <a:spcPts val="1000"/>
              </a:spcBef>
              <a:spcAft>
                <a:spcPts val="0"/>
              </a:spcAft>
              <a:buNone/>
            </a:pPr>
            <a:r>
              <a:rPr lang="en-US" sz="2900"/>
              <a:t>Department of Nutritional Sciences</a:t>
            </a:r>
            <a:endParaRPr sz="2500"/>
          </a:p>
        </p:txBody>
      </p:sp>
      <p:cxnSp>
        <p:nvCxnSpPr>
          <p:cNvPr id="399" name="Google Shape;399;p55">
            <a:extLst>
              <a:ext uri="{C183D7F6-B498-43B3-948B-1728B52AA6E4}">
                <adec:decorative xmlns:adec="http://schemas.microsoft.com/office/drawing/2017/decorative" val="1"/>
              </a:ext>
            </a:extLst>
          </p:cNvPr>
          <p:cNvCxnSpPr/>
          <p:nvPr/>
        </p:nvCxnSpPr>
        <p:spPr>
          <a:xfrm>
            <a:off x="688080" y="4877790"/>
            <a:ext cx="8441700" cy="0"/>
          </a:xfrm>
          <a:prstGeom prst="straightConnector1">
            <a:avLst/>
          </a:prstGeom>
          <a:noFill/>
          <a:ln w="38100" cap="flat" cmpd="sng">
            <a:solidFill>
              <a:srgbClr val="1C4587"/>
            </a:solidFill>
            <a:prstDash val="solid"/>
            <a:round/>
            <a:headEnd type="none" w="med" len="med"/>
            <a:tailEnd type="none" w="med" len="med"/>
          </a:ln>
        </p:spPr>
      </p:cxnSp>
      <p:pic>
        <p:nvPicPr>
          <p:cNvPr id="400" name="Google Shape;400;p55" descr="University of Michigan logo"/>
          <p:cNvPicPr preferRelativeResize="0"/>
          <p:nvPr/>
        </p:nvPicPr>
        <p:blipFill>
          <a:blip r:embed="rId3">
            <a:alphaModFix/>
          </a:blip>
          <a:stretch>
            <a:fillRect/>
          </a:stretch>
        </p:blipFill>
        <p:spPr>
          <a:xfrm>
            <a:off x="9697533" y="4468633"/>
            <a:ext cx="1819334" cy="193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a:spLocks noGrp="1"/>
          </p:cNvSpPr>
          <p:nvPr>
            <p:ph type="title"/>
          </p:nvPr>
        </p:nvSpPr>
        <p:spPr>
          <a:xfrm>
            <a:off x="415475" y="236849"/>
            <a:ext cx="11360700" cy="1147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latin typeface="Raleway"/>
                <a:ea typeface="Raleway"/>
                <a:cs typeface="Raleway"/>
                <a:sym typeface="Raleway"/>
              </a:rPr>
              <a:t>Strategies for Trainees</a:t>
            </a:r>
            <a:endParaRPr b="1">
              <a:latin typeface="Raleway"/>
              <a:ea typeface="Raleway"/>
              <a:cs typeface="Raleway"/>
              <a:sym typeface="Raleway"/>
            </a:endParaRPr>
          </a:p>
        </p:txBody>
      </p:sp>
      <p:sp>
        <p:nvSpPr>
          <p:cNvPr id="406" name="Google Shape;406;p56"/>
          <p:cNvSpPr txBox="1">
            <a:spLocks noGrp="1"/>
          </p:cNvSpPr>
          <p:nvPr>
            <p:ph type="body" idx="1"/>
          </p:nvPr>
        </p:nvSpPr>
        <p:spPr>
          <a:xfrm>
            <a:off x="415600" y="1384050"/>
            <a:ext cx="11360700" cy="4425300"/>
          </a:xfrm>
          <a:prstGeom prst="rect">
            <a:avLst/>
          </a:prstGeom>
        </p:spPr>
        <p:txBody>
          <a:bodyPr spcFirstLastPara="1" wrap="square" lIns="91425" tIns="45700" rIns="91425" bIns="45700" anchor="t" anchorCtr="0">
            <a:noAutofit/>
          </a:bodyPr>
          <a:lstStyle/>
          <a:p>
            <a:pPr marL="609600" lvl="0" indent="-457200" algn="l" rtl="0">
              <a:lnSpc>
                <a:spcPct val="100000"/>
              </a:lnSpc>
              <a:spcBef>
                <a:spcPts val="1000"/>
              </a:spcBef>
              <a:spcAft>
                <a:spcPts val="0"/>
              </a:spcAft>
              <a:buSzPts val="2400"/>
              <a:buFont typeface="Raleway"/>
              <a:buChar char="➔"/>
            </a:pPr>
            <a:r>
              <a:rPr lang="en-US" sz="2400" b="1">
                <a:latin typeface="Raleway"/>
                <a:ea typeface="Raleway"/>
                <a:cs typeface="Raleway"/>
                <a:sym typeface="Raleway"/>
              </a:rPr>
              <a:t>Be Proactive </a:t>
            </a:r>
            <a:r>
              <a:rPr lang="en-US" sz="2400">
                <a:latin typeface="Raleway Medium"/>
                <a:ea typeface="Raleway Medium"/>
                <a:cs typeface="Raleway Medium"/>
                <a:sym typeface="Raleway Medium"/>
              </a:rPr>
              <a:t>in building your network </a:t>
            </a:r>
            <a:endParaRPr sz="2400">
              <a:latin typeface="Raleway Medium"/>
              <a:ea typeface="Raleway Medium"/>
              <a:cs typeface="Raleway Medium"/>
              <a:sym typeface="Raleway Medium"/>
            </a:endParaRPr>
          </a:p>
          <a:p>
            <a:pPr marL="1257300" lvl="1" indent="-368300" algn="l" rtl="0">
              <a:lnSpc>
                <a:spcPct val="100000"/>
              </a:lnSpc>
              <a:spcBef>
                <a:spcPts val="500"/>
              </a:spcBef>
              <a:spcAft>
                <a:spcPts val="0"/>
              </a:spcAft>
              <a:buSzPts val="2200"/>
              <a:buFont typeface="Raleway Medium"/>
              <a:buChar char="◆"/>
            </a:pPr>
            <a:r>
              <a:rPr lang="en-US" sz="2200">
                <a:latin typeface="Raleway Medium"/>
                <a:ea typeface="Raleway Medium"/>
                <a:cs typeface="Raleway Medium"/>
                <a:sym typeface="Raleway Medium"/>
              </a:rPr>
              <a:t>Reach out to scholars who inspire you (e.g., after conference or webinar)</a:t>
            </a:r>
            <a:endParaRPr sz="2200">
              <a:latin typeface="Raleway Medium"/>
              <a:ea typeface="Raleway Medium"/>
              <a:cs typeface="Raleway Medium"/>
              <a:sym typeface="Raleway Medium"/>
            </a:endParaRPr>
          </a:p>
          <a:p>
            <a:pPr marL="1257300" lvl="1" indent="-368300" algn="l" rtl="0">
              <a:lnSpc>
                <a:spcPct val="100000"/>
              </a:lnSpc>
              <a:spcBef>
                <a:spcPts val="500"/>
              </a:spcBef>
              <a:spcAft>
                <a:spcPts val="0"/>
              </a:spcAft>
              <a:buSzPts val="2200"/>
              <a:buFont typeface="Raleway Medium"/>
              <a:buChar char="◆"/>
            </a:pPr>
            <a:r>
              <a:rPr lang="en-US" sz="2200">
                <a:latin typeface="Raleway Medium"/>
                <a:ea typeface="Raleway Medium"/>
                <a:cs typeface="Raleway Medium"/>
                <a:sym typeface="Raleway Medium"/>
              </a:rPr>
              <a:t>Join relevant organizations/associations and participate in their activities</a:t>
            </a:r>
            <a:endParaRPr sz="2200">
              <a:latin typeface="Raleway Medium"/>
              <a:ea typeface="Raleway Medium"/>
              <a:cs typeface="Raleway Medium"/>
              <a:sym typeface="Raleway Medium"/>
            </a:endParaRPr>
          </a:p>
          <a:p>
            <a:pPr marL="1257300" lvl="1" indent="-368300" algn="l" rtl="0">
              <a:lnSpc>
                <a:spcPct val="100000"/>
              </a:lnSpc>
              <a:spcBef>
                <a:spcPts val="500"/>
              </a:spcBef>
              <a:spcAft>
                <a:spcPts val="0"/>
              </a:spcAft>
              <a:buSzPts val="2200"/>
              <a:buFont typeface="Raleway Medium"/>
              <a:buChar char="◆"/>
            </a:pPr>
            <a:r>
              <a:rPr lang="en-US" sz="2200">
                <a:latin typeface="Raleway Medium"/>
                <a:ea typeface="Raleway Medium"/>
                <a:cs typeface="Raleway Medium"/>
                <a:sym typeface="Raleway Medium"/>
              </a:rPr>
              <a:t>Expand your mentoring committee to include non-academics</a:t>
            </a:r>
            <a:endParaRPr sz="2200">
              <a:latin typeface="Raleway Medium"/>
              <a:ea typeface="Raleway Medium"/>
              <a:cs typeface="Raleway Medium"/>
              <a:sym typeface="Raleway Medium"/>
            </a:endParaRPr>
          </a:p>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Develop foundational skills </a:t>
            </a:r>
            <a:endParaRPr sz="2400" b="1">
              <a:solidFill>
                <a:srgbClr val="CCCCCC"/>
              </a:solidFill>
              <a:latin typeface="Raleway"/>
              <a:ea typeface="Raleway"/>
              <a:cs typeface="Raleway"/>
              <a:sym typeface="Raleway"/>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i="1">
                <a:solidFill>
                  <a:srgbClr val="CCCCCC"/>
                </a:solidFill>
                <a:latin typeface="Raleway Medium"/>
                <a:ea typeface="Raleway Medium"/>
                <a:cs typeface="Raleway Medium"/>
                <a:sym typeface="Raleway Medium"/>
              </a:rPr>
              <a:t>e.g.</a:t>
            </a:r>
            <a:r>
              <a:rPr lang="en-US" sz="2200">
                <a:solidFill>
                  <a:srgbClr val="CCCCCC"/>
                </a:solidFill>
                <a:latin typeface="Raleway Medium"/>
                <a:ea typeface="Raleway Medium"/>
                <a:cs typeface="Raleway Medium"/>
                <a:sym typeface="Raleway Medium"/>
              </a:rPr>
              <a:t>, effective communication, community-engaged research, project management</a:t>
            </a:r>
            <a:endParaRPr sz="2200">
              <a:solidFill>
                <a:srgbClr val="CCCCCC"/>
              </a:solidFill>
              <a:latin typeface="Raleway Medium"/>
              <a:ea typeface="Raleway Medium"/>
              <a:cs typeface="Raleway Medium"/>
              <a:sym typeface="Raleway Medium"/>
            </a:endParaRPr>
          </a:p>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Show up and be engaged</a:t>
            </a:r>
            <a:endParaRPr sz="2400" b="1">
              <a:solidFill>
                <a:srgbClr val="CCCCCC"/>
              </a:solidFill>
              <a:latin typeface="Raleway"/>
              <a:ea typeface="Raleway"/>
              <a:cs typeface="Raleway"/>
              <a:sym typeface="Raleway"/>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Be present in meetings! Take notes, speak up</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Observe how things work in practice → flexibility, adaptability are key </a:t>
            </a:r>
            <a:endParaRPr sz="2200">
              <a:solidFill>
                <a:srgbClr val="CCCCCC"/>
              </a:solidFill>
              <a:latin typeface="Raleway Medium"/>
              <a:ea typeface="Raleway Medium"/>
              <a:cs typeface="Raleway Medium"/>
              <a:sym typeface="Raleway Medium"/>
            </a:endParaRPr>
          </a:p>
        </p:txBody>
      </p:sp>
      <p:sp>
        <p:nvSpPr>
          <p:cNvPr id="407" name="Google Shape;407;p56"/>
          <p:cNvSpPr txBox="1"/>
          <p:nvPr/>
        </p:nvSpPr>
        <p:spPr>
          <a:xfrm>
            <a:off x="-175" y="5756925"/>
            <a:ext cx="12192000" cy="1023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1600"/>
              </a:spcAft>
              <a:buNone/>
            </a:pPr>
            <a:r>
              <a:rPr lang="en-US" sz="2400" b="1">
                <a:solidFill>
                  <a:srgbClr val="0070C0"/>
                </a:solidFill>
                <a:latin typeface="Raleway"/>
                <a:ea typeface="Raleway"/>
                <a:cs typeface="Raleway"/>
                <a:sym typeface="Raleway"/>
              </a:rPr>
              <a:t>These strategies can be accomplished via classes, webinars, trainings, involvement in associations, internships, and hands-on project experiences!</a:t>
            </a:r>
            <a:endParaRPr sz="2400" b="1">
              <a:solidFill>
                <a:srgbClr val="0070C0"/>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7"/>
          <p:cNvSpPr txBox="1">
            <a:spLocks noGrp="1"/>
          </p:cNvSpPr>
          <p:nvPr>
            <p:ph type="title"/>
          </p:nvPr>
        </p:nvSpPr>
        <p:spPr>
          <a:xfrm>
            <a:off x="415475" y="236849"/>
            <a:ext cx="11360700" cy="1147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Raleway"/>
                <a:ea typeface="Raleway"/>
                <a:cs typeface="Raleway"/>
                <a:sym typeface="Raleway"/>
              </a:rPr>
              <a:t>Strategies for Trainees </a:t>
            </a:r>
            <a:r>
              <a:rPr lang="en-US" b="1" dirty="0" err="1">
                <a:latin typeface="Raleway"/>
                <a:ea typeface="Raleway"/>
                <a:cs typeface="Raleway"/>
                <a:sym typeface="Raleway"/>
              </a:rPr>
              <a:t>cont</a:t>
            </a:r>
            <a:endParaRPr b="1" dirty="0">
              <a:latin typeface="Raleway"/>
              <a:ea typeface="Raleway"/>
              <a:cs typeface="Raleway"/>
              <a:sym typeface="Raleway"/>
            </a:endParaRPr>
          </a:p>
        </p:txBody>
      </p:sp>
      <p:sp>
        <p:nvSpPr>
          <p:cNvPr id="413" name="Google Shape;413;p57"/>
          <p:cNvSpPr txBox="1">
            <a:spLocks noGrp="1"/>
          </p:cNvSpPr>
          <p:nvPr>
            <p:ph type="body" idx="1"/>
          </p:nvPr>
        </p:nvSpPr>
        <p:spPr>
          <a:xfrm>
            <a:off x="415600" y="1384050"/>
            <a:ext cx="11360700" cy="4425300"/>
          </a:xfrm>
          <a:prstGeom prst="rect">
            <a:avLst/>
          </a:prstGeom>
        </p:spPr>
        <p:txBody>
          <a:bodyPr spcFirstLastPara="1" wrap="square" lIns="91425" tIns="45700" rIns="91425" bIns="45700" anchor="t" anchorCtr="0">
            <a:noAutofit/>
          </a:bodyPr>
          <a:lstStyle/>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Be Proactive </a:t>
            </a:r>
            <a:r>
              <a:rPr lang="en-US" sz="2400">
                <a:solidFill>
                  <a:srgbClr val="CCCCCC"/>
                </a:solidFill>
                <a:latin typeface="Raleway Medium"/>
                <a:ea typeface="Raleway Medium"/>
                <a:cs typeface="Raleway Medium"/>
                <a:sym typeface="Raleway Medium"/>
              </a:rPr>
              <a:t>in building your network </a:t>
            </a:r>
            <a:endParaRPr sz="24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Reach out to scholars who inspire you (e.g., after conference or webinar)</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Join relevant organizations/associations and participate in their activities</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Expand your mentoring committee to include non-academics</a:t>
            </a:r>
            <a:endParaRPr sz="2200">
              <a:solidFill>
                <a:srgbClr val="CCCCCC"/>
              </a:solidFill>
              <a:latin typeface="Raleway Medium"/>
              <a:ea typeface="Raleway Medium"/>
              <a:cs typeface="Raleway Medium"/>
              <a:sym typeface="Raleway Medium"/>
            </a:endParaRPr>
          </a:p>
          <a:p>
            <a:pPr marL="609600" lvl="0" indent="-457200" algn="l" rtl="0">
              <a:lnSpc>
                <a:spcPct val="100000"/>
              </a:lnSpc>
              <a:spcBef>
                <a:spcPts val="1000"/>
              </a:spcBef>
              <a:spcAft>
                <a:spcPts val="0"/>
              </a:spcAft>
              <a:buSzPts val="2400"/>
              <a:buFont typeface="Raleway"/>
              <a:buChar char="➔"/>
            </a:pPr>
            <a:r>
              <a:rPr lang="en-US" sz="2400" b="1">
                <a:latin typeface="Raleway"/>
                <a:ea typeface="Raleway"/>
                <a:cs typeface="Raleway"/>
                <a:sym typeface="Raleway"/>
              </a:rPr>
              <a:t>Develop foundational skills </a:t>
            </a:r>
            <a:endParaRPr sz="2400" b="1">
              <a:latin typeface="Raleway"/>
              <a:ea typeface="Raleway"/>
              <a:cs typeface="Raleway"/>
              <a:sym typeface="Raleway"/>
            </a:endParaRPr>
          </a:p>
          <a:p>
            <a:pPr marL="1257300" lvl="1" indent="-368300" algn="l" rtl="0">
              <a:lnSpc>
                <a:spcPct val="100000"/>
              </a:lnSpc>
              <a:spcBef>
                <a:spcPts val="500"/>
              </a:spcBef>
              <a:spcAft>
                <a:spcPts val="0"/>
              </a:spcAft>
              <a:buSzPts val="2200"/>
              <a:buFont typeface="Raleway Medium"/>
              <a:buChar char="◆"/>
            </a:pPr>
            <a:r>
              <a:rPr lang="en-US" sz="2200" i="1">
                <a:latin typeface="Raleway Medium"/>
                <a:ea typeface="Raleway Medium"/>
                <a:cs typeface="Raleway Medium"/>
                <a:sym typeface="Raleway Medium"/>
              </a:rPr>
              <a:t>e.g.</a:t>
            </a:r>
            <a:r>
              <a:rPr lang="en-US" sz="2200">
                <a:latin typeface="Raleway Medium"/>
                <a:ea typeface="Raleway Medium"/>
                <a:cs typeface="Raleway Medium"/>
                <a:sym typeface="Raleway Medium"/>
              </a:rPr>
              <a:t>, effective communication, community-engaged research, project management</a:t>
            </a:r>
            <a:endParaRPr sz="2200">
              <a:latin typeface="Raleway Medium"/>
              <a:ea typeface="Raleway Medium"/>
              <a:cs typeface="Raleway Medium"/>
              <a:sym typeface="Raleway Medium"/>
            </a:endParaRPr>
          </a:p>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Show up and be engaged</a:t>
            </a:r>
            <a:endParaRPr sz="2400" b="1">
              <a:solidFill>
                <a:srgbClr val="CCCCCC"/>
              </a:solidFill>
              <a:latin typeface="Raleway"/>
              <a:ea typeface="Raleway"/>
              <a:cs typeface="Raleway"/>
              <a:sym typeface="Raleway"/>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Be present in meetings! Take notes, speak up</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Observe how things work in practice → flexibility, adaptability are key </a:t>
            </a:r>
            <a:endParaRPr sz="2200">
              <a:solidFill>
                <a:srgbClr val="CCCCCC"/>
              </a:solidFill>
              <a:latin typeface="Raleway Medium"/>
              <a:ea typeface="Raleway Medium"/>
              <a:cs typeface="Raleway Medium"/>
              <a:sym typeface="Raleway Medium"/>
            </a:endParaRPr>
          </a:p>
        </p:txBody>
      </p:sp>
      <p:sp>
        <p:nvSpPr>
          <p:cNvPr id="414" name="Google Shape;414;p57"/>
          <p:cNvSpPr txBox="1"/>
          <p:nvPr/>
        </p:nvSpPr>
        <p:spPr>
          <a:xfrm>
            <a:off x="-175" y="5756925"/>
            <a:ext cx="12192000" cy="1023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1600"/>
              </a:spcAft>
              <a:buNone/>
            </a:pPr>
            <a:r>
              <a:rPr lang="en-US" sz="2400" b="1">
                <a:solidFill>
                  <a:srgbClr val="0070C0"/>
                </a:solidFill>
                <a:latin typeface="Raleway"/>
                <a:ea typeface="Raleway"/>
                <a:cs typeface="Raleway"/>
                <a:sym typeface="Raleway"/>
              </a:rPr>
              <a:t>These strategies can be accomplished via classes, webinars, trainings, involvement in associations, internships, and hands-on project experiences!</a:t>
            </a:r>
            <a:endParaRPr sz="2400" b="1">
              <a:solidFill>
                <a:srgbClr val="0070C0"/>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title"/>
          </p:nvPr>
        </p:nvSpPr>
        <p:spPr>
          <a:xfrm>
            <a:off x="415475" y="236849"/>
            <a:ext cx="11360700" cy="1147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latin typeface="Raleway"/>
                <a:ea typeface="Raleway"/>
                <a:cs typeface="Raleway"/>
                <a:sym typeface="Raleway"/>
              </a:rPr>
              <a:t>Strategies for Trainees cont.</a:t>
            </a:r>
            <a:endParaRPr b="1" dirty="0">
              <a:latin typeface="Raleway"/>
              <a:ea typeface="Raleway"/>
              <a:cs typeface="Raleway"/>
              <a:sym typeface="Raleway"/>
            </a:endParaRPr>
          </a:p>
        </p:txBody>
      </p:sp>
      <p:sp>
        <p:nvSpPr>
          <p:cNvPr id="420" name="Google Shape;420;p58"/>
          <p:cNvSpPr txBox="1">
            <a:spLocks noGrp="1"/>
          </p:cNvSpPr>
          <p:nvPr>
            <p:ph type="body" idx="1"/>
          </p:nvPr>
        </p:nvSpPr>
        <p:spPr>
          <a:xfrm>
            <a:off x="415600" y="1384050"/>
            <a:ext cx="11360700" cy="4425300"/>
          </a:xfrm>
          <a:prstGeom prst="rect">
            <a:avLst/>
          </a:prstGeom>
        </p:spPr>
        <p:txBody>
          <a:bodyPr spcFirstLastPara="1" wrap="square" lIns="91425" tIns="45700" rIns="91425" bIns="45700" anchor="t" anchorCtr="0">
            <a:noAutofit/>
          </a:bodyPr>
          <a:lstStyle/>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Be Proactive </a:t>
            </a:r>
            <a:r>
              <a:rPr lang="en-US" sz="2400">
                <a:solidFill>
                  <a:srgbClr val="CCCCCC"/>
                </a:solidFill>
                <a:latin typeface="Raleway Medium"/>
                <a:ea typeface="Raleway Medium"/>
                <a:cs typeface="Raleway Medium"/>
                <a:sym typeface="Raleway Medium"/>
              </a:rPr>
              <a:t>in building your network </a:t>
            </a:r>
            <a:endParaRPr sz="24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Reach out to scholars who inspire you (e.g., after conference or webinar)</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Join relevant organizations/associations and participate in their activities</a:t>
            </a:r>
            <a:endParaRPr sz="2200">
              <a:solidFill>
                <a:srgbClr val="CCCCCC"/>
              </a:solidFill>
              <a:latin typeface="Raleway Medium"/>
              <a:ea typeface="Raleway Medium"/>
              <a:cs typeface="Raleway Medium"/>
              <a:sym typeface="Raleway Medium"/>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a:solidFill>
                  <a:srgbClr val="CCCCCC"/>
                </a:solidFill>
                <a:latin typeface="Raleway Medium"/>
                <a:ea typeface="Raleway Medium"/>
                <a:cs typeface="Raleway Medium"/>
                <a:sym typeface="Raleway Medium"/>
              </a:rPr>
              <a:t>Expand your mentoring committee to include non-academics</a:t>
            </a:r>
            <a:endParaRPr sz="2200">
              <a:solidFill>
                <a:srgbClr val="CCCCCC"/>
              </a:solidFill>
              <a:latin typeface="Raleway Medium"/>
              <a:ea typeface="Raleway Medium"/>
              <a:cs typeface="Raleway Medium"/>
              <a:sym typeface="Raleway Medium"/>
            </a:endParaRPr>
          </a:p>
          <a:p>
            <a:pPr marL="609600" lvl="0" indent="-457200" algn="l" rtl="0">
              <a:lnSpc>
                <a:spcPct val="100000"/>
              </a:lnSpc>
              <a:spcBef>
                <a:spcPts val="1000"/>
              </a:spcBef>
              <a:spcAft>
                <a:spcPts val="0"/>
              </a:spcAft>
              <a:buClr>
                <a:srgbClr val="CCCCCC"/>
              </a:buClr>
              <a:buSzPts val="2400"/>
              <a:buFont typeface="Raleway"/>
              <a:buChar char="➔"/>
            </a:pPr>
            <a:r>
              <a:rPr lang="en-US" sz="2400" b="1">
                <a:solidFill>
                  <a:srgbClr val="CCCCCC"/>
                </a:solidFill>
                <a:latin typeface="Raleway"/>
                <a:ea typeface="Raleway"/>
                <a:cs typeface="Raleway"/>
                <a:sym typeface="Raleway"/>
              </a:rPr>
              <a:t>Develop foundational skills </a:t>
            </a:r>
            <a:endParaRPr sz="2400" b="1">
              <a:solidFill>
                <a:srgbClr val="CCCCCC"/>
              </a:solidFill>
              <a:latin typeface="Raleway"/>
              <a:ea typeface="Raleway"/>
              <a:cs typeface="Raleway"/>
              <a:sym typeface="Raleway"/>
            </a:endParaRPr>
          </a:p>
          <a:p>
            <a:pPr marL="1257300" lvl="1" indent="-368300" algn="l" rtl="0">
              <a:lnSpc>
                <a:spcPct val="100000"/>
              </a:lnSpc>
              <a:spcBef>
                <a:spcPts val="500"/>
              </a:spcBef>
              <a:spcAft>
                <a:spcPts val="0"/>
              </a:spcAft>
              <a:buClr>
                <a:srgbClr val="CCCCCC"/>
              </a:buClr>
              <a:buSzPts val="2200"/>
              <a:buFont typeface="Raleway Medium"/>
              <a:buChar char="◆"/>
            </a:pPr>
            <a:r>
              <a:rPr lang="en-US" sz="2200" i="1">
                <a:solidFill>
                  <a:srgbClr val="CCCCCC"/>
                </a:solidFill>
                <a:latin typeface="Raleway Medium"/>
                <a:ea typeface="Raleway Medium"/>
                <a:cs typeface="Raleway Medium"/>
                <a:sym typeface="Raleway Medium"/>
              </a:rPr>
              <a:t>e.g.</a:t>
            </a:r>
            <a:r>
              <a:rPr lang="en-US" sz="2200">
                <a:solidFill>
                  <a:srgbClr val="CCCCCC"/>
                </a:solidFill>
                <a:latin typeface="Raleway Medium"/>
                <a:ea typeface="Raleway Medium"/>
                <a:cs typeface="Raleway Medium"/>
                <a:sym typeface="Raleway Medium"/>
              </a:rPr>
              <a:t>, effective communication, community-engaged research, project management</a:t>
            </a:r>
            <a:endParaRPr sz="2200">
              <a:solidFill>
                <a:srgbClr val="CCCCCC"/>
              </a:solidFill>
              <a:latin typeface="Raleway Medium"/>
              <a:ea typeface="Raleway Medium"/>
              <a:cs typeface="Raleway Medium"/>
              <a:sym typeface="Raleway Medium"/>
            </a:endParaRPr>
          </a:p>
          <a:p>
            <a:pPr marL="609600" lvl="0" indent="-457200" algn="l" rtl="0">
              <a:lnSpc>
                <a:spcPct val="100000"/>
              </a:lnSpc>
              <a:spcBef>
                <a:spcPts val="1000"/>
              </a:spcBef>
              <a:spcAft>
                <a:spcPts val="0"/>
              </a:spcAft>
              <a:buSzPts val="2400"/>
              <a:buFont typeface="Raleway"/>
              <a:buChar char="➔"/>
            </a:pPr>
            <a:r>
              <a:rPr lang="en-US" sz="2400" b="1">
                <a:latin typeface="Raleway"/>
                <a:ea typeface="Raleway"/>
                <a:cs typeface="Raleway"/>
                <a:sym typeface="Raleway"/>
              </a:rPr>
              <a:t>Show up and be engaged</a:t>
            </a:r>
            <a:endParaRPr sz="2400" b="1">
              <a:latin typeface="Raleway"/>
              <a:ea typeface="Raleway"/>
              <a:cs typeface="Raleway"/>
              <a:sym typeface="Raleway"/>
            </a:endParaRPr>
          </a:p>
          <a:p>
            <a:pPr marL="1257300" lvl="1" indent="-368300" algn="l" rtl="0">
              <a:lnSpc>
                <a:spcPct val="100000"/>
              </a:lnSpc>
              <a:spcBef>
                <a:spcPts val="500"/>
              </a:spcBef>
              <a:spcAft>
                <a:spcPts val="0"/>
              </a:spcAft>
              <a:buSzPts val="2200"/>
              <a:buFont typeface="Raleway Medium"/>
              <a:buChar char="◆"/>
            </a:pPr>
            <a:r>
              <a:rPr lang="en-US" sz="2200">
                <a:latin typeface="Raleway Medium"/>
                <a:ea typeface="Raleway Medium"/>
                <a:cs typeface="Raleway Medium"/>
                <a:sym typeface="Raleway Medium"/>
              </a:rPr>
              <a:t>Be present in meetings! Take notes, speak up</a:t>
            </a:r>
            <a:endParaRPr sz="2200">
              <a:latin typeface="Raleway Medium"/>
              <a:ea typeface="Raleway Medium"/>
              <a:cs typeface="Raleway Medium"/>
              <a:sym typeface="Raleway Medium"/>
            </a:endParaRPr>
          </a:p>
          <a:p>
            <a:pPr marL="1257300" lvl="1" indent="-368300" algn="l" rtl="0">
              <a:lnSpc>
                <a:spcPct val="100000"/>
              </a:lnSpc>
              <a:spcBef>
                <a:spcPts val="500"/>
              </a:spcBef>
              <a:spcAft>
                <a:spcPts val="0"/>
              </a:spcAft>
              <a:buSzPts val="2200"/>
              <a:buFont typeface="Raleway Medium"/>
              <a:buChar char="◆"/>
            </a:pPr>
            <a:r>
              <a:rPr lang="en-US" sz="2200">
                <a:latin typeface="Raleway Medium"/>
                <a:ea typeface="Raleway Medium"/>
                <a:cs typeface="Raleway Medium"/>
                <a:sym typeface="Raleway Medium"/>
              </a:rPr>
              <a:t>Observe how things work in practice → flexibility, adaptability are key </a:t>
            </a:r>
            <a:endParaRPr sz="2200">
              <a:latin typeface="Raleway Medium"/>
              <a:ea typeface="Raleway Medium"/>
              <a:cs typeface="Raleway Medium"/>
              <a:sym typeface="Raleway Medium"/>
            </a:endParaRPr>
          </a:p>
        </p:txBody>
      </p:sp>
      <p:sp>
        <p:nvSpPr>
          <p:cNvPr id="421" name="Google Shape;421;p58"/>
          <p:cNvSpPr txBox="1"/>
          <p:nvPr/>
        </p:nvSpPr>
        <p:spPr>
          <a:xfrm>
            <a:off x="-175" y="5756925"/>
            <a:ext cx="12192000" cy="1023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1600"/>
              </a:spcAft>
              <a:buNone/>
            </a:pPr>
            <a:r>
              <a:rPr lang="en-US" sz="2400" b="1">
                <a:solidFill>
                  <a:srgbClr val="0070C0"/>
                </a:solidFill>
                <a:latin typeface="Raleway"/>
                <a:ea typeface="Raleway"/>
                <a:cs typeface="Raleway"/>
                <a:sym typeface="Raleway"/>
              </a:rPr>
              <a:t>These strategies can be accomplished via classes, webinars, trainings, involvement in associations, internships, and hands-on project experiences!</a:t>
            </a:r>
            <a:endParaRPr sz="2400" b="1">
              <a:solidFill>
                <a:srgbClr val="0070C0"/>
              </a:solidFill>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2"/>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6600"/>
              <a:buFont typeface="Calibri"/>
              <a:buNone/>
              <a:tabLst/>
              <a:defRPr/>
            </a:pPr>
            <a:r>
              <a:rPr kumimoji="0" lang="en-US" sz="16600" b="0" i="0" u="none" strike="noStrike" kern="0" cap="none" spc="0" normalizeH="0" baseline="0" noProof="0" dirty="0">
                <a:ln>
                  <a:noFill/>
                </a:ln>
                <a:solidFill>
                  <a:srgbClr val="FFFFFF"/>
                </a:solidFill>
                <a:effectLst/>
                <a:uLnTx/>
                <a:uFillTx/>
                <a:latin typeface="Calibri"/>
                <a:ea typeface="Calibri"/>
                <a:cs typeface="Calibri"/>
                <a:sym typeface="Calibri"/>
              </a:rPr>
              <a:t>Q&amp;A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9" name="Google Shape;479;p62">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480" name="Google Shape;480;p62">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81" name="Google Shape;481;p62" descr="A picture containing icon"/>
          <p:cNvPicPr preferRelativeResize="0"/>
          <p:nvPr/>
        </p:nvPicPr>
        <p:blipFill rotWithShape="1">
          <a:blip r:embed="rId3">
            <a:alphaModFix/>
          </a:blip>
          <a:srcRect/>
          <a:stretch/>
        </p:blipFill>
        <p:spPr>
          <a:xfrm>
            <a:off x="1184644" y="175329"/>
            <a:ext cx="9372600" cy="335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32">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32"/>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2" name="Google Shape;192;p32"/>
          <p:cNvSpPr txBox="1"/>
          <p:nvPr/>
        </p:nvSpPr>
        <p:spPr>
          <a:xfrm>
            <a:off x="331800" y="1144575"/>
            <a:ext cx="11528400" cy="514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 Schedule and Topics </a:t>
            </a:r>
            <a:endParaRPr sz="1400" b="0" i="0" u="none" strike="noStrike" cap="none">
              <a:solidFill>
                <a:srgbClr val="000000"/>
              </a:solidFill>
              <a:latin typeface="Arial"/>
              <a:ea typeface="Arial"/>
              <a:cs typeface="Arial"/>
              <a:sym typeface="Arial"/>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June 1</a:t>
            </a:r>
            <a:r>
              <a:rPr lang="en-US" sz="2800">
                <a:solidFill>
                  <a:schemeClr val="dk1"/>
                </a:solidFill>
                <a:latin typeface="Calibri"/>
                <a:ea typeface="Calibri"/>
                <a:cs typeface="Calibri"/>
                <a:sym typeface="Calibri"/>
              </a:rPr>
              <a:t>2</a:t>
            </a:r>
            <a:r>
              <a:rPr lang="en-US" sz="2800" b="0" i="0" u="none" strike="noStrike" cap="non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Food Policies in Schools - More than just Lunch!</a:t>
            </a:r>
            <a:endParaRPr sz="260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June 26: </a:t>
            </a:r>
            <a:r>
              <a:rPr lang="en-US" sz="2700" i="0" u="none" strike="noStrike" cap="none">
                <a:solidFill>
                  <a:schemeClr val="dk1"/>
                </a:solidFill>
                <a:latin typeface="Calibri"/>
                <a:ea typeface="Calibri"/>
                <a:cs typeface="Calibri"/>
                <a:sym typeface="Calibri"/>
              </a:rPr>
              <a:t>F</a:t>
            </a:r>
            <a:r>
              <a:rPr lang="en-US" sz="2700">
                <a:solidFill>
                  <a:schemeClr val="dk1"/>
                </a:solidFill>
                <a:latin typeface="Calibri"/>
                <a:ea typeface="Calibri"/>
                <a:cs typeface="Calibri"/>
                <a:sym typeface="Calibri"/>
              </a:rPr>
              <a:t>ood is Medicine: What does it mean?</a:t>
            </a:r>
            <a:endParaRPr sz="27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700">
                <a:solidFill>
                  <a:schemeClr val="dk1"/>
                </a:solidFill>
                <a:latin typeface="Calibri"/>
                <a:ea typeface="Calibri"/>
                <a:cs typeface="Calibri"/>
                <a:sym typeface="Calibri"/>
              </a:rPr>
              <a:t>                      Where are we going?</a:t>
            </a:r>
            <a:endParaRPr sz="2700" i="0" u="none" strike="noStrike" cap="none">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i="0" u="none" strike="noStrike" cap="none">
                <a:solidFill>
                  <a:schemeClr val="dk1"/>
                </a:solidFill>
                <a:latin typeface="Calibri"/>
                <a:ea typeface="Calibri"/>
                <a:cs typeface="Calibri"/>
                <a:sym typeface="Calibri"/>
              </a:rPr>
              <a:t>July 1</a:t>
            </a:r>
            <a:r>
              <a:rPr lang="en-US" sz="2800">
                <a:solidFill>
                  <a:schemeClr val="dk1"/>
                </a:solidFill>
                <a:latin typeface="Calibri"/>
                <a:ea typeface="Calibri"/>
                <a:cs typeface="Calibri"/>
                <a:sym typeface="Calibri"/>
              </a:rPr>
              <a:t>0</a:t>
            </a:r>
            <a:r>
              <a:rPr lang="en-US" sz="2800" i="0" u="none" strike="noStrike" cap="non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Leveraging Food Service Contracts at 4-year Public Universities to     </a:t>
            </a:r>
            <a:endParaRPr sz="260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2600">
                <a:solidFill>
                  <a:schemeClr val="dk1"/>
                </a:solidFill>
                <a:latin typeface="Calibri"/>
                <a:ea typeface="Calibri"/>
                <a:cs typeface="Calibri"/>
                <a:sym typeface="Calibri"/>
              </a:rPr>
              <a:t>                Understand Meal Plan Costs and Affordability</a:t>
            </a:r>
            <a:endParaRPr sz="260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i="0" u="none" strike="noStrike" cap="none">
                <a:solidFill>
                  <a:schemeClr val="dk1"/>
                </a:solidFill>
                <a:latin typeface="Calibri"/>
                <a:ea typeface="Calibri"/>
                <a:cs typeface="Calibri"/>
                <a:sym typeface="Calibri"/>
              </a:rPr>
              <a:t>July 2</a:t>
            </a:r>
            <a:r>
              <a:rPr lang="en-US" sz="2800">
                <a:solidFill>
                  <a:schemeClr val="dk1"/>
                </a:solidFill>
                <a:latin typeface="Calibri"/>
                <a:ea typeface="Calibri"/>
                <a:cs typeface="Calibri"/>
                <a:sym typeface="Calibri"/>
              </a:rPr>
              <a:t>4</a:t>
            </a:r>
            <a:r>
              <a:rPr lang="en-US" sz="2800" i="0" u="none" strike="noStrike" cap="non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Policy Systems and Environmental Strategies to Support Young  </a:t>
            </a:r>
            <a:br>
              <a:rPr lang="en-US" sz="2600">
                <a:solidFill>
                  <a:schemeClr val="dk1"/>
                </a:solidFill>
                <a:latin typeface="Calibri"/>
                <a:ea typeface="Calibri"/>
                <a:cs typeface="Calibri"/>
                <a:sym typeface="Calibri"/>
              </a:rPr>
            </a:br>
            <a:r>
              <a:rPr lang="en-US" sz="2600">
                <a:solidFill>
                  <a:schemeClr val="dk1"/>
                </a:solidFill>
                <a:latin typeface="Calibri"/>
                <a:ea typeface="Calibri"/>
                <a:cs typeface="Calibri"/>
                <a:sym typeface="Calibri"/>
              </a:rPr>
              <a:t>                Children's Diet and Health</a:t>
            </a:r>
            <a:endParaRPr sz="2600">
              <a:solidFill>
                <a:schemeClr val="dk1"/>
              </a:solidFill>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1" i="0" u="none" strike="noStrike" cap="none">
                <a:solidFill>
                  <a:schemeClr val="dk1"/>
                </a:solidFill>
                <a:latin typeface="Calibri"/>
                <a:ea typeface="Calibri"/>
                <a:cs typeface="Calibri"/>
                <a:sym typeface="Calibri"/>
              </a:rPr>
              <a:t>August </a:t>
            </a:r>
            <a:r>
              <a:rPr lang="en-US" sz="2800" b="1">
                <a:solidFill>
                  <a:schemeClr val="dk1"/>
                </a:solidFill>
                <a:latin typeface="Calibri"/>
                <a:ea typeface="Calibri"/>
                <a:cs typeface="Calibri"/>
                <a:sym typeface="Calibri"/>
              </a:rPr>
              <a:t>7</a:t>
            </a:r>
            <a:r>
              <a:rPr lang="en-US" sz="2800" b="1" i="0" u="none" strike="noStrike" cap="none">
                <a:solidFill>
                  <a:schemeClr val="dk1"/>
                </a:solidFill>
                <a:latin typeface="Calibri"/>
                <a:ea typeface="Calibri"/>
                <a:cs typeface="Calibri"/>
                <a:sym typeface="Calibri"/>
              </a:rPr>
              <a:t>: </a:t>
            </a:r>
            <a:r>
              <a:rPr lang="en-US" sz="2600" b="1">
                <a:solidFill>
                  <a:schemeClr val="dk1"/>
                </a:solidFill>
                <a:latin typeface="Calibri"/>
                <a:ea typeface="Calibri"/>
                <a:cs typeface="Calibri"/>
                <a:sym typeface="Calibri"/>
              </a:rPr>
              <a:t>Collaborating Successfully across Sectors toward Nutrition Security</a:t>
            </a:r>
            <a:endParaRPr sz="2600" b="1">
              <a:solidFill>
                <a:schemeClr val="dk1"/>
              </a:solidFill>
              <a:highlight>
                <a:schemeClr val="lt1"/>
              </a:highlight>
              <a:latin typeface="Calibri"/>
              <a:ea typeface="Calibri"/>
              <a:cs typeface="Calibri"/>
              <a:sym typeface="Calibri"/>
            </a:endParaRPr>
          </a:p>
          <a:p>
            <a:pPr marL="457200" marR="0" lvl="0" indent="-406400" algn="l" rtl="0">
              <a:lnSpc>
                <a:spcPct val="10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August 1</a:t>
            </a:r>
            <a:r>
              <a:rPr lang="en-US" sz="2800">
                <a:solidFill>
                  <a:schemeClr val="dk1"/>
                </a:solidFill>
                <a:latin typeface="Calibri"/>
                <a:ea typeface="Calibri"/>
                <a:cs typeface="Calibri"/>
                <a:sym typeface="Calibri"/>
              </a:rPr>
              <a:t>4</a:t>
            </a:r>
            <a:r>
              <a:rPr lang="en-US" sz="2800" b="0" i="0" u="none" strike="noStrike" cap="none">
                <a:solidFill>
                  <a:schemeClr val="dk1"/>
                </a:solidFill>
                <a:latin typeface="Calibri"/>
                <a:ea typeface="Calibri"/>
                <a:cs typeface="Calibri"/>
                <a:sym typeface="Calibri"/>
              </a:rPr>
              <a:t>: </a:t>
            </a:r>
            <a:r>
              <a:rPr lang="en-US" sz="2800" b="0" i="0" u="none" strike="noStrike" cap="none">
                <a:solidFill>
                  <a:schemeClr val="dk1"/>
                </a:solidFill>
                <a:highlight>
                  <a:schemeClr val="lt1"/>
                </a:highlight>
                <a:latin typeface="Calibri"/>
                <a:ea typeface="Calibri"/>
                <a:cs typeface="Calibri"/>
                <a:sym typeface="Calibri"/>
              </a:rPr>
              <a:t>Student Presentations</a:t>
            </a:r>
            <a:endParaRPr sz="28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700"/>
              <a:buFont typeface="Arial"/>
              <a:buNone/>
            </a:pPr>
            <a:r>
              <a:rPr lang="en-US" sz="2200" b="1" i="0" u="none" strike="noStrike" cap="none">
                <a:solidFill>
                  <a:schemeClr val="dk1"/>
                </a:solidFill>
                <a:latin typeface="Calibri"/>
                <a:ea typeface="Calibri"/>
                <a:cs typeface="Calibri"/>
                <a:sym typeface="Calibri"/>
              </a:rPr>
              <a:t>For more information or to register: </a:t>
            </a:r>
            <a:r>
              <a:rPr lang="en-US" sz="2200" b="1" u="sng">
                <a:solidFill>
                  <a:schemeClr val="hlink"/>
                </a:solidFill>
                <a:latin typeface="Calibri"/>
                <a:ea typeface="Calibri"/>
                <a:cs typeface="Calibri"/>
                <a:sym typeface="Calibri"/>
                <a:hlinkClick r:id="rId3"/>
              </a:rPr>
              <a:t>https://nopren.ucsf.edu/her-nopren-summer-speaker-series-students-2024</a:t>
            </a:r>
            <a:r>
              <a:rPr lang="en-US" sz="2200" b="1">
                <a:solidFill>
                  <a:schemeClr val="dk1"/>
                </a:solidFill>
                <a:latin typeface="Calibri"/>
                <a:ea typeface="Calibri"/>
                <a:cs typeface="Calibri"/>
                <a:sym typeface="Calibri"/>
              </a:rPr>
              <a:t> </a:t>
            </a:r>
            <a:endParaRPr sz="2200" b="0" i="0" u="none" strike="noStrike" cap="none">
              <a:solidFill>
                <a:schemeClr val="dk1"/>
              </a:solidFill>
              <a:latin typeface="Calibri"/>
              <a:ea typeface="Calibri"/>
              <a:cs typeface="Calibri"/>
              <a:sym typeface="Calibri"/>
            </a:endParaRPr>
          </a:p>
        </p:txBody>
      </p:sp>
      <p:sp>
        <p:nvSpPr>
          <p:cNvPr id="194" name="Google Shape;194;p32"/>
          <p:cNvSpPr txBox="1"/>
          <p:nvPr/>
        </p:nvSpPr>
        <p:spPr>
          <a:xfrm>
            <a:off x="8653800" y="1007750"/>
            <a:ext cx="32064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0" i="0" u="none" strike="noStrike" cap="none">
                <a:solidFill>
                  <a:schemeClr val="dk1"/>
                </a:solidFill>
                <a:latin typeface="Calibri"/>
                <a:ea typeface="Calibri"/>
                <a:cs typeface="Calibri"/>
                <a:sym typeface="Calibri"/>
              </a:rPr>
              <a:t>The series will take place on Wednesdays </a:t>
            </a:r>
            <a:r>
              <a:rPr lang="en-US" sz="2200" b="1" i="0" u="none" strike="noStrike" cap="none">
                <a:solidFill>
                  <a:schemeClr val="dk1"/>
                </a:solidFill>
                <a:latin typeface="Calibri"/>
                <a:ea typeface="Calibri"/>
                <a:cs typeface="Calibri"/>
                <a:sym typeface="Calibri"/>
              </a:rPr>
              <a:t>from </a:t>
            </a:r>
            <a:endParaRPr sz="2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dk1"/>
                </a:solidFill>
                <a:latin typeface="Calibri"/>
                <a:ea typeface="Calibri"/>
                <a:cs typeface="Calibri"/>
                <a:sym typeface="Calibri"/>
              </a:rPr>
              <a:t>4:00 - 5:00 pm EST</a:t>
            </a:r>
            <a:endParaRPr sz="2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800" b="0" i="0" u="none" strike="noStrike" cap="none">
              <a:solidFill>
                <a:srgbClr val="000000"/>
              </a:solidFill>
              <a:latin typeface="Calibri"/>
              <a:ea typeface="Calibri"/>
              <a:cs typeface="Calibri"/>
              <a:sym typeface="Calibri"/>
            </a:endParaRPr>
          </a:p>
        </p:txBody>
      </p:sp>
      <p:pic>
        <p:nvPicPr>
          <p:cNvPr id="193" name="Google Shape;193;p32" descr="A picture containing text, bottle"/>
          <p:cNvPicPr preferRelativeResize="0"/>
          <p:nvPr/>
        </p:nvPicPr>
        <p:blipFill rotWithShape="1">
          <a:blip r:embed="rId4">
            <a:alphaModFix/>
          </a:blip>
          <a:srcRect/>
          <a:stretch/>
        </p:blipFill>
        <p:spPr>
          <a:xfrm>
            <a:off x="65227" y="6079800"/>
            <a:ext cx="1009639" cy="685800"/>
          </a:xfrm>
          <a:prstGeom prst="rect">
            <a:avLst/>
          </a:prstGeom>
          <a:noFill/>
          <a:ln>
            <a:noFill/>
          </a:ln>
        </p:spPr>
      </p:pic>
      <p:pic>
        <p:nvPicPr>
          <p:cNvPr id="190" name="Google Shape;190;p32" descr="NOPREN logo"/>
          <p:cNvPicPr preferRelativeResize="0"/>
          <p:nvPr/>
        </p:nvPicPr>
        <p:blipFill rotWithShape="1">
          <a:blip r:embed="rId5">
            <a:alphaModFix/>
          </a:blip>
          <a:srcRect/>
          <a:stretch/>
        </p:blipFill>
        <p:spPr>
          <a:xfrm>
            <a:off x="9974220" y="6079800"/>
            <a:ext cx="2152553" cy="778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a:spLocks noGrp="1"/>
          </p:cNvSpPr>
          <p:nvPr>
            <p:ph type="title" idx="4294967295"/>
          </p:nvPr>
        </p:nvSpPr>
        <p:spPr>
          <a:xfrm>
            <a:off x="0" y="3891280"/>
            <a:ext cx="12192000" cy="296672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9600"/>
              <a:buFont typeface="Calibri"/>
              <a:buNone/>
              <a:tabLst/>
              <a:defRPr/>
            </a:pPr>
            <a:r>
              <a:rPr kumimoji="0" lang="en-US" sz="9600" b="0" i="0" u="none" strike="noStrike" kern="0" cap="none" spc="0" normalizeH="0" baseline="0" noProof="0" dirty="0">
                <a:ln>
                  <a:noFill/>
                </a:ln>
                <a:solidFill>
                  <a:srgbClr val="FFFFFF"/>
                </a:solidFill>
                <a:effectLst/>
                <a:uLnTx/>
                <a:uFillTx/>
                <a:latin typeface="Calibri"/>
                <a:ea typeface="Calibri"/>
                <a:cs typeface="Calibri"/>
                <a:sym typeface="Calibri"/>
              </a:rPr>
              <a:t>Breakout Rooms</a:t>
            </a:r>
          </a:p>
        </p:txBody>
      </p:sp>
      <p:sp>
        <p:nvSpPr>
          <p:cNvPr id="428" name="Google Shape;428;p59">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429" name="Google Shape;429;p59">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30" name="Google Shape;430;p59" descr="A picture containing icon"/>
          <p:cNvPicPr preferRelativeResize="0"/>
          <p:nvPr/>
        </p:nvPicPr>
        <p:blipFill rotWithShape="1">
          <a:blip r:embed="rId3">
            <a:alphaModFix/>
          </a:blip>
          <a:srcRect/>
          <a:stretch/>
        </p:blipFill>
        <p:spPr>
          <a:xfrm>
            <a:off x="1184644" y="175329"/>
            <a:ext cx="9372600" cy="3352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60">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9" name="Google Shape;439;p60"/>
          <p:cNvSpPr>
            <a:spLocks noGrp="1"/>
          </p:cNvSpPr>
          <p:nvPr>
            <p:ph type="title" idx="4294967295"/>
          </p:nvPr>
        </p:nvSpPr>
        <p:spPr>
          <a:xfrm>
            <a:off x="0" y="0"/>
            <a:ext cx="12192000" cy="685800"/>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Calibri"/>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Choose Your Room - Discuss Strategies for Success…</a:t>
            </a:r>
          </a:p>
        </p:txBody>
      </p:sp>
      <p:sp>
        <p:nvSpPr>
          <p:cNvPr id="440" name="Google Shape;440;p60">
            <a:extLst>
              <a:ext uri="{C183D7F6-B498-43B3-948B-1728B52AA6E4}">
                <adec:decorative xmlns:adec="http://schemas.microsoft.com/office/drawing/2017/decorative" val="1"/>
              </a:ext>
            </a:extLst>
          </p:cNvPr>
          <p:cNvSpPr txBox="1"/>
          <p:nvPr/>
        </p:nvSpPr>
        <p:spPr>
          <a:xfrm>
            <a:off x="254162" y="1138065"/>
            <a:ext cx="115284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443" name="Google Shape;443;p60" descr="Molly Sowash picture"/>
          <p:cNvPicPr preferRelativeResize="0"/>
          <p:nvPr/>
        </p:nvPicPr>
        <p:blipFill>
          <a:blip r:embed="rId3">
            <a:alphaModFix/>
          </a:blip>
          <a:stretch>
            <a:fillRect/>
          </a:stretch>
        </p:blipFill>
        <p:spPr>
          <a:xfrm>
            <a:off x="719563" y="1511013"/>
            <a:ext cx="3151175" cy="3151175"/>
          </a:xfrm>
          <a:prstGeom prst="rect">
            <a:avLst/>
          </a:prstGeom>
          <a:noFill/>
          <a:ln>
            <a:noFill/>
          </a:ln>
        </p:spPr>
      </p:pic>
      <p:sp>
        <p:nvSpPr>
          <p:cNvPr id="442" name="Google Shape;442;p60"/>
          <p:cNvSpPr txBox="1"/>
          <p:nvPr/>
        </p:nvSpPr>
        <p:spPr>
          <a:xfrm flipH="1">
            <a:off x="719562" y="4781813"/>
            <a:ext cx="31512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200" b="1">
                <a:solidFill>
                  <a:schemeClr val="dk1"/>
                </a:solidFill>
                <a:latin typeface="Calibri"/>
                <a:ea typeface="Calibri"/>
                <a:cs typeface="Calibri"/>
                <a:sym typeface="Calibri"/>
              </a:rPr>
              <a:t>Molly Sowash</a:t>
            </a:r>
            <a:endParaRPr sz="2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Practitioner/Org Perspective</a:t>
            </a:r>
            <a:endParaRPr sz="1800" i="1">
              <a:solidFill>
                <a:schemeClr val="dk1"/>
              </a:solidFill>
              <a:latin typeface="Calibri"/>
              <a:ea typeface="Calibri"/>
              <a:cs typeface="Calibri"/>
              <a:sym typeface="Calibri"/>
            </a:endParaRPr>
          </a:p>
        </p:txBody>
      </p:sp>
      <p:pic>
        <p:nvPicPr>
          <p:cNvPr id="444" name="Google Shape;444;p60" descr="Kate Garrity picture"/>
          <p:cNvPicPr preferRelativeResize="0"/>
          <p:nvPr/>
        </p:nvPicPr>
        <p:blipFill>
          <a:blip r:embed="rId4">
            <a:alphaModFix/>
          </a:blip>
          <a:stretch>
            <a:fillRect/>
          </a:stretch>
        </p:blipFill>
        <p:spPr>
          <a:xfrm>
            <a:off x="4413787" y="1511012"/>
            <a:ext cx="3151176" cy="3151176"/>
          </a:xfrm>
          <a:prstGeom prst="rect">
            <a:avLst/>
          </a:prstGeom>
          <a:noFill/>
          <a:ln>
            <a:noFill/>
          </a:ln>
        </p:spPr>
      </p:pic>
      <p:sp>
        <p:nvSpPr>
          <p:cNvPr id="446" name="Google Shape;446;p60"/>
          <p:cNvSpPr txBox="1"/>
          <p:nvPr/>
        </p:nvSpPr>
        <p:spPr>
          <a:xfrm flipH="1">
            <a:off x="4366525" y="4748925"/>
            <a:ext cx="31512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200" b="1">
                <a:solidFill>
                  <a:schemeClr val="dk1"/>
                </a:solidFill>
                <a:latin typeface="Calibri"/>
                <a:ea typeface="Calibri"/>
                <a:cs typeface="Calibri"/>
                <a:sym typeface="Calibri"/>
              </a:rPr>
              <a:t>Kate Garrity</a:t>
            </a:r>
            <a:endParaRPr sz="2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Trainee Perspective</a:t>
            </a:r>
            <a:endParaRPr sz="1800" i="1">
              <a:solidFill>
                <a:schemeClr val="dk1"/>
              </a:solidFill>
              <a:latin typeface="Calibri"/>
              <a:ea typeface="Calibri"/>
              <a:cs typeface="Calibri"/>
              <a:sym typeface="Calibri"/>
            </a:endParaRPr>
          </a:p>
        </p:txBody>
      </p:sp>
      <p:pic>
        <p:nvPicPr>
          <p:cNvPr id="445" name="Google Shape;445;p60" descr="Jennifer Garner picture"/>
          <p:cNvPicPr preferRelativeResize="0"/>
          <p:nvPr/>
        </p:nvPicPr>
        <p:blipFill rotWithShape="1">
          <a:blip r:embed="rId5">
            <a:alphaModFix/>
          </a:blip>
          <a:srcRect t="5060" b="28273"/>
          <a:stretch/>
        </p:blipFill>
        <p:spPr>
          <a:xfrm>
            <a:off x="8108000" y="1527450"/>
            <a:ext cx="3151176" cy="3151202"/>
          </a:xfrm>
          <a:prstGeom prst="rect">
            <a:avLst/>
          </a:prstGeom>
          <a:noFill/>
          <a:ln>
            <a:noFill/>
          </a:ln>
        </p:spPr>
      </p:pic>
      <p:sp>
        <p:nvSpPr>
          <p:cNvPr id="447" name="Google Shape;447;p60"/>
          <p:cNvSpPr txBox="1"/>
          <p:nvPr/>
        </p:nvSpPr>
        <p:spPr>
          <a:xfrm flipH="1">
            <a:off x="8107975" y="4781825"/>
            <a:ext cx="31512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200" b="1">
                <a:solidFill>
                  <a:schemeClr val="dk1"/>
                </a:solidFill>
                <a:latin typeface="Calibri"/>
                <a:ea typeface="Calibri"/>
                <a:cs typeface="Calibri"/>
                <a:sym typeface="Calibri"/>
              </a:rPr>
              <a:t>Jennifer Garner</a:t>
            </a:r>
            <a:endParaRPr sz="2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2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Researcher Perspective</a:t>
            </a:r>
            <a:endParaRPr sz="1800" i="1">
              <a:solidFill>
                <a:schemeClr val="dk1"/>
              </a:solidFill>
              <a:latin typeface="Calibri"/>
              <a:ea typeface="Calibri"/>
              <a:cs typeface="Calibri"/>
              <a:sym typeface="Calibri"/>
            </a:endParaRPr>
          </a:p>
        </p:txBody>
      </p:sp>
      <p:pic>
        <p:nvPicPr>
          <p:cNvPr id="441" name="Google Shape;441;p60" descr="A picture containing text, bottle"/>
          <p:cNvPicPr preferRelativeResize="0"/>
          <p:nvPr/>
        </p:nvPicPr>
        <p:blipFill rotWithShape="1">
          <a:blip r:embed="rId6">
            <a:alphaModFix/>
          </a:blip>
          <a:srcRect/>
          <a:stretch/>
        </p:blipFill>
        <p:spPr>
          <a:xfrm>
            <a:off x="65236" y="5871034"/>
            <a:ext cx="1316996" cy="894564"/>
          </a:xfrm>
          <a:prstGeom prst="rect">
            <a:avLst/>
          </a:prstGeom>
          <a:noFill/>
          <a:ln>
            <a:noFill/>
          </a:ln>
        </p:spPr>
      </p:pic>
      <p:pic>
        <p:nvPicPr>
          <p:cNvPr id="438" name="Google Shape;438;p60" descr="NOPREN logo"/>
          <p:cNvPicPr preferRelativeResize="0"/>
          <p:nvPr/>
        </p:nvPicPr>
        <p:blipFill rotWithShape="1">
          <a:blip r:embed="rId7">
            <a:alphaModFix/>
          </a:blip>
          <a:srcRect/>
          <a:stretch/>
        </p:blipFill>
        <p:spPr>
          <a:xfrm>
            <a:off x="9634832" y="5957112"/>
            <a:ext cx="2491932" cy="9008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61">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6" name="Google Shape;456;p61">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457" name="Google Shape;457;p61"/>
          <p:cNvSpPr txBox="1">
            <a:spLocks noGrp="1"/>
          </p:cNvSpPr>
          <p:nvPr>
            <p:ph type="title" idx="4294967295"/>
          </p:nvPr>
        </p:nvSpPr>
        <p:spPr>
          <a:xfrm>
            <a:off x="254162" y="1138040"/>
            <a:ext cx="11528400" cy="702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chemeClr val="dk1"/>
              </a:buClr>
              <a:buSzPts val="1800"/>
              <a:buFont typeface="Arial"/>
              <a:buNone/>
              <a:tabLst/>
              <a:defRPr/>
            </a:pPr>
            <a:r>
              <a:rPr kumimoji="0" lang="en-US" sz="4400" b="0" i="0" u="none" strike="noStrike" kern="0" cap="none" spc="0" normalizeH="0" baseline="0" noProof="0" dirty="0">
                <a:ln>
                  <a:noFill/>
                </a:ln>
                <a:solidFill>
                  <a:schemeClr val="dk1"/>
                </a:solidFill>
                <a:effectLst/>
                <a:uLnTx/>
                <a:uFillTx/>
                <a:latin typeface="Calibri"/>
                <a:ea typeface="Calibri"/>
                <a:cs typeface="Calibri"/>
                <a:sym typeface="Calibri"/>
              </a:rPr>
              <a:t>Bringing it all together…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9" name="Google Shape;459;p61"/>
          <p:cNvSpPr txBox="1"/>
          <p:nvPr/>
        </p:nvSpPr>
        <p:spPr>
          <a:xfrm>
            <a:off x="817900" y="2431950"/>
            <a:ext cx="68265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Summer Speaker Series 2024</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June 12: </a:t>
            </a:r>
            <a:r>
              <a:rPr lang="en-US" sz="2600">
                <a:solidFill>
                  <a:schemeClr val="dk1"/>
                </a:solidFill>
                <a:latin typeface="Calibri"/>
                <a:ea typeface="Calibri"/>
                <a:cs typeface="Calibri"/>
                <a:sym typeface="Calibri"/>
              </a:rPr>
              <a:t>Food Policies in Schools </a:t>
            </a:r>
            <a:endParaRPr sz="26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Jun</a:t>
            </a:r>
            <a:r>
              <a:rPr lang="en-US" sz="2700">
                <a:solidFill>
                  <a:schemeClr val="dk1"/>
                </a:solidFill>
                <a:latin typeface="Calibri"/>
                <a:ea typeface="Calibri"/>
                <a:cs typeface="Calibri"/>
                <a:sym typeface="Calibri"/>
              </a:rPr>
              <a:t>e 26: Food is Medicine</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July 10: University-based Food Service </a:t>
            </a:r>
            <a:endParaRPr sz="2700">
              <a:solidFill>
                <a:schemeClr val="dk1"/>
              </a:solidFill>
              <a:latin typeface="Calibri"/>
              <a:ea typeface="Calibri"/>
              <a:cs typeface="Calibri"/>
              <a:sym typeface="Calibri"/>
            </a:endParaRPr>
          </a:p>
          <a:p>
            <a:pPr marL="457200" lvl="0" indent="-400050" algn="l" rtl="0">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July 24: PSE Strategies for Child Health</a:t>
            </a:r>
            <a:endParaRPr sz="2700"/>
          </a:p>
        </p:txBody>
      </p:sp>
      <p:sp>
        <p:nvSpPr>
          <p:cNvPr id="460" name="Google Shape;460;p61">
            <a:extLst>
              <a:ext uri="{C183D7F6-B498-43B3-948B-1728B52AA6E4}">
                <adec:decorative xmlns:adec="http://schemas.microsoft.com/office/drawing/2017/decorative" val="1"/>
              </a:ext>
            </a:extLst>
          </p:cNvPr>
          <p:cNvSpPr/>
          <p:nvPr/>
        </p:nvSpPr>
        <p:spPr>
          <a:xfrm>
            <a:off x="6973350" y="2632050"/>
            <a:ext cx="524400" cy="19086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1" name="Google Shape;461;p61"/>
          <p:cNvSpPr txBox="1"/>
          <p:nvPr/>
        </p:nvSpPr>
        <p:spPr>
          <a:xfrm>
            <a:off x="7497650" y="1469438"/>
            <a:ext cx="4428000" cy="70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Cross-Sector Collaborations</a:t>
            </a:r>
            <a:endParaRPr sz="2400">
              <a:solidFill>
                <a:schemeClr val="dk1"/>
              </a:solidFill>
              <a:latin typeface="Calibri"/>
              <a:ea typeface="Calibri"/>
              <a:cs typeface="Calibri"/>
              <a:sym typeface="Calibri"/>
            </a:endParaRPr>
          </a:p>
        </p:txBody>
      </p:sp>
      <p:grpSp>
        <p:nvGrpSpPr>
          <p:cNvPr id="462" name="Google Shape;462;p61" descr="Cross sector collaborations"/>
          <p:cNvGrpSpPr/>
          <p:nvPr/>
        </p:nvGrpSpPr>
        <p:grpSpPr>
          <a:xfrm>
            <a:off x="7497748" y="2034626"/>
            <a:ext cx="4427810" cy="3727904"/>
            <a:chOff x="3603744" y="552456"/>
            <a:chExt cx="5367042" cy="5045890"/>
          </a:xfrm>
        </p:grpSpPr>
        <p:grpSp>
          <p:nvGrpSpPr>
            <p:cNvPr id="463" name="Google Shape;463;p61"/>
            <p:cNvGrpSpPr/>
            <p:nvPr/>
          </p:nvGrpSpPr>
          <p:grpSpPr>
            <a:xfrm>
              <a:off x="4815580" y="552456"/>
              <a:ext cx="2887928" cy="2887928"/>
              <a:chOff x="3611776" y="414352"/>
              <a:chExt cx="2166000" cy="2166000"/>
            </a:xfrm>
          </p:grpSpPr>
          <p:sp>
            <p:nvSpPr>
              <p:cNvPr id="464" name="Google Shape;464;p61"/>
              <p:cNvSpPr/>
              <p:nvPr/>
            </p:nvSpPr>
            <p:spPr>
              <a:xfrm>
                <a:off x="3611776" y="414352"/>
                <a:ext cx="2166000" cy="2166000"/>
              </a:xfrm>
              <a:prstGeom prst="ellipse">
                <a:avLst/>
              </a:prstGeom>
              <a:solidFill>
                <a:srgbClr val="307A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 name="Google Shape;465;p61"/>
              <p:cNvSpPr txBox="1"/>
              <p:nvPr/>
            </p:nvSpPr>
            <p:spPr>
              <a:xfrm>
                <a:off x="3967546" y="1027503"/>
                <a:ext cx="1496100" cy="7029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Public / Government</a:t>
                </a:r>
                <a:endParaRPr sz="1800">
                  <a:solidFill>
                    <a:srgbClr val="FFFFFF"/>
                  </a:solidFill>
                  <a:latin typeface="Roboto"/>
                  <a:ea typeface="Roboto"/>
                  <a:cs typeface="Roboto"/>
                  <a:sym typeface="Roboto"/>
                </a:endParaRPr>
              </a:p>
            </p:txBody>
          </p:sp>
        </p:grpSp>
        <p:grpSp>
          <p:nvGrpSpPr>
            <p:cNvPr id="466" name="Google Shape;466;p61"/>
            <p:cNvGrpSpPr/>
            <p:nvPr/>
          </p:nvGrpSpPr>
          <p:grpSpPr>
            <a:xfrm>
              <a:off x="6082859" y="2710418"/>
              <a:ext cx="2887928" cy="2887928"/>
              <a:chOff x="4562258" y="2032864"/>
              <a:chExt cx="2166000" cy="2166000"/>
            </a:xfrm>
          </p:grpSpPr>
          <p:sp>
            <p:nvSpPr>
              <p:cNvPr id="467" name="Google Shape;467;p61"/>
              <p:cNvSpPr/>
              <p:nvPr/>
            </p:nvSpPr>
            <p:spPr>
              <a:xfrm>
                <a:off x="4562258" y="2032864"/>
                <a:ext cx="2166000" cy="2166000"/>
              </a:xfrm>
              <a:prstGeom prst="ellipse">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 name="Google Shape;468;p61"/>
              <p:cNvSpPr txBox="1"/>
              <p:nvPr/>
            </p:nvSpPr>
            <p:spPr>
              <a:xfrm>
                <a:off x="5079846" y="2834728"/>
                <a:ext cx="1496100" cy="7029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Non-profit / Community</a:t>
                </a:r>
                <a:endParaRPr sz="1800">
                  <a:solidFill>
                    <a:srgbClr val="FFFFFF"/>
                  </a:solidFill>
                  <a:latin typeface="Roboto"/>
                  <a:ea typeface="Roboto"/>
                  <a:cs typeface="Roboto"/>
                  <a:sym typeface="Roboto"/>
                </a:endParaRPr>
              </a:p>
            </p:txBody>
          </p:sp>
        </p:grpSp>
        <p:grpSp>
          <p:nvGrpSpPr>
            <p:cNvPr id="469" name="Google Shape;469;p61"/>
            <p:cNvGrpSpPr/>
            <p:nvPr/>
          </p:nvGrpSpPr>
          <p:grpSpPr>
            <a:xfrm>
              <a:off x="3603744" y="2710418"/>
              <a:ext cx="2887928" cy="2887928"/>
              <a:chOff x="2702876" y="2032864"/>
              <a:chExt cx="2166000" cy="2166000"/>
            </a:xfrm>
          </p:grpSpPr>
          <p:sp>
            <p:nvSpPr>
              <p:cNvPr id="470" name="Google Shape;470;p61"/>
              <p:cNvSpPr/>
              <p:nvPr/>
            </p:nvSpPr>
            <p:spPr>
              <a:xfrm>
                <a:off x="2702876" y="2032864"/>
                <a:ext cx="2166000" cy="2166000"/>
              </a:xfrm>
              <a:prstGeom prst="ellipse">
                <a:avLst/>
              </a:prstGeom>
              <a:solidFill>
                <a:srgbClr val="0942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p61"/>
              <p:cNvSpPr txBox="1"/>
              <p:nvPr/>
            </p:nvSpPr>
            <p:spPr>
              <a:xfrm>
                <a:off x="2855281" y="2834728"/>
                <a:ext cx="1496100" cy="7029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Private / Business</a:t>
                </a:r>
                <a:endParaRPr sz="1800">
                  <a:solidFill>
                    <a:srgbClr val="FFFFFF"/>
                  </a:solidFill>
                  <a:latin typeface="Roboto"/>
                  <a:ea typeface="Roboto"/>
                  <a:cs typeface="Roboto"/>
                  <a:sym typeface="Roboto"/>
                </a:endParaRPr>
              </a:p>
            </p:txBody>
          </p:sp>
        </p:grpSp>
        <p:sp>
          <p:nvSpPr>
            <p:cNvPr id="472" name="Google Shape;472;p61"/>
            <p:cNvSpPr/>
            <p:nvPr/>
          </p:nvSpPr>
          <p:spPr>
            <a:xfrm>
              <a:off x="5446240" y="2594988"/>
              <a:ext cx="1634400" cy="1634400"/>
            </a:xfrm>
            <a:prstGeom prst="ellipse">
              <a:avLst/>
            </a:prstGeom>
            <a:solidFill>
              <a:srgbClr val="A1C2F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Nutrition Security</a:t>
              </a:r>
              <a:endParaRPr sz="1300" b="1"/>
            </a:p>
          </p:txBody>
        </p:sp>
      </p:grpSp>
      <p:pic>
        <p:nvPicPr>
          <p:cNvPr id="458" name="Google Shape;458;p61"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455" name="Google Shape;455;p61"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3">
            <a:extLst>
              <a:ext uri="{C183D7F6-B498-43B3-948B-1728B52AA6E4}">
                <adec:decorative xmlns:adec="http://schemas.microsoft.com/office/drawing/2017/decorative" val="1"/>
              </a:ext>
            </a:extLst>
          </p:cNvPr>
          <p:cNvSpPr/>
          <p:nvPr/>
        </p:nvSpPr>
        <p:spPr>
          <a:xfrm>
            <a:off x="8860775" y="3740275"/>
            <a:ext cx="2980200" cy="29052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489" name="Google Shape;489;p63">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1" name="Google Shape;491;p63">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492" name="Google Shape;492;p63"/>
          <p:cNvSpPr txBox="1">
            <a:spLocks noGrp="1"/>
          </p:cNvSpPr>
          <p:nvPr>
            <p:ph type="title" idx="4294967295"/>
          </p:nvPr>
        </p:nvSpPr>
        <p:spPr>
          <a:xfrm>
            <a:off x="0" y="0"/>
            <a:ext cx="114903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chemeClr val="lt1"/>
                </a:solidFill>
                <a:effectLst/>
                <a:uLnTx/>
                <a:uFillTx/>
                <a:latin typeface="Calibri"/>
                <a:ea typeface="Calibri"/>
                <a:cs typeface="Calibri"/>
                <a:sym typeface="Calibri"/>
              </a:rPr>
              <a:t>Announcements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93" name="Google Shape;493;p63"/>
          <p:cNvSpPr txBox="1"/>
          <p:nvPr/>
        </p:nvSpPr>
        <p:spPr>
          <a:xfrm>
            <a:off x="429325" y="1535338"/>
            <a:ext cx="8097600" cy="361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Please fill out the session evaluation after today’s session. </a:t>
            </a:r>
            <a:endParaRPr sz="2800" b="1">
              <a:solidFill>
                <a:schemeClr val="dk1"/>
              </a:solidFill>
              <a:latin typeface="Calibri"/>
              <a:ea typeface="Calibri"/>
              <a:cs typeface="Calibri"/>
              <a:sym typeface="Calibri"/>
            </a:endParaRPr>
          </a:p>
          <a:p>
            <a:pPr marL="457200" marR="0" lvl="0" indent="-387350" algn="l" rtl="0">
              <a:lnSpc>
                <a:spcPct val="10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You should be directed to fill it out after the call ends OR you may scan the QR code on the right.</a:t>
            </a:r>
            <a:endParaRPr sz="2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17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Join us for the next session of the speaker series!</a:t>
            </a:r>
            <a:endParaRPr b="0" i="0" u="none" strike="noStrike" cap="none">
              <a:solidFill>
                <a:srgbClr val="000000"/>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Wednesday, </a:t>
            </a:r>
            <a:r>
              <a:rPr lang="en-US" sz="2600">
                <a:solidFill>
                  <a:schemeClr val="dk1"/>
                </a:solidFill>
                <a:latin typeface="Calibri"/>
                <a:ea typeface="Calibri"/>
                <a:cs typeface="Calibri"/>
                <a:sym typeface="Calibri"/>
              </a:rPr>
              <a:t>August 14</a:t>
            </a:r>
            <a:r>
              <a:rPr lang="en-US" sz="2600" b="0" i="0" u="none" strike="noStrike" cap="none">
                <a:solidFill>
                  <a:schemeClr val="dk1"/>
                </a:solidFill>
                <a:latin typeface="Calibri"/>
                <a:ea typeface="Calibri"/>
                <a:cs typeface="Calibri"/>
                <a:sym typeface="Calibri"/>
              </a:rPr>
              <a:t> from 4:00 - 5:00 PM ET</a:t>
            </a:r>
            <a:endParaRPr sz="26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Student Presentations and Posters</a:t>
            </a:r>
            <a:endParaRPr sz="260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600">
              <a:solidFill>
                <a:schemeClr val="dk1"/>
              </a:solidFill>
              <a:latin typeface="Calibri"/>
              <a:ea typeface="Calibri"/>
              <a:cs typeface="Calibri"/>
              <a:sym typeface="Calibri"/>
            </a:endParaRPr>
          </a:p>
        </p:txBody>
      </p:sp>
      <p:pic>
        <p:nvPicPr>
          <p:cNvPr id="495" name="Google Shape;495;p63" descr="QR code"/>
          <p:cNvPicPr preferRelativeResize="0"/>
          <p:nvPr/>
        </p:nvPicPr>
        <p:blipFill>
          <a:blip r:embed="rId3">
            <a:alphaModFix/>
          </a:blip>
          <a:stretch>
            <a:fillRect/>
          </a:stretch>
        </p:blipFill>
        <p:spPr>
          <a:xfrm>
            <a:off x="9349024" y="1034650"/>
            <a:ext cx="2491950" cy="2507022"/>
          </a:xfrm>
          <a:prstGeom prst="rect">
            <a:avLst/>
          </a:prstGeom>
          <a:noFill/>
          <a:ln>
            <a:noFill/>
          </a:ln>
        </p:spPr>
      </p:pic>
      <p:sp>
        <p:nvSpPr>
          <p:cNvPr id="496" name="Google Shape;496;p63"/>
          <p:cNvSpPr txBox="1"/>
          <p:nvPr/>
        </p:nvSpPr>
        <p:spPr>
          <a:xfrm>
            <a:off x="8936675" y="3774252"/>
            <a:ext cx="2828400" cy="19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a:solidFill>
                  <a:schemeClr val="lt1"/>
                </a:solidFill>
                <a:latin typeface="Calibri"/>
                <a:ea typeface="Calibri"/>
                <a:cs typeface="Calibri"/>
                <a:sym typeface="Calibri"/>
              </a:rPr>
              <a:t>To view past recordings, visit </a:t>
            </a:r>
            <a:r>
              <a:rPr lang="en-US" sz="250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https://nopren.ucsf.edu/her-nopren-summer-speaker-series-students-2024</a:t>
            </a:r>
            <a:r>
              <a:rPr lang="en-US" sz="2500" dirty="0">
                <a:solidFill>
                  <a:schemeClr val="lt1"/>
                </a:solidFill>
                <a:latin typeface="Calibri"/>
                <a:ea typeface="Calibri"/>
                <a:cs typeface="Calibri"/>
                <a:sym typeface="Calibri"/>
              </a:rPr>
              <a:t> </a:t>
            </a:r>
            <a:endParaRPr sz="2500" dirty="0">
              <a:solidFill>
                <a:schemeClr val="lt1"/>
              </a:solidFill>
              <a:latin typeface="Calibri"/>
              <a:ea typeface="Calibri"/>
              <a:cs typeface="Calibri"/>
              <a:sym typeface="Calibri"/>
            </a:endParaRPr>
          </a:p>
        </p:txBody>
      </p:sp>
      <p:pic>
        <p:nvPicPr>
          <p:cNvPr id="494" name="Google Shape;494;p63" descr="A picture containing text, bottle"/>
          <p:cNvPicPr preferRelativeResize="0"/>
          <p:nvPr/>
        </p:nvPicPr>
        <p:blipFill rotWithShape="1">
          <a:blip r:embed="rId5">
            <a:alphaModFix/>
          </a:blip>
          <a:srcRect/>
          <a:stretch/>
        </p:blipFill>
        <p:spPr>
          <a:xfrm>
            <a:off x="65237" y="6049058"/>
            <a:ext cx="1054904" cy="716540"/>
          </a:xfrm>
          <a:prstGeom prst="rect">
            <a:avLst/>
          </a:prstGeom>
          <a:noFill/>
          <a:ln>
            <a:noFill/>
          </a:ln>
        </p:spPr>
      </p:pic>
      <p:pic>
        <p:nvPicPr>
          <p:cNvPr id="490" name="Google Shape;490;p63" descr="NOPREN logo"/>
          <p:cNvPicPr preferRelativeResize="0"/>
          <p:nvPr/>
        </p:nvPicPr>
        <p:blipFill rotWithShape="1">
          <a:blip r:embed="rId6">
            <a:alphaModFix/>
          </a:blip>
          <a:srcRect/>
          <a:stretch/>
        </p:blipFill>
        <p:spPr>
          <a:xfrm>
            <a:off x="1449326" y="5866450"/>
            <a:ext cx="2402468" cy="868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a:spLocks noGrp="1"/>
          </p:cNvSpPr>
          <p:nvPr>
            <p:ph type="title" idx="4294967295"/>
          </p:nvPr>
        </p:nvSpPr>
        <p:spPr>
          <a:xfrm>
            <a:off x="0" y="3924122"/>
            <a:ext cx="12192000" cy="2966720"/>
          </a:xfrm>
          <a:prstGeom prst="rect">
            <a:avLst/>
          </a:prstGeom>
          <a:solidFill>
            <a:schemeClr val="accent6">
              <a:lumMod val="75000"/>
            </a:schemeClr>
          </a:solidFill>
          <a:ln w="9525" cap="flat" cmpd="sng">
            <a:solidFill>
              <a:schemeClr val="accent4"/>
            </a:solidFill>
            <a:prstDash val="solid"/>
            <a:round/>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Session 5: Collaborating Successfully across Sectors toward Nutrition Security</a:t>
            </a:r>
            <a:endParaRPr kumimoji="0" lang="en-US" sz="60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12" name="Google Shape;212;p34">
            <a:extLst>
              <a:ext uri="{C183D7F6-B498-43B3-948B-1728B52AA6E4}">
                <adec:decorative xmlns:adec="http://schemas.microsoft.com/office/drawing/2017/decorative" val="1"/>
              </a:ext>
            </a:extLst>
          </p:cNvPr>
          <p:cNvSpPr txBox="1"/>
          <p:nvPr/>
        </p:nvSpPr>
        <p:spPr>
          <a:xfrm>
            <a:off x="978904" y="427972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213" name="Google Shape;213;p34">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14" name="Google Shape;214;p34" descr="A picture containing icon"/>
          <p:cNvPicPr preferRelativeResize="0"/>
          <p:nvPr/>
        </p:nvPicPr>
        <p:blipFill rotWithShape="1">
          <a:blip r:embed="rId3">
            <a:alphaModFix/>
          </a:blip>
          <a:srcRect/>
          <a:stretch/>
        </p:blipFill>
        <p:spPr>
          <a:xfrm>
            <a:off x="1409700" y="36712"/>
            <a:ext cx="9372600" cy="335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5">
            <a:extLst>
              <a:ext uri="{C183D7F6-B498-43B3-948B-1728B52AA6E4}">
                <adec:decorative xmlns:adec="http://schemas.microsoft.com/office/drawing/2017/decorative" val="1"/>
              </a:ext>
            </a:extLst>
          </p:cNvPr>
          <p:cNvSpPr/>
          <p:nvPr/>
        </p:nvSpPr>
        <p:spPr>
          <a:xfrm rot="10800000" flipH="1">
            <a:off x="0" y="685799"/>
            <a:ext cx="12192000" cy="150242"/>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 name="Google Shape;223;p35"/>
          <p:cNvSpPr>
            <a:spLocks noGrp="1"/>
          </p:cNvSpPr>
          <p:nvPr>
            <p:ph type="title" idx="4294967295"/>
          </p:nvPr>
        </p:nvSpPr>
        <p:spPr>
          <a:xfrm>
            <a:off x="0" y="0"/>
            <a:ext cx="12192000" cy="685799"/>
          </a:xfrm>
          <a:prstGeom prst="rect">
            <a:avLst/>
          </a:prstGeom>
          <a:solidFill>
            <a:schemeClr val="accent6">
              <a:lumMod val="75000"/>
            </a:schemeClr>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Calibri"/>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Rural Food Access Work Group </a:t>
            </a:r>
          </a:p>
        </p:txBody>
      </p:sp>
      <p:sp>
        <p:nvSpPr>
          <p:cNvPr id="224" name="Google Shape;224;p35"/>
          <p:cNvSpPr txBox="1"/>
          <p:nvPr/>
        </p:nvSpPr>
        <p:spPr>
          <a:xfrm>
            <a:off x="254162" y="1138065"/>
            <a:ext cx="11528400" cy="514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rPr>
              <a:t>Work Group mission</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a:t>T</a:t>
            </a:r>
            <a:r>
              <a:rPr lang="en-US" sz="2400" b="0" i="0" u="none" strike="noStrike" cap="none">
                <a:solidFill>
                  <a:srgbClr val="000000"/>
                </a:solidFill>
                <a:latin typeface="Arial"/>
                <a:ea typeface="Arial"/>
                <a:cs typeface="Arial"/>
                <a:sym typeface="Arial"/>
              </a:rPr>
              <a:t>o advance the conduct of collaborative research that addresses the environmental, policy, and </a:t>
            </a:r>
            <a:r>
              <a:rPr lang="en-US" sz="2400"/>
              <a:t>economic issues related to rural food access.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a:p>
          <a:p>
            <a:pPr marL="0" marR="0" lvl="0" indent="0" algn="ctr" rtl="0">
              <a:lnSpc>
                <a:spcPct val="100000"/>
              </a:lnSpc>
              <a:spcBef>
                <a:spcPts val="0"/>
              </a:spcBef>
              <a:spcAft>
                <a:spcPts val="0"/>
              </a:spcAft>
              <a:buClr>
                <a:srgbClr val="000000"/>
              </a:buClr>
              <a:buSzPts val="2400"/>
              <a:buFont typeface="Arial"/>
              <a:buNone/>
            </a:pPr>
            <a:r>
              <a:rPr lang="en-US" sz="2400" b="1"/>
              <a:t>Activities:</a:t>
            </a:r>
            <a:endParaRPr sz="2400" b="1"/>
          </a:p>
          <a:p>
            <a:pPr marL="0" marR="0" lvl="0" indent="0" algn="ctr" rtl="0">
              <a:lnSpc>
                <a:spcPct val="100000"/>
              </a:lnSpc>
              <a:spcBef>
                <a:spcPts val="0"/>
              </a:spcBef>
              <a:spcAft>
                <a:spcPts val="0"/>
              </a:spcAft>
              <a:buClr>
                <a:srgbClr val="000000"/>
              </a:buClr>
              <a:buSzPts val="2400"/>
              <a:buFont typeface="Arial"/>
              <a:buNone/>
            </a:pPr>
            <a:r>
              <a:rPr lang="en-US" sz="2400"/>
              <a:t>We (1) </a:t>
            </a:r>
            <a:r>
              <a:rPr lang="en-US" sz="2400" b="0" u="none" strike="noStrike" cap="none">
                <a:solidFill>
                  <a:srgbClr val="000000"/>
                </a:solidFill>
                <a:latin typeface="Arial"/>
                <a:ea typeface="Arial"/>
                <a:cs typeface="Arial"/>
                <a:sym typeface="Arial"/>
              </a:rPr>
              <a:t>convene</a:t>
            </a:r>
            <a:r>
              <a:rPr lang="en-US" sz="2400" b="0" i="1" u="none" strike="noStrike" cap="none">
                <a:solidFill>
                  <a:srgbClr val="000000"/>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researchers and practitioners via monthly webinars </a:t>
            </a:r>
            <a:r>
              <a:rPr lang="en-US" sz="2400"/>
              <a:t>focused on emerging findings and relevant methods, and (2)</a:t>
            </a:r>
            <a:r>
              <a:rPr lang="en-US" sz="2400" b="0" i="0" u="none" strike="noStrike" cap="none">
                <a:solidFill>
                  <a:srgbClr val="000000"/>
                </a:solidFill>
                <a:latin typeface="Arial"/>
                <a:ea typeface="Arial"/>
                <a:cs typeface="Arial"/>
                <a:sym typeface="Arial"/>
              </a:rPr>
              <a:t> facilitate the </a:t>
            </a:r>
            <a:r>
              <a:rPr lang="en-US" sz="2400"/>
              <a:t>engagement of</a:t>
            </a:r>
            <a:r>
              <a:rPr lang="en-US" sz="2400" i="1"/>
              <a:t> </a:t>
            </a:r>
            <a:r>
              <a:rPr lang="en-US" sz="2400"/>
              <a:t>interested members in WG-related research projects.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Meetings are the 3rd Thursday of </a:t>
            </a:r>
            <a:r>
              <a:rPr lang="en-US" sz="2800" b="1"/>
              <a:t>the month from noon-1 pm EST.</a:t>
            </a:r>
            <a:endParaRPr sz="2800" b="1"/>
          </a:p>
          <a:p>
            <a:pPr marL="0" marR="0" lvl="0" indent="0" algn="ctr" rtl="0">
              <a:lnSpc>
                <a:spcPct val="100000"/>
              </a:lnSpc>
              <a:spcBef>
                <a:spcPts val="0"/>
              </a:spcBef>
              <a:spcAft>
                <a:spcPts val="0"/>
              </a:spcAft>
              <a:buClr>
                <a:srgbClr val="000000"/>
              </a:buClr>
              <a:buSzPts val="2800"/>
              <a:buFont typeface="Arial"/>
              <a:buNone/>
            </a:pPr>
            <a:endParaRPr sz="2800" b="1">
              <a:highlight>
                <a:srgbClr val="FFFF00"/>
              </a:highlight>
            </a:endParaRPr>
          </a:p>
          <a:p>
            <a:pPr marL="0" marR="0" lvl="0" indent="0" algn="ctr" rtl="0">
              <a:lnSpc>
                <a:spcPct val="100000"/>
              </a:lnSpc>
              <a:spcBef>
                <a:spcPts val="0"/>
              </a:spcBef>
              <a:spcAft>
                <a:spcPts val="0"/>
              </a:spcAft>
              <a:buClr>
                <a:srgbClr val="000000"/>
              </a:buClr>
              <a:buSzPts val="2800"/>
              <a:buFont typeface="Arial"/>
              <a:buNone/>
            </a:pPr>
            <a:r>
              <a:rPr lang="en-US" sz="2800" b="1" i="1"/>
              <a:t>Please contact Kate Garrity (</a:t>
            </a:r>
            <a:r>
              <a:rPr lang="en-US" sz="2800" b="1" i="1" u="sng">
                <a:solidFill>
                  <a:schemeClr val="hlink"/>
                </a:solidFill>
                <a:hlinkClick r:id="rId3"/>
              </a:rPr>
              <a:t>kategarr@umich.edu</a:t>
            </a:r>
            <a:r>
              <a:rPr lang="en-US" sz="2800" b="1" i="1"/>
              <a:t>) </a:t>
            </a:r>
            <a:endParaRPr sz="2800" b="1" i="1"/>
          </a:p>
          <a:p>
            <a:pPr marL="0" marR="0" lvl="0" indent="0" algn="ctr" rtl="0">
              <a:lnSpc>
                <a:spcPct val="100000"/>
              </a:lnSpc>
              <a:spcBef>
                <a:spcPts val="0"/>
              </a:spcBef>
              <a:spcAft>
                <a:spcPts val="0"/>
              </a:spcAft>
              <a:buClr>
                <a:srgbClr val="000000"/>
              </a:buClr>
              <a:buSzPts val="2800"/>
              <a:buFont typeface="Arial"/>
              <a:buNone/>
            </a:pPr>
            <a:r>
              <a:rPr lang="en-US" sz="2800" b="1" i="1"/>
              <a:t>to be added to our listserv.</a:t>
            </a:r>
            <a:endParaRPr sz="1400" b="0" i="1" u="none" strike="noStrike" cap="none">
              <a:solidFill>
                <a:srgbClr val="000000"/>
              </a:solidFill>
              <a:latin typeface="Arial"/>
              <a:ea typeface="Arial"/>
              <a:cs typeface="Arial"/>
              <a:sym typeface="Arial"/>
            </a:endParaRPr>
          </a:p>
        </p:txBody>
      </p:sp>
      <p:pic>
        <p:nvPicPr>
          <p:cNvPr id="225" name="Google Shape;225;p35" descr="A picture containing text, bottle"/>
          <p:cNvPicPr preferRelativeResize="0"/>
          <p:nvPr/>
        </p:nvPicPr>
        <p:blipFill rotWithShape="1">
          <a:blip r:embed="rId4">
            <a:alphaModFix/>
          </a:blip>
          <a:srcRect/>
          <a:stretch/>
        </p:blipFill>
        <p:spPr>
          <a:xfrm>
            <a:off x="65236" y="5871034"/>
            <a:ext cx="1316997" cy="894564"/>
          </a:xfrm>
          <a:prstGeom prst="rect">
            <a:avLst/>
          </a:prstGeom>
          <a:noFill/>
          <a:ln>
            <a:noFill/>
          </a:ln>
        </p:spPr>
      </p:pic>
      <p:pic>
        <p:nvPicPr>
          <p:cNvPr id="222" name="Google Shape;222;p35" descr="NOPREN logo"/>
          <p:cNvPicPr preferRelativeResize="0"/>
          <p:nvPr/>
        </p:nvPicPr>
        <p:blipFill rotWithShape="1">
          <a:blip r:embed="rId5">
            <a:alphaModFix/>
          </a:blip>
          <a:srcRect/>
          <a:stretch/>
        </p:blipFill>
        <p:spPr>
          <a:xfrm>
            <a:off x="9634832" y="5957112"/>
            <a:ext cx="2491932" cy="900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36">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4" name="Google Shape;234;p36">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32802C16-1048-537C-C457-B55BDD862D57}"/>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Our premise</a:t>
            </a:r>
          </a:p>
        </p:txBody>
      </p:sp>
      <p:sp>
        <p:nvSpPr>
          <p:cNvPr id="235" name="Google Shape;235;p36"/>
          <p:cNvSpPr txBox="1"/>
          <p:nvPr/>
        </p:nvSpPr>
        <p:spPr>
          <a:xfrm>
            <a:off x="639700" y="1249488"/>
            <a:ext cx="10748400" cy="43590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800"/>
              <a:buFont typeface="Arial"/>
              <a:buNone/>
            </a:pPr>
            <a:r>
              <a:rPr lang="en-US" sz="4400" b="1">
                <a:solidFill>
                  <a:schemeClr val="dk1"/>
                </a:solidFill>
                <a:latin typeface="Calibri"/>
                <a:ea typeface="Calibri"/>
                <a:cs typeface="Calibri"/>
                <a:sym typeface="Calibri"/>
              </a:rPr>
              <a:t>Our Premise: </a:t>
            </a:r>
            <a:endParaRPr sz="4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800"/>
              <a:buFont typeface="Arial"/>
              <a:buNone/>
            </a:pPr>
            <a:r>
              <a:rPr lang="en-US" sz="4400">
                <a:solidFill>
                  <a:schemeClr val="dk1"/>
                </a:solidFill>
                <a:highlight>
                  <a:srgbClr val="FFFF00"/>
                </a:highlight>
                <a:latin typeface="Calibri"/>
                <a:ea typeface="Calibri"/>
                <a:cs typeface="Calibri"/>
                <a:sym typeface="Calibri"/>
              </a:rPr>
              <a:t>Working across sectors is not only advantageous, but essential</a:t>
            </a:r>
            <a:r>
              <a:rPr lang="en-US" sz="4400">
                <a:solidFill>
                  <a:schemeClr val="dk1"/>
                </a:solidFill>
                <a:latin typeface="Calibri"/>
                <a:ea typeface="Calibri"/>
                <a:cs typeface="Calibri"/>
                <a:sym typeface="Calibri"/>
              </a:rPr>
              <a:t>, to improving food and nutrition security, especially in communities that have been marginalized, underserved, or disinvested from over prior generations (</a:t>
            </a:r>
            <a:r>
              <a:rPr lang="en-US" sz="4400" i="1">
                <a:solidFill>
                  <a:schemeClr val="dk1"/>
                </a:solidFill>
                <a:latin typeface="Calibri"/>
                <a:ea typeface="Calibri"/>
                <a:cs typeface="Calibri"/>
                <a:sym typeface="Calibri"/>
              </a:rPr>
              <a:t>e.g.</a:t>
            </a:r>
            <a:r>
              <a:rPr lang="en-US" sz="4400">
                <a:solidFill>
                  <a:schemeClr val="dk1"/>
                </a:solidFill>
                <a:latin typeface="Calibri"/>
                <a:ea typeface="Calibri"/>
                <a:cs typeface="Calibri"/>
                <a:sym typeface="Calibri"/>
              </a:rPr>
              <a:t>, rural communities).</a:t>
            </a:r>
            <a:endParaRPr sz="1400" b="0" i="0" u="none" strike="noStrike" cap="none">
              <a:solidFill>
                <a:srgbClr val="000000"/>
              </a:solidFill>
              <a:latin typeface="Arial"/>
              <a:ea typeface="Arial"/>
              <a:cs typeface="Arial"/>
              <a:sym typeface="Arial"/>
            </a:endParaRPr>
          </a:p>
        </p:txBody>
      </p:sp>
      <p:pic>
        <p:nvPicPr>
          <p:cNvPr id="236" name="Google Shape;236;p36"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233" name="Google Shape;233;p36"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37">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37">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46" name="Google Shape;246;p37">
            <a:extLst>
              <a:ext uri="{C183D7F6-B498-43B3-948B-1728B52AA6E4}">
                <adec:decorative xmlns:adec="http://schemas.microsoft.com/office/drawing/2017/decorative" val="1"/>
              </a:ext>
            </a:extLst>
          </p:cNvPr>
          <p:cNvSpPr txBox="1"/>
          <p:nvPr/>
        </p:nvSpPr>
        <p:spPr>
          <a:xfrm>
            <a:off x="254162" y="1138065"/>
            <a:ext cx="115284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843717E8-9C86-4F1C-9C13-F7682BA26F55}"/>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a:t>Today’s learning objectives</a:t>
            </a:r>
          </a:p>
        </p:txBody>
      </p:sp>
      <p:sp>
        <p:nvSpPr>
          <p:cNvPr id="248" name="Google Shape;248;p37"/>
          <p:cNvSpPr txBox="1"/>
          <p:nvPr/>
        </p:nvSpPr>
        <p:spPr>
          <a:xfrm>
            <a:off x="254162" y="1138065"/>
            <a:ext cx="11528400" cy="435807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800"/>
              <a:buFont typeface="Arial"/>
              <a:buNone/>
            </a:pPr>
            <a:r>
              <a:rPr lang="en-US" sz="4400" b="1" i="1" dirty="0">
                <a:solidFill>
                  <a:schemeClr val="dk1"/>
                </a:solidFill>
                <a:latin typeface="Calibri"/>
                <a:ea typeface="Calibri"/>
                <a:cs typeface="Calibri"/>
                <a:sym typeface="Calibri"/>
              </a:rPr>
              <a:t>But how?</a:t>
            </a:r>
            <a:r>
              <a:rPr lang="en-US" sz="3600" b="1" dirty="0">
                <a:solidFill>
                  <a:schemeClr val="dk1"/>
                </a:solidFill>
                <a:latin typeface="Calibri"/>
                <a:ea typeface="Calibri"/>
                <a:cs typeface="Calibri"/>
                <a:sym typeface="Calibri"/>
              </a:rPr>
              <a:t> </a:t>
            </a:r>
            <a:r>
              <a:rPr lang="en-US" sz="3400" b="1" dirty="0">
                <a:solidFill>
                  <a:schemeClr val="dk1"/>
                </a:solidFill>
                <a:latin typeface="Calibri"/>
                <a:ea typeface="Calibri"/>
                <a:cs typeface="Calibri"/>
                <a:sym typeface="Calibri"/>
              </a:rPr>
              <a:t>→</a:t>
            </a:r>
            <a:r>
              <a:rPr lang="en-US" sz="3600" b="1" dirty="0">
                <a:solidFill>
                  <a:schemeClr val="dk1"/>
                </a:solidFill>
                <a:latin typeface="Calibri"/>
                <a:ea typeface="Calibri"/>
                <a:cs typeface="Calibri"/>
                <a:sym typeface="Calibri"/>
              </a:rPr>
              <a:t> </a:t>
            </a:r>
            <a:r>
              <a:rPr lang="en-US" sz="4000" dirty="0">
                <a:solidFill>
                  <a:schemeClr val="dk1"/>
                </a:solidFill>
                <a:latin typeface="Calibri"/>
                <a:ea typeface="Calibri"/>
                <a:cs typeface="Calibri"/>
                <a:sym typeface="Calibri"/>
              </a:rPr>
              <a:t>Today’s Learning Objectives:</a:t>
            </a:r>
            <a:endParaRPr sz="40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800"/>
              <a:buFont typeface="Arial"/>
              <a:buNone/>
            </a:pPr>
            <a:endParaRPr sz="2400" dirty="0">
              <a:solidFill>
                <a:schemeClr val="dk1"/>
              </a:solidFill>
              <a:latin typeface="Calibri"/>
              <a:ea typeface="Calibri"/>
              <a:cs typeface="Calibri"/>
              <a:sym typeface="Calibri"/>
            </a:endParaRPr>
          </a:p>
          <a:p>
            <a:pPr marL="914400" marR="0" lvl="0" indent="-457200" algn="l" rtl="0">
              <a:lnSpc>
                <a:spcPct val="90000"/>
              </a:lnSpc>
              <a:spcBef>
                <a:spcPts val="0"/>
              </a:spcBef>
              <a:spcAft>
                <a:spcPts val="0"/>
              </a:spcAft>
              <a:buClr>
                <a:schemeClr val="dk1"/>
              </a:buClr>
              <a:buSzPts val="3600"/>
              <a:buFont typeface="Calibri"/>
              <a:buAutoNum type="arabicPeriod"/>
            </a:pPr>
            <a:r>
              <a:rPr lang="en-US" sz="3600" dirty="0">
                <a:solidFill>
                  <a:schemeClr val="dk1"/>
                </a:solidFill>
                <a:latin typeface="Calibri"/>
                <a:ea typeface="Calibri"/>
                <a:cs typeface="Calibri"/>
                <a:sym typeface="Calibri"/>
              </a:rPr>
              <a:t>Characterize the unique challenges of and opportunities for nutrition security cross-sector collaborations in marginalized, underserved, or disinvested communities.</a:t>
            </a:r>
          </a:p>
          <a:p>
            <a:pPr marL="914400" marR="0" lvl="0" indent="-457200" algn="l" rtl="0">
              <a:lnSpc>
                <a:spcPct val="90000"/>
              </a:lnSpc>
              <a:spcBef>
                <a:spcPts val="0"/>
              </a:spcBef>
              <a:spcAft>
                <a:spcPts val="0"/>
              </a:spcAft>
              <a:buClr>
                <a:schemeClr val="dk1"/>
              </a:buClr>
              <a:buSzPts val="3600"/>
              <a:buFont typeface="Calibri"/>
              <a:buAutoNum type="arabicPeriod"/>
            </a:pPr>
            <a:endParaRPr lang="en-US" sz="3600" dirty="0">
              <a:solidFill>
                <a:schemeClr val="dk1"/>
              </a:solidFill>
              <a:latin typeface="Calibri"/>
              <a:ea typeface="Calibri"/>
              <a:cs typeface="Calibri"/>
              <a:sym typeface="Calibri"/>
            </a:endParaRPr>
          </a:p>
          <a:p>
            <a:pPr marL="914400" marR="0" lvl="0" indent="-457200" algn="l" rtl="0">
              <a:lnSpc>
                <a:spcPct val="90000"/>
              </a:lnSpc>
              <a:spcBef>
                <a:spcPts val="0"/>
              </a:spcBef>
              <a:spcAft>
                <a:spcPts val="0"/>
              </a:spcAft>
              <a:buClr>
                <a:schemeClr val="dk1"/>
              </a:buClr>
              <a:buSzPts val="3600"/>
              <a:buFont typeface="Calibri"/>
              <a:buAutoNum type="arabicPeriod"/>
            </a:pPr>
            <a:r>
              <a:rPr lang="en-US" sz="3600" dirty="0">
                <a:solidFill>
                  <a:schemeClr val="dk1"/>
                </a:solidFill>
                <a:latin typeface="Calibri"/>
                <a:ea typeface="Calibri"/>
                <a:cs typeface="Calibri"/>
                <a:sym typeface="Calibri"/>
              </a:rPr>
              <a:t>Discuss at least 3 concrete strategies for facilitating successful cross-sector nutrition security collaborations.</a:t>
            </a:r>
            <a:endParaRPr sz="3600" dirty="0">
              <a:solidFill>
                <a:schemeClr val="dk1"/>
              </a:solidFill>
              <a:latin typeface="Calibri"/>
              <a:ea typeface="Calibri"/>
              <a:cs typeface="Calibri"/>
              <a:sym typeface="Calibri"/>
            </a:endParaRPr>
          </a:p>
          <a:p>
            <a:pPr marL="457200" marR="0" lvl="0" indent="0" algn="l" rtl="0">
              <a:lnSpc>
                <a:spcPct val="90000"/>
              </a:lnSpc>
              <a:spcBef>
                <a:spcPts val="0"/>
              </a:spcBef>
              <a:spcAft>
                <a:spcPts val="0"/>
              </a:spcAft>
              <a:buNone/>
            </a:pPr>
            <a:endParaRPr sz="2400" dirty="0">
              <a:solidFill>
                <a:schemeClr val="dk1"/>
              </a:solidFill>
              <a:latin typeface="Calibri"/>
              <a:ea typeface="Calibri"/>
              <a:cs typeface="Calibri"/>
              <a:sym typeface="Calibri"/>
            </a:endParaRPr>
          </a:p>
        </p:txBody>
      </p:sp>
      <p:pic>
        <p:nvPicPr>
          <p:cNvPr id="247" name="Google Shape;247;p37" descr="A picture containing text, bottle"/>
          <p:cNvPicPr preferRelativeResize="0"/>
          <p:nvPr/>
        </p:nvPicPr>
        <p:blipFill rotWithShape="1">
          <a:blip r:embed="rId3">
            <a:alphaModFix/>
          </a:blip>
          <a:srcRect/>
          <a:stretch/>
        </p:blipFill>
        <p:spPr>
          <a:xfrm>
            <a:off x="65236" y="5871034"/>
            <a:ext cx="1316996" cy="894564"/>
          </a:xfrm>
          <a:prstGeom prst="rect">
            <a:avLst/>
          </a:prstGeom>
          <a:noFill/>
          <a:ln>
            <a:noFill/>
          </a:ln>
        </p:spPr>
      </p:pic>
      <p:pic>
        <p:nvPicPr>
          <p:cNvPr id="244" name="Google Shape;244;p37" descr="NOPREN logo"/>
          <p:cNvPicPr preferRelativeResize="0"/>
          <p:nvPr/>
        </p:nvPicPr>
        <p:blipFill rotWithShape="1">
          <a:blip r:embed="rId4">
            <a:alphaModFix/>
          </a:blip>
          <a:srcRect/>
          <a:stretch/>
        </p:blipFill>
        <p:spPr>
          <a:xfrm>
            <a:off x="9634832" y="5957112"/>
            <a:ext cx="2491932" cy="900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8">
            <a:extLst>
              <a:ext uri="{C183D7F6-B498-43B3-948B-1728B52AA6E4}">
                <adec:decorative xmlns:adec="http://schemas.microsoft.com/office/drawing/2017/decorative" val="1"/>
              </a:ext>
            </a:extLst>
          </p:cNvPr>
          <p:cNvSpPr/>
          <p:nvPr/>
        </p:nvSpPr>
        <p:spPr>
          <a:xfrm>
            <a:off x="0" y="0"/>
            <a:ext cx="12192000" cy="685799"/>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255" name="Google Shape;255;p38"/>
          <p:cNvSpPr txBox="1">
            <a:spLocks noGrp="1"/>
          </p:cNvSpPr>
          <p:nvPr>
            <p:ph type="title"/>
          </p:nvPr>
        </p:nvSpPr>
        <p:spPr>
          <a:xfrm>
            <a:off x="95250" y="64886"/>
            <a:ext cx="10515600" cy="5270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b="1">
                <a:solidFill>
                  <a:schemeClr val="lt1"/>
                </a:solidFill>
                <a:latin typeface="Arial"/>
                <a:ea typeface="Arial"/>
                <a:cs typeface="Arial"/>
                <a:sym typeface="Arial"/>
              </a:rPr>
              <a:t>Today’s Presenters</a:t>
            </a:r>
            <a:endParaRPr/>
          </a:p>
        </p:txBody>
      </p:sp>
      <p:pic>
        <p:nvPicPr>
          <p:cNvPr id="257" name="Google Shape;257;p38" descr="Picture of Molly Sowash"/>
          <p:cNvPicPr preferRelativeResize="0"/>
          <p:nvPr/>
        </p:nvPicPr>
        <p:blipFill>
          <a:blip r:embed="rId3">
            <a:alphaModFix/>
          </a:blip>
          <a:stretch>
            <a:fillRect/>
          </a:stretch>
        </p:blipFill>
        <p:spPr>
          <a:xfrm>
            <a:off x="2009363" y="1665225"/>
            <a:ext cx="3151175" cy="3151175"/>
          </a:xfrm>
          <a:prstGeom prst="rect">
            <a:avLst/>
          </a:prstGeom>
          <a:noFill/>
          <a:ln>
            <a:noFill/>
          </a:ln>
        </p:spPr>
      </p:pic>
      <p:sp>
        <p:nvSpPr>
          <p:cNvPr id="256" name="Google Shape;256;p38"/>
          <p:cNvSpPr txBox="1"/>
          <p:nvPr/>
        </p:nvSpPr>
        <p:spPr>
          <a:xfrm flipH="1">
            <a:off x="1443938" y="5053725"/>
            <a:ext cx="44778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200" b="1">
                <a:solidFill>
                  <a:schemeClr val="dk1"/>
                </a:solidFill>
                <a:latin typeface="Calibri"/>
                <a:ea typeface="Calibri"/>
                <a:cs typeface="Calibri"/>
                <a:sym typeface="Calibri"/>
              </a:rPr>
              <a:t>Molly Sowash</a:t>
            </a:r>
            <a:endParaRPr sz="2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7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Sustainable Agriculture Director</a:t>
            </a:r>
            <a:r>
              <a:rPr lang="en-US" sz="1800">
                <a:solidFill>
                  <a:schemeClr val="dk1"/>
                </a:solidFill>
                <a:latin typeface="Calibri"/>
                <a:ea typeface="Calibri"/>
                <a:cs typeface="Calibri"/>
                <a:sym typeface="Calibri"/>
              </a:rPr>
              <a:t>, Rural Action</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Owner and Operator</a:t>
            </a:r>
            <a:r>
              <a:rPr lang="en-US" sz="1800">
                <a:solidFill>
                  <a:schemeClr val="dk1"/>
                </a:solidFill>
                <a:latin typeface="Calibri"/>
                <a:ea typeface="Calibri"/>
                <a:cs typeface="Calibri"/>
                <a:sym typeface="Calibri"/>
              </a:rPr>
              <a:t>, MoSo Farms</a:t>
            </a:r>
            <a:endParaRPr sz="1800">
              <a:solidFill>
                <a:schemeClr val="dk1"/>
              </a:solidFill>
              <a:latin typeface="Calibri"/>
              <a:ea typeface="Calibri"/>
              <a:cs typeface="Calibri"/>
              <a:sym typeface="Calibri"/>
            </a:endParaRPr>
          </a:p>
        </p:txBody>
      </p:sp>
      <p:pic>
        <p:nvPicPr>
          <p:cNvPr id="258" name="Google Shape;258;p38" descr="Picture of Kate Garrity"/>
          <p:cNvPicPr preferRelativeResize="0"/>
          <p:nvPr/>
        </p:nvPicPr>
        <p:blipFill>
          <a:blip r:embed="rId4">
            <a:alphaModFix/>
          </a:blip>
          <a:stretch>
            <a:fillRect/>
          </a:stretch>
        </p:blipFill>
        <p:spPr>
          <a:xfrm>
            <a:off x="6933587" y="1665225"/>
            <a:ext cx="3151176" cy="3151176"/>
          </a:xfrm>
          <a:prstGeom prst="rect">
            <a:avLst/>
          </a:prstGeom>
          <a:noFill/>
          <a:ln>
            <a:noFill/>
          </a:ln>
        </p:spPr>
      </p:pic>
      <p:sp>
        <p:nvSpPr>
          <p:cNvPr id="259" name="Google Shape;259;p38"/>
          <p:cNvSpPr txBox="1"/>
          <p:nvPr/>
        </p:nvSpPr>
        <p:spPr>
          <a:xfrm flipH="1">
            <a:off x="6270263" y="5053725"/>
            <a:ext cx="44778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200" b="1">
                <a:solidFill>
                  <a:schemeClr val="dk1"/>
                </a:solidFill>
                <a:latin typeface="Calibri"/>
                <a:ea typeface="Calibri"/>
                <a:cs typeface="Calibri"/>
                <a:sym typeface="Calibri"/>
              </a:rPr>
              <a:t>Kate Garrity</a:t>
            </a:r>
            <a:endParaRPr sz="2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7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Registered Dietitian</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i="1">
                <a:solidFill>
                  <a:schemeClr val="dk1"/>
                </a:solidFill>
                <a:latin typeface="Calibri"/>
                <a:ea typeface="Calibri"/>
                <a:cs typeface="Calibri"/>
                <a:sym typeface="Calibri"/>
              </a:rPr>
              <a:t>PhD Candidate</a:t>
            </a:r>
            <a:r>
              <a:rPr lang="en-US" sz="1800">
                <a:solidFill>
                  <a:schemeClr val="dk1"/>
                </a:solidFill>
                <a:latin typeface="Calibri"/>
                <a:ea typeface="Calibri"/>
                <a:cs typeface="Calibri"/>
                <a:sym typeface="Calibri"/>
              </a:rPr>
              <a:t>, University of Michigan</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3873C5B9-3A85-A8E8-A033-1731981170CC}"/>
              </a:ext>
              <a:ext uri="{C183D7F6-B498-43B3-948B-1728B52AA6E4}">
                <adec:decorative xmlns:adec="http://schemas.microsoft.com/office/drawing/2017/decorative" val="1"/>
              </a:ext>
            </a:extLst>
          </p:cNvPr>
          <p:cNvSpPr>
            <a:spLocks noGrp="1"/>
          </p:cNvSpPr>
          <p:nvPr>
            <p:ph type="title"/>
          </p:nvPr>
        </p:nvSpPr>
        <p:spPr>
          <a:xfrm>
            <a:off x="415600" y="-763500"/>
            <a:ext cx="11360700" cy="763500"/>
          </a:xfrm>
        </p:spPr>
        <p:txBody>
          <a:bodyPr spcFirstLastPara="1" wrap="square" lIns="91425" tIns="45700" rIns="91425" bIns="45700" anchor="b" anchorCtr="0">
            <a:normAutofit/>
          </a:bodyPr>
          <a:lstStyle/>
          <a:p>
            <a:r>
              <a:rPr lang="en-US" dirty="0"/>
              <a:t>Speaker</a:t>
            </a:r>
          </a:p>
        </p:txBody>
      </p:sp>
      <p:pic>
        <p:nvPicPr>
          <p:cNvPr id="265" name="Google Shape;265;p39" descr="picture of Molly Sowash"/>
          <p:cNvPicPr preferRelativeResize="0"/>
          <p:nvPr/>
        </p:nvPicPr>
        <p:blipFill>
          <a:blip r:embed="rId3">
            <a:alphaModFix/>
          </a:blip>
          <a:stretch>
            <a:fillRect/>
          </a:stretch>
        </p:blipFill>
        <p:spPr>
          <a:xfrm>
            <a:off x="977367" y="203200"/>
            <a:ext cx="4201568" cy="4201568"/>
          </a:xfrm>
          <a:prstGeom prst="rect">
            <a:avLst/>
          </a:prstGeom>
          <a:noFill/>
          <a:ln>
            <a:noFill/>
          </a:ln>
        </p:spPr>
      </p:pic>
      <p:pic>
        <p:nvPicPr>
          <p:cNvPr id="266" name="Google Shape;266;p39" descr="Rural Action logo"/>
          <p:cNvPicPr preferRelativeResize="0"/>
          <p:nvPr/>
        </p:nvPicPr>
        <p:blipFill>
          <a:blip r:embed="rId4">
            <a:alphaModFix/>
          </a:blip>
          <a:stretch>
            <a:fillRect/>
          </a:stretch>
        </p:blipFill>
        <p:spPr>
          <a:xfrm>
            <a:off x="977367" y="4404779"/>
            <a:ext cx="4201569" cy="1259656"/>
          </a:xfrm>
          <a:prstGeom prst="rect">
            <a:avLst/>
          </a:prstGeom>
          <a:noFill/>
          <a:ln>
            <a:noFill/>
          </a:ln>
        </p:spPr>
      </p:pic>
      <p:sp>
        <p:nvSpPr>
          <p:cNvPr id="264" name="Google Shape;264;p39"/>
          <p:cNvSpPr txBox="1"/>
          <p:nvPr/>
        </p:nvSpPr>
        <p:spPr>
          <a:xfrm>
            <a:off x="556150" y="5442067"/>
            <a:ext cx="5259300" cy="1421887"/>
          </a:xfrm>
          <a:prstGeom prst="rect">
            <a:avLst/>
          </a:prstGeom>
          <a:noFill/>
          <a:ln>
            <a:noFill/>
          </a:ln>
        </p:spPr>
        <p:txBody>
          <a:bodyPr spcFirstLastPara="1" wrap="square" lIns="533400" tIns="121900" rIns="121900" bIns="121900" anchor="t" anchorCtr="0">
            <a:spAutoFit/>
          </a:bodyPr>
          <a:lstStyle/>
          <a:p>
            <a:pPr marL="0" lvl="0" indent="0" algn="l" rtl="0">
              <a:lnSpc>
                <a:spcPct val="110000"/>
              </a:lnSpc>
              <a:spcBef>
                <a:spcPts val="0"/>
              </a:spcBef>
              <a:spcAft>
                <a:spcPts val="0"/>
              </a:spcAft>
              <a:buNone/>
            </a:pPr>
            <a:r>
              <a:rPr lang="en-US" sz="2100" b="1" u="sng" dirty="0">
                <a:solidFill>
                  <a:schemeClr val="accent6">
                    <a:lumMod val="75000"/>
                  </a:schemeClr>
                </a:solidFill>
                <a:highlight>
                  <a:srgbClr val="FFFFFF"/>
                </a:highligh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Molly Sowash</a:t>
            </a:r>
            <a:endParaRPr sz="2100" b="1" u="sng" dirty="0">
              <a:solidFill>
                <a:schemeClr val="accent6">
                  <a:lumMod val="75000"/>
                </a:schemeClr>
              </a:solidFill>
              <a:highlight>
                <a:srgbClr val="FFFFFF"/>
              </a:highlight>
              <a:latin typeface="Helvetica Neue"/>
              <a:ea typeface="Helvetica Neue"/>
              <a:cs typeface="Helvetica Neue"/>
              <a:sym typeface="Helvetica Neue"/>
            </a:endParaRPr>
          </a:p>
          <a:p>
            <a:pPr marL="0" lvl="0" indent="0" algn="l" rtl="0">
              <a:lnSpc>
                <a:spcPct val="120000"/>
              </a:lnSpc>
              <a:spcBef>
                <a:spcPts val="500"/>
              </a:spcBef>
              <a:spcAft>
                <a:spcPts val="0"/>
              </a:spcAft>
              <a:buNone/>
            </a:pPr>
            <a:r>
              <a:rPr lang="en-US" sz="1700" b="1" dirty="0">
                <a:solidFill>
                  <a:srgbClr val="161616"/>
                </a:solidFill>
                <a:highlight>
                  <a:srgbClr val="FFFFFF"/>
                </a:highlight>
                <a:latin typeface="Helvetica Neue"/>
                <a:ea typeface="Helvetica Neue"/>
                <a:cs typeface="Helvetica Neue"/>
                <a:sym typeface="Helvetica Neue"/>
              </a:rPr>
              <a:t>Sustainable Agriculture Director</a:t>
            </a:r>
            <a:endParaRPr sz="1700" b="1" dirty="0">
              <a:solidFill>
                <a:srgbClr val="161616"/>
              </a:solidFill>
              <a:highlight>
                <a:srgbClr val="FFFFFF"/>
              </a:highlight>
              <a:latin typeface="Helvetica Neue"/>
              <a:ea typeface="Helvetica Neue"/>
              <a:cs typeface="Helvetica Neue"/>
              <a:sym typeface="Helvetica Neue"/>
            </a:endParaRPr>
          </a:p>
          <a:p>
            <a:pPr marL="0" lvl="0" indent="0" algn="l" rtl="0">
              <a:lnSpc>
                <a:spcPct val="120000"/>
              </a:lnSpc>
              <a:spcBef>
                <a:spcPts val="500"/>
              </a:spcBef>
              <a:spcAft>
                <a:spcPts val="500"/>
              </a:spcAft>
              <a:buNone/>
            </a:pPr>
            <a:r>
              <a:rPr lang="en-US" sz="1700" dirty="0">
                <a:solidFill>
                  <a:srgbClr val="161616"/>
                </a:solidFill>
                <a:highlight>
                  <a:srgbClr val="FFFFFF"/>
                </a:highlight>
                <a:latin typeface="Helvetica Neue"/>
                <a:ea typeface="Helvetica Neue"/>
                <a:cs typeface="Helvetica Neue"/>
                <a:sym typeface="Helvetica Neue"/>
              </a:rPr>
              <a:t>molly@ruralaction.org</a:t>
            </a:r>
            <a:endParaRPr sz="2300" dirty="0">
              <a:highlight>
                <a:srgbClr val="FFFFFF"/>
              </a:highlight>
              <a:latin typeface="Helvetica Neue"/>
              <a:ea typeface="Helvetica Neue"/>
              <a:cs typeface="Helvetica Neue"/>
              <a:sym typeface="Helvetica Neue"/>
            </a:endParaRPr>
          </a:p>
        </p:txBody>
      </p:sp>
      <p:pic>
        <p:nvPicPr>
          <p:cNvPr id="267" name="Google Shape;267;p39" descr="picture of cows and Molly in a field"/>
          <p:cNvPicPr preferRelativeResize="0"/>
          <p:nvPr/>
        </p:nvPicPr>
        <p:blipFill>
          <a:blip r:embed="rId6">
            <a:alphaModFix/>
          </a:blip>
          <a:stretch>
            <a:fillRect/>
          </a:stretch>
        </p:blipFill>
        <p:spPr>
          <a:xfrm>
            <a:off x="6221266" y="203200"/>
            <a:ext cx="5602054" cy="4201568"/>
          </a:xfrm>
          <a:prstGeom prst="rect">
            <a:avLst/>
          </a:prstGeom>
          <a:noFill/>
          <a:ln>
            <a:noFill/>
          </a:ln>
        </p:spPr>
      </p:pic>
      <p:pic>
        <p:nvPicPr>
          <p:cNvPr id="269" name="Google Shape;269;p39" descr="MoSo Farm logo"/>
          <p:cNvPicPr preferRelativeResize="0"/>
          <p:nvPr/>
        </p:nvPicPr>
        <p:blipFill>
          <a:blip r:embed="rId7">
            <a:alphaModFix/>
          </a:blip>
          <a:stretch>
            <a:fillRect/>
          </a:stretch>
        </p:blipFill>
        <p:spPr>
          <a:xfrm>
            <a:off x="6921517" y="4434367"/>
            <a:ext cx="4201566" cy="1200464"/>
          </a:xfrm>
          <a:prstGeom prst="rect">
            <a:avLst/>
          </a:prstGeom>
          <a:noFill/>
          <a:ln>
            <a:noFill/>
          </a:ln>
        </p:spPr>
      </p:pic>
      <p:sp>
        <p:nvSpPr>
          <p:cNvPr id="268" name="Google Shape;268;p39"/>
          <p:cNvSpPr txBox="1"/>
          <p:nvPr/>
        </p:nvSpPr>
        <p:spPr>
          <a:xfrm>
            <a:off x="6491483" y="5664433"/>
            <a:ext cx="4846500" cy="885900"/>
          </a:xfrm>
          <a:prstGeom prst="rect">
            <a:avLst/>
          </a:prstGeom>
          <a:noFill/>
          <a:ln>
            <a:noFill/>
          </a:ln>
        </p:spPr>
        <p:txBody>
          <a:bodyPr spcFirstLastPara="1" wrap="square" lIns="533400" tIns="121900" rIns="121900" bIns="121900" anchor="t" anchorCtr="0">
            <a:spAutoFit/>
          </a:bodyPr>
          <a:lstStyle/>
          <a:p>
            <a:pPr marL="0" lvl="0" indent="0" algn="l" rtl="0">
              <a:lnSpc>
                <a:spcPct val="120000"/>
              </a:lnSpc>
              <a:spcBef>
                <a:spcPts val="0"/>
              </a:spcBef>
              <a:spcAft>
                <a:spcPts val="0"/>
              </a:spcAft>
              <a:buNone/>
            </a:pPr>
            <a:r>
              <a:rPr lang="en-US" sz="1700" b="1">
                <a:solidFill>
                  <a:srgbClr val="161616"/>
                </a:solidFill>
                <a:highlight>
                  <a:srgbClr val="FFFFFF"/>
                </a:highlight>
                <a:latin typeface="Helvetica Neue"/>
                <a:ea typeface="Helvetica Neue"/>
                <a:cs typeface="Helvetica Neue"/>
                <a:sym typeface="Helvetica Neue"/>
              </a:rPr>
              <a:t>MoSo Farm Owner Operator </a:t>
            </a:r>
            <a:endParaRPr sz="1700" b="1">
              <a:solidFill>
                <a:srgbClr val="161616"/>
              </a:solidFill>
              <a:highlight>
                <a:srgbClr val="FFFFFF"/>
              </a:highlight>
              <a:latin typeface="Helvetica Neue"/>
              <a:ea typeface="Helvetica Neue"/>
              <a:cs typeface="Helvetica Neue"/>
              <a:sym typeface="Helvetica Neue"/>
            </a:endParaRPr>
          </a:p>
          <a:p>
            <a:pPr marL="0" lvl="0" indent="0" algn="l" rtl="0">
              <a:lnSpc>
                <a:spcPct val="120000"/>
              </a:lnSpc>
              <a:spcBef>
                <a:spcPts val="500"/>
              </a:spcBef>
              <a:spcAft>
                <a:spcPts val="500"/>
              </a:spcAft>
              <a:buNone/>
            </a:pPr>
            <a:r>
              <a:rPr lang="en-US" sz="1700">
                <a:solidFill>
                  <a:srgbClr val="161616"/>
                </a:solidFill>
                <a:highlight>
                  <a:srgbClr val="FFFFFF"/>
                </a:highlight>
                <a:latin typeface="Helvetica Neue"/>
                <a:ea typeface="Helvetica Neue"/>
                <a:cs typeface="Helvetica Neue"/>
                <a:sym typeface="Helvetica Neue"/>
              </a:rPr>
              <a:t>@mosofarmin</a:t>
            </a:r>
            <a:endParaRPr sz="1700">
              <a:solidFill>
                <a:srgbClr val="161616"/>
              </a:solidFill>
              <a:highlight>
                <a:srgbClr val="FFFFFF"/>
              </a:highlight>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2432</Words>
  <Application>Microsoft Office PowerPoint</Application>
  <PresentationFormat>Widescreen</PresentationFormat>
  <Paragraphs>257</Paragraphs>
  <Slides>33</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Noto Sans Symbols</vt:lpstr>
      <vt:lpstr>Abril Fatface</vt:lpstr>
      <vt:lpstr>Calibri</vt:lpstr>
      <vt:lpstr>Arial</vt:lpstr>
      <vt:lpstr>Helvetica Neue</vt:lpstr>
      <vt:lpstr>Raleway</vt:lpstr>
      <vt:lpstr>Roboto</vt:lpstr>
      <vt:lpstr>Raleway Medium</vt:lpstr>
      <vt:lpstr>Office Theme</vt:lpstr>
      <vt:lpstr>Simple Light</vt:lpstr>
      <vt:lpstr>Summer Speaker Series for Students 2024</vt:lpstr>
      <vt:lpstr>Getting Started!</vt:lpstr>
      <vt:lpstr>NOPREN HER Summer Series for Students</vt:lpstr>
      <vt:lpstr>Session 5: Collaborating Successfully across Sectors toward Nutrition Security</vt:lpstr>
      <vt:lpstr>Rural Food Access Work Group </vt:lpstr>
      <vt:lpstr>Our premise</vt:lpstr>
      <vt:lpstr>Today’s learning objectives</vt:lpstr>
      <vt:lpstr>Today’s Presenters</vt:lpstr>
      <vt:lpstr>Speaker</vt:lpstr>
      <vt:lpstr>Rural Action </vt:lpstr>
      <vt:lpstr>Map</vt:lpstr>
      <vt:lpstr>Sustainable Agriculture Program</vt:lpstr>
      <vt:lpstr>Produce Auction</vt:lpstr>
      <vt:lpstr>Local Food Access</vt:lpstr>
      <vt:lpstr>What is your favorite item of produce that grows locally near you? </vt:lpstr>
      <vt:lpstr>Produce Prescriptions</vt:lpstr>
      <vt:lpstr>1. Procure local produce</vt:lpstr>
      <vt:lpstr>2. Pack shares</vt:lpstr>
      <vt:lpstr>3. Load vehicles</vt:lpstr>
      <vt:lpstr>4. Deliver to 7 clinics (6 counties)</vt:lpstr>
      <vt:lpstr>5. Healthcare clients pick up produce share</vt:lpstr>
      <vt:lpstr>What makes it work?</vt:lpstr>
      <vt:lpstr>What makes it work? challenges</vt:lpstr>
      <vt:lpstr>What makes it work? Unique assets</vt:lpstr>
      <vt:lpstr>Working toward cross-sector collaborations: strategies for trainees</vt:lpstr>
      <vt:lpstr>Strategies for Trainees</vt:lpstr>
      <vt:lpstr>Strategies for Trainees cont</vt:lpstr>
      <vt:lpstr>Strategies for Trainees cont.</vt:lpstr>
      <vt:lpstr>Q&amp;A</vt:lpstr>
      <vt:lpstr>Breakout Rooms</vt:lpstr>
      <vt:lpstr>Choose Your Room - Discuss Strategies for Success…</vt:lpstr>
      <vt:lpstr>Bringing it all together…</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Tong, Jennifer</cp:lastModifiedBy>
  <cp:revision>3</cp:revision>
  <dcterms:modified xsi:type="dcterms:W3CDTF">2025-12-22T19:04:33Z</dcterms:modified>
</cp:coreProperties>
</file>